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406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Capa. Título completo da live: Reforma Tributária: impactos do IBS e CBS, reflexos para produtores e agroindústria.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Abertura. Apresentar o roteiro em seis blocos. Cada bloco fecha com uma pergunta e resposta. O bloco 2 é o mais longo e tem três.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Alíquota de referência: o cálculo da RFB foi ao TCU em 14/09/2026, com prazo até 30/10/2026. A estimativa do CGIBS é metodológica, não é a alíquota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regulamentos consolidados ainda registram 50% no art. 99 do Regulamento da CBS e no art. 97 do Regulamento do IBS. Prevalece a lei complementar. Voltar a este ponto no bloco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do bloco 1. A estimativa de 27,91% está na Resolução CGIBS 14/2026 e não é a alíquota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Art. 164 da LC 214 e art. 239 do Regulamento da CBS. Quem teve receita de 2024 igual ou superior a R$ 3,6 milhões já é contribuinte, sem ato (art. 165, § 3º).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Art. 239, §§ 1º, 2º e 4º do Regulamento da CBS.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 hipotético. Leitura literal do § 6º: o texto fala em participação societária, sem piso, e em soma das receitas auferidas por todas essas pessoas. Repetido no art. 239, § 6º, do Regulamento da CBS.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Exemplos hipotéticos. Receita acima do limite: o efeito depende do tamanho do excesso.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Ponto a confirmar: Regulamentos, ato conjunto ou orientação da RFB e do CGIBS. Se o arranjo for constituído como pessoa jurídica, aplica-se o § 6º.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EC 132/2023 não fixa o limite nem a atualização. O art. 167 da LC 214 fala em "anualmente", e o Regulamento da CBS fixa janeiro de 2027. O ato conjunto de janeiro de 2027 ainda não existe.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da primeira parte do bloco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Livro, comentário ao art. 168: o § 3º manda aplicar o percentual sobre o valor líquido, daí CP = C × (VO − CP), e CP = VO × C ÷ (1 + C). O documento fiscal traz valor da operação, crédito presumido e valor líquido, e a indicação do documento do fornecimento.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Pagamentos fora do sistema financeiro dependem de ato conjunto (Regulamento da CBS, art. 201). Compra com safra financiada exige conciliar contas a pagar, documento fiscal e razão do crédito. A lei é silenciosa sobre permuta.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Alíquota reduzida: não há dispositivo que proporcionalize o crédito, e essa é leitura da ausência de regra. O § 6º do art. 168 permite coeficientes diferentes por bem, e o ato conjunto de 2027 ainda não foi localizado. Classificar errado zero como isenção altera o resultado de todo o período (comentário ao art. 52).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Também: art. 57 da LC (arts. 62 e 63 do Regulamento) exclui bens de uso e consumo pessoal do cálculo do coeficiente (art. 168, § 7º).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Ressarcimento: 30 dias para programa de conformidade; 60 dias para ativo imobilizado ou pedido até 150% da média dos 24 meses; 180 dias nos demais casos. IBS e CBS têm pedidos separados.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do bloco 2. Se perguntarem sobre análise que condicione o crédito a "produto sujeito a incidência regular nas etapas seguintes": não há esse requisito no art. 168 nem nos arts. 245 a 249 do Regulamento da CBS.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Anexo IX: fertilizantes, defensivos, sementes, mudas, rações, vacinas veterinárias, serviços agronômicos, vinhaça. Exige registro no MAPA quando for o caso e tem revisão da lista a cada 120 dias.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alíquota de 26,5% é só referência numérica; a alíquota final será fixada pelo Senado. Anexo IX exige registro no MAPA quando for o caso, com revisão da lista a cada 120 dias.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Atenção à classificação do regime: confundir alíquota zero com isenção altera os créditos do período inteiro.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do bloco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Bloco de síntese. Detalhe e exemplo numérico estão no caderno técnico. A natureza da transferência (preço, ressarcimento ou integralização) deve estar no estatuto ou regimento (ITG 2004). Fonte: Regulamento da CBS, arts. 391 a 395 e Orientação Conjunta RFB/CGIBS.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Regulamento da CBS, art. 249, repete o § 9º do art. 168.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Requisitos do § 11: patrimônio líquido igual ou superior ao maior entre R$ 1 milhão e o tributo suspenso, domicílio tributário eletrônico, escrituração, regularidade, prazo de 180 dias. Confirmar se houve retificação dos regulamentos depois de 25/09/2026.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intenção de ressarcimento deve ser manifestada até o último dia útil do período de apuração. Atualização pela Selic mais 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do bloco 5. O percentual é medido sobre a receita bruta dos três anos anteriores, e não apenas do ano corrente.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prazo de 31/10/2026 é a janela anual de 01/09 a 31/10 do ano anterior. O Senado deve fixar a alíquota de referência até 15/12/2026, mas esse prazo não é do contribuinte.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Art. 381, § 1º: não se aplica a bens de pessoa física, usados, imobilizado, imóveis, uso e consumo pessoal, nem a bens com alíquota zero, isenção, suspensão ou sem incidência de PIS e Cofins. IN RFB 2.344/2026 trata só de produtores de etanol (limite de R$ 750 milhões, LC 235, art. 5º).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 do bloco 6. Verificar caso a caso, porque a aplicação do art. 381 ao Lucro Real depende do enquadramento em uma das hipóteses.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Fechamento. Abrir para perguntas do público (cerca de 3 minutos) e seguir para o slide final.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Contracapa. O QR code abre um cartão de contato com nome, e-mail, telefone e o Instagram @robertomartinsalves.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566400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420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51001"/>
            <a:ext cx="10566400" cy="4394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566400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000" dirty="0">
                <a:solidFill>
                  <a:srgbClr val="1420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651001"/>
            <a:ext cx="10566400" cy="4394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A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445000"/>
            <a:ext cx="12192000" cy="2413000"/>
          </a:xfrm>
          <a:prstGeom prst="rect">
            <a:avLst/>
          </a:prstGeom>
          <a:gradFill rotWithShape="1">
            <a:gsLst>
              <a:gs pos="0">
                <a:srgbClr val="C9A227"/>
              </a:gs>
              <a:gs pos="13636">
                <a:srgbClr val="C9A227"/>
              </a:gs>
              <a:gs pos="13636">
                <a:srgbClr val="0E2A5C"/>
              </a:gs>
              <a:gs pos="100000">
                <a:srgbClr val="0E2A5C"/>
              </a:gs>
            </a:gsLst>
            <a:lin ang="5400000" scaled="0"/>
          </a:gradFill>
          <a:ln/>
        </p:spPr>
      </p:sp>
      <p:sp>
        <p:nvSpPr>
          <p:cNvPr id="3" name="Shape 1"/>
          <p:cNvSpPr/>
          <p:nvPr/>
        </p:nvSpPr>
        <p:spPr>
          <a:xfrm>
            <a:off x="0" y="4445000"/>
            <a:ext cx="12192000" cy="2413000"/>
          </a:xfrm>
          <a:prstGeom prst="rect">
            <a:avLst/>
          </a:prstGeom>
          <a:gradFill rotWithShape="1">
            <a:gsLst>
              <a:gs pos="0">
                <a:srgbClr val="0E2A5C"/>
              </a:gs>
              <a:gs pos="70000">
                <a:srgbClr val="0E2A5C">
                  <a:alpha val="0"/>
                </a:srgbClr>
              </a:gs>
            </a:gsLst>
            <a:lin ang="5400000" scaled="0"/>
          </a:gradFill>
          <a:ln/>
        </p:spPr>
      </p:sp>
      <p:sp>
        <p:nvSpPr>
          <p:cNvPr id="4" name="Text 2"/>
          <p:cNvSpPr/>
          <p:nvPr/>
        </p:nvSpPr>
        <p:spPr>
          <a:xfrm>
            <a:off x="812800" y="609600"/>
            <a:ext cx="108833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200" dirty="0">
                <a:solidFill>
                  <a:srgbClr val="E5C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PARA CONTADORES</a:t>
            </a:r>
            <a:endParaRPr lang="en-US" sz="1300" dirty="0"/>
          </a:p>
        </p:txBody>
      </p:sp>
      <p:sp>
        <p:nvSpPr>
          <p:cNvPr id="5" name="Text 3"/>
          <p:cNvSpPr>
            <a:spLocks noGrp="1"/>
          </p:cNvSpPr>
          <p:nvPr>
            <p:ph type="title"/>
          </p:nvPr>
        </p:nvSpPr>
        <p:spPr>
          <a:xfrm>
            <a:off x="812800" y="1018540"/>
            <a:ext cx="10883392" cy="1372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304"/>
              </a:lnSpc>
              <a:buNone/>
            </a:pPr>
            <a:r>
              <a:rPr lang="en-US" sz="5200" b="1" i="0" dirty="0">
                <a:solidFill>
                  <a:srgbClr val="F4F6F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Reforma Tributária:</a:t>
            </a:r>
            <a:endParaRPr lang="en-US" sz="5200" dirty="0"/>
          </a:p>
          <a:p>
            <a:pPr marL="0" indent="0" algn="l">
              <a:lnSpc>
                <a:spcPts val="5304"/>
              </a:lnSpc>
              <a:buNone/>
            </a:pPr>
            <a:r>
              <a:rPr lang="en-US" sz="5200" b="1" i="0" dirty="0">
                <a:solidFill>
                  <a:srgbClr val="F4F6F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IBS e CBS no campo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812800" y="2543493"/>
            <a:ext cx="10883392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E5C25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Impactos e reflexos para produtores</a:t>
            </a:r>
            <a:endParaRPr lang="en-US" sz="220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2200" i="1" dirty="0">
                <a:solidFill>
                  <a:srgbClr val="E5C25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 agroindústria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12800" y="3521392"/>
            <a:ext cx="10883392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E5C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CRC-GO · Subcomissão do Agronegócio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12800" y="3950653"/>
            <a:ext cx="10883392" cy="327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F4F6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Roberto Martins Alves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12800" y="4291013"/>
            <a:ext cx="10883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5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Contador · CRC-GO 6.955 · Martins Simão Associados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294428" y="6238240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B8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5588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9A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PARA CONTADORES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61060"/>
            <a:ext cx="10883392" cy="43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40"/>
              </a:lnSpc>
              <a:buNone/>
            </a:pPr>
            <a:r>
              <a:rPr lang="en-US" sz="3000" b="1" i="0" dirty="0">
                <a:solidFill>
                  <a:srgbClr val="0E2A5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Reforma Tributária: impactos do IBS e CBS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361440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i="1" dirty="0">
                <a:solidFill>
                  <a:srgbClr val="9A741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Reflexos para produtores e agroindústria</a:t>
            </a:r>
            <a:endParaRPr lang="en-US" sz="2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955800"/>
          <a:ext cx="10556241" cy="3431540"/>
        </p:xfrm>
        <a:graphic>
          <a:graphicData uri="http://schemas.openxmlformats.org/drawingml/2006/table">
            <a:tbl>
              <a:tblPr/>
              <a:tblGrid>
                <a:gridCol w="950062"/>
                <a:gridCol w="4961433"/>
                <a:gridCol w="4644746"/>
              </a:tblGrid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9A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Bloco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9A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Conteúdo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9A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Base legal principal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4E8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Calendário e o que muda para o agro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LC 214, LC 227 e LC 235; Regulamentos da CBS e do IBS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6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Produtor rural: limite, opção, IPCA e crédito presumido do adquirente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164 a 168 da LC 214; arts. 238 a 249 do Regulamento da CBS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Trilhas de alíquota, insumos e diferimento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110, 125, 135, 137, 138 e 148; Anexos I, VII, IX e XV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Cooperativas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271; Regulamento da CBS, arts. 391 a 395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Exportação e caixa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10, 31 a 35, 39, 40, 79 e 82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8F4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Transição e checklist até 31/12/2026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0E2A5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169, 378, 380 e 381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B9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1294428" y="6238241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6B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1 · CALENDÁRIO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883392" cy="835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90"/>
              </a:lnSpc>
              <a:buNone/>
            </a:pPr>
            <a:r>
              <a:rPr lang="en-US" sz="29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Três mudanças ao mesmo tempo: quem é contribuinte, como o crédito circula e quando o caixa é afetado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812800" y="1963420"/>
            <a:ext cx="3420507" cy="2586990"/>
          </a:xfrm>
          <a:prstGeom prst="roundRect">
            <a:avLst>
              <a:gd name="adj" fmla="val 4909"/>
            </a:avLst>
          </a:prstGeom>
          <a:solidFill>
            <a:srgbClr val="14201A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2192020"/>
            <a:ext cx="3052206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E3AE5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2026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041400" y="2778761"/>
            <a:ext cx="305220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Prazos de ação: opção das cooperativas até 31/10/2026 e escrituração de créditos de PIS e Cofins até 31/12/2026.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85707" y="1963420"/>
            <a:ext cx="3420586" cy="2586990"/>
          </a:xfrm>
          <a:prstGeom prst="roundRect">
            <a:avLst>
              <a:gd name="adj" fmla="val 4909"/>
            </a:avLst>
          </a:prstGeom>
          <a:solidFill>
            <a:srgbClr val="E7DEC8"/>
          </a:solidFill>
          <a:ln/>
        </p:spPr>
      </p:sp>
      <p:sp>
        <p:nvSpPr>
          <p:cNvPr id="8" name="Text 6"/>
          <p:cNvSpPr/>
          <p:nvPr/>
        </p:nvSpPr>
        <p:spPr>
          <a:xfrm>
            <a:off x="4614307" y="2192020"/>
            <a:ext cx="3052288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8A5C0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2027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4614307" y="2778761"/>
            <a:ext cx="3052288" cy="1568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 e Cofins se encerram em 31/12/2026. Em 01/01/2027 entra a CBS pela alíquota de referência menos 0,1 ponto percentual. IBS com 0,05% estadual e 0,05% municipal.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58693" y="1963420"/>
            <a:ext cx="3420507" cy="2586990"/>
          </a:xfrm>
          <a:prstGeom prst="roundRect">
            <a:avLst>
              <a:gd name="adj" fmla="val 4909"/>
            </a:avLst>
          </a:prstGeom>
          <a:solidFill>
            <a:srgbClr val="E7DEC8"/>
          </a:solidFill>
          <a:ln/>
        </p:spPr>
      </p:sp>
      <p:sp>
        <p:nvSpPr>
          <p:cNvPr id="11" name="Text 9"/>
          <p:cNvSpPr/>
          <p:nvPr/>
        </p:nvSpPr>
        <p:spPr>
          <a:xfrm>
            <a:off x="8187293" y="2192020"/>
            <a:ext cx="3052206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8A5C0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2029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8187293" y="2778761"/>
            <a:ext cx="305220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ICMS e ISS começam a diminuir e se extinguem em 2033, quando a cobrança passa a ser integral de IBS e CBS.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4804411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de referência: o Senado deve fixá-la até 15/12/2026. A estimativa do CGIBS (Resolução 14/2026) é de 27,91%, sendo 18,70% de IBS e 9,21% de CBS, acima da referência de 26,5% do art. 475, § 11.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294428" y="6238241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1 · MARCO NORMATIVO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que está em vigor para o agro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584960"/>
          <a:ext cx="10556240" cy="3138170"/>
        </p:xfrm>
        <a:graphic>
          <a:graphicData uri="http://schemas.openxmlformats.org/drawingml/2006/table">
            <a:tbl>
              <a:tblPr/>
              <a:tblGrid>
                <a:gridCol w="3166872"/>
                <a:gridCol w="2322373"/>
                <a:gridCol w="5066995"/>
              </a:tblGrid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Norma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 que importa para o agro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LC 214/2025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16/01/2025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Texto-base: arts. 164 a 169, 271, 272 e 378 a 381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LC 227/2026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13/01/2026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168, § 6º; Fiagro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LC 235/2026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28/08/2026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82, § 11: exportação de 50% para 30%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Decreto 12.955/2026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29/04/2026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Regulamento da CBS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9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Decreto 13.075/2026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21/07/2026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CNPJ e documento fiscal do produtor pessoa física adiados para 01/01/2027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Resolução CGIBS 6/2026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30/04/2026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Regulamento do IBS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294428" y="6238239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61"/>
            <a:ext cx="10883392" cy="784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Senado ainda não fixou a alíquota de referência. Que percentual uso nas projeções de 2027 para os clientes?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090421"/>
            <a:ext cx="10566400" cy="2138680"/>
          </a:xfrm>
          <a:prstGeom prst="roundRect">
            <a:avLst>
              <a:gd name="adj" fmla="val 5938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369821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2697482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use um número único. A CBS de 2027 será a alíquota de referência menos 0,1 ponto percentual, e essa referência ainda depende do TCU (até 30/10/2026) e do Senado (até 15/12/2026).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3380739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Trabalhe com cenários: a referência de 26,5% (gatilho de revisão do art. 475, §§ 11 e 12) e a estimativa do CGIBS de 27,91%, que é metodológica. Em contratos longos, preveja cláusula de revisão de preço.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94428" y="6238239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ARTS. 164 A 168 DA LC 214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Quem fica fora do IBS e da CBS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74800"/>
            <a:ext cx="5707777" cy="3751580"/>
          </a:xfrm>
          <a:prstGeom prst="roundRect">
            <a:avLst>
              <a:gd name="adj" fmla="val 3385"/>
            </a:avLst>
          </a:prstGeom>
          <a:solidFill>
            <a:srgbClr val="14201A"/>
          </a:solidFill>
          <a:ln/>
        </p:spPr>
      </p:sp>
      <p:sp>
        <p:nvSpPr>
          <p:cNvPr id="5" name="Text 3"/>
          <p:cNvSpPr/>
          <p:nvPr/>
        </p:nvSpPr>
        <p:spPr>
          <a:xfrm>
            <a:off x="1092200" y="2734946"/>
            <a:ext cx="5303446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Produtor rural, pessoa física ou jurídica, com receita anual inferior 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2200" y="3321686"/>
            <a:ext cx="5303446" cy="5321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90"/>
              </a:lnSpc>
              <a:buNone/>
            </a:pPr>
            <a:r>
              <a:rPr lang="en-US" sz="3800" b="1" dirty="0">
                <a:solidFill>
                  <a:srgbClr val="E3AE5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R$ 3.600.000,00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092200" y="3917314"/>
            <a:ext cx="530344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164. Atualização anual pelo IPCA (art. 167).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698377" y="1574800"/>
            <a:ext cx="4680823" cy="1165860"/>
          </a:xfrm>
          <a:prstGeom prst="roundRect">
            <a:avLst>
              <a:gd name="adj" fmla="val 10893"/>
            </a:avLst>
          </a:prstGeom>
          <a:solidFill>
            <a:srgbClr val="E7DEC8"/>
          </a:solidFill>
          <a:ln/>
        </p:spPr>
      </p:sp>
      <p:sp>
        <p:nvSpPr>
          <p:cNvPr id="9" name="Text 7"/>
          <p:cNvSpPr/>
          <p:nvPr/>
        </p:nvSpPr>
        <p:spPr>
          <a:xfrm>
            <a:off x="6926977" y="1765300"/>
            <a:ext cx="435033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Produtor integrado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926977" y="2070100"/>
            <a:ext cx="4350332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Sempre não contribuinte quanto ao contrato de integração.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698377" y="2867661"/>
            <a:ext cx="4680823" cy="1165860"/>
          </a:xfrm>
          <a:prstGeom prst="roundRect">
            <a:avLst>
              <a:gd name="adj" fmla="val 10893"/>
            </a:avLst>
          </a:prstGeom>
          <a:solidFill>
            <a:srgbClr val="E7DEC8"/>
          </a:solidFill>
          <a:ln/>
        </p:spPr>
      </p:sp>
      <p:sp>
        <p:nvSpPr>
          <p:cNvPr id="12" name="Text 10"/>
          <p:cNvSpPr/>
          <p:nvPr/>
        </p:nvSpPr>
        <p:spPr>
          <a:xfrm>
            <a:off x="6926977" y="3058161"/>
            <a:ext cx="435033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Associação ou cooperativa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926977" y="3362961"/>
            <a:ext cx="4350332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abaixo do limite e quadro só de produtores pessoas físicas, cada um abaixo do limite (§ 5º).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698377" y="4160521"/>
            <a:ext cx="4680823" cy="1165860"/>
          </a:xfrm>
          <a:prstGeom prst="roundRect">
            <a:avLst>
              <a:gd name="adj" fmla="val 10893"/>
            </a:avLst>
          </a:prstGeom>
          <a:solidFill>
            <a:srgbClr val="E7DEC8"/>
          </a:solidFill>
          <a:ln/>
        </p:spPr>
      </p:sp>
      <p:sp>
        <p:nvSpPr>
          <p:cNvPr id="15" name="Text 13"/>
          <p:cNvSpPr/>
          <p:nvPr/>
        </p:nvSpPr>
        <p:spPr>
          <a:xfrm>
            <a:off x="6926977" y="4351021"/>
            <a:ext cx="435033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Simples Nacional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926977" y="4655821"/>
            <a:ext cx="4350332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 se tiver optado pelo regime regular de IBS e CBS (Regulamento da CBS, art. 239, § 7º).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294428" y="6238239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COMO SE MEDE A RECEITA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que entra e o que fica fora do limite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74800"/>
            <a:ext cx="5194300" cy="2494280"/>
          </a:xfrm>
          <a:prstGeom prst="roundRect">
            <a:avLst>
              <a:gd name="adj" fmla="val 5092"/>
            </a:avLst>
          </a:prstGeom>
          <a:solidFill>
            <a:srgbClr val="E7DEC8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1828800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 na receita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50620" y="2214882"/>
            <a:ext cx="4735449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Vendas das atividades do art. 238, I, do Regulamento da CBS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Acréscimos do art. 13, § 1º, I, no mês em que são recebidos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Adiantamentos de entrega futura, somente na entrega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184900" y="1574800"/>
            <a:ext cx="5194300" cy="2494280"/>
          </a:xfrm>
          <a:prstGeom prst="roundRect">
            <a:avLst>
              <a:gd name="adj" fmla="val 5092"/>
            </a:avLst>
          </a:prstGeom>
          <a:solidFill>
            <a:srgbClr val="E7DEC8"/>
          </a:solidFill>
          <a:ln/>
        </p:spPr>
      </p:sp>
      <p:sp>
        <p:nvSpPr>
          <p:cNvPr id="8" name="Text 6"/>
          <p:cNvSpPr/>
          <p:nvPr/>
        </p:nvSpPr>
        <p:spPr>
          <a:xfrm>
            <a:off x="6438900" y="1828800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Fica de fora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522720" y="2214882"/>
            <a:ext cx="4735449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Receita do contrato de integração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Venda de bens utilizados na produção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Alienação da terra nua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12800" y="4297682"/>
            <a:ext cx="10566400" cy="690880"/>
          </a:xfrm>
          <a:prstGeom prst="roundRect">
            <a:avLst>
              <a:gd name="adj" fmla="val 18382"/>
            </a:avLst>
          </a:prstGeom>
          <a:solidFill>
            <a:srgbClr val="14201A"/>
          </a:solidFill>
          <a:ln/>
        </p:spPr>
        <p:txBody>
          <a:bodyPr wrap="square" lIns="242203" tIns="166003" rIns="0" bIns="140603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Início de atividade: o limite é proporcional ao número de meses, e a fração de mês conta como mês inteiro.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294428" y="6238239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58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A1B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ATENÇÃO AO ART. 164, § 6º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1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limite é verificado pela soma das receitas do produtor e das empresas agro em que ele participa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940561"/>
            <a:ext cx="2512060" cy="944880"/>
          </a:xfrm>
          <a:prstGeom prst="roundRect">
            <a:avLst>
              <a:gd name="adj" fmla="val 12097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003300" y="2118361"/>
            <a:ext cx="2194992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Produtor pessoa física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03300" y="2387600"/>
            <a:ext cx="2194992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R$ 2.100.000,00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426460" y="1940561"/>
            <a:ext cx="2512139" cy="944880"/>
          </a:xfrm>
          <a:prstGeom prst="roundRect">
            <a:avLst>
              <a:gd name="adj" fmla="val 12097"/>
            </a:avLst>
          </a:prstGeom>
          <a:solidFill>
            <a:srgbClr val="F4EFE3"/>
          </a:solidFill>
          <a:ln/>
        </p:spPr>
      </p:sp>
      <p:sp>
        <p:nvSpPr>
          <p:cNvPr id="8" name="Text 6"/>
          <p:cNvSpPr/>
          <p:nvPr/>
        </p:nvSpPr>
        <p:spPr>
          <a:xfrm>
            <a:off x="3616960" y="2118361"/>
            <a:ext cx="219507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 agro 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16960" y="2387600"/>
            <a:ext cx="219507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R$ 1.000.000,00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040200" y="1940561"/>
            <a:ext cx="2512139" cy="944880"/>
          </a:xfrm>
          <a:prstGeom prst="roundRect">
            <a:avLst>
              <a:gd name="adj" fmla="val 12097"/>
            </a:avLst>
          </a:prstGeom>
          <a:solidFill>
            <a:srgbClr val="F4EFE3"/>
          </a:solidFill>
          <a:ln/>
        </p:spPr>
      </p:sp>
      <p:sp>
        <p:nvSpPr>
          <p:cNvPr id="11" name="Text 9"/>
          <p:cNvSpPr/>
          <p:nvPr/>
        </p:nvSpPr>
        <p:spPr>
          <a:xfrm>
            <a:off x="6230700" y="2118361"/>
            <a:ext cx="2195074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 agro B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230700" y="2387600"/>
            <a:ext cx="2195074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R$ 700.000,00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653939" y="1940561"/>
            <a:ext cx="2725261" cy="944880"/>
          </a:xfrm>
          <a:prstGeom prst="roundRect">
            <a:avLst>
              <a:gd name="adj" fmla="val 12097"/>
            </a:avLst>
          </a:prstGeom>
          <a:solidFill>
            <a:srgbClr val="14201A"/>
          </a:solidFill>
          <a:ln/>
        </p:spPr>
      </p:sp>
      <p:sp>
        <p:nvSpPr>
          <p:cNvPr id="14" name="Text 12"/>
          <p:cNvSpPr/>
          <p:nvPr/>
        </p:nvSpPr>
        <p:spPr>
          <a:xfrm>
            <a:off x="8844439" y="2118361"/>
            <a:ext cx="2414589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Soma, contra R$ 3,6 mi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844439" y="2387600"/>
            <a:ext cx="2414589" cy="345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R$ 3.800.000,00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89508" y="3088639"/>
            <a:ext cx="10799064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há percentual mínimo de participação societária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Soma-se a receita total de cada pessoa, e não a proporcional à participação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Vale para o sócio pessoa física e para a empresa que participa de outra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294428" y="6238242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A1B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71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75"/>
              </a:lnSpc>
              <a:buNone/>
            </a:pPr>
            <a:r>
              <a:rPr lang="en-US" sz="1196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ULTRAPASSOU O LIMITE</a:t>
            </a:r>
            <a:endParaRPr lang="en-US" sz="1196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7576"/>
            <a:ext cx="10883392" cy="469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tolerância de 20% muda o momento da virada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580042"/>
          <a:ext cx="10556240" cy="3097133"/>
        </p:xfrm>
        <a:graphic>
          <a:graphicData uri="http://schemas.openxmlformats.org/drawingml/2006/table">
            <a:tbl>
              <a:tblPr/>
              <a:tblGrid>
                <a:gridCol w="3589122"/>
                <a:gridCol w="1688998"/>
                <a:gridCol w="5278120"/>
              </a:tblGrid>
              <a:tr h="407591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Excesso sobre R$ 3,6 mi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Exemplo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Efeito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</a:tr>
              <a:tr h="67238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Até 20% do limite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R$ 3,8 mi = 5,56%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Efeitos somente no ano-calendário seguinte (§ 3º)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67238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Até 20% do limite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R$ 4,1 mi = 13,89%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Efeitos somente no ano-calendário seguinte (§ 3º)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238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Mais de 20% do limite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R$ 4,4 mi = 22,22%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Contribuinte a partir do segundo mês seguinte ao do excesso (§ 2º)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672386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Receita de 2024 igual ou superior a R$ 3,6 mi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Não se aplica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087"/>
                        </a:lnSpc>
                        <a:buNone/>
                      </a:pPr>
                      <a:r>
                        <a:rPr lang="en-US" sz="149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Contribuinte sem necessidade de ato (art. 165, § 3º)</a:t>
                      </a:r>
                      <a:endParaRPr lang="en-US" sz="1491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258" marR="66258" marT="66258" marB="66258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4905772"/>
            <a:ext cx="10566400" cy="936228"/>
          </a:xfrm>
          <a:prstGeom prst="roundRect">
            <a:avLst>
              <a:gd name="adj" fmla="val 13565"/>
            </a:avLst>
          </a:prstGeom>
          <a:solidFill>
            <a:srgbClr val="14201A"/>
          </a:solidFill>
          <a:ln/>
        </p:spPr>
        <p:txBody>
          <a:bodyPr wrap="square" lIns="242203" tIns="166003" rIns="0" bIns="140603" rtlCol="0" anchor="t">
            <a:normAutofit/>
          </a:bodyPr>
          <a:lstStyle/>
          <a:p>
            <a:pPr marL="0" indent="0" algn="l">
              <a:lnSpc>
                <a:spcPts val="2087"/>
              </a:lnSpc>
              <a:buNone/>
            </a:pPr>
            <a:r>
              <a:rPr lang="en-US" sz="149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Ponto em aberto: o texto não diz se, passado o limite pela soma do § 6º, todos os integrantes viram contribuintes, nem se a tolerância de 20% vale para a soma.</a:t>
            </a:r>
            <a:endParaRPr lang="en-US" sz="1491" dirty="0"/>
          </a:p>
        </p:txBody>
      </p:sp>
      <p:sp>
        <p:nvSpPr>
          <p:cNvPr id="6" name="Text 3"/>
          <p:cNvSpPr/>
          <p:nvPr/>
        </p:nvSpPr>
        <p:spPr>
          <a:xfrm>
            <a:off x="11294428" y="6238242"/>
            <a:ext cx="135573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LACUNA NA LEI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4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Produção em condomínio, parceria e consórcio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74800"/>
            <a:ext cx="5194300" cy="2227580"/>
          </a:xfrm>
          <a:prstGeom prst="roundRect">
            <a:avLst>
              <a:gd name="adj" fmla="val 5701"/>
            </a:avLst>
          </a:prstGeom>
          <a:solidFill>
            <a:srgbClr val="E7DEC8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1828800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 lei diz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66800" y="2214879"/>
            <a:ext cx="4826889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§ 6º trata de participação societária em pessoa jurídica. Condomínio agrícola ou pecuário, parceria rural e consórcio não são pessoas jurídicas, e a lei não regula como a receita desses arranjos é atribuída a cada participante.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184900" y="1574800"/>
            <a:ext cx="5194300" cy="2227580"/>
          </a:xfrm>
          <a:prstGeom prst="roundRect">
            <a:avLst>
              <a:gd name="adj" fmla="val 5701"/>
            </a:avLst>
          </a:prstGeom>
          <a:solidFill>
            <a:srgbClr val="14201A"/>
          </a:solidFill>
          <a:ln/>
        </p:spPr>
      </p:sp>
      <p:sp>
        <p:nvSpPr>
          <p:cNvPr id="8" name="Text 6"/>
          <p:cNvSpPr/>
          <p:nvPr/>
        </p:nvSpPr>
        <p:spPr>
          <a:xfrm>
            <a:off x="6438900" y="1828800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Leitura prudente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38900" y="2214879"/>
            <a:ext cx="4826889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Atribuir a cada condômino ou parceiro a sua parte e somá-la à receita própria. Não é regra expressa, e deve ser tratada como ponto em aberto.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12800" y="4030979"/>
            <a:ext cx="108833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Risco: o produtor que parece estar abaixo de R$ 3,6 milhões e passa do limite ao somar condomínios, parcerias e sociedades agro. Mapeie todas as participações antes de classificá-lo como não contribuinte.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ARTS. 165 A 167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4"/>
            <a:ext cx="10883392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Opção, correção pelo IPCA e documento fiscal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574800"/>
            <a:ext cx="3420507" cy="3230880"/>
          </a:xfrm>
          <a:prstGeom prst="roundRect">
            <a:avLst>
              <a:gd name="adj" fmla="val 3931"/>
            </a:avLst>
          </a:prstGeom>
          <a:solidFill>
            <a:srgbClr val="E7DEC8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803400"/>
            <a:ext cx="3052206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Opção pelo regime regular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125220" y="2176779"/>
            <a:ext cx="2960766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qualquer tempo, com efeitos no mês seguinte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Irretratável no ano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Renúncia só vale a partir do ano seguinte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85707" y="1574800"/>
            <a:ext cx="3420586" cy="3230880"/>
          </a:xfrm>
          <a:prstGeom prst="roundRect">
            <a:avLst>
              <a:gd name="adj" fmla="val 3931"/>
            </a:avLst>
          </a:prstGeom>
          <a:solidFill>
            <a:srgbClr val="14201A"/>
          </a:solidFill>
          <a:ln/>
        </p:spPr>
      </p:sp>
      <p:sp>
        <p:nvSpPr>
          <p:cNvPr id="8" name="Text 6"/>
          <p:cNvSpPr/>
          <p:nvPr/>
        </p:nvSpPr>
        <p:spPr>
          <a:xfrm>
            <a:off x="4614307" y="1803400"/>
            <a:ext cx="3052288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Correção do limite (art. 167)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98127" y="2176779"/>
            <a:ext cx="2960848" cy="2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lei manda atualizar anualmente pelo IPCA, sem fixar o ano de início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Regulamento da CBS, art. 239, § 3º: em janeiro, a partir de 2027, por ato conjunto da RFB e do CGIBS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2026 o limite segue em R$ 3.600.000,00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58693" y="1574800"/>
            <a:ext cx="3420507" cy="3230880"/>
          </a:xfrm>
          <a:prstGeom prst="roundRect">
            <a:avLst>
              <a:gd name="adj" fmla="val 3931"/>
            </a:avLst>
          </a:prstGeom>
          <a:solidFill>
            <a:srgbClr val="E7DEC8"/>
          </a:solidFill>
          <a:ln/>
        </p:spPr>
      </p:sp>
      <p:sp>
        <p:nvSpPr>
          <p:cNvPr id="11" name="Text 9"/>
          <p:cNvSpPr/>
          <p:nvPr/>
        </p:nvSpPr>
        <p:spPr>
          <a:xfrm>
            <a:off x="8187293" y="1803400"/>
            <a:ext cx="3052206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fiscal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71113" y="2176779"/>
            <a:ext cx="2960766" cy="189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não contribuinte deve emitir (Regulamento da CBS, art. 244)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CNPJ e documento do produtor pessoa física ficam para 01/01/2027 (Decreto 13.075/2026)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220927" y="6238242"/>
            <a:ext cx="209074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2 · 1 DE 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64"/>
            <a:ext cx="10883392" cy="1164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Meu cliente tem R$ 2,1 milhões de receita, participa de duas empresas agro de R$ 1,0 milhão e R$ 0,7 milhão e se diz não contribuinte. Procede?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470150"/>
            <a:ext cx="10566400" cy="2423160"/>
          </a:xfrm>
          <a:prstGeom prst="roundRect">
            <a:avLst>
              <a:gd name="adj" fmla="val 5241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749550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3077214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Pelo § 6º do art. 164, a soma é R$ 3,8 milhões, acima do limite. O excesso é de 5,56%, até 20%, e por isso os efeitos só vêm no ano-calendário seguinte (§ 3º). Passando de 20%, ele vira contribuinte a partir do segundo mês seguinte.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4044950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lei não diz o efeito sobre cada integrante da soma. Documente a análise e avalie a opção pelo regime regular antes da virada. Os valores são hipotéticos.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ART. 168 · CRÉDITO PRESUMIDO DO ADQUIRENTE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4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Quem compra do produtor não contribuinte se credita sobre o valor líquido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953264"/>
            <a:ext cx="5194300" cy="2204720"/>
          </a:xfrm>
          <a:prstGeom prst="roundRect">
            <a:avLst>
              <a:gd name="adj" fmla="val 5760"/>
            </a:avLst>
          </a:prstGeom>
          <a:solidFill>
            <a:srgbClr val="14201A"/>
          </a:solidFill>
          <a:ln/>
        </p:spPr>
      </p:sp>
      <p:sp>
        <p:nvSpPr>
          <p:cNvPr id="5" name="Text 3"/>
          <p:cNvSpPr/>
          <p:nvPr/>
        </p:nvSpPr>
        <p:spPr>
          <a:xfrm>
            <a:off x="1066800" y="2207264"/>
            <a:ext cx="48268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Fórmula do Regulamento da CBS, art. 247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66800" y="2557779"/>
            <a:ext cx="4826889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E3AE5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CP = VO × C ÷ (1 + C)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66800" y="3157221"/>
            <a:ext cx="4826889" cy="772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é publicado até setembro, vale a partir de 01/01 do ano seguinte e é uma média de cinco anos. Pode variar por bem, nível de receita e tipo de produtor (§ 6º).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84900" y="1953264"/>
            <a:ext cx="5194300" cy="2204720"/>
          </a:xfrm>
          <a:prstGeom prst="roundRect">
            <a:avLst>
              <a:gd name="adj" fmla="val 5760"/>
            </a:avLst>
          </a:prstGeom>
          <a:solidFill>
            <a:srgbClr val="E7DEC8"/>
          </a:solidFill>
          <a:ln/>
        </p:spPr>
      </p:sp>
      <p:sp>
        <p:nvSpPr>
          <p:cNvPr id="9" name="Text 7"/>
          <p:cNvSpPr/>
          <p:nvPr/>
        </p:nvSpPr>
        <p:spPr>
          <a:xfrm>
            <a:off x="6438900" y="2371092"/>
            <a:ext cx="48268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hipotético: VO de R$ 2.500.000,00 e C de 6%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38900" y="2708914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Pela fórmula: </a:t>
            </a:r>
            <a:r>
              <a:rPr lang="en-US" sz="16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R$ 141.509,43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38900" y="3082292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Aplicação direta de 6%: R$ 150.000,00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38900" y="3455671"/>
            <a:ext cx="4826889" cy="309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Diferença: R$ 8.490,57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800" y="4373879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percentual de 2027 ainda não foi localizado publicado. Chame de fórmula do regulamento: há quem discuta valor líquido versus valor pago.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ART. 168 · APROPRIAÇÃO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4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crédito nasce do pagamento, e não da nota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96620" y="1534164"/>
            <a:ext cx="5023231" cy="215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fiscal com valor da operação, crédito presumido, valor líquido e o documento do fornecimento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Apropriação conforme o pagamento é confirmado (art. 126, § 5º, II; Regulamento da CBS, art. 245)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Dedução do débito e também ressarcimento (§ 8º)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Cooperativas têm o mesmo direito, optantes ou não pelo regime específico (§ 9º)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956300" y="1534164"/>
            <a:ext cx="5422900" cy="2672080"/>
          </a:xfrm>
          <a:prstGeom prst="roundRect">
            <a:avLst>
              <a:gd name="adj" fmla="val 4753"/>
            </a:avLst>
          </a:prstGeom>
          <a:solidFill>
            <a:srgbClr val="E7DEC8"/>
          </a:solidFill>
          <a:ln/>
        </p:spPr>
      </p:sp>
      <p:sp>
        <p:nvSpPr>
          <p:cNvPr id="6" name="Text 4"/>
          <p:cNvSpPr/>
          <p:nvPr/>
        </p:nvSpPr>
        <p:spPr>
          <a:xfrm>
            <a:off x="6184900" y="1737364"/>
            <a:ext cx="51146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hipotético: compra de R$ 2.500.000,00, C de 6%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95060" y="2085339"/>
          <a:ext cx="4955540" cy="1917700"/>
        </p:xfrm>
        <a:graphic>
          <a:graphicData uri="http://schemas.openxmlformats.org/drawingml/2006/table">
            <a:tbl>
              <a:tblPr/>
              <a:tblGrid>
                <a:gridCol w="2477770"/>
                <a:gridCol w="2477770"/>
              </a:tblGrid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Pagamento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EB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Crédito apropriado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EBA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R$ 1.000.000,00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R$ 56.603,77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R$ 875.000,00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R$ 49.528,30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R$ 625.000,00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R$ 35.377,36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R$ 2.500.000,00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R$ 141.509,43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ART. 168 · PRODUTO ISENTO, DE ALÍQUOTA ZERO OU REDUZIDA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4"/>
            <a:ext cx="10883392" cy="779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70"/>
              </a:lnSpc>
              <a:buNone/>
            </a:pPr>
            <a:r>
              <a:rPr lang="en-US" sz="27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regime do produto comprado não muda a fórmula. O que pesa é a saída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812800" y="1844042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art. 168 não condiciona o crédito ao regime do produto (art. 49, parágrafo único). O coeficiente C mede o tributo nos insumos do produtor, não a alíquota do que ele vende.</a:t>
            </a:r>
            <a:endParaRPr lang="en-US" sz="15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578102"/>
          <a:ext cx="10556240" cy="1917700"/>
        </p:xfrm>
        <a:graphic>
          <a:graphicData uri="http://schemas.openxmlformats.org/drawingml/2006/table">
            <a:tbl>
              <a:tblPr/>
              <a:tblGrid>
                <a:gridCol w="3589122"/>
                <a:gridCol w="4644746"/>
                <a:gridCol w="2322373"/>
              </a:tblGrid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Saída do adquirente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Efeito sobre o crédito presumido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Tributada ou com alíquota reduzida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Crédito integral; pode surgir saldo credor ressarcível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168, § 8º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Alíquota zero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Crédito mantido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52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Isenção ou imunidade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Anulado proporcionalmente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51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Exportação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Sem anulação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51, § 2º, e 79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12800" y="4686300"/>
            <a:ext cx="10566400" cy="863600"/>
          </a:xfrm>
          <a:prstGeom prst="roundRect">
            <a:avLst>
              <a:gd name="adj" fmla="val 14706"/>
            </a:avLst>
          </a:prstGeom>
          <a:solidFill>
            <a:srgbClr val="14201A"/>
          </a:solidFill>
          <a:ln/>
        </p:spPr>
        <p:txBody>
          <a:bodyPr wrap="square" lIns="216803" tIns="127903" rIns="0" bIns="102503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hipotético: crédito de R$ 57.522,12 e 40% das saídas isentas. Anulam-se R$ 23.008,85, e restam R$ 34.513,27.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2 · MAPA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64"/>
            <a:ext cx="10883392" cy="430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90"/>
              </a:lnSpc>
              <a:buNone/>
            </a:pPr>
            <a:r>
              <a:rPr lang="en-US" sz="29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Os artigos que se conectam aos arts. 164 a 168</a:t>
            </a:r>
            <a:endParaRPr lang="en-US" sz="29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504952"/>
          <a:ext cx="10556240" cy="3835400"/>
        </p:xfrm>
        <a:graphic>
          <a:graphicData uri="http://schemas.openxmlformats.org/drawingml/2006/table">
            <a:tbl>
              <a:tblPr/>
              <a:tblGrid>
                <a:gridCol w="2744622"/>
                <a:gridCol w="7811618"/>
              </a:tblGrid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Artigo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Conexão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13, § 1º, 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Acréscimos entram no limite quando recebidos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26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Relaciona o produtor entre os não contribuintes e remete a opção ao art. 165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126, § 5º, II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Crédito presumido apropriado conforme o pagamento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24 e 25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Responsabilidade solidária na compra sem documento idôneo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49, 51 e 52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Regime da saída: zero mantém; isenção e imunidade anulam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Arts. 39 e 40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Ressarcimento do crédito presumido (art. 168, § 8º)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110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Alíquota zero em máquinas vendidas ao produtor não contribuinte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138, § 9º, I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Diferimento do insumo reduz o crédito presumido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Regulamento da CBS, art. 244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Documento fiscal do produtor não contribuinte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2 · 2 DE 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58"/>
            <a:ext cx="10883392" cy="1164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Minha agroindústria compra quase tudo de produtores não contribuintes e vende com redução de 60%. O crédito presumido pode virar saldo credor permanente?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470150"/>
            <a:ext cx="10566400" cy="2138680"/>
          </a:xfrm>
          <a:prstGeom prst="roundRect">
            <a:avLst>
              <a:gd name="adj" fmla="val 5938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749550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3077208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Pode. A venda com alíquota reduzida gera débito menor, e o crédito presumido sobra. A lei permite deduzi-lo e também pedir o ressarcimento (art. 168, § 8º), em 30, 60 ou 180 dias conforme o caso (arts. 39 e 40).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3760477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crédito não tem correção monetária (art. 53), então o prazo é custo financeiro. Projete o saldo credor mensal e o capital de giro necessário antes de fechar a política de compras.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2 · 3 DE 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58"/>
            <a:ext cx="10883392" cy="784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produto que compro do produtor é de alíquota zero ou isento. Perco o crédito presumido?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090427"/>
            <a:ext cx="10566400" cy="2707640"/>
          </a:xfrm>
          <a:prstGeom prst="roundRect">
            <a:avLst>
              <a:gd name="adj" fmla="val 4690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369827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2697485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Não. O art. 168 não condiciona o crédito ao regime do produto, e o art. 49, parágrafo único, ressalva que a vedação de crédito em operações isentas ou de alíquota zero não impede os créditos presumidos previstos na lei.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3665227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restrição a bens de alíquota zero, isenção ou suspensão existe no crédito presumido do estoque de abertura (art. 381, § 1º), que é outro instituto. Aqui pesa a saída: zero mantém o crédito, isenção e imunidade anulam. Acompanhe também o coeficiente de 2027, que o § 6º permite diferenciar por bem.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3 · ALÍQUOTAS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Cinco trilhas de alíquota na cadeia agro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531618"/>
          <a:ext cx="10556240" cy="2461260"/>
        </p:xfrm>
        <a:graphic>
          <a:graphicData uri="http://schemas.openxmlformats.org/drawingml/2006/table">
            <a:tbl>
              <a:tblPr/>
              <a:tblGrid>
                <a:gridCol w="3377997"/>
                <a:gridCol w="1900123"/>
                <a:gridCol w="3166872"/>
                <a:gridCol w="2111248"/>
              </a:tblGrid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Trilha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Alíquota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Alcance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Cesta básica nacional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Zero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 itens do Anexo 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125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Hortícolas, frutas e ovos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Zero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Itens do Anexo XV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148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Produtos agropecuários in natura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Redução de 60%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Conceito do art. 137, § 1º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137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Alimentos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Redução de 60%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Anexo VII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135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Insumos agropecuários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Redução de 60%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Anexo IX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138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4196085"/>
            <a:ext cx="10883392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Conceito de </a:t>
            </a:r>
            <a:r>
              <a:rPr lang="en-US" sz="1500" i="1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natura</a:t>
            </a: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(art. 137, § 1º): admite secagem, limpeza, debulha, descaroçamento e congelamento ou resfriamento apenas para transporte ou armazenamento. Industrializou além disso, saiu do conceito. Alterações nas listas dependem do rito constitucional (art. 126, § 2º).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3 · ART. 138 E ANEXO IX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Insumos agropecuários: redução de 60% e diferimento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96620" y="1940558"/>
            <a:ext cx="4997069" cy="2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Diferimento nas vendas a contribuinte regular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Produtor não contribuinte: diferimento só na parcela usada na produção vendida a adquirente com crédito presumido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diferimento termina reduzindo o crédito presumido do adquirente (§ 9º, I)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produtor declara o uso por ato conjunto e responde pelo tributo se o destino for diferente (Regulamento da CBS, art. 214, § 3º)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930900" y="1940558"/>
            <a:ext cx="5448300" cy="2400300"/>
          </a:xfrm>
          <a:prstGeom prst="roundRect">
            <a:avLst>
              <a:gd name="adj" fmla="val 5291"/>
            </a:avLst>
          </a:prstGeom>
          <a:solidFill>
            <a:srgbClr val="14201A"/>
          </a:solidFill>
          <a:ln/>
        </p:spPr>
      </p:sp>
      <p:sp>
        <p:nvSpPr>
          <p:cNvPr id="6" name="Text 4"/>
          <p:cNvSpPr/>
          <p:nvPr/>
        </p:nvSpPr>
        <p:spPr>
          <a:xfrm>
            <a:off x="6184900" y="2169158"/>
            <a:ext cx="50885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hipotético: fertilizantes de R$ 800.000,00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184900" y="2494285"/>
            <a:ext cx="508850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de 26,5% com redução de 60% = 10,6%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184900" y="2837185"/>
            <a:ext cx="508850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Tributo: R$ 800.000,00 × 10,6% = </a:t>
            </a:r>
            <a:r>
              <a:rPr lang="en-US" sz="1500" b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R$ 84.800,00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184900" y="3180085"/>
            <a:ext cx="5088509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na produção vendida a adquirente com crédito presumido: </a:t>
            </a:r>
            <a:r>
              <a:rPr lang="en-US" sz="1500" b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R$ 63.600,00 diferidos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184900" y="3789685"/>
            <a:ext cx="5088509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Recolhido: </a:t>
            </a:r>
            <a:r>
              <a:rPr lang="en-US" sz="1500" b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R$ 21.200,00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3 · ARTS. 108, 110 E 49 A 52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Máquinas e bens de capital: o regime depende de quem compra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953258"/>
            <a:ext cx="3420507" cy="2400300"/>
          </a:xfrm>
          <a:prstGeom prst="roundRect">
            <a:avLst>
              <a:gd name="adj" fmla="val 5291"/>
            </a:avLst>
          </a:prstGeom>
          <a:solidFill>
            <a:srgbClr val="E7DEC8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2181858"/>
            <a:ext cx="305220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110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1400" y="2524758"/>
            <a:ext cx="3052206" cy="162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zero em tratores, máquinas e implementos agrícolas vendidos a produtor rural não contribuinte. Só para os bens da Tabela II do Anexo IV do Regulamento.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85707" y="1953258"/>
            <a:ext cx="3420586" cy="2400300"/>
          </a:xfrm>
          <a:prstGeom prst="roundRect">
            <a:avLst>
              <a:gd name="adj" fmla="val 5291"/>
            </a:avLst>
          </a:prstGeom>
          <a:solidFill>
            <a:srgbClr val="E7DEC8"/>
          </a:solidFill>
          <a:ln/>
        </p:spPr>
      </p:sp>
      <p:sp>
        <p:nvSpPr>
          <p:cNvPr id="8" name="Text 6"/>
          <p:cNvSpPr/>
          <p:nvPr/>
        </p:nvSpPr>
        <p:spPr>
          <a:xfrm>
            <a:off x="4614307" y="2181858"/>
            <a:ext cx="305228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108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614307" y="2524758"/>
            <a:ext cx="305228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Contribuinte regular tem crédito integral e imediato nos bens de capital.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58693" y="1953258"/>
            <a:ext cx="3420507" cy="2400300"/>
          </a:xfrm>
          <a:prstGeom prst="roundRect">
            <a:avLst>
              <a:gd name="adj" fmla="val 5291"/>
            </a:avLst>
          </a:prstGeom>
          <a:solidFill>
            <a:srgbClr val="14201A"/>
          </a:solidFill>
          <a:ln/>
        </p:spPr>
      </p:sp>
      <p:sp>
        <p:nvSpPr>
          <p:cNvPr id="11" name="Text 9"/>
          <p:cNvSpPr/>
          <p:nvPr/>
        </p:nvSpPr>
        <p:spPr>
          <a:xfrm>
            <a:off x="8187293" y="2181858"/>
            <a:ext cx="305220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Arts. 49, 51 e 52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87293" y="2524758"/>
            <a:ext cx="3052206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zero mantém o crédito do fornecedor. Isenção e imunidade anulam o crédito proporcionalmente.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800" y="4569458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prática: o fabricante vende a alíquota zero ao produtor não contribuinte e preserva seus créditos. O produtor regular compra com tributo e o recupera como crédito. O planejamento do investimento considera a condição do comprador.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3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58"/>
            <a:ext cx="10883392" cy="784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Meu cliente é produtor não contribuinte e comprou R$ 800 mil de fertilizantes. Ele paga IBS e CBS na compra?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090427"/>
            <a:ext cx="10566400" cy="2707640"/>
          </a:xfrm>
          <a:prstGeom prst="roundRect">
            <a:avLst>
              <a:gd name="adj" fmla="val 4690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369827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2697485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 em parte. O diferimento alcança apenas a parcela usada na produção vendida a adquirente com crédito presumido. No exemplo hipotético, de R$ 84.800,00 de tributo, 75% (R$ 63.600,00) ficam diferidos e R$ 21.200,00 são recolhidos.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3665227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produtor declara o uso por ato conjunto e responde pelo tributo se o destino for outro (Regulamento da CBS, art. 214, § 3º). Guarde provas do destino do insumo, porque o diferimento reduz o crédito presumido de quem compra a safra.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4 · COOPERATIVAS · ART. 271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13792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Regime específico: decisão irretratável e prazo curto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534158"/>
            <a:ext cx="4587478" cy="1866900"/>
          </a:xfrm>
          <a:prstGeom prst="roundRect">
            <a:avLst>
              <a:gd name="adj" fmla="val 6803"/>
            </a:avLst>
          </a:prstGeom>
          <a:solidFill>
            <a:srgbClr val="14201A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778000"/>
            <a:ext cx="4254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Opção até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41400" y="2103127"/>
            <a:ext cx="4254186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E3AE5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31/10/2026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041400" y="2659385"/>
            <a:ext cx="4254186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Janela de 01/09 a 31/10 do ano anterior. Sem prorrogação localizada.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552678" y="1534158"/>
            <a:ext cx="5826522" cy="1866900"/>
          </a:xfrm>
          <a:prstGeom prst="roundRect">
            <a:avLst>
              <a:gd name="adj" fmla="val 6803"/>
            </a:avLst>
          </a:prstGeom>
          <a:solidFill>
            <a:srgbClr val="E7DEC8"/>
          </a:solidFill>
          <a:ln/>
        </p:spPr>
      </p:sp>
      <p:sp>
        <p:nvSpPr>
          <p:cNvPr id="9" name="Text 7"/>
          <p:cNvSpPr/>
          <p:nvPr/>
        </p:nvSpPr>
        <p:spPr>
          <a:xfrm>
            <a:off x="5781278" y="1762758"/>
            <a:ext cx="553040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formalizar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865098" y="2105658"/>
            <a:ext cx="5438962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 no Portal Tributação sobre Consumo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Envio da lista de associados, com datas de admissão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registro isolado não conclui a opção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Irretratável e não parcial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12800" y="3616958"/>
            <a:ext cx="5207000" cy="1445260"/>
          </a:xfrm>
          <a:prstGeom prst="roundRect">
            <a:avLst>
              <a:gd name="adj" fmla="val 8787"/>
            </a:avLst>
          </a:prstGeom>
          <a:solidFill>
            <a:srgbClr val="E7DEC8"/>
          </a:solidFill>
          <a:ln/>
        </p:spPr>
      </p:sp>
      <p:sp>
        <p:nvSpPr>
          <p:cNvPr id="12" name="Text 10"/>
          <p:cNvSpPr/>
          <p:nvPr/>
        </p:nvSpPr>
        <p:spPr>
          <a:xfrm>
            <a:off x="1041400" y="3807458"/>
            <a:ext cx="489229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41400" y="4124958"/>
            <a:ext cx="4892294" cy="772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zero entre associado regular e cooperativa. Para associado não contribuinte, só se a cooperativa anular o crédito do bem (art. 271, § 4º).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172200" y="3616958"/>
            <a:ext cx="5207000" cy="1445260"/>
          </a:xfrm>
          <a:prstGeom prst="roundRect">
            <a:avLst>
              <a:gd name="adj" fmla="val 8787"/>
            </a:avLst>
          </a:prstGeom>
          <a:solidFill>
            <a:srgbClr val="E7DEC8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3807458"/>
            <a:ext cx="489229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Transferência de créditos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00800" y="4124958"/>
            <a:ext cx="4892294" cy="772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associado repassa créditos por documento fiscal, limitados ao saldo credor e à proporção fornecida à cooperativa (art. 272).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4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58"/>
            <a:ext cx="10883392" cy="784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Minha cooperativa não vai optar pelo regime específico até 31/10. Os associados perdem o crédito presumido?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090427"/>
            <a:ext cx="10566400" cy="2707640"/>
          </a:xfrm>
          <a:prstGeom prst="roundRect">
            <a:avLst>
              <a:gd name="adj" fmla="val 4690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369827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2697485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Não por isso. O crédito presumido do art. 168 vale para a cooperativa, optante ou não pelo regime específico (§ 9º), nas compras de associados não contribuintes e não optantes do Simples. Fica de fora o bem enviado para beneficiamento que retorna ao associado.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3665227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a opção muda é a alíquota zero entre associado e cooperativa e a transferência de créditos (arts. 271 e 272). Como a opção é irretratável, a decisão deve vir de simulação e de assembleia, e não da pressa do prazo.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5 · ARTS. 79 E 82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416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Exportação: imunidade, suspensão e limite de 30%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12800" y="1468127"/>
            <a:ext cx="4411107" cy="1153160"/>
          </a:xfrm>
          <a:prstGeom prst="roundRect">
            <a:avLst>
              <a:gd name="adj" fmla="val 11013"/>
            </a:avLst>
          </a:prstGeom>
          <a:solidFill>
            <a:srgbClr val="E7DEC8"/>
          </a:solidFill>
          <a:ln/>
        </p:spPr>
      </p:sp>
      <p:sp>
        <p:nvSpPr>
          <p:cNvPr id="5" name="Text 3"/>
          <p:cNvSpPr/>
          <p:nvPr/>
        </p:nvSpPr>
        <p:spPr>
          <a:xfrm>
            <a:off x="1028700" y="1645927"/>
            <a:ext cx="409868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79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28700" y="1963427"/>
            <a:ext cx="4195207" cy="26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Exportação imune, com manutenção dos créditos.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76307" y="1468127"/>
            <a:ext cx="6002893" cy="1153160"/>
          </a:xfrm>
          <a:prstGeom prst="roundRect">
            <a:avLst>
              <a:gd name="adj" fmla="val 11013"/>
            </a:avLst>
          </a:prstGeom>
          <a:solidFill>
            <a:srgbClr val="E7DEC8"/>
          </a:solidFill>
          <a:ln/>
        </p:spPr>
      </p:sp>
      <p:sp>
        <p:nvSpPr>
          <p:cNvPr id="8" name="Text 6"/>
          <p:cNvSpPr/>
          <p:nvPr/>
        </p:nvSpPr>
        <p:spPr>
          <a:xfrm>
            <a:off x="5592207" y="1645927"/>
            <a:ext cx="5738226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82 · comercial exportadora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592207" y="1963427"/>
            <a:ext cx="5738226" cy="505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 com suspensão: OEA, patrimônio líquido mínimo, escrituração, regularidade e 180 dias.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2800" y="2799085"/>
            <a:ext cx="10566400" cy="1760220"/>
          </a:xfrm>
          <a:prstGeom prst="roundRect">
            <a:avLst>
              <a:gd name="adj" fmla="val 7215"/>
            </a:avLst>
          </a:prstGeom>
          <a:solidFill>
            <a:srgbClr val="14201A"/>
          </a:solidFill>
          <a:ln/>
        </p:spPr>
      </p:sp>
      <p:sp>
        <p:nvSpPr>
          <p:cNvPr id="11" name="Text 9"/>
          <p:cNvSpPr/>
          <p:nvPr/>
        </p:nvSpPr>
        <p:spPr>
          <a:xfrm>
            <a:off x="1092200" y="2989585"/>
            <a:ext cx="10307828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82, § 11 · indústria que exporta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92200" y="3332485"/>
            <a:ext cx="10307828" cy="74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Suspende o fornecimento de produtos agropecuários </a:t>
            </a:r>
            <a:r>
              <a:rPr lang="en-US" sz="1400" i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natura</a:t>
            </a:r>
            <a:r>
              <a:rPr lang="en-US" sz="14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contribuinte regular que industrialize para exportar, se a exportação superar </a:t>
            </a:r>
            <a:r>
              <a:rPr lang="en-US" sz="1400" b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r>
              <a:rPr lang="en-US" sz="14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 receita bruta nos três anos anteriores (LC 235/2026; antes, 50%). Exige habilitação por ato conjunto, sem OEA.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92200" y="4128777"/>
            <a:ext cx="10307828" cy="26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Exemplo hipotético: R$ 62 mi ÷ R$ 180 mi = 34,4%. Passa em 30%, não passaria em 50%.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2800" y="4737100"/>
            <a:ext cx="10883392" cy="26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Reg. CBS, art. 99, e Reg. IBS, art. 97, ainda registram 50%. Prevalece a lei.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5 · CAIXA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prazo de ressarcimento é custo financeiro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96620" y="1521458"/>
            <a:ext cx="5294171" cy="1892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 antecipado antecipa o débito (art. 10, § 4º)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 permuta, a base é o valor de mercado do bem recebido (art. 12; Regulamento da CBS, art. 14, § 6º)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 payment: procedimentos padrão e simplificado (arts. 31 a 35)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créditos não têm correção monetária (art. 53)</a:t>
            </a:r>
            <a:endParaRPr lang="en-US" sz="1500" dirty="0"/>
          </a:p>
          <a:p>
            <a:pPr marL="170180" indent="-170180" algn="l">
              <a:lnSpc>
                <a:spcPts val="2100"/>
              </a:lnSpc>
              <a:buSzPct val="100000"/>
              <a:buChar char="•"/>
            </a:pPr>
            <a:r>
              <a:rPr lang="en-US" sz="15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IBS e CBS têm pedidos de ressarcimento separados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219349" y="1521458"/>
            <a:ext cx="5159851" cy="3046730"/>
          </a:xfrm>
          <a:prstGeom prst="roundRect">
            <a:avLst>
              <a:gd name="adj" fmla="val 4168"/>
            </a:avLst>
          </a:prstGeom>
          <a:solidFill>
            <a:srgbClr val="E7DEC8"/>
          </a:solidFill>
          <a:ln/>
        </p:spPr>
      </p:sp>
      <p:sp>
        <p:nvSpPr>
          <p:cNvPr id="6" name="Text 4"/>
          <p:cNvSpPr/>
          <p:nvPr/>
        </p:nvSpPr>
        <p:spPr>
          <a:xfrm>
            <a:off x="6422549" y="1711958"/>
            <a:ext cx="48960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Ressarcimento (arts. 39 e 40)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32709" y="2059945"/>
          <a:ext cx="4743291" cy="1783080"/>
        </p:xfrm>
        <a:graphic>
          <a:graphicData uri="http://schemas.openxmlformats.org/drawingml/2006/table">
            <a:tbl>
              <a:tblPr/>
              <a:tblGrid>
                <a:gridCol w="1422987"/>
                <a:gridCol w="3320304"/>
              </a:tblGrid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Prazo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EB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Situação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CEBA"/>
                    </a:solidFill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dias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Programa de conformidade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A59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46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 dias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Ativo imobilizado, ou pedido até 150% da média dos 24 meses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54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180 dias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Demais casos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422549" y="3931927"/>
            <a:ext cx="4896055" cy="471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Fiscalização suspende até 360 dias. Hipotético: média de R$ 200.000,00 × 150% = R$ 300.000,00.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5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58"/>
            <a:ext cx="10883392" cy="784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Minha agroindústria exporta 35% da receita. Posso comprar grãos do produtor com suspensão?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090427"/>
            <a:ext cx="10566400" cy="2423160"/>
          </a:xfrm>
          <a:prstGeom prst="roundRect">
            <a:avLst>
              <a:gd name="adj" fmla="val 5241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369827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2697485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Pela LC 235/2026, o limite do art. 82, § 11, é de mais de 30% da receita bruta nos três anos anteriores, e 35% passa. Além do percentual, é preciso patrimônio líquido, domicílio eletrônico, escrituração, regularidade e habilitação por ato conjunto, com prazo de 180 dias.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3665227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Cuidado: o Regulamento da CBS (art. 99) e o do IBS (art. 97) ainda trazem 50%. Prevalece a lei, mas confirme se houve retificação e se a habilitação já está disponível antes de contar com a suspensão.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6 · CHECKLIST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Prazos que definem o saldo de crédito de 2027</a:t>
            </a:r>
            <a:endParaRPr lang="en-US" sz="3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1531618"/>
          <a:ext cx="10556240" cy="3404870"/>
        </p:xfrm>
        <a:graphic>
          <a:graphicData uri="http://schemas.openxmlformats.org/drawingml/2006/table">
            <a:tbl>
              <a:tblPr/>
              <a:tblGrid>
                <a:gridCol w="1900123"/>
                <a:gridCol w="5489245"/>
                <a:gridCol w="3166872"/>
              </a:tblGrid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Prazo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Providência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DDD2"/>
                    </a:solidFill>
                  </a:tcPr>
                </a:tc>
              </a:tr>
              <a:tr h="6769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31/10/2026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Cooperativas: opção pelo regime específico e lista de associados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271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1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31/12/2026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Escriturar créditos de PIS e Cofins na EFD-Contribuições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378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69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31/12/2026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Inventário único do estoque de abertura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381; Regulamento da CBS, art. 606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01/01/2027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CNPJ e documento fiscal do produtor pessoa física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Decreto 13.075/2026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30/06/2027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Apropriar o crédito presumido do estoque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381, § 4º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DEC8"/>
                    </a:solidFill>
                  </a:tcPr>
                </a:tc>
              </a:tr>
              <a:tr h="41021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Todo setembro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Publicação do coeficiente C do ano seguinte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420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Art. 168, § 4º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2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F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4E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BLOCO 6 · ARTS. 169 E 378 A 381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Quatro créditos da transição que pedem ação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12800" y="1521458"/>
            <a:ext cx="5207000" cy="1457960"/>
          </a:xfrm>
          <a:prstGeom prst="roundRect">
            <a:avLst>
              <a:gd name="adj" fmla="val 8711"/>
            </a:avLst>
          </a:prstGeom>
          <a:solidFill>
            <a:srgbClr val="E7DEC8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711958"/>
            <a:ext cx="489229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378 · PIS e Cofins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1400" y="2042158"/>
            <a:ext cx="4892294" cy="772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Créditos escriturados na EFD-Contribuições até 31/12/2026 e usados contra a CBS por pedido (Regulamento da CBS, art. 602).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521458"/>
            <a:ext cx="5207000" cy="1457960"/>
          </a:xfrm>
          <a:prstGeom prst="roundRect">
            <a:avLst>
              <a:gd name="adj" fmla="val 8711"/>
            </a:avLst>
          </a:prstGeom>
          <a:solidFill>
            <a:srgbClr val="E7DEC8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0" y="1711958"/>
            <a:ext cx="489229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380 · Depreciação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00800" y="2042158"/>
            <a:ext cx="4892294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Segue como crédito presumido da CBS. A alienação do bem perde as parcelas restantes.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2800" y="3131827"/>
            <a:ext cx="5207000" cy="1706880"/>
          </a:xfrm>
          <a:prstGeom prst="roundRect">
            <a:avLst>
              <a:gd name="adj" fmla="val 7440"/>
            </a:avLst>
          </a:prstGeom>
          <a:solidFill>
            <a:srgbClr val="14201A"/>
          </a:solidFill>
          <a:ln/>
        </p:spPr>
      </p:sp>
      <p:sp>
        <p:nvSpPr>
          <p:cNvPr id="11" name="Text 9"/>
          <p:cNvSpPr/>
          <p:nvPr/>
        </p:nvSpPr>
        <p:spPr>
          <a:xfrm>
            <a:off x="1041400" y="3322327"/>
            <a:ext cx="489229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381 · Estoque de abertura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041400" y="3652527"/>
            <a:ext cx="4892294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9,25% sobre o estoque, só em três hipóteses: regime cumulativo em 31/12/2026, ST ou monofásico, e vedação parcial de crédito. Só bens novos de pessoa jurídica ou importados. 12 parcelas, só contra CBS.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2200" y="3131827"/>
            <a:ext cx="5207000" cy="1706880"/>
          </a:xfrm>
          <a:prstGeom prst="roundRect">
            <a:avLst>
              <a:gd name="adj" fmla="val 7440"/>
            </a:avLst>
          </a:prstGeom>
          <a:solidFill>
            <a:srgbClr val="E7DEC8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0" y="3322327"/>
            <a:ext cx="4892294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169 · Frete autônomo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400800" y="3652527"/>
            <a:ext cx="4892294" cy="523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E44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 presumido sobre frete de transportador autônomo pessoa física, só FOB, sem ressarcimento.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 E RESPOSTA · BLOCO 6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076958"/>
            <a:ext cx="10883392" cy="1164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600" b="0" i="1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Sou Lucro Real e terei estoque grande de grãos comprados de produtores pessoas físicas em 31/12/2026. O crédito presumido de 9,25% do estoque me alcança?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12800" y="2470150"/>
            <a:ext cx="10566400" cy="2423160"/>
          </a:xfrm>
          <a:prstGeom prst="roundRect">
            <a:avLst>
              <a:gd name="adj" fmla="val 5241"/>
            </a:avLst>
          </a:prstGeom>
          <a:solidFill>
            <a:srgbClr val="F4EFE3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749550"/>
            <a:ext cx="1020318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8A5C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RESPOSTA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43000" y="3077208"/>
            <a:ext cx="10203180" cy="87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 regra, não por esse caminho. O art. 381 vale para três hipóteses (regime cumulativo, ST ou monofásico, vedação parcial de crédito) e só para bens novos adquiridos de pessoa jurídica ou importados. Compras de pessoa física ficam fora.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4044950"/>
            <a:ext cx="102031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que o contribuinte do Lucro Real deve cuidar é do saldo de PIS e Cofins: escriturar na EFD-Contribuições até 31/12/2026 (art. 378) e depois pedir o uso contra a CBS. Faça o inventário único, mesmo assim.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209655" y="6238242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C58A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609600"/>
            <a:ext cx="10883392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2A1B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ACOMPANHAR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899158"/>
            <a:ext cx="10883392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000" b="1" i="0" dirty="0">
                <a:solidFill>
                  <a:srgbClr val="14201A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 que ainda está em aberto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812800" y="1521458"/>
            <a:ext cx="5219700" cy="938530"/>
          </a:xfrm>
          <a:prstGeom prst="roundRect">
            <a:avLst>
              <a:gd name="adj" fmla="val 12179"/>
            </a:avLst>
          </a:prstGeom>
          <a:solidFill>
            <a:srgbClr val="F4EFE3"/>
          </a:solidFill>
          <a:ln/>
        </p:spPr>
        <p:txBody>
          <a:bodyPr wrap="square" lIns="169723" tIns="144323" rIns="25324" bIns="118923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Coeficiente C de 2027.</a:t>
            </a:r>
            <a:r>
              <a:rPr lang="en-US" sz="17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Ato conjunto, em geral divulgado até setembro.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159500" y="1521458"/>
            <a:ext cx="5219700" cy="938530"/>
          </a:xfrm>
          <a:prstGeom prst="roundRect">
            <a:avLst>
              <a:gd name="adj" fmla="val 12179"/>
            </a:avLst>
          </a:prstGeom>
          <a:solidFill>
            <a:srgbClr val="F4EFE3"/>
          </a:solidFill>
          <a:ln/>
        </p:spPr>
        <p:txBody>
          <a:bodyPr wrap="square" lIns="169723" tIns="144323" rIns="25324" bIns="118923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Alíquota de referência.</a:t>
            </a:r>
            <a:r>
              <a:rPr lang="en-US" sz="17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TCU até 30/10/2026 e Senado até 15/12/2026.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800" y="2587005"/>
            <a:ext cx="5219700" cy="938530"/>
          </a:xfrm>
          <a:prstGeom prst="roundRect">
            <a:avLst>
              <a:gd name="adj" fmla="val 12179"/>
            </a:avLst>
          </a:prstGeom>
          <a:solidFill>
            <a:srgbClr val="F4EFE3"/>
          </a:solidFill>
          <a:ln/>
        </p:spPr>
        <p:txBody>
          <a:bodyPr wrap="square" lIns="169723" tIns="144323" rIns="25324" bIns="118923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Art. 82, § 11.</a:t>
            </a:r>
            <a:r>
              <a:rPr lang="en-US" sz="17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30% na lei e 50% nos regulamentos consolidados.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59500" y="2587005"/>
            <a:ext cx="5219700" cy="938530"/>
          </a:xfrm>
          <a:prstGeom prst="roundRect">
            <a:avLst>
              <a:gd name="adj" fmla="val 12179"/>
            </a:avLst>
          </a:prstGeom>
          <a:solidFill>
            <a:srgbClr val="F4EFE3"/>
          </a:solidFill>
          <a:ln/>
        </p:spPr>
        <p:txBody>
          <a:bodyPr wrap="square" lIns="169723" tIns="144323" rIns="25324" bIns="118923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Condomínio e parceria.</a:t>
            </a:r>
            <a:r>
              <a:rPr lang="en-US" sz="17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Atribuição da receita ao limite do art. 164.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12800" y="3652515"/>
            <a:ext cx="5219700" cy="938530"/>
          </a:xfrm>
          <a:prstGeom prst="roundRect">
            <a:avLst>
              <a:gd name="adj" fmla="val 12179"/>
            </a:avLst>
          </a:prstGeom>
          <a:solidFill>
            <a:srgbClr val="F4EFE3"/>
          </a:solidFill>
          <a:ln/>
        </p:spPr>
        <p:txBody>
          <a:bodyPr wrap="square" lIns="169723" tIns="144323" rIns="25324" bIns="118923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Soma do § 6º.</a:t>
            </a:r>
            <a:r>
              <a:rPr lang="en-US" sz="17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Efeito sobre cada integrante e tolerância de 20%.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159500" y="3652515"/>
            <a:ext cx="5219700" cy="938530"/>
          </a:xfrm>
          <a:prstGeom prst="roundRect">
            <a:avLst>
              <a:gd name="adj" fmla="val 12179"/>
            </a:avLst>
          </a:prstGeom>
          <a:solidFill>
            <a:srgbClr val="F4EFE3"/>
          </a:solidFill>
          <a:ln/>
        </p:spPr>
        <p:txBody>
          <a:bodyPr wrap="square" lIns="169723" tIns="144323" rIns="25324" bIns="118923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b="1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Crédito de fertilizantes.</a:t>
            </a:r>
            <a:r>
              <a:rPr lang="en-US" sz="1700" dirty="0">
                <a:solidFill>
                  <a:srgbClr val="1420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Previsto na LC 235/2026, a confirmar no texto.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1209655" y="6238255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2A1B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420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90265"/>
            <a:ext cx="6540500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PERGUNTAS E CONTATO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230635"/>
            <a:ext cx="6540500" cy="47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70"/>
              </a:lnSpc>
              <a:buNone/>
            </a:pPr>
            <a:r>
              <a:rPr lang="en-US" sz="3400" b="1" i="0" dirty="0">
                <a:solidFill>
                  <a:srgbClr val="F4EFE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Roberto Martins Alves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12800" y="1811015"/>
            <a:ext cx="65405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3AE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Contador, CRC-GO nº 6.955 · Sócio da Martins Simão Associados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12800" y="2186955"/>
            <a:ext cx="6540500" cy="74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Mais de 40 anos de experiência em contabilidade, consultoria tributária e planejamento estratégico para empresas dos setores de agronegócio, indústria, comércio e serviços.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812800" y="3034035"/>
            <a:ext cx="6540500" cy="1225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Especialista em legislação societária (sociedades anônimas e limitadas), IFRS, tributação complexa e planejamento sucessório. Professor em cursos de pós-graduação e palestrante em contabilidade, tributação e gestão. Diretor do Núcleo de Contabilidade Tributária da AGET. Membro da Subcomissão do Agronegócio do CRC-GO.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12800" y="4361185"/>
            <a:ext cx="6540500" cy="1225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Coautor da obra </a:t>
            </a:r>
            <a:r>
              <a:rPr lang="en-US" sz="1350" i="1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Tributária – Impactos setoriais</a:t>
            </a:r>
            <a:r>
              <a:rPr lang="en-US" sz="135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 análises da tributação atual e as mudanças da tributação sobre o consumo (Editor Kelps, 2026). Autor do livro eletrônico </a:t>
            </a:r>
            <a:r>
              <a:rPr lang="en-US" sz="1350" i="1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IBS e CBS – da Lei à Prática, Artigo por Artigo</a:t>
            </a:r>
            <a:r>
              <a:rPr lang="en-US" sz="135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que compara a Lei, os dois Regulamentos e a aplicação prática, reunidos sob cada dispositivo.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962900" y="1061095"/>
            <a:ext cx="3022600" cy="3022600"/>
          </a:xfrm>
          <a:prstGeom prst="roundRect">
            <a:avLst>
              <a:gd name="adj" fmla="val 5042"/>
            </a:avLst>
          </a:prstGeom>
          <a:solidFill>
            <a:srgbClr val="F4EFE3"/>
          </a:solidFill>
          <a:ln/>
        </p:spPr>
      </p:sp>
      <p:pic>
        <p:nvPicPr>
          <p:cNvPr id="9" name="Image 0" descr="QR code com os contatos de Roberto Martins Alves: e-mail, telefone e Instagram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40700" y="1238895"/>
            <a:ext cx="2667000" cy="2667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898392" y="4223395"/>
            <a:ext cx="3151537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C9CF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Aponte a câmera para salvar o contato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573201" y="4576440"/>
            <a:ext cx="3801999" cy="26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roberto.martins@martinssimao.com.br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8685339" y="4854575"/>
            <a:ext cx="157772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(62) 98445-0440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429117" y="5141590"/>
            <a:ext cx="20901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dirty="0">
                <a:solidFill>
                  <a:srgbClr val="F4EF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@robertomartinsalves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1209655" y="6238255"/>
            <a:ext cx="220345" cy="23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AA3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forma Tributária: IBS e CBS no Agro">
  <a:themeElements>
    <a:clrScheme name="Reforma Tributária: IBS e CBS no Agro">
      <a:dk1>
        <a:srgbClr val="14201A"/>
      </a:dk1>
      <a:lt1>
        <a:srgbClr val="F4EFE3"/>
      </a:lt1>
      <a:dk2>
        <a:srgbClr val="4C544C"/>
      </a:dk2>
      <a:lt2>
        <a:srgbClr val="DEDACF"/>
      </a:lt2>
      <a:accent1>
        <a:srgbClr val="8A5C0E"/>
      </a:accent1>
      <a:accent2>
        <a:srgbClr val="E3AE55"/>
      </a:accent2>
      <a:accent3>
        <a:srgbClr val="0E2A5C"/>
      </a:accent3>
      <a:accent4>
        <a:srgbClr val="E5C25A"/>
      </a:accent4>
      <a:accent5>
        <a:srgbClr val="C9A227"/>
      </a:accent5>
      <a:accent6>
        <a:srgbClr val="9A7410"/>
      </a:accent6>
      <a:hlink>
        <a:srgbClr val="0563C1"/>
      </a:hlink>
      <a:folHlink>
        <a:srgbClr val="954F72"/>
      </a:folHlink>
    </a:clrScheme>
    <a:fontScheme name="Reforma Tributária: IBS e CBS no Agro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5161</Words>
  <Application>Microsoft Office PowerPoint</Application>
  <PresentationFormat>Widescreen</PresentationFormat>
  <Paragraphs>480</Paragraphs>
  <Slides>32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6" baseType="lpstr">
      <vt:lpstr>Arial</vt:lpstr>
      <vt:lpstr>Calibri</vt:lpstr>
      <vt:lpstr>Georgia</vt:lpstr>
      <vt:lpstr>Reforma Tributária: IBS e CBS no Agro</vt:lpstr>
      <vt:lpstr>Reforma Tributária: IBS e CBS no campo</vt:lpstr>
      <vt:lpstr>Reforma Tributária: impactos do IBS e CBS</vt:lpstr>
      <vt:lpstr>Três mudanças ao mesmo tempo: quem é contribuinte, como o crédito circula e quando o caixa é afetado</vt:lpstr>
      <vt:lpstr>O que está em vigor para o agro</vt:lpstr>
      <vt:lpstr>O Senado ainda não fixou a alíquota de referência. Que percentual uso nas projeções de 2027 para os clientes?</vt:lpstr>
      <vt:lpstr>Quem fica fora do IBS e da CBS</vt:lpstr>
      <vt:lpstr>O que entra e o que fica fora do limite</vt:lpstr>
      <vt:lpstr>O limite é verificado pela soma das receitas do produtor e das empresas agro em que ele participa</vt:lpstr>
      <vt:lpstr>A tolerância de 20% muda o momento da virada</vt:lpstr>
      <vt:lpstr>Produção em condomínio, parceria e consórcio</vt:lpstr>
      <vt:lpstr>Opção, correção pelo IPCA e documento fiscal</vt:lpstr>
      <vt:lpstr>Meu cliente tem R$ 2,1 milhões de receita, participa de duas empresas agro de R$ 1,0 milhão e R$ 0,7 milhão e se diz não contribuinte. Procede?</vt:lpstr>
      <vt:lpstr>Quem compra do produtor não contribuinte se credita sobre o valor líquido</vt:lpstr>
      <vt:lpstr>O crédito nasce do pagamento, e não da nota</vt:lpstr>
      <vt:lpstr>O regime do produto comprado não muda a fórmula. O que pesa é a saída</vt:lpstr>
      <vt:lpstr>Os artigos que se conectam aos arts. 164 a 168</vt:lpstr>
      <vt:lpstr>Minha agroindústria compra quase tudo de produtores não contribuintes e vende com redução de 60%. O crédito presumido pode virar saldo credor permanente?</vt:lpstr>
      <vt:lpstr>O produto que compro do produtor é de alíquota zero ou isento. Perco o crédito presumido?</vt:lpstr>
      <vt:lpstr>Cinco trilhas de alíquota na cadeia agro</vt:lpstr>
      <vt:lpstr>Insumos agropecuários: redução de 60% e diferimento</vt:lpstr>
      <vt:lpstr>Máquinas e bens de capital: o regime depende de quem compra</vt:lpstr>
      <vt:lpstr>Meu cliente é produtor não contribuinte e comprou R$ 800 mil de fertilizantes. Ele paga IBS e CBS na compra?</vt:lpstr>
      <vt:lpstr>Regime específico: decisão irretratável e prazo curto</vt:lpstr>
      <vt:lpstr>Minha cooperativa não vai optar pelo regime específico até 31/10. Os associados perdem o crédito presumido?</vt:lpstr>
      <vt:lpstr>Exportação: imunidade, suspensão e limite de 30%</vt:lpstr>
      <vt:lpstr>O prazo de ressarcimento é custo financeiro</vt:lpstr>
      <vt:lpstr>Minha agroindústria exporta 35% da receita. Posso comprar grãos do produtor com suspensão?</vt:lpstr>
      <vt:lpstr>Prazos que definem o saldo de crédito de 2027</vt:lpstr>
      <vt:lpstr>Quatro créditos da transição que pedem ação</vt:lpstr>
      <vt:lpstr>Sou Lucro Real e terei estoque grande de grãos comprados de produtores pessoas físicas em 31/12/2026. O crédito presumido de 9,25% do estoque me alcança?</vt:lpstr>
      <vt:lpstr>O que ainda está em aberto</vt:lpstr>
      <vt:lpstr>Roberto Martins Alves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Tributária: IBS e CBS no Agro</dc:title>
  <dc:subject/>
  <dc:creator>Assessoria</dc:creator>
  <cp:lastModifiedBy>Assessoria</cp:lastModifiedBy>
  <cp:revision>2</cp:revision>
  <dcterms:created xsi:type="dcterms:W3CDTF">2026-10-22T16:41:17Z</dcterms:created>
  <dcterms:modified xsi:type="dcterms:W3CDTF">2026-10-22T17:05:55Z</dcterms:modified>
</cp:coreProperties>
</file>