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60" r:id="rId4"/>
    <p:sldId id="261" r:id="rId5"/>
    <p:sldId id="262" r:id="rId6"/>
    <p:sldId id="287" r:id="rId7"/>
    <p:sldId id="288" r:id="rId8"/>
    <p:sldId id="326" r:id="rId9"/>
    <p:sldId id="323" r:id="rId10"/>
    <p:sldId id="289" r:id="rId11"/>
    <p:sldId id="290" r:id="rId12"/>
    <p:sldId id="291" r:id="rId13"/>
    <p:sldId id="292" r:id="rId14"/>
    <p:sldId id="294" r:id="rId15"/>
    <p:sldId id="322" r:id="rId16"/>
    <p:sldId id="293"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10" r:id="rId30"/>
    <p:sldId id="311" r:id="rId31"/>
    <p:sldId id="312" r:id="rId32"/>
    <p:sldId id="313" r:id="rId33"/>
    <p:sldId id="314" r:id="rId34"/>
    <p:sldId id="315" r:id="rId35"/>
    <p:sldId id="316" r:id="rId36"/>
    <p:sldId id="285" r:id="rId37"/>
    <p:sldId id="266" r:id="rId38"/>
    <p:sldId id="284" r:id="rId3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73256-F702-4802-BFE1-603E3E57AEAC}" v="3" dt="2026-10-01T18:12:31.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5" d="100"/>
          <a:sy n="115" d="100"/>
        </p:scale>
        <p:origin x="3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Ricardo Xavier" userId="0c1d063ab7b340aa" providerId="LiveId" clId="{F312C855-D3A2-4C0B-BADA-DEE2685BA265}"/>
    <pc:docChg chg="undo custSel addSld delSld modSld sldOrd">
      <pc:chgData name="Jose Ricardo Xavier" userId="0c1d063ab7b340aa" providerId="LiveId" clId="{F312C855-D3A2-4C0B-BADA-DEE2685BA265}" dt="2026-10-01T18:46:03.202" v="1083"/>
      <pc:docMkLst>
        <pc:docMk/>
      </pc:docMkLst>
      <pc:sldChg chg="modSp mod">
        <pc:chgData name="Jose Ricardo Xavier" userId="0c1d063ab7b340aa" providerId="LiveId" clId="{F312C855-D3A2-4C0B-BADA-DEE2685BA265}" dt="2026-10-01T18:02:43.549" v="53" actId="14100"/>
        <pc:sldMkLst>
          <pc:docMk/>
          <pc:sldMk cId="0" sldId="256"/>
        </pc:sldMkLst>
        <pc:spChg chg="mod">
          <ac:chgData name="Jose Ricardo Xavier" userId="0c1d063ab7b340aa" providerId="LiveId" clId="{F312C855-D3A2-4C0B-BADA-DEE2685BA265}" dt="2026-10-01T18:02:15.920" v="51" actId="20577"/>
          <ac:spMkLst>
            <pc:docMk/>
            <pc:sldMk cId="0" sldId="256"/>
            <ac:spMk id="4" creationId="{00000000-0000-0000-0000-000000000000}"/>
          </ac:spMkLst>
        </pc:spChg>
        <pc:spChg chg="mod">
          <ac:chgData name="Jose Ricardo Xavier" userId="0c1d063ab7b340aa" providerId="LiveId" clId="{F312C855-D3A2-4C0B-BADA-DEE2685BA265}" dt="2026-10-01T18:02:43.549" v="53" actId="14100"/>
          <ac:spMkLst>
            <pc:docMk/>
            <pc:sldMk cId="0" sldId="256"/>
            <ac:spMk id="6" creationId="{00000000-0000-0000-0000-000000000000}"/>
          </ac:spMkLst>
        </pc:spChg>
      </pc:sldChg>
      <pc:sldChg chg="ord">
        <pc:chgData name="Jose Ricardo Xavier" userId="0c1d063ab7b340aa" providerId="LiveId" clId="{F312C855-D3A2-4C0B-BADA-DEE2685BA265}" dt="2026-10-01T18:46:03.202" v="1083"/>
        <pc:sldMkLst>
          <pc:docMk/>
          <pc:sldMk cId="0" sldId="285"/>
        </pc:sldMkLst>
      </pc:sldChg>
      <pc:sldChg chg="addSp delSp modSp mod">
        <pc:chgData name="Jose Ricardo Xavier" userId="0c1d063ab7b340aa" providerId="LiveId" clId="{F312C855-D3A2-4C0B-BADA-DEE2685BA265}" dt="2026-10-01T18:22:13.219" v="762" actId="20577"/>
        <pc:sldMkLst>
          <pc:docMk/>
          <pc:sldMk cId="1609808221" sldId="288"/>
        </pc:sldMkLst>
        <pc:spChg chg="add mod">
          <ac:chgData name="Jose Ricardo Xavier" userId="0c1d063ab7b340aa" providerId="LiveId" clId="{F312C855-D3A2-4C0B-BADA-DEE2685BA265}" dt="2026-10-01T18:11:24.647" v="95" actId="14100"/>
          <ac:spMkLst>
            <pc:docMk/>
            <pc:sldMk cId="1609808221" sldId="288"/>
            <ac:spMk id="6" creationId="{F42BCBCD-2B90-D52F-4AC3-FD9927CA84EE}"/>
          </ac:spMkLst>
        </pc:spChg>
        <pc:spChg chg="mod">
          <ac:chgData name="Jose Ricardo Xavier" userId="0c1d063ab7b340aa" providerId="LiveId" clId="{F312C855-D3A2-4C0B-BADA-DEE2685BA265}" dt="2026-10-01T18:20:18.450" v="643" actId="20577"/>
          <ac:spMkLst>
            <pc:docMk/>
            <pc:sldMk cId="1609808221" sldId="288"/>
            <ac:spMk id="7" creationId="{9FDFBFCF-2C1C-7A1E-00BA-F53A3F9D72E8}"/>
          </ac:spMkLst>
        </pc:spChg>
        <pc:spChg chg="mod">
          <ac:chgData name="Jose Ricardo Xavier" userId="0c1d063ab7b340aa" providerId="LiveId" clId="{F312C855-D3A2-4C0B-BADA-DEE2685BA265}" dt="2026-10-01T18:22:13.219" v="762" actId="20577"/>
          <ac:spMkLst>
            <pc:docMk/>
            <pc:sldMk cId="1609808221" sldId="288"/>
            <ac:spMk id="9" creationId="{F191D29F-3323-1C14-8F47-08DCE95D3A69}"/>
          </ac:spMkLst>
        </pc:spChg>
        <pc:spChg chg="mod">
          <ac:chgData name="Jose Ricardo Xavier" userId="0c1d063ab7b340aa" providerId="LiveId" clId="{F312C855-D3A2-4C0B-BADA-DEE2685BA265}" dt="2026-10-01T18:10:39.919" v="86"/>
          <ac:spMkLst>
            <pc:docMk/>
            <pc:sldMk cId="1609808221" sldId="288"/>
            <ac:spMk id="10" creationId="{EC00CD2F-D8C9-3773-70C4-A3C2E4C639B7}"/>
          </ac:spMkLst>
        </pc:spChg>
        <pc:spChg chg="mod">
          <ac:chgData name="Jose Ricardo Xavier" userId="0c1d063ab7b340aa" providerId="LiveId" clId="{F312C855-D3A2-4C0B-BADA-DEE2685BA265}" dt="2026-10-01T18:10:49.165" v="89" actId="1076"/>
          <ac:spMkLst>
            <pc:docMk/>
            <pc:sldMk cId="1609808221" sldId="288"/>
            <ac:spMk id="12" creationId="{0C9EBF8D-44A5-24BF-FF6F-BBAF280065D2}"/>
          </ac:spMkLst>
        </pc:spChg>
        <pc:spChg chg="add mod">
          <ac:chgData name="Jose Ricardo Xavier" userId="0c1d063ab7b340aa" providerId="LiveId" clId="{F312C855-D3A2-4C0B-BADA-DEE2685BA265}" dt="2026-10-01T18:13:12.919" v="224" actId="14100"/>
          <ac:spMkLst>
            <pc:docMk/>
            <pc:sldMk cId="1609808221" sldId="288"/>
            <ac:spMk id="14" creationId="{1D7A36DD-A301-5C5F-CD76-0337E5A8463A}"/>
          </ac:spMkLst>
        </pc:spChg>
        <pc:spChg chg="mod">
          <ac:chgData name="Jose Ricardo Xavier" userId="0c1d063ab7b340aa" providerId="LiveId" clId="{F312C855-D3A2-4C0B-BADA-DEE2685BA265}" dt="2026-10-01T18:12:31.576" v="99"/>
          <ac:spMkLst>
            <pc:docMk/>
            <pc:sldMk cId="1609808221" sldId="288"/>
            <ac:spMk id="16" creationId="{CD3E3FAA-EC60-EB53-4170-27C123A4D39E}"/>
          </ac:spMkLst>
        </pc:spChg>
        <pc:spChg chg="mod ord">
          <ac:chgData name="Jose Ricardo Xavier" userId="0c1d063ab7b340aa" providerId="LiveId" clId="{F312C855-D3A2-4C0B-BADA-DEE2685BA265}" dt="2026-10-01T18:11:33.475" v="96" actId="14100"/>
          <ac:spMkLst>
            <pc:docMk/>
            <pc:sldMk cId="1609808221" sldId="288"/>
            <ac:spMk id="17" creationId="{5E6F0C18-7EB8-8D1F-5B77-26994439B47F}"/>
          </ac:spMkLst>
        </pc:spChg>
        <pc:spChg chg="mod">
          <ac:chgData name="Jose Ricardo Xavier" userId="0c1d063ab7b340aa" providerId="LiveId" clId="{F312C855-D3A2-4C0B-BADA-DEE2685BA265}" dt="2026-10-01T18:13:01.622" v="222" actId="20577"/>
          <ac:spMkLst>
            <pc:docMk/>
            <pc:sldMk cId="1609808221" sldId="288"/>
            <ac:spMk id="18" creationId="{92171539-35B7-76F5-C285-A7E8684CBBDF}"/>
          </ac:spMkLst>
        </pc:spChg>
        <pc:spChg chg="del mod">
          <ac:chgData name="Jose Ricardo Xavier" userId="0c1d063ab7b340aa" providerId="LiveId" clId="{F312C855-D3A2-4C0B-BADA-DEE2685BA265}" dt="2026-10-01T18:13:30.040" v="225" actId="478"/>
          <ac:spMkLst>
            <pc:docMk/>
            <pc:sldMk cId="1609808221" sldId="288"/>
            <ac:spMk id="25" creationId="{AD9CCCDC-D214-A9D7-37F8-C4B2C48DC394}"/>
          </ac:spMkLst>
        </pc:spChg>
        <pc:spChg chg="mod">
          <ac:chgData name="Jose Ricardo Xavier" userId="0c1d063ab7b340aa" providerId="LiveId" clId="{F312C855-D3A2-4C0B-BADA-DEE2685BA265}" dt="2026-10-01T18:15:13.283" v="385" actId="20577"/>
          <ac:spMkLst>
            <pc:docMk/>
            <pc:sldMk cId="1609808221" sldId="288"/>
            <ac:spMk id="39" creationId="{F27DF372-34A1-2D43-52B2-3E491DBAF446}"/>
          </ac:spMkLst>
        </pc:spChg>
        <pc:spChg chg="mod">
          <ac:chgData name="Jose Ricardo Xavier" userId="0c1d063ab7b340aa" providerId="LiveId" clId="{F312C855-D3A2-4C0B-BADA-DEE2685BA265}" dt="2026-10-01T18:16:17.549" v="438" actId="20577"/>
          <ac:spMkLst>
            <pc:docMk/>
            <pc:sldMk cId="1609808221" sldId="288"/>
            <ac:spMk id="45" creationId="{E5B69B45-76ED-9B8C-3624-627BC73BFDAD}"/>
          </ac:spMkLst>
        </pc:spChg>
        <pc:spChg chg="mod">
          <ac:chgData name="Jose Ricardo Xavier" userId="0c1d063ab7b340aa" providerId="LiveId" clId="{F312C855-D3A2-4C0B-BADA-DEE2685BA265}" dt="2026-10-01T18:17:40.785" v="486" actId="20577"/>
          <ac:spMkLst>
            <pc:docMk/>
            <pc:sldMk cId="1609808221" sldId="288"/>
            <ac:spMk id="51" creationId="{E510C97C-CABD-DC9D-9542-DF5D60077ACD}"/>
          </ac:spMkLst>
        </pc:spChg>
        <pc:spChg chg="mod">
          <ac:chgData name="Jose Ricardo Xavier" userId="0c1d063ab7b340aa" providerId="LiveId" clId="{F312C855-D3A2-4C0B-BADA-DEE2685BA265}" dt="2026-10-01T18:10:59.960" v="92" actId="20577"/>
          <ac:spMkLst>
            <pc:docMk/>
            <pc:sldMk cId="1609808221" sldId="288"/>
            <ac:spMk id="72" creationId="{6B1C204E-ACB1-6F0E-DD90-B227D3A3AF01}"/>
          </ac:spMkLst>
        </pc:spChg>
        <pc:grpChg chg="add mod">
          <ac:chgData name="Jose Ricardo Xavier" userId="0c1d063ab7b340aa" providerId="LiveId" clId="{F312C855-D3A2-4C0B-BADA-DEE2685BA265}" dt="2026-10-01T18:11:13.173" v="93" actId="1076"/>
          <ac:grpSpMkLst>
            <pc:docMk/>
            <pc:sldMk cId="1609808221" sldId="288"/>
            <ac:grpSpMk id="8" creationId="{207B3ABD-5EF7-FC22-5F1A-FC42D61ADFCA}"/>
          </ac:grpSpMkLst>
        </pc:grpChg>
        <pc:grpChg chg="add mod">
          <ac:chgData name="Jose Ricardo Xavier" userId="0c1d063ab7b340aa" providerId="LiveId" clId="{F312C855-D3A2-4C0B-BADA-DEE2685BA265}" dt="2026-10-01T18:12:58.201" v="220" actId="1076"/>
          <ac:grpSpMkLst>
            <pc:docMk/>
            <pc:sldMk cId="1609808221" sldId="288"/>
            <ac:grpSpMk id="15" creationId="{4E624C96-4C94-1055-C058-BCF5CF9C298E}"/>
          </ac:grpSpMkLst>
        </pc:grpChg>
        <pc:grpChg chg="mod ord">
          <ac:chgData name="Jose Ricardo Xavier" userId="0c1d063ab7b340aa" providerId="LiveId" clId="{F312C855-D3A2-4C0B-BADA-DEE2685BA265}" dt="2026-10-01T18:09:18.321" v="73" actId="14100"/>
          <ac:grpSpMkLst>
            <pc:docMk/>
            <pc:sldMk cId="1609808221" sldId="288"/>
            <ac:grpSpMk id="67" creationId="{7EBDBA6A-1A39-05BF-0CBA-7D899969A080}"/>
          </ac:grpSpMkLst>
        </pc:grpChg>
        <pc:grpChg chg="del mod">
          <ac:chgData name="Jose Ricardo Xavier" userId="0c1d063ab7b340aa" providerId="LiveId" clId="{F312C855-D3A2-4C0B-BADA-DEE2685BA265}" dt="2026-10-01T18:13:32.058" v="226" actId="478"/>
          <ac:grpSpMkLst>
            <pc:docMk/>
            <pc:sldMk cId="1609808221" sldId="288"/>
            <ac:grpSpMk id="70" creationId="{2F66CE7A-5967-F1D5-FE20-2BCC27E73B8F}"/>
          </ac:grpSpMkLst>
        </pc:grpChg>
        <pc:picChg chg="add mod ord">
          <ac:chgData name="Jose Ricardo Xavier" userId="0c1d063ab7b340aa" providerId="LiveId" clId="{F312C855-D3A2-4C0B-BADA-DEE2685BA265}" dt="2026-10-01T18:08:35.917" v="67" actId="1076"/>
          <ac:picMkLst>
            <pc:docMk/>
            <pc:sldMk cId="1609808221" sldId="288"/>
            <ac:picMk id="4" creationId="{FEDC5FCF-F363-146E-AC65-92EE2643AC7A}"/>
          </ac:picMkLst>
        </pc:picChg>
        <pc:picChg chg="del">
          <ac:chgData name="Jose Ricardo Xavier" userId="0c1d063ab7b340aa" providerId="LiveId" clId="{F312C855-D3A2-4C0B-BADA-DEE2685BA265}" dt="2026-10-01T18:06:26.113" v="55" actId="478"/>
          <ac:picMkLst>
            <pc:docMk/>
            <pc:sldMk cId="1609808221" sldId="288"/>
            <ac:picMk id="13" creationId="{CBC087D4-61A1-8DFF-D9C0-EC5DD4B127F9}"/>
          </ac:picMkLst>
        </pc:picChg>
      </pc:sldChg>
      <pc:sldChg chg="del">
        <pc:chgData name="Jose Ricardo Xavier" userId="0c1d063ab7b340aa" providerId="LiveId" clId="{F312C855-D3A2-4C0B-BADA-DEE2685BA265}" dt="2026-10-01T18:44:11.298" v="1079" actId="47"/>
        <pc:sldMkLst>
          <pc:docMk/>
          <pc:sldMk cId="4068931863" sldId="307"/>
        </pc:sldMkLst>
      </pc:sldChg>
      <pc:sldChg chg="del">
        <pc:chgData name="Jose Ricardo Xavier" userId="0c1d063ab7b340aa" providerId="LiveId" clId="{F312C855-D3A2-4C0B-BADA-DEE2685BA265}" dt="2026-10-01T18:44:13.721" v="1080" actId="47"/>
        <pc:sldMkLst>
          <pc:docMk/>
          <pc:sldMk cId="2558818314" sldId="308"/>
        </pc:sldMkLst>
      </pc:sldChg>
      <pc:sldChg chg="del">
        <pc:chgData name="Jose Ricardo Xavier" userId="0c1d063ab7b340aa" providerId="LiveId" clId="{F312C855-D3A2-4C0B-BADA-DEE2685BA265}" dt="2026-10-01T18:44:15.376" v="1081" actId="47"/>
        <pc:sldMkLst>
          <pc:docMk/>
          <pc:sldMk cId="4098577818" sldId="309"/>
        </pc:sldMkLst>
      </pc:sldChg>
      <pc:sldChg chg="add">
        <pc:chgData name="Jose Ricardo Xavier" userId="0c1d063ab7b340aa" providerId="LiveId" clId="{F312C855-D3A2-4C0B-BADA-DEE2685BA265}" dt="2026-10-01T18:06:21.197" v="54" actId="2890"/>
        <pc:sldMkLst>
          <pc:docMk/>
          <pc:sldMk cId="998052026" sldId="323"/>
        </pc:sldMkLst>
      </pc:sldChg>
      <pc:sldChg chg="add del">
        <pc:chgData name="Jose Ricardo Xavier" userId="0c1d063ab7b340aa" providerId="LiveId" clId="{F312C855-D3A2-4C0B-BADA-DEE2685BA265}" dt="2026-10-01T18:18:23.509" v="488" actId="47"/>
        <pc:sldMkLst>
          <pc:docMk/>
          <pc:sldMk cId="439886235" sldId="324"/>
        </pc:sldMkLst>
      </pc:sldChg>
      <pc:sldChg chg="addSp delSp modSp add del mod">
        <pc:chgData name="Jose Ricardo Xavier" userId="0c1d063ab7b340aa" providerId="LiveId" clId="{F312C855-D3A2-4C0B-BADA-DEE2685BA265}" dt="2026-10-01T18:38:59.190" v="1078" actId="47"/>
        <pc:sldMkLst>
          <pc:docMk/>
          <pc:sldMk cId="1273812367" sldId="325"/>
        </pc:sldMkLst>
        <pc:spChg chg="mod">
          <ac:chgData name="Jose Ricardo Xavier" userId="0c1d063ab7b340aa" providerId="LiveId" clId="{F312C855-D3A2-4C0B-BADA-DEE2685BA265}" dt="2026-10-01T18:38:44.984" v="1077" actId="20577"/>
          <ac:spMkLst>
            <pc:docMk/>
            <pc:sldMk cId="1273812367" sldId="325"/>
            <ac:spMk id="7" creationId="{53C7A159-3ECB-71B5-C842-29571A67A291}"/>
          </ac:spMkLst>
        </pc:spChg>
        <pc:picChg chg="del">
          <ac:chgData name="Jose Ricardo Xavier" userId="0c1d063ab7b340aa" providerId="LiveId" clId="{F312C855-D3A2-4C0B-BADA-DEE2685BA265}" dt="2026-10-01T18:25:04.132" v="763" actId="478"/>
          <ac:picMkLst>
            <pc:docMk/>
            <pc:sldMk cId="1273812367" sldId="325"/>
            <ac:picMk id="4" creationId="{52203817-4D46-418C-DB98-9EB00E8B8FDE}"/>
          </ac:picMkLst>
        </pc:picChg>
        <pc:picChg chg="add mod ord">
          <ac:chgData name="Jose Ricardo Xavier" userId="0c1d063ab7b340aa" providerId="LiveId" clId="{F312C855-D3A2-4C0B-BADA-DEE2685BA265}" dt="2026-10-01T18:26:47.966" v="778" actId="14100"/>
          <ac:picMkLst>
            <pc:docMk/>
            <pc:sldMk cId="1273812367" sldId="325"/>
            <ac:picMk id="19" creationId="{A7ABA885-58D0-C23E-FD7C-D2A72AF3F08F}"/>
          </ac:picMkLst>
        </pc:picChg>
      </pc:sldChg>
      <pc:sldChg chg="addSp delSp modSp add mod">
        <pc:chgData name="Jose Ricardo Xavier" userId="0c1d063ab7b340aa" providerId="LiveId" clId="{F312C855-D3A2-4C0B-BADA-DEE2685BA265}" dt="2026-10-01T18:38:27.492" v="1074" actId="20577"/>
        <pc:sldMkLst>
          <pc:docMk/>
          <pc:sldMk cId="68068529" sldId="326"/>
        </pc:sldMkLst>
        <pc:spChg chg="mod">
          <ac:chgData name="Jose Ricardo Xavier" userId="0c1d063ab7b340aa" providerId="LiveId" clId="{F312C855-D3A2-4C0B-BADA-DEE2685BA265}" dt="2026-10-01T18:36:11.545" v="892" actId="1076"/>
          <ac:spMkLst>
            <pc:docMk/>
            <pc:sldMk cId="68068529" sldId="326"/>
            <ac:spMk id="6" creationId="{57EDE972-BD01-B8A4-0227-FCCC65ED1FAE}"/>
          </ac:spMkLst>
        </pc:spChg>
        <pc:spChg chg="mod">
          <ac:chgData name="Jose Ricardo Xavier" userId="0c1d063ab7b340aa" providerId="LiveId" clId="{F312C855-D3A2-4C0B-BADA-DEE2685BA265}" dt="2026-10-01T18:36:05.702" v="891" actId="20577"/>
          <ac:spMkLst>
            <pc:docMk/>
            <pc:sldMk cId="68068529" sldId="326"/>
            <ac:spMk id="7" creationId="{D223E40A-9CD6-1D34-60D9-029A1F663A69}"/>
          </ac:spMkLst>
        </pc:spChg>
        <pc:spChg chg="mod">
          <ac:chgData name="Jose Ricardo Xavier" userId="0c1d063ab7b340aa" providerId="LiveId" clId="{F312C855-D3A2-4C0B-BADA-DEE2685BA265}" dt="2026-10-01T18:36:40.046" v="920" actId="20577"/>
          <ac:spMkLst>
            <pc:docMk/>
            <pc:sldMk cId="68068529" sldId="326"/>
            <ac:spMk id="9" creationId="{3CDBF94B-8F09-DAA2-300C-020544AFB04B}"/>
          </ac:spMkLst>
        </pc:spChg>
        <pc:spChg chg="del">
          <ac:chgData name="Jose Ricardo Xavier" userId="0c1d063ab7b340aa" providerId="LiveId" clId="{F312C855-D3A2-4C0B-BADA-DEE2685BA265}" dt="2026-10-01T18:34:19.634" v="814" actId="478"/>
          <ac:spMkLst>
            <pc:docMk/>
            <pc:sldMk cId="68068529" sldId="326"/>
            <ac:spMk id="14" creationId="{DA0C74D9-A349-3884-0785-FAD5E639F121}"/>
          </ac:spMkLst>
        </pc:spChg>
        <pc:spChg chg="mod">
          <ac:chgData name="Jose Ricardo Xavier" userId="0c1d063ab7b340aa" providerId="LiveId" clId="{F312C855-D3A2-4C0B-BADA-DEE2685BA265}" dt="2026-10-01T18:34:52.466" v="815" actId="14100"/>
          <ac:spMkLst>
            <pc:docMk/>
            <pc:sldMk cId="68068529" sldId="326"/>
            <ac:spMk id="17" creationId="{D5626885-1062-1042-09AB-21B53171DB4F}"/>
          </ac:spMkLst>
        </pc:spChg>
        <pc:spChg chg="mod">
          <ac:chgData name="Jose Ricardo Xavier" userId="0c1d063ab7b340aa" providerId="LiveId" clId="{F312C855-D3A2-4C0B-BADA-DEE2685BA265}" dt="2026-10-01T18:37:19.784" v="984" actId="20577"/>
          <ac:spMkLst>
            <pc:docMk/>
            <pc:sldMk cId="68068529" sldId="326"/>
            <ac:spMk id="39" creationId="{42AC5217-E448-75BB-7184-00D7821A5844}"/>
          </ac:spMkLst>
        </pc:spChg>
        <pc:spChg chg="mod">
          <ac:chgData name="Jose Ricardo Xavier" userId="0c1d063ab7b340aa" providerId="LiveId" clId="{F312C855-D3A2-4C0B-BADA-DEE2685BA265}" dt="2026-10-01T18:38:27.492" v="1074" actId="20577"/>
          <ac:spMkLst>
            <pc:docMk/>
            <pc:sldMk cId="68068529" sldId="326"/>
            <ac:spMk id="45" creationId="{E64885E1-8942-AF63-85A3-A5B30C03B949}"/>
          </ac:spMkLst>
        </pc:spChg>
        <pc:spChg chg="del">
          <ac:chgData name="Jose Ricardo Xavier" userId="0c1d063ab7b340aa" providerId="LiveId" clId="{F312C855-D3A2-4C0B-BADA-DEE2685BA265}" dt="2026-10-01T18:37:24.137" v="985" actId="478"/>
          <ac:spMkLst>
            <pc:docMk/>
            <pc:sldMk cId="68068529" sldId="326"/>
            <ac:spMk id="51" creationId="{35F6A0F5-4925-574A-AA24-DDD56A505340}"/>
          </ac:spMkLst>
        </pc:spChg>
        <pc:spChg chg="mod">
          <ac:chgData name="Jose Ricardo Xavier" userId="0c1d063ab7b340aa" providerId="LiveId" clId="{F312C855-D3A2-4C0B-BADA-DEE2685BA265}" dt="2026-10-01T18:35:00.195" v="817" actId="1076"/>
          <ac:spMkLst>
            <pc:docMk/>
            <pc:sldMk cId="68068529" sldId="326"/>
            <ac:spMk id="68" creationId="{21E861B2-AA9D-9B0E-3851-1A15F74FE262}"/>
          </ac:spMkLst>
        </pc:spChg>
        <pc:grpChg chg="mod">
          <ac:chgData name="Jose Ricardo Xavier" userId="0c1d063ab7b340aa" providerId="LiveId" clId="{F312C855-D3A2-4C0B-BADA-DEE2685BA265}" dt="2026-10-01T18:35:09.275" v="819" actId="1076"/>
          <ac:grpSpMkLst>
            <pc:docMk/>
            <pc:sldMk cId="68068529" sldId="326"/>
            <ac:grpSpMk id="8" creationId="{8A464219-A84D-587D-E4D6-1E31FCDBEFAC}"/>
          </ac:grpSpMkLst>
        </pc:grpChg>
        <pc:grpChg chg="del">
          <ac:chgData name="Jose Ricardo Xavier" userId="0c1d063ab7b340aa" providerId="LiveId" clId="{F312C855-D3A2-4C0B-BADA-DEE2685BA265}" dt="2026-10-01T18:34:17.775" v="813" actId="478"/>
          <ac:grpSpMkLst>
            <pc:docMk/>
            <pc:sldMk cId="68068529" sldId="326"/>
            <ac:grpSpMk id="15" creationId="{AF96F79B-5771-E82A-A434-0C3B8D556F12}"/>
          </ac:grpSpMkLst>
        </pc:grpChg>
        <pc:grpChg chg="mod">
          <ac:chgData name="Jose Ricardo Xavier" userId="0c1d063ab7b340aa" providerId="LiveId" clId="{F312C855-D3A2-4C0B-BADA-DEE2685BA265}" dt="2026-10-01T18:37:27.803" v="987" actId="1076"/>
          <ac:grpSpMkLst>
            <pc:docMk/>
            <pc:sldMk cId="68068529" sldId="326"/>
            <ac:grpSpMk id="61" creationId="{DAEC278D-C315-63CE-DF06-CAA6E0B4AC1F}"/>
          </ac:grpSpMkLst>
        </pc:grpChg>
        <pc:grpChg chg="del">
          <ac:chgData name="Jose Ricardo Xavier" userId="0c1d063ab7b340aa" providerId="LiveId" clId="{F312C855-D3A2-4C0B-BADA-DEE2685BA265}" dt="2026-10-01T18:37:25.852" v="986" actId="478"/>
          <ac:grpSpMkLst>
            <pc:docMk/>
            <pc:sldMk cId="68068529" sldId="326"/>
            <ac:grpSpMk id="64" creationId="{516D2FC3-D8C0-67A5-AFE9-4A714DDDDC03}"/>
          </ac:grpSpMkLst>
        </pc:grpChg>
        <pc:grpChg chg="mod">
          <ac:chgData name="Jose Ricardo Xavier" userId="0c1d063ab7b340aa" providerId="LiveId" clId="{F312C855-D3A2-4C0B-BADA-DEE2685BA265}" dt="2026-10-01T18:35:05.858" v="818" actId="1076"/>
          <ac:grpSpMkLst>
            <pc:docMk/>
            <pc:sldMk cId="68068529" sldId="326"/>
            <ac:grpSpMk id="67" creationId="{DFEA5153-DED7-8F24-0189-C3652CA2D6E4}"/>
          </ac:grpSpMkLst>
        </pc:grpChg>
        <pc:picChg chg="del">
          <ac:chgData name="Jose Ricardo Xavier" userId="0c1d063ab7b340aa" providerId="LiveId" clId="{F312C855-D3A2-4C0B-BADA-DEE2685BA265}" dt="2026-10-01T18:27:28.131" v="780" actId="478"/>
          <ac:picMkLst>
            <pc:docMk/>
            <pc:sldMk cId="68068529" sldId="326"/>
            <ac:picMk id="4" creationId="{4753EFAF-87FE-DBD9-E37B-1AA8EA15255F}"/>
          </ac:picMkLst>
        </pc:picChg>
        <pc:picChg chg="add mod ord">
          <ac:chgData name="Jose Ricardo Xavier" userId="0c1d063ab7b340aa" providerId="LiveId" clId="{F312C855-D3A2-4C0B-BADA-DEE2685BA265}" dt="2026-10-01T18:32:58.060" v="807" actId="1076"/>
          <ac:picMkLst>
            <pc:docMk/>
            <pc:sldMk cId="68068529" sldId="326"/>
            <ac:picMk id="19" creationId="{04077A9E-12A2-2DE7-2DE2-754B839C5F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452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0EB26E-EC03-D3CA-DD34-684EB3BA6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88DD899-9B9C-A2D3-FF47-1438C4EDC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6BBFB0C-7911-4174-E4C2-5C4C35CB39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885A2967-DA07-BA60-F633-060BAA720EB4}"/>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224897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1EF36ED-E748-FD71-3075-8A254615D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1C0618B-B133-4D4A-3B92-7D14A22BB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F050E30-BEA7-0C02-0EF9-DAA717A96E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7FF9F3A-5BD5-90D0-2F30-D25592F965E7}"/>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723992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096745-2802-2E12-4290-C5EF2B955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72E6F0F-8595-C057-0EE6-9FBAA952B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C26D35B-B5CD-C1B8-5812-5B012CD574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1A58ADE-1069-CA7D-9DE0-C7FEB4416170}"/>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52089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1AE5D3-024B-34F1-055D-E882D5DF0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28DA5E-EE8A-BC06-C9FA-C5A1E3636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BC4A458-1824-1F99-2105-D69D256E79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FC04CD6-F48E-AE24-29F3-9CA1D67BF04B}"/>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109669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81575E-113E-C254-DD3A-962A3C699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6185D54-C404-C1F2-AC8A-46C67A8982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2D944BD-EFF8-A670-9D14-632CC4780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262EFAD-BBD1-F749-CB8E-2A5B4211E58C}"/>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4146494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2A035A-0DD8-544A-D472-C4E6AE167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7B5A33-55FA-29D8-FFB9-CC871695CD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B719A2A-A80E-D0B4-DB94-548A128270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5578A37-C8ED-08FD-2ECE-1DC3BFAEB6B8}"/>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433035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41271BE-AB86-14D2-81A1-94AD78A7F4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046B57-9C28-CC46-6B2D-2309644BE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E17969A-A787-CC12-7058-EF233C69A5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60B30A5B-E610-35F8-1427-4D610771DD81}"/>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778367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B849A2-9A85-A1DD-D69F-98EC1CAB4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B27A6C3-64CB-7480-A8F7-9732C43DC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8AC8887-C690-BF6D-C387-BA729B93AD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5A670C1F-669A-2C1B-E797-5C6109F59DFE}"/>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73241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5712D75-C599-88F1-477E-E0740235D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930258-0700-F18E-6A06-B6721C0A4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01D0D7E-67EF-29E7-F7D6-F666857A62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ADA42C2E-5339-7875-C8B2-B16F75E0A983}"/>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4213031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927FB35-C53F-0D5F-09B5-BFB198633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028EFF2-4BC0-7255-5071-09D5AFC06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F39FBFA-3F0D-B4E6-DFC3-EB35C05C75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9EC9703-0F83-17A0-37D3-3549F3EB4B92}"/>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618799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4736D7-E90B-553D-3E43-1B02CDDB5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EA2FCA2-DA2F-F67E-E4E3-4952D4022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18D858E-99DD-5B53-EE36-A15AF717E8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710AE1E-42E7-3291-420F-B0E30E782D0F}"/>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4249887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AED87E-2970-9362-A5E0-9A7EBDB09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E3011A9-B09E-42A6-A0B9-BA915440B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B0E8CC8-E5ED-C111-A39E-A2F81B615A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63D2C59-CF52-3F8C-3956-E8B2A36892DA}"/>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4252352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E79274-0895-4715-5258-5F3A1749E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4240D03-2879-8604-CB8C-4B56054E9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FF0CAF4-CE48-5B19-AB7A-F8CB7E42CF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ED56F18-E0FF-E50C-5623-F79660E5828F}"/>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73055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D200E8F-6C4E-BCA6-E894-87B40B88D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5B4B5A5-63DA-8DC7-8499-EE361541C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677DC3B-128A-A77F-96AC-AD1E00FD83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A0372CE-FDE3-F353-3044-A1A71D8CF83B}"/>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145373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8425DAC-EE35-F7BE-61B9-1F2BC7926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762A67D-FB7E-0AE0-DC84-2CB8D63D7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34A0F54-A9A6-61ED-951A-31C428D929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1E9230D-0D92-51E9-AACE-C63A19FA9F03}"/>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61722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A3065ED-BA20-2113-2ECB-F54A44D6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E4B695C-B0F4-7C2D-F83C-D07B0CA08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76DBC2D-0367-EF65-8B4F-E2B9F3F59A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B3F3AB4-1E4A-BEC0-4457-B711345C76DC}"/>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563593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65DEDE-5851-7E0B-9FC6-2216E74EB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AE05EB9-D2C6-FEAF-90E2-A6B14D236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3547B26-D5AD-A667-0AF7-4EAF0607AC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3F3E84A0-17C2-2C3F-77A2-7B228A88DC81}"/>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714355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E64948F-E3C9-F366-35D4-D69F0D414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B766BD4-D15D-78B1-2837-548E96435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68CE5B0-49ED-899B-F092-63843915A4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F84103B-260C-FE9E-F5E3-8CF58D552973}"/>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3037186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9818304-1512-F4F8-6782-5892C49EB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A99CA58-81BF-84BA-4EE1-33CA14C3B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2B12741-8CAC-52F3-ABEE-34D7CC1F9A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4EBF9DB2-156A-72D2-A42F-98497180F385}"/>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59952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5EF7100-BCA7-2BB4-3D43-0AFC60F0D8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E38DB95-7A94-0E07-A562-6DC698C3D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36334C0-2E97-B39E-5162-26442E1DE9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6D2BAB2-5507-111B-A52D-58B0117CF6E2}"/>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557995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74428FC-0B4B-97BE-51B7-705145E8E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99647BD-C949-C42F-6D50-57853CCB09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32E2A70-8308-B0DF-93F8-2E96F6812A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6FD0F642-60C6-3C20-A7DA-ACB301056BA1}"/>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691453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DBBB506-BC36-E7BC-B0C9-63CF7E7A2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9284C0-F006-9F8B-46BC-BB14EFD1B0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C54334-4B76-4E27-FD0E-A792A501E9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559E4612-2F45-306F-4BE4-64E30840CB98}"/>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359468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EC7A57B-5B83-CE0F-8216-94392A0CF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EEA05D-3DC8-F430-E13A-FF47A54A9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3FC2C86-A629-2F5B-EA16-FB15077FD8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7DCC2BD-0B4F-5EB8-F309-E759615E849C}"/>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448227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947A81D-A52F-05C8-86CF-9CD469EBD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C191BE3-F086-3368-5867-F94A39F422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7915ABD-1C77-6089-42E1-ED740F165B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6C7DDD41-C0FE-9407-C469-53498C689EB1}"/>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225237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025A65-9C39-FA6D-A455-221A5E33D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B854F8B-503E-C16B-8E1D-2E02AB3B0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774C165-0137-11E2-C2CD-5867345E61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2B7098C8-64CC-25BF-E7AC-09A788B2F07B}"/>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526875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28DDB4-89E2-A92E-8CE8-DCD6CD903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748CC34-F281-AABE-A90A-55469421AD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867B6AC-24FD-2766-4EC9-434ACBE550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2E5F797-852D-3B96-6407-F224DBB2AEC8}"/>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697709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46D4C06-05ED-5648-C955-394B65D2C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94C9DC-61D8-3134-AA64-E79EC147B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6046115-C90F-D57F-F61A-4E53D6CBBA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B2073F3-85A5-DF64-27E6-221E130C00EC}"/>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3122007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E9F1858-DAB9-C5F7-41C5-9F75CE355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B972F8-FF33-3B6F-A549-595D334CC2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E2C4E72-0943-7A19-0F1B-22505A1C31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2A56A7F0-056E-F10F-D2B8-80BD7D5CED10}"/>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825943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041D2A-2A3A-96A3-45E2-DDEBE299F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3667429-2351-1B72-6848-0FF5A3BA8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929D4FD-A462-3A85-7D3F-46B84EA858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6B538F24-77A6-F4B6-E66A-A1A624CF6E17}"/>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1777497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E4A74AE-14F6-DC53-CF41-C33472D85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0ADD262-8004-39F5-2B18-0711595CA7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2B95902-2328-8F05-8BAB-D375A6C30A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F6177AA-D8C4-68C1-E35B-48FC4DA300F0}"/>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2377356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image" Target="../media/image34.wmf"/><Relationship Id="rId18" Type="http://schemas.openxmlformats.org/officeDocument/2006/relationships/image" Target="../media/image39.wmf"/><Relationship Id="rId3" Type="http://schemas.openxmlformats.org/officeDocument/2006/relationships/image" Target="../media/image3.png"/><Relationship Id="rId7" Type="http://schemas.openxmlformats.org/officeDocument/2006/relationships/image" Target="../media/image28.wmf"/><Relationship Id="rId12" Type="http://schemas.openxmlformats.org/officeDocument/2006/relationships/image" Target="../media/image33.wmf"/><Relationship Id="rId17" Type="http://schemas.openxmlformats.org/officeDocument/2006/relationships/image" Target="../media/image38.wmf"/><Relationship Id="rId2" Type="http://schemas.openxmlformats.org/officeDocument/2006/relationships/notesSlide" Target="../notesSlides/notesSlide30.xml"/><Relationship Id="rId16" Type="http://schemas.openxmlformats.org/officeDocument/2006/relationships/image" Target="../media/image37.wmf"/><Relationship Id="rId1" Type="http://schemas.openxmlformats.org/officeDocument/2006/relationships/slideLayout" Target="../slideLayouts/slideLayout1.xml"/><Relationship Id="rId6" Type="http://schemas.openxmlformats.org/officeDocument/2006/relationships/image" Target="../media/image27.wmf"/><Relationship Id="rId11" Type="http://schemas.openxmlformats.org/officeDocument/2006/relationships/image" Target="../media/image32.wmf"/><Relationship Id="rId5" Type="http://schemas.openxmlformats.org/officeDocument/2006/relationships/image" Target="../media/image26.wmf"/><Relationship Id="rId15" Type="http://schemas.openxmlformats.org/officeDocument/2006/relationships/image" Target="../media/image36.wmf"/><Relationship Id="rId10" Type="http://schemas.openxmlformats.org/officeDocument/2006/relationships/image" Target="../media/image31.wmf"/><Relationship Id="rId4" Type="http://schemas.openxmlformats.org/officeDocument/2006/relationships/image" Target="../media/image25.wmf"/><Relationship Id="rId9" Type="http://schemas.openxmlformats.org/officeDocument/2006/relationships/image" Target="../media/image30.wmf"/><Relationship Id="rId14" Type="http://schemas.openxmlformats.org/officeDocument/2006/relationships/image" Target="../media/image35.wmf"/></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image" Target="../media/image3.png"/><Relationship Id="rId7" Type="http://schemas.openxmlformats.org/officeDocument/2006/relationships/image" Target="../media/image43.wmf"/><Relationship Id="rId12" Type="http://schemas.openxmlformats.org/officeDocument/2006/relationships/image" Target="../media/image48.wmf"/><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2.wmf"/><Relationship Id="rId11" Type="http://schemas.openxmlformats.org/officeDocument/2006/relationships/image" Target="../media/image47.wmf"/><Relationship Id="rId5" Type="http://schemas.openxmlformats.org/officeDocument/2006/relationships/image" Target="../media/image41.wmf"/><Relationship Id="rId10" Type="http://schemas.openxmlformats.org/officeDocument/2006/relationships/image" Target="../media/image46.wmf"/><Relationship Id="rId4" Type="http://schemas.openxmlformats.org/officeDocument/2006/relationships/image" Target="../media/image40.wmf"/><Relationship Id="rId9" Type="http://schemas.openxmlformats.org/officeDocument/2006/relationships/image" Target="../media/image45.wmf"/></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extracted_pictures/slide01_pic04.png"/>
          <p:cNvPicPr>
            <a:picLocks noChangeAspect="1"/>
          </p:cNvPicPr>
          <p:nvPr/>
        </p:nvPicPr>
        <p:blipFill>
          <a:blip r:embed="rId3"/>
          <a:stretch>
            <a:fillRect/>
          </a:stretch>
        </p:blipFill>
        <p:spPr>
          <a:xfrm>
            <a:off x="3154680" y="676656"/>
            <a:ext cx="5870448" cy="1856232"/>
          </a:xfrm>
          <a:prstGeom prst="rect">
            <a:avLst/>
          </a:prstGeom>
        </p:spPr>
      </p:pic>
      <p:sp>
        <p:nvSpPr>
          <p:cNvPr id="4" name="Text 1"/>
          <p:cNvSpPr/>
          <p:nvPr/>
        </p:nvSpPr>
        <p:spPr>
          <a:xfrm>
            <a:off x="1874520" y="2852928"/>
            <a:ext cx="8458200" cy="804672"/>
          </a:xfrm>
          <a:prstGeom prst="rect">
            <a:avLst/>
          </a:prstGeom>
          <a:noFill/>
          <a:ln/>
        </p:spPr>
        <p:txBody>
          <a:bodyPr wrap="square" lIns="0" tIns="0" rIns="0" bIns="0" rtlCol="0" anchor="ctr">
            <a:normAutofit lnSpcReduction="10000"/>
          </a:bodyPr>
          <a:lstStyle/>
          <a:p>
            <a:pPr marL="0" indent="0" algn="ctr">
              <a:buNone/>
            </a:pPr>
            <a:r>
              <a:rPr lang="en-US" sz="2700" b="1" dirty="0" err="1">
                <a:solidFill>
                  <a:srgbClr val="1F2933"/>
                </a:solidFill>
                <a:latin typeface="Aptos Display" pitchFamily="34" charset="0"/>
                <a:ea typeface="Aptos Display" pitchFamily="34" charset="-122"/>
                <a:cs typeface="Aptos Display" pitchFamily="34" charset="-120"/>
              </a:rPr>
              <a:t>Inconsistências</a:t>
            </a:r>
            <a:r>
              <a:rPr lang="en-US" sz="2700" b="1" dirty="0">
                <a:solidFill>
                  <a:srgbClr val="1F2933"/>
                </a:solidFill>
                <a:latin typeface="Aptos Display" pitchFamily="34" charset="0"/>
                <a:ea typeface="Aptos Display" pitchFamily="34" charset="-122"/>
                <a:cs typeface="Aptos Display" pitchFamily="34" charset="-120"/>
              </a:rPr>
              <a:t> </a:t>
            </a:r>
            <a:r>
              <a:rPr lang="en-US" sz="2700" b="1" dirty="0" err="1">
                <a:solidFill>
                  <a:srgbClr val="1F2933"/>
                </a:solidFill>
                <a:latin typeface="Aptos Display" pitchFamily="34" charset="0"/>
                <a:ea typeface="Aptos Display" pitchFamily="34" charset="-122"/>
                <a:cs typeface="Aptos Display" pitchFamily="34" charset="-120"/>
              </a:rPr>
              <a:t>na</a:t>
            </a:r>
            <a:r>
              <a:rPr lang="en-US" sz="2700" b="1" dirty="0">
                <a:solidFill>
                  <a:srgbClr val="1F2933"/>
                </a:solidFill>
                <a:latin typeface="Aptos Display" pitchFamily="34" charset="0"/>
                <a:ea typeface="Aptos Display" pitchFamily="34" charset="-122"/>
                <a:cs typeface="Aptos Display" pitchFamily="34" charset="-120"/>
              </a:rPr>
              <a:t> </a:t>
            </a:r>
            <a:r>
              <a:rPr lang="en-US" sz="2700" b="1" dirty="0" err="1">
                <a:solidFill>
                  <a:srgbClr val="1F2933"/>
                </a:solidFill>
                <a:latin typeface="Aptos Display" pitchFamily="34" charset="0"/>
                <a:ea typeface="Aptos Display" pitchFamily="34" charset="-122"/>
                <a:cs typeface="Aptos Display" pitchFamily="34" charset="-120"/>
              </a:rPr>
              <a:t>Divulgação</a:t>
            </a:r>
            <a:r>
              <a:rPr lang="en-US" sz="2700" b="1" dirty="0">
                <a:solidFill>
                  <a:srgbClr val="1F2933"/>
                </a:solidFill>
                <a:latin typeface="Aptos Display" pitchFamily="34" charset="0"/>
                <a:ea typeface="Aptos Display" pitchFamily="34" charset="-122"/>
                <a:cs typeface="Aptos Display" pitchFamily="34" charset="-120"/>
              </a:rPr>
              <a:t> das </a:t>
            </a:r>
            <a:endParaRPr lang="en-US" sz="2700" dirty="0"/>
          </a:p>
          <a:p>
            <a:pPr marL="0" indent="0" algn="ctr">
              <a:buNone/>
            </a:pPr>
            <a:r>
              <a:rPr lang="en-US" sz="2700" b="1" dirty="0" err="1">
                <a:solidFill>
                  <a:srgbClr val="1F2933"/>
                </a:solidFill>
                <a:latin typeface="Aptos Display" pitchFamily="34" charset="0"/>
                <a:ea typeface="Aptos Display" pitchFamily="34" charset="-122"/>
                <a:cs typeface="Aptos Display" pitchFamily="34" charset="-120"/>
              </a:rPr>
              <a:t>Demonstrações</a:t>
            </a:r>
            <a:r>
              <a:rPr lang="en-US" sz="2700" b="1" dirty="0">
                <a:solidFill>
                  <a:srgbClr val="1F2933"/>
                </a:solidFill>
                <a:latin typeface="Aptos Display" pitchFamily="34" charset="0"/>
                <a:ea typeface="Aptos Display" pitchFamily="34" charset="-122"/>
                <a:cs typeface="Aptos Display" pitchFamily="34" charset="-120"/>
              </a:rPr>
              <a:t> </a:t>
            </a:r>
            <a:r>
              <a:rPr lang="en-US" sz="2700" b="1" dirty="0" err="1">
                <a:solidFill>
                  <a:srgbClr val="1F2933"/>
                </a:solidFill>
                <a:latin typeface="Aptos Display" pitchFamily="34" charset="0"/>
                <a:ea typeface="Aptos Display" pitchFamily="34" charset="-122"/>
                <a:cs typeface="Aptos Display" pitchFamily="34" charset="-120"/>
              </a:rPr>
              <a:t>Contábeis</a:t>
            </a:r>
            <a:r>
              <a:rPr lang="en-US" sz="2700" b="1" dirty="0">
                <a:solidFill>
                  <a:srgbClr val="1F2933"/>
                </a:solidFill>
                <a:latin typeface="Aptos Display" pitchFamily="34" charset="0"/>
                <a:ea typeface="Aptos Display" pitchFamily="34" charset="-122"/>
                <a:cs typeface="Aptos Display" pitchFamily="34" charset="-120"/>
              </a:rPr>
              <a:t> do Terceiro Setor</a:t>
            </a:r>
            <a:endParaRPr lang="en-US" sz="2700" dirty="0"/>
          </a:p>
        </p:txBody>
      </p:sp>
      <p:sp>
        <p:nvSpPr>
          <p:cNvPr id="5" name="Text 2"/>
          <p:cNvSpPr/>
          <p:nvPr/>
        </p:nvSpPr>
        <p:spPr>
          <a:xfrm>
            <a:off x="2148840" y="3858768"/>
            <a:ext cx="7909560" cy="384048"/>
          </a:xfrm>
          <a:prstGeom prst="rect">
            <a:avLst/>
          </a:prstGeom>
          <a:noFill/>
          <a:ln/>
        </p:spPr>
        <p:txBody>
          <a:bodyPr wrap="square" lIns="0" tIns="0" rIns="0" bIns="0" rtlCol="0" anchor="ctr"/>
          <a:lstStyle/>
          <a:p>
            <a:pPr marL="0" indent="0" algn="ctr">
              <a:buNone/>
            </a:pPr>
            <a:r>
              <a:rPr lang="en-US" sz="1600" dirty="0">
                <a:solidFill>
                  <a:srgbClr val="606975"/>
                </a:solidFill>
                <a:latin typeface="Aptos" pitchFamily="34" charset="0"/>
                <a:ea typeface="Aptos" pitchFamily="34" charset="-122"/>
                <a:cs typeface="Aptos" pitchFamily="34" charset="-120"/>
              </a:rPr>
              <a:t>Achados críticos, tratamento contábil e roteiro de correção em entidades do Terceiro Setor</a:t>
            </a:r>
            <a:endParaRPr lang="en-US" sz="1600" dirty="0"/>
          </a:p>
        </p:txBody>
      </p:sp>
      <p:sp>
        <p:nvSpPr>
          <p:cNvPr id="6" name="Text 3"/>
          <p:cNvSpPr/>
          <p:nvPr/>
        </p:nvSpPr>
        <p:spPr>
          <a:xfrm>
            <a:off x="4297679" y="4561609"/>
            <a:ext cx="3713711" cy="870406"/>
          </a:xfrm>
          <a:prstGeom prst="rect">
            <a:avLst/>
          </a:prstGeom>
          <a:noFill/>
          <a:ln/>
        </p:spPr>
        <p:txBody>
          <a:bodyPr wrap="square" lIns="0" tIns="0" rIns="0" bIns="0" rtlCol="0" anchor="ctr"/>
          <a:lstStyle/>
          <a:p>
            <a:pPr marL="0" indent="0" algn="ctr">
              <a:buNone/>
            </a:pPr>
            <a:r>
              <a:rPr lang="en-US" sz="1200" dirty="0">
                <a:solidFill>
                  <a:srgbClr val="1F2933"/>
                </a:solidFill>
                <a:latin typeface="Aptos" pitchFamily="34" charset="0"/>
                <a:ea typeface="Aptos" pitchFamily="34" charset="-122"/>
                <a:cs typeface="Aptos" pitchFamily="34" charset="-120"/>
              </a:rPr>
              <a:t>José Ricardo Xavier</a:t>
            </a:r>
            <a:endParaRPr lang="en-US" sz="1200" dirty="0"/>
          </a:p>
          <a:p>
            <a:pPr marL="0" indent="0" algn="ctr">
              <a:buNone/>
            </a:pPr>
            <a:r>
              <a:rPr lang="en-US" sz="1200" dirty="0">
                <a:solidFill>
                  <a:srgbClr val="1F2933"/>
                </a:solidFill>
                <a:latin typeface="Aptos" pitchFamily="34" charset="0"/>
                <a:ea typeface="Aptos" pitchFamily="34" charset="-122"/>
                <a:cs typeface="Aptos" pitchFamily="34" charset="-120"/>
              </a:rPr>
              <a:t>Coordenador – Comissão Terceiro Setor – CRC-GO</a:t>
            </a:r>
          </a:p>
          <a:p>
            <a:pPr marL="0" indent="0" algn="ctr">
              <a:buNone/>
            </a:pPr>
            <a:endParaRPr lang="en-US" sz="1200" dirty="0"/>
          </a:p>
        </p:txBody>
      </p:sp>
      <p:sp>
        <p:nvSpPr>
          <p:cNvPr id="7" name="Shape 4"/>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8" name="Text 5"/>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9" name="Text 6"/>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ABERTURA</a:t>
            </a:r>
            <a:endParaRPr lang="en-US" sz="560" dirty="0"/>
          </a:p>
        </p:txBody>
      </p:sp>
      <p:pic>
        <p:nvPicPr>
          <p:cNvPr id="11" name="Imagem 10">
            <a:extLst>
              <a:ext uri="{FF2B5EF4-FFF2-40B4-BE49-F238E27FC236}">
                <a16:creationId xmlns:a16="http://schemas.microsoft.com/office/drawing/2014/main" xmlns="" id="{CD52D9E8-18EB-8BB4-3D4E-320266F2F60D}"/>
              </a:ext>
            </a:extLst>
          </p:cNvPr>
          <p:cNvPicPr>
            <a:picLocks noChangeAspect="1"/>
          </p:cNvPicPr>
          <p:nvPr/>
        </p:nvPicPr>
        <p:blipFill>
          <a:blip r:embed="rId4"/>
          <a:srcRect l="14446" t="39388" r="16809" b="40428"/>
          <a:stretch>
            <a:fillRect/>
          </a:stretch>
        </p:blipFill>
        <p:spPr>
          <a:xfrm>
            <a:off x="4759265" y="5482306"/>
            <a:ext cx="2661277" cy="7813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TESE CENTRAL</a:t>
            </a:r>
            <a:endParaRPr lang="en-US" sz="560" dirty="0"/>
          </a:p>
        </p:txBody>
      </p:sp>
      <p:sp>
        <p:nvSpPr>
          <p:cNvPr id="7" name="Text 4"/>
          <p:cNvSpPr/>
          <p:nvPr/>
        </p:nvSpPr>
        <p:spPr>
          <a:xfrm>
            <a:off x="658368" y="429768"/>
            <a:ext cx="7132320" cy="182880"/>
          </a:xfrm>
          <a:prstGeom prst="rect">
            <a:avLst/>
          </a:prstGeom>
          <a:noFill/>
          <a:ln/>
        </p:spPr>
        <p:txBody>
          <a:bodyPr wrap="square" lIns="0" tIns="0" rIns="0" bIns="0" rtlCol="0" anchor="ctr"/>
          <a:lstStyle/>
          <a:p>
            <a:pPr marL="0" indent="0">
              <a:buNone/>
            </a:pPr>
            <a:r>
              <a:rPr lang="en-US" sz="760" b="1" dirty="0">
                <a:solidFill>
                  <a:srgbClr val="B8943D"/>
                </a:solidFill>
                <a:latin typeface="Aptos" pitchFamily="34" charset="0"/>
                <a:ea typeface="Aptos" pitchFamily="34" charset="-122"/>
                <a:cs typeface="Aptos" pitchFamily="34" charset="-120"/>
              </a:rPr>
              <a:t>RESUMO EXECUTIVO</a:t>
            </a:r>
            <a:endParaRPr lang="en-US" sz="760" dirty="0"/>
          </a:p>
        </p:txBody>
      </p:sp>
      <p:sp>
        <p:nvSpPr>
          <p:cNvPr id="8" name="Text 5"/>
          <p:cNvSpPr/>
          <p:nvPr/>
        </p:nvSpPr>
        <p:spPr>
          <a:xfrm>
            <a:off x="658368" y="1060704"/>
            <a:ext cx="9555480" cy="658368"/>
          </a:xfrm>
          <a:prstGeom prst="rect">
            <a:avLst/>
          </a:prstGeom>
          <a:noFill/>
          <a:ln/>
        </p:spPr>
        <p:txBody>
          <a:bodyPr wrap="square" lIns="0" tIns="0" rIns="0" bIns="0" rtlCol="0" anchor="ctr">
            <a:normAutofit/>
          </a:bodyPr>
          <a:lstStyle/>
          <a:p>
            <a:pPr marL="0" indent="0">
              <a:buNone/>
            </a:pPr>
            <a:r>
              <a:rPr lang="en-US" sz="2595" b="1" dirty="0">
                <a:solidFill>
                  <a:srgbClr val="1F2933"/>
                </a:solidFill>
                <a:latin typeface="Aptos Display" pitchFamily="34" charset="0"/>
                <a:ea typeface="Aptos Display" pitchFamily="34" charset="-122"/>
                <a:cs typeface="Aptos Display" pitchFamily="34" charset="-120"/>
              </a:rPr>
              <a:t>A decisão em uma frase</a:t>
            </a:r>
            <a:endParaRPr lang="en-US" sz="2595" dirty="0"/>
          </a:p>
        </p:txBody>
      </p:sp>
      <p:sp>
        <p:nvSpPr>
          <p:cNvPr id="9" name="Shape 6"/>
          <p:cNvSpPr/>
          <p:nvPr/>
        </p:nvSpPr>
        <p:spPr>
          <a:xfrm>
            <a:off x="658368" y="1792224"/>
            <a:ext cx="2057400" cy="0"/>
          </a:xfrm>
          <a:prstGeom prst="line">
            <a:avLst/>
          </a:prstGeom>
          <a:noFill/>
          <a:ln w="15240">
            <a:solidFill>
              <a:srgbClr val="B8943D"/>
            </a:solidFill>
            <a:prstDash val="solid"/>
          </a:ln>
        </p:spPr>
        <p:txBody>
          <a:bodyPr/>
          <a:lstStyle/>
          <a:p>
            <a:endParaRPr lang="pt-BR"/>
          </a:p>
        </p:txBody>
      </p:sp>
      <p:sp>
        <p:nvSpPr>
          <p:cNvPr id="10" name="Shape 7"/>
          <p:cNvSpPr/>
          <p:nvPr/>
        </p:nvSpPr>
        <p:spPr>
          <a:xfrm>
            <a:off x="658368" y="1965960"/>
            <a:ext cx="10844784" cy="960120"/>
          </a:xfrm>
          <a:prstGeom prst="rect">
            <a:avLst/>
          </a:prstGeom>
          <a:solidFill>
            <a:srgbClr val="FFF5DA"/>
          </a:solidFill>
          <a:ln w="12700">
            <a:solidFill>
              <a:srgbClr val="B8943D"/>
            </a:solidFill>
            <a:prstDash val="solid"/>
          </a:ln>
        </p:spPr>
        <p:txBody>
          <a:bodyPr/>
          <a:lstStyle/>
          <a:p>
            <a:endParaRPr lang="pt-BR"/>
          </a:p>
        </p:txBody>
      </p:sp>
      <p:sp>
        <p:nvSpPr>
          <p:cNvPr id="11" name="Shape 8"/>
          <p:cNvSpPr/>
          <p:nvPr/>
        </p:nvSpPr>
        <p:spPr>
          <a:xfrm>
            <a:off x="658368" y="1965960"/>
            <a:ext cx="73152" cy="960120"/>
          </a:xfrm>
          <a:prstGeom prst="rect">
            <a:avLst/>
          </a:prstGeom>
          <a:solidFill>
            <a:srgbClr val="B8943D"/>
          </a:solidFill>
          <a:ln w="12700">
            <a:solidFill>
              <a:srgbClr val="B8943D">
                <a:alpha val="0"/>
              </a:srgbClr>
            </a:solidFill>
            <a:prstDash val="solid"/>
          </a:ln>
        </p:spPr>
        <p:txBody>
          <a:bodyPr/>
          <a:lstStyle/>
          <a:p>
            <a:endParaRPr lang="pt-BR"/>
          </a:p>
        </p:txBody>
      </p:sp>
      <p:sp>
        <p:nvSpPr>
          <p:cNvPr id="12" name="Text 9"/>
          <p:cNvSpPr/>
          <p:nvPr/>
        </p:nvSpPr>
        <p:spPr>
          <a:xfrm>
            <a:off x="786384" y="1965960"/>
            <a:ext cx="10661904" cy="960120"/>
          </a:xfrm>
          <a:prstGeom prst="rect">
            <a:avLst/>
          </a:prstGeom>
          <a:noFill/>
          <a:ln/>
        </p:spPr>
        <p:txBody>
          <a:bodyPr wrap="square" lIns="1270" tIns="1270" rIns="1270" bIns="1270" rtlCol="0" anchor="ctr">
            <a:normAutofit/>
          </a:bodyPr>
          <a:lstStyle/>
          <a:p>
            <a:pPr marL="0" indent="0" algn="just">
              <a:buNone/>
            </a:pPr>
            <a:r>
              <a:rPr lang="en-US" sz="2400" b="1" dirty="0">
                <a:solidFill>
                  <a:srgbClr val="1F2933"/>
                </a:solidFill>
                <a:latin typeface="Aptos Display" pitchFamily="34" charset="0"/>
                <a:ea typeface="Aptos Display" pitchFamily="34" charset="-122"/>
                <a:cs typeface="Aptos Display" pitchFamily="34" charset="-120"/>
              </a:rPr>
              <a:t>O problema central não é uma falha isolada. É a quebra da trilha entre norma, escrituração, demonstração, nota explicativa e relatório.</a:t>
            </a:r>
            <a:endParaRPr lang="en-US" sz="2400" dirty="0"/>
          </a:p>
        </p:txBody>
      </p:sp>
      <p:sp>
        <p:nvSpPr>
          <p:cNvPr id="13" name="Shape 10"/>
          <p:cNvSpPr/>
          <p:nvPr/>
        </p:nvSpPr>
        <p:spPr>
          <a:xfrm>
            <a:off x="658368" y="3455227"/>
            <a:ext cx="3337560" cy="1531556"/>
          </a:xfrm>
          <a:prstGeom prst="rect">
            <a:avLst/>
          </a:prstGeom>
          <a:solidFill>
            <a:srgbClr val="FFFFFF"/>
          </a:solidFill>
          <a:ln w="8890">
            <a:solidFill>
              <a:srgbClr val="DCE1E8"/>
            </a:solidFill>
            <a:prstDash val="solid"/>
          </a:ln>
        </p:spPr>
        <p:txBody>
          <a:bodyPr/>
          <a:lstStyle/>
          <a:p>
            <a:endParaRPr lang="pt-BR" sz="4000"/>
          </a:p>
        </p:txBody>
      </p:sp>
      <p:sp>
        <p:nvSpPr>
          <p:cNvPr id="14" name="Shape 11"/>
          <p:cNvSpPr/>
          <p:nvPr/>
        </p:nvSpPr>
        <p:spPr>
          <a:xfrm>
            <a:off x="658368" y="3455227"/>
            <a:ext cx="54864" cy="1531556"/>
          </a:xfrm>
          <a:prstGeom prst="rect">
            <a:avLst/>
          </a:prstGeom>
          <a:solidFill>
            <a:srgbClr val="BF3A2B"/>
          </a:solidFill>
          <a:ln w="12700">
            <a:solidFill>
              <a:srgbClr val="BF3A2B">
                <a:alpha val="0"/>
              </a:srgbClr>
            </a:solidFill>
            <a:prstDash val="solid"/>
          </a:ln>
        </p:spPr>
        <p:txBody>
          <a:bodyPr/>
          <a:lstStyle/>
          <a:p>
            <a:endParaRPr lang="pt-BR" sz="3600"/>
          </a:p>
        </p:txBody>
      </p:sp>
      <p:sp>
        <p:nvSpPr>
          <p:cNvPr id="15" name="Text 12"/>
          <p:cNvSpPr/>
          <p:nvPr/>
        </p:nvSpPr>
        <p:spPr>
          <a:xfrm>
            <a:off x="786384" y="3455227"/>
            <a:ext cx="3172968" cy="1531556"/>
          </a:xfrm>
          <a:prstGeom prst="rect">
            <a:avLst/>
          </a:prstGeom>
          <a:noFill/>
          <a:ln/>
        </p:spPr>
        <p:txBody>
          <a:bodyPr wrap="square" lIns="1270" tIns="1270" rIns="1270" bIns="1270" rtlCol="0" anchor="t" anchorCtr="0">
            <a:normAutofit/>
          </a:bodyPr>
          <a:lstStyle/>
          <a:p>
            <a:pPr marL="0" indent="0">
              <a:buNone/>
            </a:pPr>
            <a:endParaRPr lang="en-US" b="1" dirty="0">
              <a:solidFill>
                <a:srgbClr val="1F2933"/>
              </a:solidFill>
              <a:latin typeface="Aptos" pitchFamily="34" charset="0"/>
              <a:ea typeface="Aptos" pitchFamily="34" charset="-122"/>
              <a:cs typeface="Aptos" pitchFamily="34" charset="-120"/>
            </a:endParaRPr>
          </a:p>
          <a:p>
            <a:pPr marL="0" indent="0">
              <a:buNone/>
            </a:pPr>
            <a:r>
              <a:rPr lang="en-US" b="1" dirty="0">
                <a:solidFill>
                  <a:srgbClr val="1F2933"/>
                </a:solidFill>
                <a:latin typeface="Aptos" pitchFamily="34" charset="0"/>
                <a:ea typeface="Aptos" pitchFamily="34" charset="-122"/>
                <a:cs typeface="Aptos" pitchFamily="34" charset="-120"/>
              </a:rPr>
              <a:t>NÃO SOMAR</a:t>
            </a:r>
            <a:endParaRPr lang="en-US" b="1" dirty="0"/>
          </a:p>
          <a:p>
            <a:pPr marL="0" indent="0">
              <a:buNone/>
            </a:pPr>
            <a:r>
              <a:rPr lang="en-US" dirty="0">
                <a:solidFill>
                  <a:srgbClr val="1F2933"/>
                </a:solidFill>
                <a:latin typeface="Aptos" pitchFamily="34" charset="0"/>
                <a:ea typeface="Aptos" pitchFamily="34" charset="-122"/>
                <a:cs typeface="Aptos" pitchFamily="34" charset="-120"/>
              </a:rPr>
              <a:t>Contas de compensação não podem inflar Ativo, Passivo ou grupos não circulantes.</a:t>
            </a:r>
            <a:endParaRPr lang="en-US" dirty="0"/>
          </a:p>
        </p:txBody>
      </p:sp>
      <p:sp>
        <p:nvSpPr>
          <p:cNvPr id="16" name="Shape 13"/>
          <p:cNvSpPr/>
          <p:nvPr/>
        </p:nvSpPr>
        <p:spPr>
          <a:xfrm>
            <a:off x="4398264" y="3455227"/>
            <a:ext cx="3337560" cy="1531556"/>
          </a:xfrm>
          <a:prstGeom prst="rect">
            <a:avLst/>
          </a:prstGeom>
          <a:solidFill>
            <a:srgbClr val="FFFFFF"/>
          </a:solidFill>
          <a:ln w="8890">
            <a:solidFill>
              <a:srgbClr val="DCE1E8"/>
            </a:solidFill>
            <a:prstDash val="solid"/>
          </a:ln>
        </p:spPr>
        <p:txBody>
          <a:bodyPr/>
          <a:lstStyle/>
          <a:p>
            <a:endParaRPr lang="pt-BR" sz="3600"/>
          </a:p>
        </p:txBody>
      </p:sp>
      <p:sp>
        <p:nvSpPr>
          <p:cNvPr id="17" name="Shape 14"/>
          <p:cNvSpPr/>
          <p:nvPr/>
        </p:nvSpPr>
        <p:spPr>
          <a:xfrm>
            <a:off x="4398264" y="3455227"/>
            <a:ext cx="54864" cy="1531556"/>
          </a:xfrm>
          <a:prstGeom prst="rect">
            <a:avLst/>
          </a:prstGeom>
          <a:solidFill>
            <a:srgbClr val="D4862A"/>
          </a:solidFill>
          <a:ln w="12700">
            <a:solidFill>
              <a:srgbClr val="D4862A">
                <a:alpha val="0"/>
              </a:srgbClr>
            </a:solidFill>
            <a:prstDash val="solid"/>
          </a:ln>
        </p:spPr>
        <p:txBody>
          <a:bodyPr/>
          <a:lstStyle/>
          <a:p>
            <a:endParaRPr lang="pt-BR" sz="3600"/>
          </a:p>
        </p:txBody>
      </p:sp>
      <p:sp>
        <p:nvSpPr>
          <p:cNvPr id="18" name="Text 15"/>
          <p:cNvSpPr/>
          <p:nvPr/>
        </p:nvSpPr>
        <p:spPr>
          <a:xfrm>
            <a:off x="4526280" y="3455227"/>
            <a:ext cx="3172968" cy="1531556"/>
          </a:xfrm>
          <a:prstGeom prst="rect">
            <a:avLst/>
          </a:prstGeom>
          <a:noFill/>
          <a:ln/>
        </p:spPr>
        <p:txBody>
          <a:bodyPr wrap="square" lIns="1270" tIns="1270" rIns="1270" bIns="1270" rtlCol="0" anchor="t" anchorCtr="0">
            <a:normAutofit/>
          </a:bodyPr>
          <a:lstStyle/>
          <a:p>
            <a:pPr marL="0" indent="0">
              <a:buNone/>
            </a:pPr>
            <a:endParaRPr lang="en-US" b="1" dirty="0">
              <a:solidFill>
                <a:srgbClr val="1F2933"/>
              </a:solidFill>
              <a:latin typeface="Aptos" pitchFamily="34" charset="0"/>
              <a:ea typeface="Aptos" pitchFamily="34" charset="-122"/>
              <a:cs typeface="Aptos" pitchFamily="34" charset="-120"/>
            </a:endParaRPr>
          </a:p>
          <a:p>
            <a:pPr marL="0" indent="0">
              <a:buNone/>
            </a:pPr>
            <a:r>
              <a:rPr lang="en-US" b="1" dirty="0">
                <a:solidFill>
                  <a:srgbClr val="1F2933"/>
                </a:solidFill>
                <a:latin typeface="Aptos" pitchFamily="34" charset="0"/>
                <a:ea typeface="Aptos" pitchFamily="34" charset="-122"/>
                <a:cs typeface="Aptos" pitchFamily="34" charset="-120"/>
              </a:rPr>
              <a:t>NÃO PUBLICAR SEM PONTE</a:t>
            </a:r>
            <a:endParaRPr lang="en-US" b="1" dirty="0"/>
          </a:p>
          <a:p>
            <a:pPr marL="0" indent="0">
              <a:buNone/>
            </a:pPr>
            <a:r>
              <a:rPr lang="en-US" dirty="0">
                <a:solidFill>
                  <a:srgbClr val="1F2933"/>
                </a:solidFill>
                <a:latin typeface="Aptos" pitchFamily="34" charset="0"/>
                <a:ea typeface="Aptos" pitchFamily="34" charset="-122"/>
                <a:cs typeface="Aptos" pitchFamily="34" charset="-120"/>
              </a:rPr>
              <a:t>DRE, DMPL, Balanço, DFC e Notas precisam conversar entre si.</a:t>
            </a:r>
            <a:endParaRPr lang="en-US" dirty="0"/>
          </a:p>
        </p:txBody>
      </p:sp>
      <p:sp>
        <p:nvSpPr>
          <p:cNvPr id="19" name="Shape 16"/>
          <p:cNvSpPr/>
          <p:nvPr/>
        </p:nvSpPr>
        <p:spPr>
          <a:xfrm>
            <a:off x="8138160" y="3455227"/>
            <a:ext cx="3337560" cy="1531556"/>
          </a:xfrm>
          <a:prstGeom prst="rect">
            <a:avLst/>
          </a:prstGeom>
          <a:solidFill>
            <a:srgbClr val="FFFFFF"/>
          </a:solidFill>
          <a:ln w="8890">
            <a:solidFill>
              <a:srgbClr val="DCE1E8"/>
            </a:solidFill>
            <a:prstDash val="solid"/>
          </a:ln>
        </p:spPr>
        <p:txBody>
          <a:bodyPr/>
          <a:lstStyle/>
          <a:p>
            <a:endParaRPr lang="pt-BR" sz="3600"/>
          </a:p>
        </p:txBody>
      </p:sp>
      <p:sp>
        <p:nvSpPr>
          <p:cNvPr id="20" name="Shape 17"/>
          <p:cNvSpPr/>
          <p:nvPr/>
        </p:nvSpPr>
        <p:spPr>
          <a:xfrm>
            <a:off x="8138160" y="3455227"/>
            <a:ext cx="54864" cy="1531556"/>
          </a:xfrm>
          <a:prstGeom prst="rect">
            <a:avLst/>
          </a:prstGeom>
          <a:solidFill>
            <a:srgbClr val="004C83"/>
          </a:solidFill>
          <a:ln w="12700">
            <a:solidFill>
              <a:srgbClr val="004C83">
                <a:alpha val="0"/>
              </a:srgbClr>
            </a:solidFill>
            <a:prstDash val="solid"/>
          </a:ln>
        </p:spPr>
        <p:txBody>
          <a:bodyPr/>
          <a:lstStyle/>
          <a:p>
            <a:endParaRPr lang="pt-BR" sz="3600"/>
          </a:p>
        </p:txBody>
      </p:sp>
      <p:sp>
        <p:nvSpPr>
          <p:cNvPr id="21" name="Text 18"/>
          <p:cNvSpPr/>
          <p:nvPr/>
        </p:nvSpPr>
        <p:spPr>
          <a:xfrm>
            <a:off x="8266176" y="3455227"/>
            <a:ext cx="3172968" cy="1531556"/>
          </a:xfrm>
          <a:prstGeom prst="rect">
            <a:avLst/>
          </a:prstGeom>
          <a:noFill/>
          <a:ln/>
        </p:spPr>
        <p:txBody>
          <a:bodyPr wrap="square" lIns="1270" tIns="1270" rIns="1270" bIns="1270" rtlCol="0" anchor="t" anchorCtr="0">
            <a:normAutofit/>
          </a:bodyPr>
          <a:lstStyle/>
          <a:p>
            <a:pPr marL="0" indent="0">
              <a:buNone/>
            </a:pPr>
            <a:endParaRPr lang="en-US" b="1" dirty="0">
              <a:solidFill>
                <a:srgbClr val="1F2933"/>
              </a:solidFill>
              <a:latin typeface="Aptos" pitchFamily="34" charset="0"/>
              <a:ea typeface="Aptos" pitchFamily="34" charset="-122"/>
              <a:cs typeface="Aptos" pitchFamily="34" charset="-120"/>
            </a:endParaRPr>
          </a:p>
          <a:p>
            <a:pPr marL="0" indent="0">
              <a:buNone/>
            </a:pPr>
            <a:r>
              <a:rPr lang="en-US" b="1" dirty="0">
                <a:solidFill>
                  <a:srgbClr val="1F2933"/>
                </a:solidFill>
                <a:latin typeface="Aptos" pitchFamily="34" charset="0"/>
                <a:ea typeface="Aptos" pitchFamily="34" charset="-122"/>
                <a:cs typeface="Aptos" pitchFamily="34" charset="-120"/>
              </a:rPr>
              <a:t>NÃO CONFUNDIR ESCOPO</a:t>
            </a:r>
            <a:endParaRPr lang="en-US" b="1" dirty="0"/>
          </a:p>
          <a:p>
            <a:pPr marL="0" indent="0">
              <a:buNone/>
            </a:pPr>
            <a:r>
              <a:rPr lang="en-US" dirty="0">
                <a:solidFill>
                  <a:srgbClr val="1F2933"/>
                </a:solidFill>
                <a:latin typeface="Aptos" pitchFamily="34" charset="0"/>
                <a:ea typeface="Aptos" pitchFamily="34" charset="-122"/>
                <a:cs typeface="Aptos" pitchFamily="34" charset="-120"/>
              </a:rPr>
              <a:t>Revisão limitada não substitui auditoria quando o contrato exige opinião.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FUNDAMENTO</a:t>
            </a:r>
            <a:endParaRPr lang="en-US" sz="560" dirty="0"/>
          </a:p>
        </p:txBody>
      </p:sp>
      <p:sp>
        <p:nvSpPr>
          <p:cNvPr id="7" name="Text 4"/>
          <p:cNvSpPr/>
          <p:nvPr/>
        </p:nvSpPr>
        <p:spPr>
          <a:xfrm>
            <a:off x="658368" y="429768"/>
            <a:ext cx="7132320" cy="182880"/>
          </a:xfrm>
          <a:prstGeom prst="rect">
            <a:avLst/>
          </a:prstGeom>
          <a:noFill/>
          <a:ln/>
        </p:spPr>
        <p:txBody>
          <a:bodyPr wrap="square" lIns="0" tIns="0" rIns="0" bIns="0" rtlCol="0" anchor="ctr"/>
          <a:lstStyle/>
          <a:p>
            <a:pPr marL="0" indent="0">
              <a:buNone/>
            </a:pPr>
            <a:r>
              <a:rPr lang="en-US" sz="760" b="1" dirty="0">
                <a:solidFill>
                  <a:srgbClr val="B8943D"/>
                </a:solidFill>
                <a:latin typeface="Aptos" pitchFamily="34" charset="0"/>
                <a:ea typeface="Aptos" pitchFamily="34" charset="-122"/>
                <a:cs typeface="Aptos" pitchFamily="34" charset="-120"/>
              </a:rPr>
              <a:t>BASE NORMATIVA</a:t>
            </a:r>
            <a:endParaRPr lang="en-US" sz="760" dirty="0"/>
          </a:p>
        </p:txBody>
      </p:sp>
      <p:sp>
        <p:nvSpPr>
          <p:cNvPr id="8" name="Text 5"/>
          <p:cNvSpPr/>
          <p:nvPr/>
        </p:nvSpPr>
        <p:spPr>
          <a:xfrm>
            <a:off x="658368" y="1060704"/>
            <a:ext cx="9555480" cy="658368"/>
          </a:xfrm>
          <a:prstGeom prst="rect">
            <a:avLst/>
          </a:prstGeom>
          <a:noFill/>
          <a:ln/>
        </p:spPr>
        <p:txBody>
          <a:bodyPr wrap="square" lIns="0" tIns="0" rIns="0" bIns="0" rtlCol="0" anchor="ctr">
            <a:normAutofit/>
          </a:bodyPr>
          <a:lstStyle/>
          <a:p>
            <a:pPr marL="0" indent="0">
              <a:buNone/>
            </a:pPr>
            <a:r>
              <a:rPr lang="en-US" sz="2595" b="1" dirty="0">
                <a:solidFill>
                  <a:srgbClr val="1F2933"/>
                </a:solidFill>
                <a:latin typeface="Aptos Display" pitchFamily="34" charset="0"/>
                <a:ea typeface="Aptos Display" pitchFamily="34" charset="-122"/>
                <a:cs typeface="Aptos Display" pitchFamily="34" charset="-120"/>
              </a:rPr>
              <a:t>Cinco normas, uma mensagem prática</a:t>
            </a:r>
            <a:endParaRPr lang="en-US" sz="2595" dirty="0"/>
          </a:p>
        </p:txBody>
      </p:sp>
      <p:sp>
        <p:nvSpPr>
          <p:cNvPr id="9" name="Shape 6"/>
          <p:cNvSpPr/>
          <p:nvPr/>
        </p:nvSpPr>
        <p:spPr>
          <a:xfrm>
            <a:off x="658368" y="1792224"/>
            <a:ext cx="2057400" cy="0"/>
          </a:xfrm>
          <a:prstGeom prst="line">
            <a:avLst/>
          </a:prstGeom>
          <a:noFill/>
          <a:ln w="15240">
            <a:solidFill>
              <a:srgbClr val="B8943D"/>
            </a:solidFill>
            <a:prstDash val="solid"/>
          </a:ln>
        </p:spPr>
        <p:txBody>
          <a:bodyPr/>
          <a:lstStyle/>
          <a:p>
            <a:endParaRPr lang="pt-BR"/>
          </a:p>
        </p:txBody>
      </p:sp>
      <p:sp>
        <p:nvSpPr>
          <p:cNvPr id="10" name="Shape 7"/>
          <p:cNvSpPr/>
          <p:nvPr/>
        </p:nvSpPr>
        <p:spPr>
          <a:xfrm>
            <a:off x="749808" y="2190978"/>
            <a:ext cx="3246120" cy="1460480"/>
          </a:xfrm>
          <a:prstGeom prst="rect">
            <a:avLst/>
          </a:prstGeom>
          <a:solidFill>
            <a:srgbClr val="FFFFFF"/>
          </a:solidFill>
          <a:ln w="8890">
            <a:solidFill>
              <a:srgbClr val="DCE1E8"/>
            </a:solidFill>
            <a:prstDash val="solid"/>
          </a:ln>
        </p:spPr>
        <p:txBody>
          <a:bodyPr/>
          <a:lstStyle/>
          <a:p>
            <a:endParaRPr lang="pt-BR" sz="3600"/>
          </a:p>
        </p:txBody>
      </p:sp>
      <p:sp>
        <p:nvSpPr>
          <p:cNvPr id="11" name="Shape 8"/>
          <p:cNvSpPr/>
          <p:nvPr/>
        </p:nvSpPr>
        <p:spPr>
          <a:xfrm>
            <a:off x="749808" y="2190978"/>
            <a:ext cx="54864" cy="1460480"/>
          </a:xfrm>
          <a:prstGeom prst="rect">
            <a:avLst/>
          </a:prstGeom>
          <a:solidFill>
            <a:srgbClr val="004C83"/>
          </a:solidFill>
          <a:ln w="12700">
            <a:solidFill>
              <a:srgbClr val="004C83">
                <a:alpha val="0"/>
              </a:srgbClr>
            </a:solidFill>
            <a:prstDash val="solid"/>
          </a:ln>
        </p:spPr>
        <p:txBody>
          <a:bodyPr/>
          <a:lstStyle/>
          <a:p>
            <a:endParaRPr lang="pt-BR" sz="3600"/>
          </a:p>
        </p:txBody>
      </p:sp>
      <p:sp>
        <p:nvSpPr>
          <p:cNvPr id="12" name="Text 9"/>
          <p:cNvSpPr/>
          <p:nvPr/>
        </p:nvSpPr>
        <p:spPr>
          <a:xfrm>
            <a:off x="877824" y="2190978"/>
            <a:ext cx="3081528" cy="1460480"/>
          </a:xfrm>
          <a:prstGeom prst="rect">
            <a:avLst/>
          </a:prstGeom>
          <a:noFill/>
          <a:ln/>
        </p:spPr>
        <p:txBody>
          <a:bodyPr wrap="square" lIns="1270" tIns="1270" rIns="1270" bIns="1270" rtlCol="0" anchor="ctr">
            <a:normAutofit/>
          </a:bodyPr>
          <a:lstStyle/>
          <a:p>
            <a:pPr marL="0" indent="0">
              <a:buNone/>
            </a:pPr>
            <a:r>
              <a:rPr lang="en-US" sz="1600" b="1" dirty="0">
                <a:solidFill>
                  <a:srgbClr val="1F2933"/>
                </a:solidFill>
                <a:latin typeface="Aptos" pitchFamily="34" charset="0"/>
                <a:ea typeface="Aptos" pitchFamily="34" charset="-122"/>
                <a:cs typeface="Aptos" pitchFamily="34" charset="-120"/>
              </a:rPr>
              <a:t>ITG 2002</a:t>
            </a:r>
            <a:endParaRPr lang="en-US" sz="1600" b="1" dirty="0"/>
          </a:p>
          <a:p>
            <a:pPr marL="0" indent="0">
              <a:buNone/>
            </a:pPr>
            <a:r>
              <a:rPr lang="en-US" sz="1600" dirty="0">
                <a:solidFill>
                  <a:srgbClr val="1F2933"/>
                </a:solidFill>
                <a:latin typeface="Aptos" pitchFamily="34" charset="0"/>
                <a:ea typeface="Aptos" pitchFamily="34" charset="-122"/>
                <a:cs typeface="Aptos" pitchFamily="34" charset="-120"/>
              </a:rPr>
              <a:t>Subvenção, contribuição, isenção e incentivo fiscal enquanto não atendidos os requisitos: passivo específico.</a:t>
            </a:r>
            <a:endParaRPr lang="en-US" sz="1600" dirty="0"/>
          </a:p>
        </p:txBody>
      </p:sp>
      <p:sp>
        <p:nvSpPr>
          <p:cNvPr id="13" name="Shape 10"/>
          <p:cNvSpPr/>
          <p:nvPr/>
        </p:nvSpPr>
        <p:spPr>
          <a:xfrm>
            <a:off x="4297680" y="2190978"/>
            <a:ext cx="3246120" cy="1460480"/>
          </a:xfrm>
          <a:prstGeom prst="rect">
            <a:avLst/>
          </a:prstGeom>
          <a:solidFill>
            <a:srgbClr val="FFFFFF"/>
          </a:solidFill>
          <a:ln w="8890">
            <a:solidFill>
              <a:srgbClr val="DCE1E8"/>
            </a:solidFill>
            <a:prstDash val="solid"/>
          </a:ln>
        </p:spPr>
        <p:txBody>
          <a:bodyPr/>
          <a:lstStyle/>
          <a:p>
            <a:endParaRPr lang="pt-BR" sz="3600"/>
          </a:p>
        </p:txBody>
      </p:sp>
      <p:sp>
        <p:nvSpPr>
          <p:cNvPr id="14" name="Shape 11"/>
          <p:cNvSpPr/>
          <p:nvPr/>
        </p:nvSpPr>
        <p:spPr>
          <a:xfrm>
            <a:off x="4297680" y="2190978"/>
            <a:ext cx="54864" cy="1460480"/>
          </a:xfrm>
          <a:prstGeom prst="rect">
            <a:avLst/>
          </a:prstGeom>
          <a:solidFill>
            <a:srgbClr val="B8943D"/>
          </a:solidFill>
          <a:ln w="12700">
            <a:solidFill>
              <a:srgbClr val="B8943D">
                <a:alpha val="0"/>
              </a:srgbClr>
            </a:solidFill>
            <a:prstDash val="solid"/>
          </a:ln>
        </p:spPr>
        <p:txBody>
          <a:bodyPr/>
          <a:lstStyle/>
          <a:p>
            <a:endParaRPr lang="pt-BR" sz="3600"/>
          </a:p>
        </p:txBody>
      </p:sp>
      <p:sp>
        <p:nvSpPr>
          <p:cNvPr id="15" name="Text 12"/>
          <p:cNvSpPr/>
          <p:nvPr/>
        </p:nvSpPr>
        <p:spPr>
          <a:xfrm>
            <a:off x="4425696" y="2190978"/>
            <a:ext cx="3081528" cy="1460480"/>
          </a:xfrm>
          <a:prstGeom prst="rect">
            <a:avLst/>
          </a:prstGeom>
          <a:noFill/>
          <a:ln/>
        </p:spPr>
        <p:txBody>
          <a:bodyPr wrap="square" lIns="1270" tIns="1270" rIns="1270" bIns="1270" rtlCol="0" anchor="ctr">
            <a:normAutofit/>
          </a:bodyPr>
          <a:lstStyle/>
          <a:p>
            <a:pPr marL="0" indent="0">
              <a:buNone/>
            </a:pPr>
            <a:r>
              <a:rPr lang="en-US" sz="1600" b="1" dirty="0">
                <a:solidFill>
                  <a:srgbClr val="1F2933"/>
                </a:solidFill>
                <a:latin typeface="Aptos" pitchFamily="34" charset="0"/>
                <a:ea typeface="Aptos" pitchFamily="34" charset="-122"/>
                <a:cs typeface="Aptos" pitchFamily="34" charset="-120"/>
              </a:rPr>
              <a:t>NBC TG 07</a:t>
            </a:r>
            <a:endParaRPr lang="en-US" sz="1600" b="1" dirty="0"/>
          </a:p>
          <a:p>
            <a:pPr marL="0" indent="0">
              <a:buNone/>
            </a:pPr>
            <a:r>
              <a:rPr lang="en-US" sz="1600" dirty="0">
                <a:solidFill>
                  <a:srgbClr val="1F2933"/>
                </a:solidFill>
                <a:latin typeface="Aptos" pitchFamily="34" charset="0"/>
                <a:ea typeface="Aptos" pitchFamily="34" charset="-122"/>
                <a:cs typeface="Aptos" pitchFamily="34" charset="-120"/>
              </a:rPr>
              <a:t>Receita de subvenção é reconhecida ao longo do período e confrontada com as despesas que pretende compensar.</a:t>
            </a:r>
            <a:endParaRPr lang="en-US" sz="1600" dirty="0"/>
          </a:p>
        </p:txBody>
      </p:sp>
      <p:sp>
        <p:nvSpPr>
          <p:cNvPr id="16" name="Shape 13"/>
          <p:cNvSpPr/>
          <p:nvPr/>
        </p:nvSpPr>
        <p:spPr>
          <a:xfrm>
            <a:off x="7845552" y="2190978"/>
            <a:ext cx="3246120" cy="1460480"/>
          </a:xfrm>
          <a:prstGeom prst="rect">
            <a:avLst/>
          </a:prstGeom>
          <a:solidFill>
            <a:srgbClr val="FFFFFF"/>
          </a:solidFill>
          <a:ln w="8890">
            <a:solidFill>
              <a:srgbClr val="DCE1E8"/>
            </a:solidFill>
            <a:prstDash val="solid"/>
          </a:ln>
        </p:spPr>
        <p:txBody>
          <a:bodyPr/>
          <a:lstStyle/>
          <a:p>
            <a:endParaRPr lang="pt-BR" sz="3600"/>
          </a:p>
        </p:txBody>
      </p:sp>
      <p:sp>
        <p:nvSpPr>
          <p:cNvPr id="17" name="Shape 14"/>
          <p:cNvSpPr/>
          <p:nvPr/>
        </p:nvSpPr>
        <p:spPr>
          <a:xfrm>
            <a:off x="7845552" y="2190978"/>
            <a:ext cx="54864" cy="1460480"/>
          </a:xfrm>
          <a:prstGeom prst="rect">
            <a:avLst/>
          </a:prstGeom>
          <a:solidFill>
            <a:srgbClr val="2F7D4B"/>
          </a:solidFill>
          <a:ln w="12700">
            <a:solidFill>
              <a:srgbClr val="2F7D4B">
                <a:alpha val="0"/>
              </a:srgbClr>
            </a:solidFill>
            <a:prstDash val="solid"/>
          </a:ln>
        </p:spPr>
        <p:txBody>
          <a:bodyPr/>
          <a:lstStyle/>
          <a:p>
            <a:endParaRPr lang="pt-BR" sz="3600"/>
          </a:p>
        </p:txBody>
      </p:sp>
      <p:sp>
        <p:nvSpPr>
          <p:cNvPr id="18" name="Text 15"/>
          <p:cNvSpPr/>
          <p:nvPr/>
        </p:nvSpPr>
        <p:spPr>
          <a:xfrm>
            <a:off x="7973568" y="2190978"/>
            <a:ext cx="3081528" cy="1460480"/>
          </a:xfrm>
          <a:prstGeom prst="rect">
            <a:avLst/>
          </a:prstGeom>
          <a:noFill/>
          <a:ln/>
        </p:spPr>
        <p:txBody>
          <a:bodyPr wrap="square" lIns="1270" tIns="1270" rIns="1270" bIns="1270" rtlCol="0" anchor="ctr">
            <a:normAutofit/>
          </a:bodyPr>
          <a:lstStyle/>
          <a:p>
            <a:pPr marL="0" indent="0">
              <a:buNone/>
            </a:pPr>
            <a:r>
              <a:rPr lang="en-US" sz="1600" b="1" dirty="0">
                <a:solidFill>
                  <a:srgbClr val="1F2933"/>
                </a:solidFill>
                <a:latin typeface="Aptos" pitchFamily="34" charset="0"/>
                <a:ea typeface="Aptos" pitchFamily="34" charset="-122"/>
                <a:cs typeface="Aptos" pitchFamily="34" charset="-120"/>
              </a:rPr>
              <a:t>CPC/NBC TG 26</a:t>
            </a:r>
            <a:endParaRPr lang="en-US" sz="1600" b="1" dirty="0"/>
          </a:p>
          <a:p>
            <a:pPr marL="0" indent="0">
              <a:buNone/>
            </a:pPr>
            <a:r>
              <a:rPr lang="en-US" sz="1600" dirty="0">
                <a:solidFill>
                  <a:srgbClr val="1F2933"/>
                </a:solidFill>
                <a:latin typeface="Aptos" pitchFamily="34" charset="0"/>
                <a:ea typeface="Aptos" pitchFamily="34" charset="-122"/>
                <a:cs typeface="Aptos" pitchFamily="34" charset="-120"/>
              </a:rPr>
              <a:t>Apresentação fidedigna, estrutura adequada e comparabilidade entre períodos.</a:t>
            </a:r>
            <a:endParaRPr lang="en-US" sz="1600" dirty="0"/>
          </a:p>
        </p:txBody>
      </p:sp>
      <p:sp>
        <p:nvSpPr>
          <p:cNvPr id="19" name="Shape 16"/>
          <p:cNvSpPr/>
          <p:nvPr/>
        </p:nvSpPr>
        <p:spPr>
          <a:xfrm>
            <a:off x="1353312" y="4137485"/>
            <a:ext cx="5029200" cy="1460480"/>
          </a:xfrm>
          <a:prstGeom prst="rect">
            <a:avLst/>
          </a:prstGeom>
          <a:solidFill>
            <a:srgbClr val="FFFFFF"/>
          </a:solidFill>
          <a:ln w="8890">
            <a:solidFill>
              <a:srgbClr val="DCE1E8"/>
            </a:solidFill>
            <a:prstDash val="solid"/>
          </a:ln>
        </p:spPr>
        <p:txBody>
          <a:bodyPr/>
          <a:lstStyle/>
          <a:p>
            <a:endParaRPr lang="pt-BR" sz="3600"/>
          </a:p>
        </p:txBody>
      </p:sp>
      <p:sp>
        <p:nvSpPr>
          <p:cNvPr id="20" name="Shape 17"/>
          <p:cNvSpPr/>
          <p:nvPr/>
        </p:nvSpPr>
        <p:spPr>
          <a:xfrm>
            <a:off x="1353312" y="4137485"/>
            <a:ext cx="54864" cy="1460480"/>
          </a:xfrm>
          <a:prstGeom prst="rect">
            <a:avLst/>
          </a:prstGeom>
          <a:solidFill>
            <a:srgbClr val="D4862A"/>
          </a:solidFill>
          <a:ln w="12700">
            <a:solidFill>
              <a:srgbClr val="D4862A">
                <a:alpha val="0"/>
              </a:srgbClr>
            </a:solidFill>
            <a:prstDash val="solid"/>
          </a:ln>
        </p:spPr>
        <p:txBody>
          <a:bodyPr/>
          <a:lstStyle/>
          <a:p>
            <a:endParaRPr lang="pt-BR" sz="3600"/>
          </a:p>
        </p:txBody>
      </p:sp>
      <p:sp>
        <p:nvSpPr>
          <p:cNvPr id="21" name="Text 18"/>
          <p:cNvSpPr/>
          <p:nvPr/>
        </p:nvSpPr>
        <p:spPr>
          <a:xfrm>
            <a:off x="1481328" y="4137485"/>
            <a:ext cx="4864608" cy="1460480"/>
          </a:xfrm>
          <a:prstGeom prst="rect">
            <a:avLst/>
          </a:prstGeom>
          <a:noFill/>
          <a:ln/>
        </p:spPr>
        <p:txBody>
          <a:bodyPr wrap="square" lIns="1270" tIns="1270" rIns="1270" bIns="1270" rtlCol="0" anchor="ctr">
            <a:normAutofit/>
          </a:bodyPr>
          <a:lstStyle/>
          <a:p>
            <a:pPr marL="0" indent="0">
              <a:buNone/>
            </a:pPr>
            <a:r>
              <a:rPr lang="en-US" sz="1600" b="1" dirty="0">
                <a:solidFill>
                  <a:srgbClr val="1F2933"/>
                </a:solidFill>
                <a:latin typeface="Aptos" pitchFamily="34" charset="0"/>
                <a:ea typeface="Aptos" pitchFamily="34" charset="-122"/>
                <a:cs typeface="Aptos" pitchFamily="34" charset="-120"/>
              </a:rPr>
              <a:t>NBC TG 23</a:t>
            </a:r>
            <a:endParaRPr lang="en-US" sz="1600" b="1" dirty="0"/>
          </a:p>
          <a:p>
            <a:pPr marL="0" indent="0">
              <a:buNone/>
            </a:pPr>
            <a:r>
              <a:rPr lang="en-US" sz="1600" dirty="0">
                <a:solidFill>
                  <a:srgbClr val="1F2933"/>
                </a:solidFill>
                <a:latin typeface="Aptos" pitchFamily="34" charset="0"/>
                <a:ea typeface="Aptos" pitchFamily="34" charset="-122"/>
                <a:cs typeface="Aptos" pitchFamily="34" charset="-120"/>
              </a:rPr>
              <a:t>Reapresentação exige correção, evidenciação e consistência nos comparativos.</a:t>
            </a:r>
            <a:endParaRPr lang="en-US" sz="1600" dirty="0"/>
          </a:p>
        </p:txBody>
      </p:sp>
      <p:sp>
        <p:nvSpPr>
          <p:cNvPr id="22" name="Shape 19"/>
          <p:cNvSpPr/>
          <p:nvPr/>
        </p:nvSpPr>
        <p:spPr>
          <a:xfrm>
            <a:off x="6583680" y="4137485"/>
            <a:ext cx="5029200" cy="1460480"/>
          </a:xfrm>
          <a:prstGeom prst="rect">
            <a:avLst/>
          </a:prstGeom>
          <a:solidFill>
            <a:srgbClr val="FFFFFF"/>
          </a:solidFill>
          <a:ln w="8890">
            <a:solidFill>
              <a:srgbClr val="DCE1E8"/>
            </a:solidFill>
            <a:prstDash val="solid"/>
          </a:ln>
        </p:spPr>
        <p:txBody>
          <a:bodyPr/>
          <a:lstStyle/>
          <a:p>
            <a:endParaRPr lang="pt-BR" sz="3600"/>
          </a:p>
        </p:txBody>
      </p:sp>
      <p:sp>
        <p:nvSpPr>
          <p:cNvPr id="23" name="Shape 20"/>
          <p:cNvSpPr/>
          <p:nvPr/>
        </p:nvSpPr>
        <p:spPr>
          <a:xfrm>
            <a:off x="6583680" y="4137485"/>
            <a:ext cx="54864" cy="1460480"/>
          </a:xfrm>
          <a:prstGeom prst="rect">
            <a:avLst/>
          </a:prstGeom>
          <a:solidFill>
            <a:srgbClr val="BF3A2B"/>
          </a:solidFill>
          <a:ln w="12700">
            <a:solidFill>
              <a:srgbClr val="BF3A2B">
                <a:alpha val="0"/>
              </a:srgbClr>
            </a:solidFill>
            <a:prstDash val="solid"/>
          </a:ln>
        </p:spPr>
        <p:txBody>
          <a:bodyPr/>
          <a:lstStyle/>
          <a:p>
            <a:endParaRPr lang="pt-BR" sz="3600"/>
          </a:p>
        </p:txBody>
      </p:sp>
      <p:sp>
        <p:nvSpPr>
          <p:cNvPr id="24" name="Text 21"/>
          <p:cNvSpPr/>
          <p:nvPr/>
        </p:nvSpPr>
        <p:spPr>
          <a:xfrm>
            <a:off x="6711696" y="4137485"/>
            <a:ext cx="4864608" cy="1460480"/>
          </a:xfrm>
          <a:prstGeom prst="rect">
            <a:avLst/>
          </a:prstGeom>
          <a:noFill/>
          <a:ln/>
        </p:spPr>
        <p:txBody>
          <a:bodyPr wrap="square" lIns="1270" tIns="1270" rIns="1270" bIns="1270" rtlCol="0" anchor="ctr">
            <a:normAutofit/>
          </a:bodyPr>
          <a:lstStyle/>
          <a:p>
            <a:pPr marL="0" indent="0">
              <a:buNone/>
            </a:pPr>
            <a:r>
              <a:rPr lang="en-US" sz="1600" b="1" dirty="0">
                <a:solidFill>
                  <a:srgbClr val="1F2933"/>
                </a:solidFill>
                <a:latin typeface="Aptos" pitchFamily="34" charset="0"/>
                <a:ea typeface="Aptos" pitchFamily="34" charset="-122"/>
                <a:cs typeface="Aptos" pitchFamily="34" charset="-120"/>
              </a:rPr>
              <a:t>NBC TR 2400</a:t>
            </a:r>
            <a:endParaRPr lang="en-US" sz="1600" b="1" dirty="0"/>
          </a:p>
          <a:p>
            <a:pPr marL="0" indent="0">
              <a:buNone/>
            </a:pPr>
            <a:r>
              <a:rPr lang="en-US" sz="1600" dirty="0">
                <a:solidFill>
                  <a:srgbClr val="1F2933"/>
                </a:solidFill>
                <a:latin typeface="Aptos" pitchFamily="34" charset="0"/>
                <a:ea typeface="Aptos" pitchFamily="34" charset="-122"/>
                <a:cs typeface="Aptos" pitchFamily="34" charset="-120"/>
              </a:rPr>
              <a:t>Revisão limitada tem procedimentos restritos e não expressa opinião de auditoria.</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ACHADOS</a:t>
            </a:r>
            <a:endParaRPr lang="en-US" sz="560" dirty="0"/>
          </a:p>
        </p:txBody>
      </p:sp>
      <p:sp>
        <p:nvSpPr>
          <p:cNvPr id="7" name="Text 4"/>
          <p:cNvSpPr/>
          <p:nvPr/>
        </p:nvSpPr>
        <p:spPr>
          <a:xfrm>
            <a:off x="658368" y="429768"/>
            <a:ext cx="7132320" cy="182880"/>
          </a:xfrm>
          <a:prstGeom prst="rect">
            <a:avLst/>
          </a:prstGeom>
          <a:noFill/>
          <a:ln/>
        </p:spPr>
        <p:txBody>
          <a:bodyPr wrap="square" lIns="0" tIns="0" rIns="0" bIns="0" rtlCol="0" anchor="ctr"/>
          <a:lstStyle/>
          <a:p>
            <a:pPr marL="0" indent="0">
              <a:buNone/>
            </a:pPr>
            <a:r>
              <a:rPr lang="en-US" sz="760" b="1" dirty="0">
                <a:solidFill>
                  <a:srgbClr val="B8943D"/>
                </a:solidFill>
                <a:latin typeface="Aptos" pitchFamily="34" charset="0"/>
                <a:ea typeface="Aptos" pitchFamily="34" charset="-122"/>
                <a:cs typeface="Aptos" pitchFamily="34" charset="-120"/>
              </a:rPr>
              <a:t>DIAGNÓSTICO</a:t>
            </a:r>
            <a:endParaRPr lang="en-US" sz="760" dirty="0"/>
          </a:p>
        </p:txBody>
      </p:sp>
      <p:sp>
        <p:nvSpPr>
          <p:cNvPr id="8" name="Text 5"/>
          <p:cNvSpPr/>
          <p:nvPr/>
        </p:nvSpPr>
        <p:spPr>
          <a:xfrm>
            <a:off x="658368" y="1060704"/>
            <a:ext cx="9555480" cy="658368"/>
          </a:xfrm>
          <a:prstGeom prst="rect">
            <a:avLst/>
          </a:prstGeom>
          <a:noFill/>
          <a:ln/>
        </p:spPr>
        <p:txBody>
          <a:bodyPr wrap="square" lIns="0" tIns="0" rIns="0" bIns="0" rtlCol="0" anchor="ctr">
            <a:normAutofit/>
          </a:bodyPr>
          <a:lstStyle/>
          <a:p>
            <a:pPr marL="0" indent="0">
              <a:buNone/>
            </a:pPr>
            <a:r>
              <a:rPr lang="en-US" sz="2595" b="1" dirty="0">
                <a:solidFill>
                  <a:srgbClr val="1F2933"/>
                </a:solidFill>
                <a:latin typeface="Aptos Display" pitchFamily="34" charset="0"/>
                <a:ea typeface="Aptos Display" pitchFamily="34" charset="-122"/>
                <a:cs typeface="Aptos Display" pitchFamily="34" charset="-120"/>
              </a:rPr>
              <a:t>Os cinco focos que mais contaminam a leitura</a:t>
            </a:r>
            <a:endParaRPr lang="en-US" sz="2595" dirty="0"/>
          </a:p>
        </p:txBody>
      </p:sp>
      <p:sp>
        <p:nvSpPr>
          <p:cNvPr id="9" name="Shape 6"/>
          <p:cNvSpPr/>
          <p:nvPr/>
        </p:nvSpPr>
        <p:spPr>
          <a:xfrm>
            <a:off x="658368" y="1792224"/>
            <a:ext cx="2057400" cy="0"/>
          </a:xfrm>
          <a:prstGeom prst="line">
            <a:avLst/>
          </a:prstGeom>
          <a:noFill/>
          <a:ln w="15240">
            <a:solidFill>
              <a:srgbClr val="B8943D"/>
            </a:solidFill>
            <a:prstDash val="solid"/>
          </a:ln>
        </p:spPr>
        <p:txBody>
          <a:bodyPr/>
          <a:lstStyle/>
          <a:p>
            <a:endParaRPr lang="pt-BR"/>
          </a:p>
        </p:txBody>
      </p:sp>
      <p:sp>
        <p:nvSpPr>
          <p:cNvPr id="10" name="Text 7"/>
          <p:cNvSpPr/>
          <p:nvPr/>
        </p:nvSpPr>
        <p:spPr>
          <a:xfrm>
            <a:off x="841248" y="2427053"/>
            <a:ext cx="2834640" cy="274320"/>
          </a:xfrm>
          <a:prstGeom prst="rect">
            <a:avLst/>
          </a:prstGeom>
          <a:noFill/>
          <a:ln/>
        </p:spPr>
        <p:txBody>
          <a:bodyPr wrap="square" lIns="0" tIns="0" rIns="0" bIns="0" rtlCol="0" anchor="ctr"/>
          <a:lstStyle/>
          <a:p>
            <a:pPr marL="0" indent="0">
              <a:buNone/>
            </a:pPr>
            <a:r>
              <a:rPr lang="en-US" b="1" dirty="0">
                <a:solidFill>
                  <a:srgbClr val="1F2933"/>
                </a:solidFill>
                <a:latin typeface="Aptos Display" pitchFamily="34" charset="0"/>
                <a:ea typeface="Aptos Display" pitchFamily="34" charset="-122"/>
                <a:cs typeface="Aptos Display" pitchFamily="34" charset="-120"/>
              </a:rPr>
              <a:t>Estrutura do Balanço</a:t>
            </a:r>
            <a:endParaRPr lang="en-US" dirty="0"/>
          </a:p>
        </p:txBody>
      </p:sp>
      <p:sp>
        <p:nvSpPr>
          <p:cNvPr id="11" name="Text 8"/>
          <p:cNvSpPr/>
          <p:nvPr/>
        </p:nvSpPr>
        <p:spPr>
          <a:xfrm>
            <a:off x="3302940" y="2445341"/>
            <a:ext cx="6306617" cy="246888"/>
          </a:xfrm>
          <a:prstGeom prst="rect">
            <a:avLst/>
          </a:prstGeom>
          <a:noFill/>
          <a:ln/>
        </p:spPr>
        <p:txBody>
          <a:bodyPr wrap="square" lIns="0" tIns="0" rIns="0" bIns="0" rtlCol="0" anchor="ctr">
            <a:normAutofit/>
          </a:bodyPr>
          <a:lstStyle/>
          <a:p>
            <a:pPr marL="0" indent="0">
              <a:buNone/>
            </a:pPr>
            <a:r>
              <a:rPr lang="en-US" sz="1400" dirty="0">
                <a:solidFill>
                  <a:srgbClr val="606975"/>
                </a:solidFill>
                <a:latin typeface="Aptos" pitchFamily="34" charset="0"/>
                <a:ea typeface="Aptos" pitchFamily="34" charset="-122"/>
                <a:cs typeface="Aptos" pitchFamily="34" charset="-120"/>
              </a:rPr>
              <a:t>Compensação somada ao Ativo/Passivo e grupos não circulantes.</a:t>
            </a:r>
            <a:endParaRPr lang="en-US" sz="1400" dirty="0"/>
          </a:p>
        </p:txBody>
      </p:sp>
      <p:sp>
        <p:nvSpPr>
          <p:cNvPr id="12" name="Text 9"/>
          <p:cNvSpPr/>
          <p:nvPr/>
        </p:nvSpPr>
        <p:spPr>
          <a:xfrm>
            <a:off x="9810347" y="2427053"/>
            <a:ext cx="960120" cy="256032"/>
          </a:xfrm>
          <a:prstGeom prst="rect">
            <a:avLst/>
          </a:prstGeom>
          <a:solidFill>
            <a:srgbClr val="BF3A2B"/>
          </a:solidFill>
          <a:ln>
            <a:solidFill>
              <a:srgbClr val="BF3A2B">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ALTO</a:t>
            </a:r>
            <a:endParaRPr lang="en-US" sz="1000" dirty="0"/>
          </a:p>
        </p:txBody>
      </p:sp>
      <p:sp>
        <p:nvSpPr>
          <p:cNvPr id="13" name="Shape 10"/>
          <p:cNvSpPr/>
          <p:nvPr/>
        </p:nvSpPr>
        <p:spPr>
          <a:xfrm>
            <a:off x="822960" y="2884253"/>
            <a:ext cx="9966960" cy="0"/>
          </a:xfrm>
          <a:prstGeom prst="line">
            <a:avLst/>
          </a:prstGeom>
          <a:noFill/>
          <a:ln w="6350">
            <a:solidFill>
              <a:srgbClr val="E4E8EE"/>
            </a:solidFill>
            <a:prstDash val="solid"/>
          </a:ln>
        </p:spPr>
        <p:txBody>
          <a:bodyPr/>
          <a:lstStyle/>
          <a:p>
            <a:endParaRPr lang="pt-BR" sz="2800"/>
          </a:p>
        </p:txBody>
      </p:sp>
      <p:sp>
        <p:nvSpPr>
          <p:cNvPr id="14" name="Text 11"/>
          <p:cNvSpPr/>
          <p:nvPr/>
        </p:nvSpPr>
        <p:spPr>
          <a:xfrm>
            <a:off x="841248" y="3131141"/>
            <a:ext cx="2834640" cy="274320"/>
          </a:xfrm>
          <a:prstGeom prst="rect">
            <a:avLst/>
          </a:prstGeom>
          <a:noFill/>
          <a:ln/>
        </p:spPr>
        <p:txBody>
          <a:bodyPr wrap="square" lIns="0" tIns="0" rIns="0" bIns="0" rtlCol="0" anchor="ctr"/>
          <a:lstStyle/>
          <a:p>
            <a:pPr marL="0" indent="0">
              <a:buNone/>
            </a:pPr>
            <a:r>
              <a:rPr lang="en-US" b="1" dirty="0">
                <a:solidFill>
                  <a:srgbClr val="1F2933"/>
                </a:solidFill>
                <a:latin typeface="Aptos Display" pitchFamily="34" charset="0"/>
                <a:ea typeface="Aptos Display" pitchFamily="34" charset="-122"/>
                <a:cs typeface="Aptos Display" pitchFamily="34" charset="-120"/>
              </a:rPr>
              <a:t>Pacote de divulgação</a:t>
            </a:r>
            <a:endParaRPr lang="en-US" dirty="0"/>
          </a:p>
        </p:txBody>
      </p:sp>
      <p:sp>
        <p:nvSpPr>
          <p:cNvPr id="15" name="Text 12"/>
          <p:cNvSpPr/>
          <p:nvPr/>
        </p:nvSpPr>
        <p:spPr>
          <a:xfrm>
            <a:off x="3302940" y="3149429"/>
            <a:ext cx="6306617" cy="246888"/>
          </a:xfrm>
          <a:prstGeom prst="rect">
            <a:avLst/>
          </a:prstGeom>
          <a:noFill/>
          <a:ln/>
        </p:spPr>
        <p:txBody>
          <a:bodyPr wrap="square" lIns="0" tIns="0" rIns="0" bIns="0" rtlCol="0" anchor="ctr">
            <a:noAutofit/>
          </a:bodyPr>
          <a:lstStyle/>
          <a:p>
            <a:pPr marL="0" indent="0">
              <a:buNone/>
            </a:pPr>
            <a:r>
              <a:rPr lang="en-US" sz="1400" dirty="0">
                <a:solidFill>
                  <a:srgbClr val="606975"/>
                </a:solidFill>
                <a:latin typeface="Aptos" pitchFamily="34" charset="0"/>
                <a:ea typeface="Aptos" pitchFamily="34" charset="-122"/>
                <a:cs typeface="Aptos" pitchFamily="34" charset="-120"/>
              </a:rPr>
              <a:t>Peças ausentes, notas sem referência e relatório citando escopo inconsistente.</a:t>
            </a:r>
            <a:endParaRPr lang="en-US" sz="1400" dirty="0"/>
          </a:p>
        </p:txBody>
      </p:sp>
      <p:sp>
        <p:nvSpPr>
          <p:cNvPr id="16" name="Text 13"/>
          <p:cNvSpPr/>
          <p:nvPr/>
        </p:nvSpPr>
        <p:spPr>
          <a:xfrm>
            <a:off x="9810347" y="3131141"/>
            <a:ext cx="960120" cy="256032"/>
          </a:xfrm>
          <a:prstGeom prst="rect">
            <a:avLst/>
          </a:prstGeom>
          <a:solidFill>
            <a:srgbClr val="BF3A2B"/>
          </a:solidFill>
          <a:ln>
            <a:solidFill>
              <a:srgbClr val="BF3A2B">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ALTO</a:t>
            </a:r>
            <a:endParaRPr lang="en-US" sz="1000" dirty="0"/>
          </a:p>
        </p:txBody>
      </p:sp>
      <p:sp>
        <p:nvSpPr>
          <p:cNvPr id="17" name="Shape 14"/>
          <p:cNvSpPr/>
          <p:nvPr/>
        </p:nvSpPr>
        <p:spPr>
          <a:xfrm>
            <a:off x="822960" y="3588341"/>
            <a:ext cx="9966960" cy="0"/>
          </a:xfrm>
          <a:prstGeom prst="line">
            <a:avLst/>
          </a:prstGeom>
          <a:noFill/>
          <a:ln w="6350">
            <a:solidFill>
              <a:srgbClr val="E4E8EE"/>
            </a:solidFill>
            <a:prstDash val="solid"/>
          </a:ln>
        </p:spPr>
        <p:txBody>
          <a:bodyPr/>
          <a:lstStyle/>
          <a:p>
            <a:endParaRPr lang="pt-BR" sz="2800"/>
          </a:p>
        </p:txBody>
      </p:sp>
      <p:sp>
        <p:nvSpPr>
          <p:cNvPr id="18" name="Text 15"/>
          <p:cNvSpPr/>
          <p:nvPr/>
        </p:nvSpPr>
        <p:spPr>
          <a:xfrm>
            <a:off x="841248" y="3835229"/>
            <a:ext cx="2834640" cy="274320"/>
          </a:xfrm>
          <a:prstGeom prst="rect">
            <a:avLst/>
          </a:prstGeom>
          <a:noFill/>
          <a:ln/>
        </p:spPr>
        <p:txBody>
          <a:bodyPr wrap="square" lIns="0" tIns="0" rIns="0" bIns="0" rtlCol="0" anchor="ctr"/>
          <a:lstStyle/>
          <a:p>
            <a:pPr marL="0" indent="0">
              <a:buNone/>
            </a:pPr>
            <a:r>
              <a:rPr lang="en-US" b="1" dirty="0">
                <a:solidFill>
                  <a:srgbClr val="1F2933"/>
                </a:solidFill>
                <a:latin typeface="Aptos Display" pitchFamily="34" charset="0"/>
                <a:ea typeface="Aptos Display" pitchFamily="34" charset="-122"/>
                <a:cs typeface="Aptos Display" pitchFamily="34" charset="-120"/>
              </a:rPr>
              <a:t>Reapresentação</a:t>
            </a:r>
            <a:endParaRPr lang="en-US" dirty="0"/>
          </a:p>
        </p:txBody>
      </p:sp>
      <p:sp>
        <p:nvSpPr>
          <p:cNvPr id="19" name="Text 16"/>
          <p:cNvSpPr/>
          <p:nvPr/>
        </p:nvSpPr>
        <p:spPr>
          <a:xfrm>
            <a:off x="3302940" y="3853517"/>
            <a:ext cx="6306617" cy="246888"/>
          </a:xfrm>
          <a:prstGeom prst="rect">
            <a:avLst/>
          </a:prstGeom>
          <a:noFill/>
          <a:ln/>
        </p:spPr>
        <p:txBody>
          <a:bodyPr wrap="square" lIns="0" tIns="0" rIns="0" bIns="0" rtlCol="0" anchor="ctr">
            <a:normAutofit/>
          </a:bodyPr>
          <a:lstStyle/>
          <a:p>
            <a:pPr marL="0" indent="0">
              <a:buNone/>
            </a:pPr>
            <a:r>
              <a:rPr lang="en-US" sz="1400" dirty="0">
                <a:solidFill>
                  <a:srgbClr val="606975"/>
                </a:solidFill>
                <a:latin typeface="Aptos" pitchFamily="34" charset="0"/>
                <a:ea typeface="Aptos" pitchFamily="34" charset="-122"/>
                <a:cs typeface="Aptos" pitchFamily="34" charset="-120"/>
              </a:rPr>
              <a:t>Falta de coluna comparativa/ajuste de PL e explicação suficiente.</a:t>
            </a:r>
            <a:endParaRPr lang="en-US" sz="1400" dirty="0"/>
          </a:p>
        </p:txBody>
      </p:sp>
      <p:sp>
        <p:nvSpPr>
          <p:cNvPr id="20" name="Text 17"/>
          <p:cNvSpPr/>
          <p:nvPr/>
        </p:nvSpPr>
        <p:spPr>
          <a:xfrm>
            <a:off x="9810347" y="3835229"/>
            <a:ext cx="960120" cy="256032"/>
          </a:xfrm>
          <a:prstGeom prst="rect">
            <a:avLst/>
          </a:prstGeom>
          <a:solidFill>
            <a:srgbClr val="D4862A"/>
          </a:solidFill>
          <a:ln>
            <a:solidFill>
              <a:srgbClr val="D4862A">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MÉDIO</a:t>
            </a:r>
            <a:endParaRPr lang="en-US" sz="1000" dirty="0"/>
          </a:p>
        </p:txBody>
      </p:sp>
      <p:sp>
        <p:nvSpPr>
          <p:cNvPr id="21" name="Shape 18"/>
          <p:cNvSpPr/>
          <p:nvPr/>
        </p:nvSpPr>
        <p:spPr>
          <a:xfrm>
            <a:off x="822960" y="4292429"/>
            <a:ext cx="9966960" cy="0"/>
          </a:xfrm>
          <a:prstGeom prst="line">
            <a:avLst/>
          </a:prstGeom>
          <a:noFill/>
          <a:ln w="6350">
            <a:solidFill>
              <a:srgbClr val="E4E8EE"/>
            </a:solidFill>
            <a:prstDash val="solid"/>
          </a:ln>
        </p:spPr>
        <p:txBody>
          <a:bodyPr/>
          <a:lstStyle/>
          <a:p>
            <a:endParaRPr lang="pt-BR" sz="2800"/>
          </a:p>
        </p:txBody>
      </p:sp>
      <p:sp>
        <p:nvSpPr>
          <p:cNvPr id="22" name="Text 19"/>
          <p:cNvSpPr/>
          <p:nvPr/>
        </p:nvSpPr>
        <p:spPr>
          <a:xfrm>
            <a:off x="841248" y="4539317"/>
            <a:ext cx="2834640" cy="274320"/>
          </a:xfrm>
          <a:prstGeom prst="rect">
            <a:avLst/>
          </a:prstGeom>
          <a:noFill/>
          <a:ln/>
        </p:spPr>
        <p:txBody>
          <a:bodyPr wrap="square" lIns="0" tIns="0" rIns="0" bIns="0" rtlCol="0" anchor="ctr"/>
          <a:lstStyle/>
          <a:p>
            <a:pPr marL="0" indent="0">
              <a:buNone/>
            </a:pPr>
            <a:r>
              <a:rPr lang="en-US" b="1" dirty="0">
                <a:solidFill>
                  <a:srgbClr val="1F2933"/>
                </a:solidFill>
                <a:latin typeface="Aptos Display" pitchFamily="34" charset="0"/>
                <a:ea typeface="Aptos Display" pitchFamily="34" charset="-122"/>
                <a:cs typeface="Aptos Display" pitchFamily="34" charset="-120"/>
              </a:rPr>
              <a:t>Amarração entre peças</a:t>
            </a:r>
            <a:endParaRPr lang="en-US" dirty="0"/>
          </a:p>
        </p:txBody>
      </p:sp>
      <p:sp>
        <p:nvSpPr>
          <p:cNvPr id="23" name="Text 20"/>
          <p:cNvSpPr/>
          <p:nvPr/>
        </p:nvSpPr>
        <p:spPr>
          <a:xfrm>
            <a:off x="3302940" y="4557605"/>
            <a:ext cx="6306617" cy="246888"/>
          </a:xfrm>
          <a:prstGeom prst="rect">
            <a:avLst/>
          </a:prstGeom>
          <a:noFill/>
          <a:ln/>
        </p:spPr>
        <p:txBody>
          <a:bodyPr wrap="square" lIns="0" tIns="0" rIns="0" bIns="0" rtlCol="0" anchor="ctr">
            <a:normAutofit/>
          </a:bodyPr>
          <a:lstStyle/>
          <a:p>
            <a:pPr marL="0" indent="0">
              <a:buNone/>
            </a:pPr>
            <a:r>
              <a:rPr lang="en-US" sz="1400" dirty="0">
                <a:solidFill>
                  <a:srgbClr val="606975"/>
                </a:solidFill>
                <a:latin typeface="Aptos" pitchFamily="34" charset="0"/>
                <a:ea typeface="Aptos" pitchFamily="34" charset="-122"/>
                <a:cs typeface="Aptos" pitchFamily="34" charset="-120"/>
              </a:rPr>
              <a:t>DMPL, DRE e Balanço com resultados e PL divergentes.</a:t>
            </a:r>
            <a:endParaRPr lang="en-US" sz="1400" dirty="0"/>
          </a:p>
        </p:txBody>
      </p:sp>
      <p:sp>
        <p:nvSpPr>
          <p:cNvPr id="24" name="Text 21"/>
          <p:cNvSpPr/>
          <p:nvPr/>
        </p:nvSpPr>
        <p:spPr>
          <a:xfrm>
            <a:off x="9810347" y="4539317"/>
            <a:ext cx="960120" cy="256032"/>
          </a:xfrm>
          <a:prstGeom prst="rect">
            <a:avLst/>
          </a:prstGeom>
          <a:solidFill>
            <a:srgbClr val="8B1E1E"/>
          </a:solidFill>
          <a:ln>
            <a:solidFill>
              <a:srgbClr val="8B1E1E">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CRÍTICO</a:t>
            </a:r>
            <a:endParaRPr lang="en-US" sz="1000" dirty="0"/>
          </a:p>
        </p:txBody>
      </p:sp>
      <p:sp>
        <p:nvSpPr>
          <p:cNvPr id="25" name="Shape 22"/>
          <p:cNvSpPr/>
          <p:nvPr/>
        </p:nvSpPr>
        <p:spPr>
          <a:xfrm>
            <a:off x="822960" y="4996517"/>
            <a:ext cx="9966960" cy="0"/>
          </a:xfrm>
          <a:prstGeom prst="line">
            <a:avLst/>
          </a:prstGeom>
          <a:noFill/>
          <a:ln w="6350">
            <a:solidFill>
              <a:srgbClr val="E4E8EE"/>
            </a:solidFill>
            <a:prstDash val="solid"/>
          </a:ln>
        </p:spPr>
        <p:txBody>
          <a:bodyPr/>
          <a:lstStyle/>
          <a:p>
            <a:endParaRPr lang="pt-BR" sz="2800"/>
          </a:p>
        </p:txBody>
      </p:sp>
      <p:sp>
        <p:nvSpPr>
          <p:cNvPr id="26" name="Text 23"/>
          <p:cNvSpPr/>
          <p:nvPr/>
        </p:nvSpPr>
        <p:spPr>
          <a:xfrm>
            <a:off x="841248" y="5243405"/>
            <a:ext cx="2834640" cy="274320"/>
          </a:xfrm>
          <a:prstGeom prst="rect">
            <a:avLst/>
          </a:prstGeom>
          <a:noFill/>
          <a:ln/>
        </p:spPr>
        <p:txBody>
          <a:bodyPr wrap="square" lIns="0" tIns="0" rIns="0" bIns="0" rtlCol="0" anchor="ctr"/>
          <a:lstStyle/>
          <a:p>
            <a:pPr marL="0" indent="0">
              <a:buNone/>
            </a:pPr>
            <a:r>
              <a:rPr lang="en-US" b="1" dirty="0">
                <a:solidFill>
                  <a:srgbClr val="1F2933"/>
                </a:solidFill>
                <a:latin typeface="Aptos Display" pitchFamily="34" charset="0"/>
                <a:ea typeface="Aptos Display" pitchFamily="34" charset="-122"/>
                <a:cs typeface="Aptos Display" pitchFamily="34" charset="-120"/>
              </a:rPr>
              <a:t>Subvenções e perdas</a:t>
            </a:r>
            <a:endParaRPr lang="en-US" dirty="0"/>
          </a:p>
        </p:txBody>
      </p:sp>
      <p:sp>
        <p:nvSpPr>
          <p:cNvPr id="27" name="Text 24"/>
          <p:cNvSpPr/>
          <p:nvPr/>
        </p:nvSpPr>
        <p:spPr>
          <a:xfrm>
            <a:off x="3302940" y="5261693"/>
            <a:ext cx="6306617" cy="246888"/>
          </a:xfrm>
          <a:prstGeom prst="rect">
            <a:avLst/>
          </a:prstGeom>
          <a:noFill/>
          <a:ln/>
        </p:spPr>
        <p:txBody>
          <a:bodyPr wrap="square" lIns="0" tIns="0" rIns="0" bIns="0" rtlCol="0" anchor="ctr">
            <a:normAutofit/>
          </a:bodyPr>
          <a:lstStyle/>
          <a:p>
            <a:pPr marL="0" indent="0">
              <a:buNone/>
            </a:pPr>
            <a:r>
              <a:rPr lang="en-US" sz="1400" dirty="0">
                <a:solidFill>
                  <a:srgbClr val="606975"/>
                </a:solidFill>
                <a:latin typeface="Aptos" pitchFamily="34" charset="0"/>
                <a:ea typeface="Aptos" pitchFamily="34" charset="-122"/>
                <a:cs typeface="Aptos" pitchFamily="34" charset="-120"/>
              </a:rPr>
              <a:t>Receita a receber e provisão de perda sem lastro claro nas condições.</a:t>
            </a:r>
            <a:endParaRPr lang="en-US" sz="1400" dirty="0"/>
          </a:p>
        </p:txBody>
      </p:sp>
      <p:sp>
        <p:nvSpPr>
          <p:cNvPr id="28" name="Text 25"/>
          <p:cNvSpPr/>
          <p:nvPr/>
        </p:nvSpPr>
        <p:spPr>
          <a:xfrm>
            <a:off x="9810347" y="5243405"/>
            <a:ext cx="960120" cy="256032"/>
          </a:xfrm>
          <a:prstGeom prst="rect">
            <a:avLst/>
          </a:prstGeom>
          <a:solidFill>
            <a:srgbClr val="BF3A2B"/>
          </a:solidFill>
          <a:ln>
            <a:solidFill>
              <a:srgbClr val="BF3A2B">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ALTO</a:t>
            </a:r>
            <a:endParaRPr lang="en-US" sz="1000" dirty="0"/>
          </a:p>
        </p:txBody>
      </p:sp>
      <p:sp>
        <p:nvSpPr>
          <p:cNvPr id="29" name="Shape 26"/>
          <p:cNvSpPr/>
          <p:nvPr/>
        </p:nvSpPr>
        <p:spPr>
          <a:xfrm>
            <a:off x="822960" y="5700605"/>
            <a:ext cx="9966960" cy="0"/>
          </a:xfrm>
          <a:prstGeom prst="line">
            <a:avLst/>
          </a:prstGeom>
          <a:noFill/>
          <a:ln w="6350">
            <a:solidFill>
              <a:srgbClr val="E4E8EE"/>
            </a:solidFill>
            <a:prstDash val="solid"/>
          </a:ln>
        </p:spPr>
        <p:txBody>
          <a:bodyPr/>
          <a:lstStyle/>
          <a:p>
            <a:endParaRPr lang="pt-B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19" name="Text 6">
            <a:extLst>
              <a:ext uri="{FF2B5EF4-FFF2-40B4-BE49-F238E27FC236}">
                <a16:creationId xmlns:a16="http://schemas.microsoft.com/office/drawing/2014/main" xmlns="" id="{F5662703-5564-509A-B276-6735BC073567}"/>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SEGREGAÇÃO</a:t>
            </a:r>
            <a:endParaRPr lang="en-US" sz="1200" dirty="0"/>
          </a:p>
        </p:txBody>
      </p:sp>
      <p:sp>
        <p:nvSpPr>
          <p:cNvPr id="21" name="Text 7">
            <a:extLst>
              <a:ext uri="{FF2B5EF4-FFF2-40B4-BE49-F238E27FC236}">
                <a16:creationId xmlns:a16="http://schemas.microsoft.com/office/drawing/2014/main" xmlns="" id="{5EF77502-E1BA-2552-BA8E-78FD36ED8B4F}"/>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Falta de segregação entre custo e despesa</a:t>
            </a:r>
            <a:endParaRPr lang="en-US" sz="1950" dirty="0"/>
          </a:p>
        </p:txBody>
      </p:sp>
      <p:sp>
        <p:nvSpPr>
          <p:cNvPr id="23" name="Text 8">
            <a:extLst>
              <a:ext uri="{FF2B5EF4-FFF2-40B4-BE49-F238E27FC236}">
                <a16:creationId xmlns:a16="http://schemas.microsoft.com/office/drawing/2014/main" xmlns="" id="{E43CC13E-C4DB-2227-3265-5755D01A683B}"/>
              </a:ext>
            </a:extLst>
          </p:cNvPr>
          <p:cNvSpPr/>
          <p:nvPr/>
        </p:nvSpPr>
        <p:spPr>
          <a:xfrm>
            <a:off x="502920" y="1154282"/>
            <a:ext cx="10332720" cy="219456"/>
          </a:xfrm>
          <a:prstGeom prst="rect">
            <a:avLst/>
          </a:prstGeom>
          <a:noFill/>
          <a:ln/>
        </p:spPr>
        <p:txBody>
          <a:bodyPr wrap="square" lIns="0" tIns="0" rIns="0" bIns="0" rtlCol="0" anchor="ctr">
            <a:normAutofit fontScale="92500" lnSpcReduction="10000"/>
          </a:bodyPr>
          <a:lstStyle/>
          <a:p>
            <a:pPr marL="0" indent="0">
              <a:buNone/>
            </a:pPr>
            <a:r>
              <a:rPr lang="en-US" sz="1600" dirty="0">
                <a:solidFill>
                  <a:srgbClr val="666666"/>
                </a:solidFill>
              </a:rPr>
              <a:t>A leitura do resultado fica comprometida quando custos e despesas não são distinguidos de forma clara.</a:t>
            </a:r>
            <a:endParaRPr lang="en-US" sz="1600" dirty="0"/>
          </a:p>
        </p:txBody>
      </p:sp>
      <p:sp>
        <p:nvSpPr>
          <p:cNvPr id="25" name="Shape 9">
            <a:extLst>
              <a:ext uri="{FF2B5EF4-FFF2-40B4-BE49-F238E27FC236}">
                <a16:creationId xmlns:a16="http://schemas.microsoft.com/office/drawing/2014/main" xmlns="" id="{0F3887C6-D831-DA66-0AC8-5BF6C3AD7015}"/>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7" name="Image 1" descr="/mnt/data/ricardo_render/slide-5.png">
            <a:extLst>
              <a:ext uri="{FF2B5EF4-FFF2-40B4-BE49-F238E27FC236}">
                <a16:creationId xmlns:a16="http://schemas.microsoft.com/office/drawing/2014/main" xmlns="" id="{9BB2CE54-10C5-3363-41BE-41E2EB835F0F}"/>
              </a:ext>
            </a:extLst>
          </p:cNvPr>
          <p:cNvPicPr>
            <a:picLocks noChangeAspect="1"/>
          </p:cNvPicPr>
          <p:nvPr/>
        </p:nvPicPr>
        <p:blipFill>
          <a:blip r:embed="rId4"/>
          <a:srcRect l="9105" t="8693" r="8512" b="4246"/>
          <a:stretch>
            <a:fillRect/>
          </a:stretch>
        </p:blipFill>
        <p:spPr>
          <a:xfrm>
            <a:off x="794679" y="1884872"/>
            <a:ext cx="6830000" cy="4057520"/>
          </a:xfrm>
          <a:prstGeom prst="rect">
            <a:avLst/>
          </a:prstGeom>
        </p:spPr>
      </p:pic>
      <p:sp>
        <p:nvSpPr>
          <p:cNvPr id="31" name="Shape 11">
            <a:extLst>
              <a:ext uri="{FF2B5EF4-FFF2-40B4-BE49-F238E27FC236}">
                <a16:creationId xmlns:a16="http://schemas.microsoft.com/office/drawing/2014/main" xmlns="" id="{0B992DB3-F036-89B6-0DF0-927FF79A854A}"/>
              </a:ext>
            </a:extLst>
          </p:cNvPr>
          <p:cNvSpPr/>
          <p:nvPr/>
        </p:nvSpPr>
        <p:spPr>
          <a:xfrm>
            <a:off x="794679" y="4139663"/>
            <a:ext cx="2066879" cy="1355125"/>
          </a:xfrm>
          <a:prstGeom prst="roundRect">
            <a:avLst>
              <a:gd name="adj" fmla="val 4447"/>
            </a:avLst>
          </a:prstGeom>
          <a:solidFill>
            <a:srgbClr val="FFFFFF">
              <a:alpha val="0"/>
            </a:srgbClr>
          </a:solidFill>
          <a:ln w="21590">
            <a:solidFill>
              <a:srgbClr val="C00000"/>
            </a:solidFill>
            <a:prstDash val="solid"/>
          </a:ln>
        </p:spPr>
        <p:txBody>
          <a:bodyPr/>
          <a:lstStyle/>
          <a:p>
            <a:endParaRPr lang="pt-BR"/>
          </a:p>
        </p:txBody>
      </p:sp>
      <p:sp>
        <p:nvSpPr>
          <p:cNvPr id="35" name="Text 13">
            <a:extLst>
              <a:ext uri="{FF2B5EF4-FFF2-40B4-BE49-F238E27FC236}">
                <a16:creationId xmlns:a16="http://schemas.microsoft.com/office/drawing/2014/main" xmlns="" id="{20B45997-D9BC-D2E0-F976-1468122B05BF}"/>
              </a:ext>
            </a:extLst>
          </p:cNvPr>
          <p:cNvSpPr/>
          <p:nvPr/>
        </p:nvSpPr>
        <p:spPr>
          <a:xfrm>
            <a:off x="1038473" y="4103088"/>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7" name="Shape 14">
            <a:extLst>
              <a:ext uri="{FF2B5EF4-FFF2-40B4-BE49-F238E27FC236}">
                <a16:creationId xmlns:a16="http://schemas.microsoft.com/office/drawing/2014/main" xmlns="" id="{7195E701-CD72-7ED6-81EA-A914500B770E}"/>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sz="1600"/>
          </a:p>
        </p:txBody>
      </p:sp>
      <p:sp>
        <p:nvSpPr>
          <p:cNvPr id="39" name="Text 15">
            <a:extLst>
              <a:ext uri="{FF2B5EF4-FFF2-40B4-BE49-F238E27FC236}">
                <a16:creationId xmlns:a16="http://schemas.microsoft.com/office/drawing/2014/main" xmlns="" id="{6563EEB5-7D52-F185-03E5-976DD4FE83A4}"/>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1" name="Shape 16">
            <a:extLst>
              <a:ext uri="{FF2B5EF4-FFF2-40B4-BE49-F238E27FC236}">
                <a16:creationId xmlns:a16="http://schemas.microsoft.com/office/drawing/2014/main" xmlns="" id="{B5BB568B-EB36-D9FA-0EEB-4B184ABAA0F6}"/>
              </a:ext>
            </a:extLst>
          </p:cNvPr>
          <p:cNvSpPr/>
          <p:nvPr/>
        </p:nvSpPr>
        <p:spPr>
          <a:xfrm>
            <a:off x="8275320" y="2296235"/>
            <a:ext cx="310896" cy="310896"/>
          </a:xfrm>
          <a:prstGeom prst="ellipse">
            <a:avLst/>
          </a:prstGeom>
          <a:solidFill>
            <a:srgbClr val="C00000"/>
          </a:solidFill>
          <a:ln w="5080">
            <a:solidFill>
              <a:srgbClr val="FFFFFF"/>
            </a:solidFill>
            <a:prstDash val="solid"/>
          </a:ln>
        </p:spPr>
        <p:txBody>
          <a:bodyPr/>
          <a:lstStyle/>
          <a:p>
            <a:endParaRPr lang="pt-BR" sz="1600"/>
          </a:p>
        </p:txBody>
      </p:sp>
      <p:sp>
        <p:nvSpPr>
          <p:cNvPr id="43" name="Text 17">
            <a:extLst>
              <a:ext uri="{FF2B5EF4-FFF2-40B4-BE49-F238E27FC236}">
                <a16:creationId xmlns:a16="http://schemas.microsoft.com/office/drawing/2014/main" xmlns="" id="{60BCE480-88D6-AEC6-957B-9F5B8EDB08FF}"/>
              </a:ext>
            </a:extLst>
          </p:cNvPr>
          <p:cNvSpPr/>
          <p:nvPr/>
        </p:nvSpPr>
        <p:spPr>
          <a:xfrm>
            <a:off x="8275320" y="2423705"/>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
        <p:nvSpPr>
          <p:cNvPr id="45" name="Text 18">
            <a:extLst>
              <a:ext uri="{FF2B5EF4-FFF2-40B4-BE49-F238E27FC236}">
                <a16:creationId xmlns:a16="http://schemas.microsoft.com/office/drawing/2014/main" xmlns="" id="{2297F2ED-1B65-C241-5446-D732993C9ACB}"/>
              </a:ext>
            </a:extLst>
          </p:cNvPr>
          <p:cNvSpPr/>
          <p:nvPr/>
        </p:nvSpPr>
        <p:spPr>
          <a:xfrm>
            <a:off x="8714232" y="1903329"/>
            <a:ext cx="2651760" cy="1058454"/>
          </a:xfrm>
          <a:prstGeom prst="rect">
            <a:avLst/>
          </a:prstGeom>
          <a:noFill/>
          <a:ln/>
        </p:spPr>
        <p:txBody>
          <a:bodyPr wrap="square" lIns="127" tIns="127" rIns="127" bIns="127" rtlCol="0" anchor="ctr">
            <a:noAutofit/>
          </a:bodyPr>
          <a:lstStyle/>
          <a:p>
            <a:pPr marL="0" indent="0">
              <a:buNone/>
            </a:pPr>
            <a:r>
              <a:rPr lang="en-US" dirty="0">
                <a:solidFill>
                  <a:srgbClr val="171717"/>
                </a:solidFill>
              </a:rPr>
              <a:t>Campos de despesa e custo precisam ser separados por natureza.</a:t>
            </a:r>
            <a:endParaRPr lang="en-US" dirty="0"/>
          </a:p>
        </p:txBody>
      </p:sp>
      <p:sp>
        <p:nvSpPr>
          <p:cNvPr id="47" name="Shape 19">
            <a:extLst>
              <a:ext uri="{FF2B5EF4-FFF2-40B4-BE49-F238E27FC236}">
                <a16:creationId xmlns:a16="http://schemas.microsoft.com/office/drawing/2014/main" xmlns="" id="{1BBEBD23-E496-7038-3782-B4B568C28868}"/>
              </a:ext>
            </a:extLst>
          </p:cNvPr>
          <p:cNvSpPr/>
          <p:nvPr/>
        </p:nvSpPr>
        <p:spPr>
          <a:xfrm>
            <a:off x="8275320" y="3419588"/>
            <a:ext cx="310896" cy="310896"/>
          </a:xfrm>
          <a:prstGeom prst="ellipse">
            <a:avLst/>
          </a:prstGeom>
          <a:solidFill>
            <a:srgbClr val="C00000"/>
          </a:solidFill>
          <a:ln w="5080">
            <a:solidFill>
              <a:srgbClr val="FFFFFF"/>
            </a:solidFill>
            <a:prstDash val="solid"/>
          </a:ln>
        </p:spPr>
        <p:txBody>
          <a:bodyPr/>
          <a:lstStyle/>
          <a:p>
            <a:endParaRPr lang="pt-BR" sz="1600"/>
          </a:p>
        </p:txBody>
      </p:sp>
      <p:sp>
        <p:nvSpPr>
          <p:cNvPr id="49" name="Text 20">
            <a:extLst>
              <a:ext uri="{FF2B5EF4-FFF2-40B4-BE49-F238E27FC236}">
                <a16:creationId xmlns:a16="http://schemas.microsoft.com/office/drawing/2014/main" xmlns="" id="{F9E23230-8EF4-EF94-37A2-00EE334F6527}"/>
              </a:ext>
            </a:extLst>
          </p:cNvPr>
          <p:cNvSpPr/>
          <p:nvPr/>
        </p:nvSpPr>
        <p:spPr>
          <a:xfrm>
            <a:off x="8275320" y="3538460"/>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sp>
        <p:nvSpPr>
          <p:cNvPr id="51" name="Text 21">
            <a:extLst>
              <a:ext uri="{FF2B5EF4-FFF2-40B4-BE49-F238E27FC236}">
                <a16:creationId xmlns:a16="http://schemas.microsoft.com/office/drawing/2014/main" xmlns="" id="{DFF12DFF-A1FE-7504-B980-52FDC3C74255}"/>
              </a:ext>
            </a:extLst>
          </p:cNvPr>
          <p:cNvSpPr/>
          <p:nvPr/>
        </p:nvSpPr>
        <p:spPr>
          <a:xfrm>
            <a:off x="8714232" y="3067493"/>
            <a:ext cx="2651760" cy="1058454"/>
          </a:xfrm>
          <a:prstGeom prst="rect">
            <a:avLst/>
          </a:prstGeom>
          <a:noFill/>
          <a:ln/>
        </p:spPr>
        <p:txBody>
          <a:bodyPr wrap="square" lIns="127" tIns="127" rIns="127" bIns="127" rtlCol="0" anchor="ctr">
            <a:noAutofit/>
          </a:bodyPr>
          <a:lstStyle/>
          <a:p>
            <a:pPr marL="0" indent="0">
              <a:buNone/>
            </a:pPr>
            <a:r>
              <a:rPr lang="en-US" dirty="0">
                <a:solidFill>
                  <a:srgbClr val="171717"/>
                </a:solidFill>
              </a:rPr>
              <a:t>A falta de segregação reduz comparabilidade e dificulta prestação de contas.</a:t>
            </a:r>
            <a:endParaRPr lang="en-US" dirty="0"/>
          </a:p>
        </p:txBody>
      </p:sp>
      <p:sp>
        <p:nvSpPr>
          <p:cNvPr id="53" name="Shape 22">
            <a:extLst>
              <a:ext uri="{FF2B5EF4-FFF2-40B4-BE49-F238E27FC236}">
                <a16:creationId xmlns:a16="http://schemas.microsoft.com/office/drawing/2014/main" xmlns="" id="{A79545C5-7790-DE61-E131-F45CE9AFD994}"/>
              </a:ext>
            </a:extLst>
          </p:cNvPr>
          <p:cNvSpPr/>
          <p:nvPr/>
        </p:nvSpPr>
        <p:spPr>
          <a:xfrm>
            <a:off x="8275320" y="4640214"/>
            <a:ext cx="310896" cy="310896"/>
          </a:xfrm>
          <a:prstGeom prst="ellipse">
            <a:avLst/>
          </a:prstGeom>
          <a:solidFill>
            <a:srgbClr val="C00000"/>
          </a:solidFill>
          <a:ln w="5080">
            <a:solidFill>
              <a:srgbClr val="FFFFFF"/>
            </a:solidFill>
            <a:prstDash val="solid"/>
          </a:ln>
        </p:spPr>
        <p:txBody>
          <a:bodyPr/>
          <a:lstStyle/>
          <a:p>
            <a:endParaRPr lang="pt-BR" sz="1600"/>
          </a:p>
        </p:txBody>
      </p:sp>
      <p:sp>
        <p:nvSpPr>
          <p:cNvPr id="55" name="Text 23">
            <a:extLst>
              <a:ext uri="{FF2B5EF4-FFF2-40B4-BE49-F238E27FC236}">
                <a16:creationId xmlns:a16="http://schemas.microsoft.com/office/drawing/2014/main" xmlns="" id="{14AFC5FB-F306-0C9C-EA9B-50285B5721EA}"/>
              </a:ext>
            </a:extLst>
          </p:cNvPr>
          <p:cNvSpPr/>
          <p:nvPr/>
        </p:nvSpPr>
        <p:spPr>
          <a:xfrm>
            <a:off x="8275320" y="4764571"/>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sp>
        <p:nvSpPr>
          <p:cNvPr id="57" name="Text 24">
            <a:extLst>
              <a:ext uri="{FF2B5EF4-FFF2-40B4-BE49-F238E27FC236}">
                <a16:creationId xmlns:a16="http://schemas.microsoft.com/office/drawing/2014/main" xmlns="" id="{1149405A-EA0C-D819-3066-5C7658795308}"/>
              </a:ext>
            </a:extLst>
          </p:cNvPr>
          <p:cNvSpPr/>
          <p:nvPr/>
        </p:nvSpPr>
        <p:spPr>
          <a:xfrm>
            <a:off x="8714232" y="4293812"/>
            <a:ext cx="2651760" cy="1058454"/>
          </a:xfrm>
          <a:prstGeom prst="rect">
            <a:avLst/>
          </a:prstGeom>
          <a:noFill/>
          <a:ln/>
        </p:spPr>
        <p:txBody>
          <a:bodyPr wrap="square" lIns="127" tIns="127" rIns="127" bIns="127" rtlCol="0" anchor="ctr">
            <a:normAutofit lnSpcReduction="10000"/>
          </a:bodyPr>
          <a:lstStyle/>
          <a:p>
            <a:pPr marL="0" indent="0">
              <a:buNone/>
            </a:pPr>
            <a:r>
              <a:rPr lang="en-US" dirty="0">
                <a:solidFill>
                  <a:srgbClr val="171717"/>
                </a:solidFill>
              </a:rPr>
              <a:t>Sugestão: apresentar DRE com blocos de custos operacionais e despesas administrativas.</a:t>
            </a:r>
            <a:endParaRPr lang="en-US" dirty="0"/>
          </a:p>
        </p:txBody>
      </p:sp>
      <p:sp>
        <p:nvSpPr>
          <p:cNvPr id="61" name="Shape 16">
            <a:extLst>
              <a:ext uri="{FF2B5EF4-FFF2-40B4-BE49-F238E27FC236}">
                <a16:creationId xmlns:a16="http://schemas.microsoft.com/office/drawing/2014/main" xmlns="" id="{55D10B75-A0F0-393D-DF31-99E9E4536DC4}"/>
              </a:ext>
            </a:extLst>
          </p:cNvPr>
          <p:cNvSpPr/>
          <p:nvPr/>
        </p:nvSpPr>
        <p:spPr>
          <a:xfrm>
            <a:off x="526409" y="3976614"/>
            <a:ext cx="310896" cy="310896"/>
          </a:xfrm>
          <a:prstGeom prst="ellipse">
            <a:avLst/>
          </a:prstGeom>
          <a:solidFill>
            <a:srgbClr val="C00000"/>
          </a:solidFill>
          <a:ln w="5080">
            <a:solidFill>
              <a:srgbClr val="FFFFFF"/>
            </a:solidFill>
            <a:prstDash val="solid"/>
          </a:ln>
        </p:spPr>
        <p:txBody>
          <a:bodyPr/>
          <a:lstStyle/>
          <a:p>
            <a:endParaRPr lang="pt-BR" sz="1600"/>
          </a:p>
        </p:txBody>
      </p:sp>
      <p:sp>
        <p:nvSpPr>
          <p:cNvPr id="63" name="Text 17">
            <a:extLst>
              <a:ext uri="{FF2B5EF4-FFF2-40B4-BE49-F238E27FC236}">
                <a16:creationId xmlns:a16="http://schemas.microsoft.com/office/drawing/2014/main" xmlns="" id="{0002D6A6-2A92-D5CF-CED3-6E61164C29C7}"/>
              </a:ext>
            </a:extLst>
          </p:cNvPr>
          <p:cNvSpPr/>
          <p:nvPr/>
        </p:nvSpPr>
        <p:spPr>
          <a:xfrm>
            <a:off x="526409" y="410408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540A28B4-F730-08AE-2645-554DC2DD3A0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595D8EF8-2F23-A792-D413-846E713B8DA8}"/>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6EC49390-16B5-F0C7-2E22-D2C0EF8C78ED}"/>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5AEBE876-08FD-DBDF-5794-A3A6DF3F7D55}"/>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CPC 26</a:t>
            </a:r>
            <a:endParaRPr lang="en-US" sz="1200" dirty="0"/>
          </a:p>
        </p:txBody>
      </p:sp>
      <p:sp>
        <p:nvSpPr>
          <p:cNvPr id="7" name="Text 7">
            <a:extLst>
              <a:ext uri="{FF2B5EF4-FFF2-40B4-BE49-F238E27FC236}">
                <a16:creationId xmlns:a16="http://schemas.microsoft.com/office/drawing/2014/main" xmlns="" id="{B84677D2-F4F3-51A6-1232-28E6CFE688AF}"/>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Contas de compensação não devem inflar Ativo e Passivo</a:t>
            </a:r>
            <a:endParaRPr lang="en-US" sz="1950" dirty="0"/>
          </a:p>
        </p:txBody>
      </p:sp>
      <p:sp>
        <p:nvSpPr>
          <p:cNvPr id="9" name="Text 8">
            <a:extLst>
              <a:ext uri="{FF2B5EF4-FFF2-40B4-BE49-F238E27FC236}">
                <a16:creationId xmlns:a16="http://schemas.microsoft.com/office/drawing/2014/main" xmlns="" id="{AE33179E-ABA7-55D8-448F-C000BD756F05}"/>
              </a:ext>
            </a:extLst>
          </p:cNvPr>
          <p:cNvSpPr/>
          <p:nvPr/>
        </p:nvSpPr>
        <p:spPr>
          <a:xfrm>
            <a:off x="502920" y="1271016"/>
            <a:ext cx="10332720" cy="219456"/>
          </a:xfrm>
          <a:prstGeom prst="rect">
            <a:avLst/>
          </a:prstGeom>
          <a:noFill/>
          <a:ln/>
        </p:spPr>
        <p:txBody>
          <a:bodyPr wrap="square" lIns="0" tIns="0" rIns="0" bIns="0" rtlCol="0" anchor="ctr">
            <a:normAutofit fontScale="92500" lnSpcReduction="10000"/>
          </a:bodyPr>
          <a:lstStyle/>
          <a:p>
            <a:pPr marL="0" indent="0">
              <a:buNone/>
            </a:pPr>
            <a:r>
              <a:rPr lang="en-US" sz="1600" dirty="0">
                <a:solidFill>
                  <a:srgbClr val="666666"/>
                </a:solidFill>
              </a:rPr>
              <a:t>A apresentação fidedigna exige estrutura adequada por grupos patrimoniais e comparabilidade entre períodos.</a:t>
            </a:r>
            <a:endParaRPr lang="en-US" sz="1600" dirty="0"/>
          </a:p>
        </p:txBody>
      </p:sp>
      <p:sp>
        <p:nvSpPr>
          <p:cNvPr id="11" name="Text 9">
            <a:extLst>
              <a:ext uri="{FF2B5EF4-FFF2-40B4-BE49-F238E27FC236}">
                <a16:creationId xmlns:a16="http://schemas.microsoft.com/office/drawing/2014/main" xmlns="" id="{21A3E67C-B2F6-F33E-9D10-311CE63566D7}"/>
              </a:ext>
            </a:extLst>
          </p:cNvPr>
          <p:cNvSpPr/>
          <p:nvPr/>
        </p:nvSpPr>
        <p:spPr>
          <a:xfrm>
            <a:off x="502920" y="2203267"/>
            <a:ext cx="5623560" cy="219456"/>
          </a:xfrm>
          <a:prstGeom prst="rect">
            <a:avLst/>
          </a:prstGeom>
          <a:noFill/>
          <a:ln/>
        </p:spPr>
        <p:txBody>
          <a:bodyPr wrap="square" lIns="0" tIns="0" rIns="0" bIns="0" rtlCol="0" anchor="ctr"/>
          <a:lstStyle/>
          <a:p>
            <a:pPr marL="0" indent="0">
              <a:buNone/>
            </a:pPr>
            <a:r>
              <a:rPr lang="en-US" sz="1600" b="1" dirty="0">
                <a:solidFill>
                  <a:srgbClr val="171717"/>
                </a:solidFill>
              </a:rPr>
              <a:t>Somar contas de compensação ao Ativo ou ao Passivo gera:</a:t>
            </a:r>
            <a:endParaRPr lang="en-US" sz="1600" dirty="0"/>
          </a:p>
        </p:txBody>
      </p:sp>
      <p:sp>
        <p:nvSpPr>
          <p:cNvPr id="13" name="Text 10">
            <a:extLst>
              <a:ext uri="{FF2B5EF4-FFF2-40B4-BE49-F238E27FC236}">
                <a16:creationId xmlns:a16="http://schemas.microsoft.com/office/drawing/2014/main" xmlns="" id="{E729D273-3902-12B2-7A74-4B58D3D08757}"/>
              </a:ext>
            </a:extLst>
          </p:cNvPr>
          <p:cNvSpPr/>
          <p:nvPr/>
        </p:nvSpPr>
        <p:spPr>
          <a:xfrm>
            <a:off x="548640" y="2687899"/>
            <a:ext cx="5623560" cy="2391156"/>
          </a:xfrm>
          <a:prstGeom prst="rect">
            <a:avLst/>
          </a:prstGeom>
          <a:noFill/>
          <a:ln/>
        </p:spPr>
        <p:txBody>
          <a:bodyPr wrap="square" lIns="508" tIns="508" rIns="508" bIns="508" rtlCol="0" anchor="t">
            <a:normAutofit/>
          </a:bodyPr>
          <a:lstStyle/>
          <a:p>
            <a:pPr marL="0" indent="0">
              <a:buNone/>
            </a:pPr>
            <a:r>
              <a:rPr lang="en-US" b="1" dirty="0">
                <a:solidFill>
                  <a:srgbClr val="B28A2E"/>
                </a:solidFill>
                <a:latin typeface="Aptos" pitchFamily="34" charset="0"/>
                <a:ea typeface="Aptos" pitchFamily="34" charset="-122"/>
                <a:cs typeface="Aptos" pitchFamily="34" charset="-120"/>
              </a:rPr>
              <a:t>1. </a:t>
            </a:r>
            <a:r>
              <a:rPr lang="en-US" dirty="0" err="1">
                <a:solidFill>
                  <a:srgbClr val="171717"/>
                </a:solidFill>
                <a:latin typeface="Aptos" pitchFamily="34" charset="0"/>
                <a:ea typeface="Aptos" pitchFamily="34" charset="-122"/>
                <a:cs typeface="Aptos" pitchFamily="34" charset="-120"/>
              </a:rPr>
              <a:t>quebra</a:t>
            </a:r>
            <a:r>
              <a:rPr lang="en-US" dirty="0">
                <a:solidFill>
                  <a:srgbClr val="171717"/>
                </a:solidFill>
                <a:latin typeface="Aptos" pitchFamily="34" charset="0"/>
                <a:ea typeface="Aptos" pitchFamily="34" charset="-122"/>
                <a:cs typeface="Aptos" pitchFamily="34" charset="-120"/>
              </a:rPr>
              <a:t> de comparabilidade;
</a:t>
            </a:r>
          </a:p>
          <a:p>
            <a:pPr marL="0" indent="0">
              <a:buNone/>
            </a:pPr>
            <a:r>
              <a:rPr lang="en-US" b="1" dirty="0">
                <a:solidFill>
                  <a:srgbClr val="B28A2E"/>
                </a:solidFill>
                <a:latin typeface="Aptos" pitchFamily="34" charset="0"/>
                <a:ea typeface="Aptos" pitchFamily="34" charset="-122"/>
                <a:cs typeface="Aptos" pitchFamily="34" charset="-120"/>
              </a:rPr>
              <a:t>2. </a:t>
            </a:r>
            <a:r>
              <a:rPr lang="en-US" dirty="0">
                <a:solidFill>
                  <a:srgbClr val="171717"/>
                </a:solidFill>
                <a:latin typeface="Aptos" pitchFamily="34" charset="0"/>
                <a:ea typeface="Aptos" pitchFamily="34" charset="-122"/>
                <a:cs typeface="Aptos" pitchFamily="34" charset="-120"/>
              </a:rPr>
              <a:t>risco de interpretação incorreta do tamanho patrimonial;
</a:t>
            </a:r>
          </a:p>
          <a:p>
            <a:pPr marL="0" indent="0">
              <a:buNone/>
            </a:pPr>
            <a:r>
              <a:rPr lang="en-US" b="1" dirty="0">
                <a:solidFill>
                  <a:srgbClr val="B28A2E"/>
                </a:solidFill>
                <a:latin typeface="Aptos" pitchFamily="34" charset="0"/>
                <a:ea typeface="Aptos" pitchFamily="34" charset="-122"/>
                <a:cs typeface="Aptos" pitchFamily="34" charset="-120"/>
              </a:rPr>
              <a:t>3. </a:t>
            </a:r>
            <a:r>
              <a:rPr lang="en-US" dirty="0">
                <a:solidFill>
                  <a:srgbClr val="171717"/>
                </a:solidFill>
                <a:latin typeface="Aptos" pitchFamily="34" charset="0"/>
                <a:ea typeface="Aptos" pitchFamily="34" charset="-122"/>
                <a:cs typeface="Aptos" pitchFamily="34" charset="-120"/>
              </a:rPr>
              <a:t>desvio de forma em relação à estrutura esperada para o balanço patrimonial.</a:t>
            </a:r>
            <a:endParaRPr lang="en-US" dirty="0"/>
          </a:p>
        </p:txBody>
      </p:sp>
      <p:sp>
        <p:nvSpPr>
          <p:cNvPr id="15" name="Shape 11">
            <a:extLst>
              <a:ext uri="{FF2B5EF4-FFF2-40B4-BE49-F238E27FC236}">
                <a16:creationId xmlns:a16="http://schemas.microsoft.com/office/drawing/2014/main" xmlns="" id="{6E3509B4-F315-8E42-EC42-E35A7AAF0834}"/>
              </a:ext>
            </a:extLst>
          </p:cNvPr>
          <p:cNvSpPr/>
          <p:nvPr/>
        </p:nvSpPr>
        <p:spPr>
          <a:xfrm>
            <a:off x="6629400" y="2197285"/>
            <a:ext cx="4251960" cy="1143000"/>
          </a:xfrm>
          <a:prstGeom prst="roundRect">
            <a:avLst>
              <a:gd name="adj" fmla="val 6400"/>
            </a:avLst>
          </a:prstGeom>
          <a:solidFill>
            <a:srgbClr val="FBF7ED"/>
          </a:solidFill>
          <a:ln w="10160">
            <a:solidFill>
              <a:srgbClr val="EAD7A7"/>
            </a:solidFill>
            <a:prstDash val="solid"/>
          </a:ln>
        </p:spPr>
        <p:txBody>
          <a:bodyPr/>
          <a:lstStyle/>
          <a:p>
            <a:endParaRPr lang="pt-BR" sz="4400"/>
          </a:p>
        </p:txBody>
      </p:sp>
      <p:sp>
        <p:nvSpPr>
          <p:cNvPr id="17" name="Text 12">
            <a:extLst>
              <a:ext uri="{FF2B5EF4-FFF2-40B4-BE49-F238E27FC236}">
                <a16:creationId xmlns:a16="http://schemas.microsoft.com/office/drawing/2014/main" xmlns="" id="{277A0792-60E6-56FF-7A90-80224F92CBF0}"/>
              </a:ext>
            </a:extLst>
          </p:cNvPr>
          <p:cNvSpPr/>
          <p:nvPr/>
        </p:nvSpPr>
        <p:spPr>
          <a:xfrm>
            <a:off x="6775704" y="2325301"/>
            <a:ext cx="3959352" cy="201168"/>
          </a:xfrm>
          <a:prstGeom prst="rect">
            <a:avLst/>
          </a:prstGeom>
          <a:noFill/>
          <a:ln/>
        </p:spPr>
        <p:txBody>
          <a:bodyPr wrap="square" lIns="0" tIns="0" rIns="0" bIns="0" rtlCol="0" anchor="ctr">
            <a:noAutofit/>
          </a:bodyPr>
          <a:lstStyle/>
          <a:p>
            <a:pPr marL="0" indent="0">
              <a:buNone/>
            </a:pPr>
            <a:r>
              <a:rPr lang="en-US" b="1" dirty="0">
                <a:solidFill>
                  <a:srgbClr val="00467F"/>
                </a:solidFill>
              </a:rPr>
              <a:t>Regra de apresentação</a:t>
            </a:r>
            <a:endParaRPr lang="en-US" dirty="0"/>
          </a:p>
        </p:txBody>
      </p:sp>
      <p:sp>
        <p:nvSpPr>
          <p:cNvPr id="20" name="Text 13">
            <a:extLst>
              <a:ext uri="{FF2B5EF4-FFF2-40B4-BE49-F238E27FC236}">
                <a16:creationId xmlns:a16="http://schemas.microsoft.com/office/drawing/2014/main" xmlns="" id="{86381FC0-046B-3666-4794-4A55B199705B}"/>
              </a:ext>
            </a:extLst>
          </p:cNvPr>
          <p:cNvSpPr/>
          <p:nvPr/>
        </p:nvSpPr>
        <p:spPr>
          <a:xfrm>
            <a:off x="6775704" y="2608765"/>
            <a:ext cx="3959352" cy="640080"/>
          </a:xfrm>
          <a:prstGeom prst="rect">
            <a:avLst/>
          </a:prstGeom>
          <a:noFill/>
          <a:ln/>
        </p:spPr>
        <p:txBody>
          <a:bodyPr wrap="square" lIns="254" tIns="254" rIns="254" bIns="254" rtlCol="0" anchor="t">
            <a:noAutofit/>
          </a:bodyPr>
          <a:lstStyle/>
          <a:p>
            <a:pPr marL="0" indent="0">
              <a:buNone/>
            </a:pPr>
            <a:r>
              <a:rPr lang="en-US" sz="1400" dirty="0">
                <a:solidFill>
                  <a:srgbClr val="171717"/>
                </a:solidFill>
              </a:rPr>
              <a:t>Contas de compensação devem ser evidenciadas de forma segregada, sem compor totais patrimoniais que representem ativos e obrigações.</a:t>
            </a:r>
            <a:endParaRPr lang="en-US" sz="1400" dirty="0"/>
          </a:p>
        </p:txBody>
      </p:sp>
      <p:sp>
        <p:nvSpPr>
          <p:cNvPr id="24" name="Shape 14">
            <a:extLst>
              <a:ext uri="{FF2B5EF4-FFF2-40B4-BE49-F238E27FC236}">
                <a16:creationId xmlns:a16="http://schemas.microsoft.com/office/drawing/2014/main" xmlns="" id="{7FD7360B-FB30-496E-F084-6192DF168E90}"/>
              </a:ext>
            </a:extLst>
          </p:cNvPr>
          <p:cNvSpPr/>
          <p:nvPr/>
        </p:nvSpPr>
        <p:spPr>
          <a:xfrm>
            <a:off x="6629400" y="3687757"/>
            <a:ext cx="4251960" cy="1143000"/>
          </a:xfrm>
          <a:prstGeom prst="roundRect">
            <a:avLst>
              <a:gd name="adj" fmla="val 6400"/>
            </a:avLst>
          </a:prstGeom>
          <a:solidFill>
            <a:srgbClr val="FDEDEA"/>
          </a:solidFill>
          <a:ln w="10160">
            <a:solidFill>
              <a:srgbClr val="F2C3B9"/>
            </a:solidFill>
            <a:prstDash val="solid"/>
          </a:ln>
        </p:spPr>
        <p:txBody>
          <a:bodyPr/>
          <a:lstStyle/>
          <a:p>
            <a:endParaRPr lang="pt-BR" sz="4400"/>
          </a:p>
        </p:txBody>
      </p:sp>
      <p:sp>
        <p:nvSpPr>
          <p:cNvPr id="28" name="Text 15">
            <a:extLst>
              <a:ext uri="{FF2B5EF4-FFF2-40B4-BE49-F238E27FC236}">
                <a16:creationId xmlns:a16="http://schemas.microsoft.com/office/drawing/2014/main" xmlns="" id="{C77904C3-E5B0-B7EC-B3E1-6EBE441B378E}"/>
              </a:ext>
            </a:extLst>
          </p:cNvPr>
          <p:cNvSpPr/>
          <p:nvPr/>
        </p:nvSpPr>
        <p:spPr>
          <a:xfrm>
            <a:off x="6775704" y="3815773"/>
            <a:ext cx="3959352" cy="201168"/>
          </a:xfrm>
          <a:prstGeom prst="rect">
            <a:avLst/>
          </a:prstGeom>
          <a:noFill/>
          <a:ln/>
        </p:spPr>
        <p:txBody>
          <a:bodyPr wrap="square" lIns="0" tIns="0" rIns="0" bIns="0" rtlCol="0" anchor="ctr">
            <a:noAutofit/>
          </a:bodyPr>
          <a:lstStyle/>
          <a:p>
            <a:pPr marL="0" indent="0">
              <a:buNone/>
            </a:pPr>
            <a:r>
              <a:rPr lang="en-US" b="1" dirty="0">
                <a:solidFill>
                  <a:srgbClr val="B54736"/>
                </a:solidFill>
              </a:rPr>
              <a:t>Ponto crítico</a:t>
            </a:r>
            <a:endParaRPr lang="en-US" dirty="0"/>
          </a:p>
        </p:txBody>
      </p:sp>
      <p:sp>
        <p:nvSpPr>
          <p:cNvPr id="32" name="Text 16">
            <a:extLst>
              <a:ext uri="{FF2B5EF4-FFF2-40B4-BE49-F238E27FC236}">
                <a16:creationId xmlns:a16="http://schemas.microsoft.com/office/drawing/2014/main" xmlns="" id="{2CB27628-65FF-EA93-58BD-6955589F6E7E}"/>
              </a:ext>
            </a:extLst>
          </p:cNvPr>
          <p:cNvSpPr/>
          <p:nvPr/>
        </p:nvSpPr>
        <p:spPr>
          <a:xfrm>
            <a:off x="6775704" y="4099237"/>
            <a:ext cx="3959352" cy="640080"/>
          </a:xfrm>
          <a:prstGeom prst="rect">
            <a:avLst/>
          </a:prstGeom>
          <a:noFill/>
          <a:ln/>
        </p:spPr>
        <p:txBody>
          <a:bodyPr wrap="square" lIns="254" tIns="254" rIns="254" bIns="254" rtlCol="0" anchor="t">
            <a:normAutofit lnSpcReduction="10000"/>
          </a:bodyPr>
          <a:lstStyle/>
          <a:p>
            <a:pPr marL="0" indent="0">
              <a:buNone/>
            </a:pPr>
            <a:r>
              <a:rPr lang="en-US" sz="1400" dirty="0">
                <a:solidFill>
                  <a:srgbClr val="171717"/>
                </a:solidFill>
              </a:rPr>
              <a:t>Quando a conta compensada entra no total, a demonstração aparenta ter mais ativo/passivo do que efetivamente possui.</a:t>
            </a:r>
            <a:endParaRPr lang="en-US" sz="1400" dirty="0"/>
          </a:p>
        </p:txBody>
      </p:sp>
    </p:spTree>
    <p:extLst>
      <p:ext uri="{BB962C8B-B14F-4D97-AF65-F5344CB8AC3E}">
        <p14:creationId xmlns:p14="http://schemas.microsoft.com/office/powerpoint/2010/main" val="1514564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D538A396-A11A-1A60-E189-50255E3B6EE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84C64D76-719F-5F0E-14F1-A91C23D025D5}"/>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AF283A95-D9C1-EA6B-3A19-E07B4D79ECD1}"/>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709A911B-85C7-D121-5551-F4578482BA24}"/>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EVIDÊNCIA</a:t>
            </a:r>
            <a:endParaRPr lang="en-US" sz="1200" dirty="0"/>
          </a:p>
        </p:txBody>
      </p:sp>
      <p:sp>
        <p:nvSpPr>
          <p:cNvPr id="7" name="Text 7">
            <a:extLst>
              <a:ext uri="{FF2B5EF4-FFF2-40B4-BE49-F238E27FC236}">
                <a16:creationId xmlns:a16="http://schemas.microsoft.com/office/drawing/2014/main" xmlns="" id="{9FDFBFCF-2C1C-7A1E-00BA-F53A3F9D72E8}"/>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err="1">
                <a:solidFill>
                  <a:srgbClr val="171717"/>
                </a:solidFill>
              </a:rPr>
              <a:t>Subvenção</a:t>
            </a:r>
            <a:r>
              <a:rPr lang="en-US" sz="1950" b="1" dirty="0">
                <a:solidFill>
                  <a:srgbClr val="171717"/>
                </a:solidFill>
              </a:rPr>
              <a:t> </a:t>
            </a:r>
            <a:r>
              <a:rPr lang="en-US" sz="1950" b="1" dirty="0" err="1">
                <a:solidFill>
                  <a:srgbClr val="171717"/>
                </a:solidFill>
              </a:rPr>
              <a:t>divulgada</a:t>
            </a:r>
            <a:r>
              <a:rPr lang="en-US" sz="1950" b="1" dirty="0">
                <a:solidFill>
                  <a:srgbClr val="171717"/>
                </a:solidFill>
              </a:rPr>
              <a:t> </a:t>
            </a:r>
            <a:r>
              <a:rPr lang="en-US" sz="1950" b="1" dirty="0" err="1">
                <a:solidFill>
                  <a:srgbClr val="171717"/>
                </a:solidFill>
              </a:rPr>
              <a:t>apenas</a:t>
            </a:r>
            <a:r>
              <a:rPr lang="en-US" sz="1950" b="1" dirty="0">
                <a:solidFill>
                  <a:srgbClr val="171717"/>
                </a:solidFill>
              </a:rPr>
              <a:t> </a:t>
            </a:r>
            <a:r>
              <a:rPr lang="en-US" sz="1950" b="1" dirty="0" err="1">
                <a:solidFill>
                  <a:srgbClr val="171717"/>
                </a:solidFill>
              </a:rPr>
              <a:t>em</a:t>
            </a:r>
            <a:r>
              <a:rPr lang="en-US" sz="1950" b="1" dirty="0">
                <a:solidFill>
                  <a:srgbClr val="171717"/>
                </a:solidFill>
              </a:rPr>
              <a:t> 1 ano – Estado do Pará</a:t>
            </a:r>
            <a:endParaRPr lang="en-US" sz="1950" dirty="0"/>
          </a:p>
        </p:txBody>
      </p:sp>
      <p:sp>
        <p:nvSpPr>
          <p:cNvPr id="9" name="Text 8">
            <a:extLst>
              <a:ext uri="{FF2B5EF4-FFF2-40B4-BE49-F238E27FC236}">
                <a16:creationId xmlns:a16="http://schemas.microsoft.com/office/drawing/2014/main" xmlns="" id="{F191D29F-3323-1C14-8F47-08DCE95D3A69}"/>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balanço evidencia “</a:t>
            </a:r>
            <a:r>
              <a:rPr lang="en-US" sz="1500" dirty="0" err="1">
                <a:solidFill>
                  <a:srgbClr val="666666"/>
                </a:solidFill>
              </a:rPr>
              <a:t>Ativo</a:t>
            </a:r>
            <a:r>
              <a:rPr lang="en-US" sz="1500" dirty="0">
                <a:solidFill>
                  <a:srgbClr val="666666"/>
                </a:solidFill>
              </a:rPr>
              <a:t> </a:t>
            </a:r>
            <a:r>
              <a:rPr lang="en-US" sz="1500" dirty="0" err="1">
                <a:solidFill>
                  <a:srgbClr val="666666"/>
                </a:solidFill>
              </a:rPr>
              <a:t>Imobilizado</a:t>
            </a:r>
            <a:r>
              <a:rPr lang="en-US" sz="1500" dirty="0">
                <a:solidFill>
                  <a:srgbClr val="666666"/>
                </a:solidFill>
              </a:rPr>
              <a:t> do </a:t>
            </a:r>
            <a:r>
              <a:rPr lang="en-US" sz="1500" dirty="0" err="1">
                <a:solidFill>
                  <a:srgbClr val="666666"/>
                </a:solidFill>
              </a:rPr>
              <a:t>contrato</a:t>
            </a:r>
            <a:r>
              <a:rPr lang="en-US" sz="1500" dirty="0">
                <a:solidFill>
                  <a:srgbClr val="666666"/>
                </a:solidFill>
              </a:rPr>
              <a:t> de </a:t>
            </a:r>
            <a:r>
              <a:rPr lang="en-US" sz="1500" dirty="0" err="1">
                <a:solidFill>
                  <a:srgbClr val="666666"/>
                </a:solidFill>
              </a:rPr>
              <a:t>gestão</a:t>
            </a:r>
            <a:r>
              <a:rPr lang="en-US" sz="1500" dirty="0">
                <a:solidFill>
                  <a:srgbClr val="666666"/>
                </a:solidFill>
              </a:rPr>
              <a:t>” e “</a:t>
            </a:r>
            <a:r>
              <a:rPr lang="en-US" sz="1500" dirty="0" err="1">
                <a:solidFill>
                  <a:srgbClr val="666666"/>
                </a:solidFill>
              </a:rPr>
              <a:t>Superávit</a:t>
            </a:r>
            <a:r>
              <a:rPr lang="en-US" sz="1500" dirty="0">
                <a:solidFill>
                  <a:srgbClr val="666666"/>
                </a:solidFill>
              </a:rPr>
              <a:t> </a:t>
            </a:r>
            <a:r>
              <a:rPr lang="en-US" sz="1500" dirty="0" err="1">
                <a:solidFill>
                  <a:srgbClr val="666666"/>
                </a:solidFill>
              </a:rPr>
              <a:t>incorporado</a:t>
            </a:r>
            <a:r>
              <a:rPr lang="en-US" sz="1500" dirty="0">
                <a:solidFill>
                  <a:srgbClr val="666666"/>
                </a:solidFill>
              </a:rPr>
              <a:t> no </a:t>
            </a:r>
            <a:r>
              <a:rPr lang="en-US" sz="1500" dirty="0" err="1">
                <a:solidFill>
                  <a:srgbClr val="666666"/>
                </a:solidFill>
              </a:rPr>
              <a:t>patrimônio</a:t>
            </a:r>
            <a:r>
              <a:rPr lang="en-US" sz="1500" dirty="0">
                <a:solidFill>
                  <a:srgbClr val="666666"/>
                </a:solidFill>
              </a:rPr>
              <a:t> Social”.</a:t>
            </a:r>
            <a:endParaRPr lang="en-US" sz="1500" dirty="0"/>
          </a:p>
        </p:txBody>
      </p:sp>
      <p:sp>
        <p:nvSpPr>
          <p:cNvPr id="11" name="Shape 9">
            <a:extLst>
              <a:ext uri="{FF2B5EF4-FFF2-40B4-BE49-F238E27FC236}">
                <a16:creationId xmlns:a16="http://schemas.microsoft.com/office/drawing/2014/main" xmlns="" id="{EB7C0422-DE12-0E56-4AC4-CB8A5BE07882}"/>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sp>
        <p:nvSpPr>
          <p:cNvPr id="31" name="Shape 18">
            <a:extLst>
              <a:ext uri="{FF2B5EF4-FFF2-40B4-BE49-F238E27FC236}">
                <a16:creationId xmlns:a16="http://schemas.microsoft.com/office/drawing/2014/main" xmlns="" id="{0586DBA2-0C23-462F-D9F4-8A079A0A512E}"/>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3" name="Text 19">
            <a:extLst>
              <a:ext uri="{FF2B5EF4-FFF2-40B4-BE49-F238E27FC236}">
                <a16:creationId xmlns:a16="http://schemas.microsoft.com/office/drawing/2014/main" xmlns="" id="{3E88EC81-3077-8367-DC11-791FEFF75CAB}"/>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sp>
        <p:nvSpPr>
          <p:cNvPr id="39" name="Text 22">
            <a:extLst>
              <a:ext uri="{FF2B5EF4-FFF2-40B4-BE49-F238E27FC236}">
                <a16:creationId xmlns:a16="http://schemas.microsoft.com/office/drawing/2014/main" xmlns="" id="{F27DF372-34A1-2D43-52B2-3E491DBAF446}"/>
              </a:ext>
            </a:extLst>
          </p:cNvPr>
          <p:cNvSpPr/>
          <p:nvPr/>
        </p:nvSpPr>
        <p:spPr>
          <a:xfrm>
            <a:off x="8714232" y="2151225"/>
            <a:ext cx="2651760" cy="795232"/>
          </a:xfrm>
          <a:prstGeom prst="rect">
            <a:avLst/>
          </a:prstGeom>
          <a:noFill/>
          <a:ln/>
        </p:spPr>
        <p:txBody>
          <a:bodyPr wrap="square" lIns="127" tIns="127" rIns="127" bIns="127" rtlCol="0" anchor="ctr">
            <a:normAutofit lnSpcReduction="10000"/>
          </a:bodyPr>
          <a:lstStyle/>
          <a:p>
            <a:pPr marL="0" indent="0">
              <a:buNone/>
            </a:pPr>
            <a:r>
              <a:rPr lang="en-US" sz="1400" dirty="0">
                <a:solidFill>
                  <a:srgbClr val="171717"/>
                </a:solidFill>
              </a:rPr>
              <a:t>Contas a </a:t>
            </a:r>
            <a:r>
              <a:rPr lang="en-US" sz="1400" dirty="0" err="1">
                <a:solidFill>
                  <a:srgbClr val="171717"/>
                </a:solidFill>
              </a:rPr>
              <a:t>receber</a:t>
            </a:r>
            <a:r>
              <a:rPr lang="en-US" sz="1400" dirty="0">
                <a:solidFill>
                  <a:srgbClr val="171717"/>
                </a:solidFill>
              </a:rPr>
              <a:t> </a:t>
            </a:r>
            <a:r>
              <a:rPr lang="en-US" sz="1400" dirty="0" err="1">
                <a:solidFill>
                  <a:srgbClr val="171717"/>
                </a:solidFill>
              </a:rPr>
              <a:t>apenas</a:t>
            </a:r>
            <a:r>
              <a:rPr lang="en-US" sz="1400" dirty="0">
                <a:solidFill>
                  <a:srgbClr val="171717"/>
                </a:solidFill>
              </a:rPr>
              <a:t> no ano de 2024.</a:t>
            </a:r>
          </a:p>
          <a:p>
            <a:pPr marL="0" indent="0">
              <a:buNone/>
            </a:pPr>
            <a:r>
              <a:rPr lang="en-US" sz="1400" dirty="0">
                <a:solidFill>
                  <a:srgbClr val="171717"/>
                </a:solidFill>
              </a:rPr>
              <a:t>Sub à </a:t>
            </a:r>
            <a:r>
              <a:rPr lang="en-US" sz="1400" dirty="0" err="1">
                <a:solidFill>
                  <a:srgbClr val="171717"/>
                </a:solidFill>
              </a:rPr>
              <a:t>executar</a:t>
            </a:r>
            <a:r>
              <a:rPr lang="en-US" sz="1400" dirty="0">
                <a:solidFill>
                  <a:srgbClr val="171717"/>
                </a:solidFill>
              </a:rPr>
              <a:t> </a:t>
            </a:r>
            <a:r>
              <a:rPr lang="en-US" sz="1400" dirty="0" err="1">
                <a:solidFill>
                  <a:srgbClr val="171717"/>
                </a:solidFill>
              </a:rPr>
              <a:t>não</a:t>
            </a:r>
            <a:r>
              <a:rPr lang="en-US" sz="1400" dirty="0">
                <a:solidFill>
                  <a:srgbClr val="171717"/>
                </a:solidFill>
              </a:rPr>
              <a:t> </a:t>
            </a:r>
            <a:r>
              <a:rPr lang="en-US" sz="1400" dirty="0" err="1">
                <a:solidFill>
                  <a:srgbClr val="171717"/>
                </a:solidFill>
              </a:rPr>
              <a:t>consta</a:t>
            </a:r>
            <a:r>
              <a:rPr lang="en-US" sz="1400" dirty="0">
                <a:solidFill>
                  <a:srgbClr val="171717"/>
                </a:solidFill>
              </a:rPr>
              <a:t> no </a:t>
            </a:r>
            <a:r>
              <a:rPr lang="en-US" sz="1400" dirty="0" err="1">
                <a:solidFill>
                  <a:srgbClr val="171717"/>
                </a:solidFill>
              </a:rPr>
              <a:t>passivo</a:t>
            </a:r>
            <a:r>
              <a:rPr lang="en-US" sz="1400" dirty="0">
                <a:solidFill>
                  <a:srgbClr val="171717"/>
                </a:solidFill>
              </a:rPr>
              <a:t> </a:t>
            </a:r>
            <a:r>
              <a:rPr lang="en-US" sz="1400" dirty="0" err="1">
                <a:solidFill>
                  <a:srgbClr val="171717"/>
                </a:solidFill>
              </a:rPr>
              <a:t>em</a:t>
            </a:r>
            <a:r>
              <a:rPr lang="en-US" sz="1400" dirty="0">
                <a:solidFill>
                  <a:srgbClr val="171717"/>
                </a:solidFill>
              </a:rPr>
              <a:t> 2025.</a:t>
            </a:r>
            <a:endParaRPr lang="en-US" sz="1400" dirty="0"/>
          </a:p>
        </p:txBody>
      </p:sp>
      <p:sp>
        <p:nvSpPr>
          <p:cNvPr id="45" name="Text 25">
            <a:extLst>
              <a:ext uri="{FF2B5EF4-FFF2-40B4-BE49-F238E27FC236}">
                <a16:creationId xmlns:a16="http://schemas.microsoft.com/office/drawing/2014/main" xmlns="" id="{E5B69B45-76ED-9B8C-3624-627BC73BFDAD}"/>
              </a:ext>
            </a:extLst>
          </p:cNvPr>
          <p:cNvSpPr/>
          <p:nvPr/>
        </p:nvSpPr>
        <p:spPr>
          <a:xfrm>
            <a:off x="8714232" y="3300772"/>
            <a:ext cx="2651760" cy="795232"/>
          </a:xfrm>
          <a:prstGeom prst="rect">
            <a:avLst/>
          </a:prstGeom>
          <a:noFill/>
          <a:ln/>
        </p:spPr>
        <p:txBody>
          <a:bodyPr wrap="square" lIns="127" tIns="127" rIns="127" bIns="127" rtlCol="0" anchor="ctr">
            <a:noAutofit/>
          </a:bodyPr>
          <a:lstStyle/>
          <a:p>
            <a:pPr marL="0" indent="0">
              <a:buNone/>
            </a:pPr>
            <a:r>
              <a:rPr lang="en-US" sz="1400" dirty="0" err="1">
                <a:solidFill>
                  <a:srgbClr val="171717"/>
                </a:solidFill>
              </a:rPr>
              <a:t>Ativo</a:t>
            </a:r>
            <a:r>
              <a:rPr lang="en-US" sz="1400" dirty="0">
                <a:solidFill>
                  <a:srgbClr val="171717"/>
                </a:solidFill>
              </a:rPr>
              <a:t> </a:t>
            </a:r>
            <a:r>
              <a:rPr lang="en-US" sz="1400" dirty="0" err="1">
                <a:solidFill>
                  <a:srgbClr val="171717"/>
                </a:solidFill>
              </a:rPr>
              <a:t>Imobilizado</a:t>
            </a:r>
            <a:r>
              <a:rPr lang="en-US" sz="1400" dirty="0">
                <a:solidFill>
                  <a:srgbClr val="171717"/>
                </a:solidFill>
              </a:rPr>
              <a:t> </a:t>
            </a:r>
            <a:r>
              <a:rPr lang="en-US" sz="1400" dirty="0" err="1">
                <a:solidFill>
                  <a:srgbClr val="171717"/>
                </a:solidFill>
              </a:rPr>
              <a:t>divulgado</a:t>
            </a:r>
            <a:r>
              <a:rPr lang="en-US" sz="1400" dirty="0">
                <a:solidFill>
                  <a:srgbClr val="171717"/>
                </a:solidFill>
              </a:rPr>
              <a:t> </a:t>
            </a:r>
            <a:r>
              <a:rPr lang="en-US" sz="1400" dirty="0" err="1">
                <a:solidFill>
                  <a:srgbClr val="171717"/>
                </a:solidFill>
              </a:rPr>
              <a:t>como</a:t>
            </a:r>
            <a:r>
              <a:rPr lang="en-US" sz="1400" dirty="0">
                <a:solidFill>
                  <a:srgbClr val="171717"/>
                </a:solidFill>
              </a:rPr>
              <a:t> </a:t>
            </a:r>
            <a:r>
              <a:rPr lang="en-US" sz="1400" dirty="0" err="1">
                <a:solidFill>
                  <a:srgbClr val="171717"/>
                </a:solidFill>
              </a:rPr>
              <a:t>sendo</a:t>
            </a:r>
            <a:r>
              <a:rPr lang="en-US" sz="1400" dirty="0">
                <a:solidFill>
                  <a:srgbClr val="171717"/>
                </a:solidFill>
              </a:rPr>
              <a:t> da </a:t>
            </a:r>
            <a:r>
              <a:rPr lang="en-US" sz="1400" dirty="0" err="1">
                <a:solidFill>
                  <a:srgbClr val="171717"/>
                </a:solidFill>
              </a:rPr>
              <a:t>Entidade</a:t>
            </a:r>
            <a:endParaRPr lang="en-US" sz="1400" dirty="0"/>
          </a:p>
        </p:txBody>
      </p:sp>
      <p:sp>
        <p:nvSpPr>
          <p:cNvPr id="51" name="Text 28">
            <a:extLst>
              <a:ext uri="{FF2B5EF4-FFF2-40B4-BE49-F238E27FC236}">
                <a16:creationId xmlns:a16="http://schemas.microsoft.com/office/drawing/2014/main" xmlns="" id="{E510C97C-CABD-DC9D-9542-DF5D60077ACD}"/>
              </a:ext>
            </a:extLst>
          </p:cNvPr>
          <p:cNvSpPr/>
          <p:nvPr/>
        </p:nvSpPr>
        <p:spPr>
          <a:xfrm>
            <a:off x="8714232" y="4450320"/>
            <a:ext cx="2651760" cy="795232"/>
          </a:xfrm>
          <a:prstGeom prst="rect">
            <a:avLst/>
          </a:prstGeom>
          <a:noFill/>
          <a:ln/>
        </p:spPr>
        <p:txBody>
          <a:bodyPr wrap="square" lIns="127" tIns="127" rIns="127" bIns="127" rtlCol="0" anchor="ctr">
            <a:normAutofit/>
          </a:bodyPr>
          <a:lstStyle/>
          <a:p>
            <a:pPr marL="0" indent="0">
              <a:buNone/>
            </a:pPr>
            <a:r>
              <a:rPr lang="en-US" sz="1400" dirty="0" err="1">
                <a:solidFill>
                  <a:srgbClr val="171717"/>
                </a:solidFill>
              </a:rPr>
              <a:t>Superávit</a:t>
            </a:r>
            <a:r>
              <a:rPr lang="en-US" sz="1400" dirty="0">
                <a:solidFill>
                  <a:srgbClr val="171717"/>
                </a:solidFill>
              </a:rPr>
              <a:t> </a:t>
            </a:r>
            <a:r>
              <a:rPr lang="en-US" sz="1400" dirty="0" err="1">
                <a:solidFill>
                  <a:srgbClr val="171717"/>
                </a:solidFill>
              </a:rPr>
              <a:t>incorporado</a:t>
            </a:r>
            <a:r>
              <a:rPr lang="en-US" sz="1400" dirty="0">
                <a:solidFill>
                  <a:srgbClr val="171717"/>
                </a:solidFill>
              </a:rPr>
              <a:t> </a:t>
            </a:r>
            <a:r>
              <a:rPr lang="en-US" sz="1400" dirty="0" err="1">
                <a:solidFill>
                  <a:srgbClr val="171717"/>
                </a:solidFill>
              </a:rPr>
              <a:t>ao</a:t>
            </a:r>
            <a:r>
              <a:rPr lang="en-US" sz="1400" dirty="0">
                <a:solidFill>
                  <a:srgbClr val="171717"/>
                </a:solidFill>
              </a:rPr>
              <a:t> </a:t>
            </a:r>
            <a:r>
              <a:rPr lang="en-US" sz="1400" dirty="0" err="1">
                <a:solidFill>
                  <a:srgbClr val="171717"/>
                </a:solidFill>
              </a:rPr>
              <a:t>Patrimônio</a:t>
            </a:r>
            <a:r>
              <a:rPr lang="en-US" sz="1400" dirty="0">
                <a:solidFill>
                  <a:srgbClr val="171717"/>
                </a:solidFill>
              </a:rPr>
              <a:t> Social.</a:t>
            </a:r>
            <a:endParaRPr lang="en-US" sz="1400" dirty="0"/>
          </a:p>
        </p:txBody>
      </p:sp>
      <p:grpSp>
        <p:nvGrpSpPr>
          <p:cNvPr id="58" name="Agrupar 57">
            <a:extLst>
              <a:ext uri="{FF2B5EF4-FFF2-40B4-BE49-F238E27FC236}">
                <a16:creationId xmlns:a16="http://schemas.microsoft.com/office/drawing/2014/main" xmlns="" id="{C324F6C7-3AC8-447F-2070-C3A5740668D3}"/>
              </a:ext>
            </a:extLst>
          </p:cNvPr>
          <p:cNvGrpSpPr/>
          <p:nvPr/>
        </p:nvGrpSpPr>
        <p:grpSpPr>
          <a:xfrm>
            <a:off x="8294773" y="2407790"/>
            <a:ext cx="310896" cy="310896"/>
            <a:chOff x="8275320" y="1901952"/>
            <a:chExt cx="310896" cy="310896"/>
          </a:xfrm>
          <a:solidFill>
            <a:srgbClr val="C00000"/>
          </a:solidFill>
        </p:grpSpPr>
        <p:sp>
          <p:nvSpPr>
            <p:cNvPr id="59" name="Shape 16">
              <a:extLst>
                <a:ext uri="{FF2B5EF4-FFF2-40B4-BE49-F238E27FC236}">
                  <a16:creationId xmlns:a16="http://schemas.microsoft.com/office/drawing/2014/main" xmlns="" id="{BF9DC603-B572-1549-5A20-3ECB140B8EEE}"/>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0" name="Text 17">
              <a:extLst>
                <a:ext uri="{FF2B5EF4-FFF2-40B4-BE49-F238E27FC236}">
                  <a16:creationId xmlns:a16="http://schemas.microsoft.com/office/drawing/2014/main" xmlns="" id="{3211D975-9527-E9B6-C4FB-0EA5566C02B2}"/>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61" name="Agrupar 60">
            <a:extLst>
              <a:ext uri="{FF2B5EF4-FFF2-40B4-BE49-F238E27FC236}">
                <a16:creationId xmlns:a16="http://schemas.microsoft.com/office/drawing/2014/main" xmlns="" id="{42154128-F82F-6217-AED9-608EDFCDB831}"/>
              </a:ext>
            </a:extLst>
          </p:cNvPr>
          <p:cNvGrpSpPr/>
          <p:nvPr/>
        </p:nvGrpSpPr>
        <p:grpSpPr>
          <a:xfrm>
            <a:off x="8294773" y="3560324"/>
            <a:ext cx="316097" cy="310896"/>
            <a:chOff x="8275320" y="2743200"/>
            <a:chExt cx="316097" cy="310896"/>
          </a:xfrm>
          <a:solidFill>
            <a:srgbClr val="C00000"/>
          </a:solidFill>
        </p:grpSpPr>
        <p:sp>
          <p:nvSpPr>
            <p:cNvPr id="62" name="Shape 19">
              <a:extLst>
                <a:ext uri="{FF2B5EF4-FFF2-40B4-BE49-F238E27FC236}">
                  <a16:creationId xmlns:a16="http://schemas.microsoft.com/office/drawing/2014/main" xmlns="" id="{4482B457-7312-73EC-7AE8-44A5C5F91FD2}"/>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63" name="Text 20">
              <a:extLst>
                <a:ext uri="{FF2B5EF4-FFF2-40B4-BE49-F238E27FC236}">
                  <a16:creationId xmlns:a16="http://schemas.microsoft.com/office/drawing/2014/main" xmlns="" id="{A3C3A16F-B561-3FEB-51A4-15CF1DE9C67C}"/>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64" name="Agrupar 63">
            <a:extLst>
              <a:ext uri="{FF2B5EF4-FFF2-40B4-BE49-F238E27FC236}">
                <a16:creationId xmlns:a16="http://schemas.microsoft.com/office/drawing/2014/main" xmlns="" id="{37232832-47DB-264C-7BC0-F76F3A159E23}"/>
              </a:ext>
            </a:extLst>
          </p:cNvPr>
          <p:cNvGrpSpPr/>
          <p:nvPr/>
        </p:nvGrpSpPr>
        <p:grpSpPr>
          <a:xfrm>
            <a:off x="8273506" y="4722585"/>
            <a:ext cx="363831" cy="311480"/>
            <a:chOff x="8254053" y="3584448"/>
            <a:chExt cx="363831" cy="311480"/>
          </a:xfrm>
          <a:solidFill>
            <a:srgbClr val="C00000"/>
          </a:solidFill>
        </p:grpSpPr>
        <p:sp>
          <p:nvSpPr>
            <p:cNvPr id="65" name="Shape 22">
              <a:extLst>
                <a:ext uri="{FF2B5EF4-FFF2-40B4-BE49-F238E27FC236}">
                  <a16:creationId xmlns:a16="http://schemas.microsoft.com/office/drawing/2014/main" xmlns="" id="{8032EBAE-DAD6-4186-48F1-75ACBCDB514D}"/>
                </a:ext>
              </a:extLst>
            </p:cNvPr>
            <p:cNvSpPr/>
            <p:nvPr/>
          </p:nvSpPr>
          <p:spPr>
            <a:xfrm>
              <a:off x="8275320" y="3584448"/>
              <a:ext cx="310896" cy="310896"/>
            </a:xfrm>
            <a:prstGeom prst="ellipse">
              <a:avLst/>
            </a:prstGeom>
            <a:grpFill/>
            <a:ln w="5080">
              <a:solidFill>
                <a:srgbClr val="FFFFFF"/>
              </a:solidFill>
              <a:prstDash val="solid"/>
            </a:ln>
          </p:spPr>
          <p:txBody>
            <a:bodyPr anchor="ctr" anchorCtr="0"/>
            <a:lstStyle/>
            <a:p>
              <a:endParaRPr lang="pt-BR" b="1" dirty="0"/>
            </a:p>
          </p:txBody>
        </p:sp>
        <p:sp>
          <p:nvSpPr>
            <p:cNvPr id="66" name="Text 23">
              <a:extLst>
                <a:ext uri="{FF2B5EF4-FFF2-40B4-BE49-F238E27FC236}">
                  <a16:creationId xmlns:a16="http://schemas.microsoft.com/office/drawing/2014/main" xmlns="" id="{8C2989F1-389A-07E3-558E-FA4284635A41}"/>
                </a:ext>
              </a:extLst>
            </p:cNvPr>
            <p:cNvSpPr/>
            <p:nvPr/>
          </p:nvSpPr>
          <p:spPr>
            <a:xfrm>
              <a:off x="8254053" y="3594176"/>
              <a:ext cx="363831" cy="301752"/>
            </a:xfrm>
            <a:prstGeom prst="rect">
              <a:avLst/>
            </a:prstGeom>
            <a:grp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pic>
        <p:nvPicPr>
          <p:cNvPr id="4" name="Imagem 1" descr="The image displays a balance sheet with various accounts, including assets, liabilities, and equity, showing figures for circulating and non-circulating assets, as well as provisions and social capital.&#10;&#10;O conteúdo gerado por IA pode estar incorreto.">
            <a:extLst>
              <a:ext uri="{FF2B5EF4-FFF2-40B4-BE49-F238E27FC236}">
                <a16:creationId xmlns:a16="http://schemas.microsoft.com/office/drawing/2014/main" xmlns="" id="{FEDC5FCF-F363-146E-AC65-92EE2643AC7A}"/>
              </a:ext>
            </a:extLst>
          </p:cNvPr>
          <p:cNvPicPr>
            <a:picLocks noChangeAspect="1"/>
          </p:cNvPicPr>
          <p:nvPr/>
        </p:nvPicPr>
        <p:blipFill>
          <a:blip r:embed="rId4"/>
          <a:stretch>
            <a:fillRect/>
          </a:stretch>
        </p:blipFill>
        <p:spPr>
          <a:xfrm>
            <a:off x="2951647" y="1512899"/>
            <a:ext cx="3235383" cy="4652193"/>
          </a:xfrm>
          <a:prstGeom prst="rect">
            <a:avLst/>
          </a:prstGeom>
        </p:spPr>
      </p:pic>
      <p:sp>
        <p:nvSpPr>
          <p:cNvPr id="17" name="Shape 11">
            <a:extLst>
              <a:ext uri="{FF2B5EF4-FFF2-40B4-BE49-F238E27FC236}">
                <a16:creationId xmlns:a16="http://schemas.microsoft.com/office/drawing/2014/main" xmlns="" id="{5E6F0C18-7EB8-8D1F-5B77-26994439B47F}"/>
              </a:ext>
            </a:extLst>
          </p:cNvPr>
          <p:cNvSpPr/>
          <p:nvPr/>
        </p:nvSpPr>
        <p:spPr>
          <a:xfrm>
            <a:off x="5398431" y="2271284"/>
            <a:ext cx="788599" cy="136505"/>
          </a:xfrm>
          <a:prstGeom prst="roundRect">
            <a:avLst>
              <a:gd name="adj" fmla="val 10913"/>
            </a:avLst>
          </a:prstGeom>
          <a:solidFill>
            <a:srgbClr val="FFFFFF">
              <a:alpha val="0"/>
            </a:srgbClr>
          </a:solidFill>
          <a:ln w="21590">
            <a:solidFill>
              <a:srgbClr val="B54736"/>
            </a:solidFill>
            <a:prstDash val="solid"/>
          </a:ln>
        </p:spPr>
        <p:txBody>
          <a:bodyPr/>
          <a:lstStyle/>
          <a:p>
            <a:endParaRPr lang="pt-BR"/>
          </a:p>
        </p:txBody>
      </p:sp>
      <p:grpSp>
        <p:nvGrpSpPr>
          <p:cNvPr id="67" name="Agrupar 66">
            <a:extLst>
              <a:ext uri="{FF2B5EF4-FFF2-40B4-BE49-F238E27FC236}">
                <a16:creationId xmlns:a16="http://schemas.microsoft.com/office/drawing/2014/main" xmlns="" id="{7EBDBA6A-1A39-05BF-0CBA-7D899969A080}"/>
              </a:ext>
            </a:extLst>
          </p:cNvPr>
          <p:cNvGrpSpPr/>
          <p:nvPr/>
        </p:nvGrpSpPr>
        <p:grpSpPr>
          <a:xfrm>
            <a:off x="5279559" y="1877330"/>
            <a:ext cx="310896" cy="310896"/>
            <a:chOff x="8275320" y="1901952"/>
            <a:chExt cx="310896" cy="310896"/>
          </a:xfrm>
          <a:solidFill>
            <a:srgbClr val="C00000"/>
          </a:solidFill>
        </p:grpSpPr>
        <p:sp>
          <p:nvSpPr>
            <p:cNvPr id="68" name="Shape 16">
              <a:extLst>
                <a:ext uri="{FF2B5EF4-FFF2-40B4-BE49-F238E27FC236}">
                  <a16:creationId xmlns:a16="http://schemas.microsoft.com/office/drawing/2014/main" xmlns="" id="{63715CD0-4E8C-CAA6-171A-C67FC120601F}"/>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9" name="Text 17">
              <a:extLst>
                <a:ext uri="{FF2B5EF4-FFF2-40B4-BE49-F238E27FC236}">
                  <a16:creationId xmlns:a16="http://schemas.microsoft.com/office/drawing/2014/main" xmlns="" id="{33C184CC-3379-15E4-3851-54DB7A8DD1C9}"/>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6" name="Shape 15">
            <a:extLst>
              <a:ext uri="{FF2B5EF4-FFF2-40B4-BE49-F238E27FC236}">
                <a16:creationId xmlns:a16="http://schemas.microsoft.com/office/drawing/2014/main" xmlns="" id="{F42BCBCD-2B90-D52F-4AC3-FD9927CA84EE}"/>
              </a:ext>
            </a:extLst>
          </p:cNvPr>
          <p:cNvSpPr/>
          <p:nvPr/>
        </p:nvSpPr>
        <p:spPr>
          <a:xfrm>
            <a:off x="5552794" y="3453670"/>
            <a:ext cx="634236" cy="162860"/>
          </a:xfrm>
          <a:prstGeom prst="roundRect">
            <a:avLst>
              <a:gd name="adj" fmla="val 5115"/>
            </a:avLst>
          </a:prstGeom>
          <a:solidFill>
            <a:srgbClr val="FFFFFF">
              <a:alpha val="0"/>
            </a:srgbClr>
          </a:solidFill>
          <a:ln w="21590">
            <a:solidFill>
              <a:srgbClr val="B54736"/>
            </a:solidFill>
            <a:prstDash val="solid"/>
          </a:ln>
        </p:spPr>
        <p:txBody>
          <a:bodyPr/>
          <a:lstStyle/>
          <a:p>
            <a:endParaRPr lang="pt-BR"/>
          </a:p>
        </p:txBody>
      </p:sp>
      <p:grpSp>
        <p:nvGrpSpPr>
          <p:cNvPr id="8" name="Agrupar 69">
            <a:extLst>
              <a:ext uri="{FF2B5EF4-FFF2-40B4-BE49-F238E27FC236}">
                <a16:creationId xmlns:a16="http://schemas.microsoft.com/office/drawing/2014/main" xmlns="" id="{207B3ABD-5EF7-FC22-5F1A-FC42D61ADFCA}"/>
              </a:ext>
            </a:extLst>
          </p:cNvPr>
          <p:cNvGrpSpPr/>
          <p:nvPr/>
        </p:nvGrpSpPr>
        <p:grpSpPr>
          <a:xfrm>
            <a:off x="5373685" y="3142774"/>
            <a:ext cx="316097" cy="310896"/>
            <a:chOff x="8275320" y="2743200"/>
            <a:chExt cx="316097" cy="310896"/>
          </a:xfrm>
          <a:solidFill>
            <a:srgbClr val="C00000"/>
          </a:solidFill>
        </p:grpSpPr>
        <p:sp>
          <p:nvSpPr>
            <p:cNvPr id="10" name="Shape 19">
              <a:extLst>
                <a:ext uri="{FF2B5EF4-FFF2-40B4-BE49-F238E27FC236}">
                  <a16:creationId xmlns:a16="http://schemas.microsoft.com/office/drawing/2014/main" xmlns="" id="{EC00CD2F-D8C9-3773-70C4-A3C2E4C639B7}"/>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12" name="Text 20">
              <a:extLst>
                <a:ext uri="{FF2B5EF4-FFF2-40B4-BE49-F238E27FC236}">
                  <a16:creationId xmlns:a16="http://schemas.microsoft.com/office/drawing/2014/main" xmlns="" id="{0C9EBF8D-44A5-24BF-FF6F-BBAF280065D2}"/>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14" name="Shape 15">
            <a:extLst>
              <a:ext uri="{FF2B5EF4-FFF2-40B4-BE49-F238E27FC236}">
                <a16:creationId xmlns:a16="http://schemas.microsoft.com/office/drawing/2014/main" xmlns="" id="{1D7A36DD-A301-5C5F-CD76-0337E5A8463A}"/>
              </a:ext>
            </a:extLst>
          </p:cNvPr>
          <p:cNvSpPr/>
          <p:nvPr/>
        </p:nvSpPr>
        <p:spPr>
          <a:xfrm>
            <a:off x="5398431" y="5829716"/>
            <a:ext cx="738384" cy="162861"/>
          </a:xfrm>
          <a:prstGeom prst="roundRect">
            <a:avLst>
              <a:gd name="adj" fmla="val 5115"/>
            </a:avLst>
          </a:prstGeom>
          <a:solidFill>
            <a:srgbClr val="FFFFFF">
              <a:alpha val="0"/>
            </a:srgbClr>
          </a:solidFill>
          <a:ln w="21590">
            <a:solidFill>
              <a:srgbClr val="B54736"/>
            </a:solidFill>
            <a:prstDash val="solid"/>
          </a:ln>
        </p:spPr>
        <p:txBody>
          <a:bodyPr/>
          <a:lstStyle/>
          <a:p>
            <a:endParaRPr lang="pt-BR"/>
          </a:p>
        </p:txBody>
      </p:sp>
      <p:grpSp>
        <p:nvGrpSpPr>
          <p:cNvPr id="15" name="Agrupar 69">
            <a:extLst>
              <a:ext uri="{FF2B5EF4-FFF2-40B4-BE49-F238E27FC236}">
                <a16:creationId xmlns:a16="http://schemas.microsoft.com/office/drawing/2014/main" xmlns="" id="{4E624C96-4C94-1055-C058-BCF5CF9C298E}"/>
              </a:ext>
            </a:extLst>
          </p:cNvPr>
          <p:cNvGrpSpPr/>
          <p:nvPr/>
        </p:nvGrpSpPr>
        <p:grpSpPr>
          <a:xfrm>
            <a:off x="6187030" y="5518821"/>
            <a:ext cx="316097" cy="310896"/>
            <a:chOff x="8275320" y="2743200"/>
            <a:chExt cx="316097" cy="310896"/>
          </a:xfrm>
          <a:solidFill>
            <a:srgbClr val="C00000"/>
          </a:solidFill>
        </p:grpSpPr>
        <p:sp>
          <p:nvSpPr>
            <p:cNvPr id="16" name="Shape 19">
              <a:extLst>
                <a:ext uri="{FF2B5EF4-FFF2-40B4-BE49-F238E27FC236}">
                  <a16:creationId xmlns:a16="http://schemas.microsoft.com/office/drawing/2014/main" xmlns="" id="{CD3E3FAA-EC60-EB53-4170-27C123A4D39E}"/>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18" name="Text 20">
              <a:extLst>
                <a:ext uri="{FF2B5EF4-FFF2-40B4-BE49-F238E27FC236}">
                  <a16:creationId xmlns:a16="http://schemas.microsoft.com/office/drawing/2014/main" xmlns="" id="{92171539-35B7-76F5-C285-A7E8684CBBDF}"/>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Tree>
    <p:extLst>
      <p:ext uri="{BB962C8B-B14F-4D97-AF65-F5344CB8AC3E}">
        <p14:creationId xmlns:p14="http://schemas.microsoft.com/office/powerpoint/2010/main" val="1609808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46A0A797-813D-DF31-E89F-7C3DA64A8DE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E9949E60-1949-9C46-49F6-3BE8283827B0}"/>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3CFD9713-6946-4098-A0AA-3B36F68CA60D}"/>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0F70705A-4984-F378-EA89-52FE20533568}"/>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EVIDÊNCIA</a:t>
            </a:r>
            <a:endParaRPr lang="en-US" sz="1200" dirty="0"/>
          </a:p>
        </p:txBody>
      </p:sp>
      <p:sp>
        <p:nvSpPr>
          <p:cNvPr id="7" name="Text 7">
            <a:extLst>
              <a:ext uri="{FF2B5EF4-FFF2-40B4-BE49-F238E27FC236}">
                <a16:creationId xmlns:a16="http://schemas.microsoft.com/office/drawing/2014/main" xmlns="" id="{D223E40A-9CD6-1D34-60D9-029A1F663A69}"/>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err="1">
                <a:solidFill>
                  <a:srgbClr val="171717"/>
                </a:solidFill>
              </a:rPr>
              <a:t>Subvenção</a:t>
            </a:r>
            <a:r>
              <a:rPr lang="en-US" sz="1950" b="1" dirty="0">
                <a:solidFill>
                  <a:srgbClr val="171717"/>
                </a:solidFill>
              </a:rPr>
              <a:t> a </a:t>
            </a:r>
            <a:r>
              <a:rPr lang="en-US" sz="1950" b="1" dirty="0" err="1">
                <a:solidFill>
                  <a:srgbClr val="171717"/>
                </a:solidFill>
              </a:rPr>
              <a:t>receber</a:t>
            </a:r>
            <a:r>
              <a:rPr lang="en-US" sz="1950" b="1" dirty="0">
                <a:solidFill>
                  <a:srgbClr val="171717"/>
                </a:solidFill>
              </a:rPr>
              <a:t> </a:t>
            </a:r>
            <a:r>
              <a:rPr lang="en-US" sz="1950" b="1" dirty="0" err="1">
                <a:solidFill>
                  <a:srgbClr val="171717"/>
                </a:solidFill>
              </a:rPr>
              <a:t>em</a:t>
            </a:r>
            <a:r>
              <a:rPr lang="en-US" sz="1950" b="1" dirty="0">
                <a:solidFill>
                  <a:srgbClr val="171717"/>
                </a:solidFill>
              </a:rPr>
              <a:t> </a:t>
            </a:r>
            <a:r>
              <a:rPr lang="en-US" sz="1950" b="1" dirty="0" err="1">
                <a:solidFill>
                  <a:srgbClr val="171717"/>
                </a:solidFill>
              </a:rPr>
              <a:t>relação</a:t>
            </a:r>
            <a:r>
              <a:rPr lang="en-US" sz="1950" b="1" dirty="0">
                <a:solidFill>
                  <a:srgbClr val="171717"/>
                </a:solidFill>
              </a:rPr>
              <a:t> </a:t>
            </a:r>
            <a:r>
              <a:rPr lang="en-US" sz="1950" b="1" dirty="0" err="1">
                <a:solidFill>
                  <a:srgbClr val="171717"/>
                </a:solidFill>
              </a:rPr>
              <a:t>ao</a:t>
            </a:r>
            <a:r>
              <a:rPr lang="en-US" sz="1950" b="1" dirty="0">
                <a:solidFill>
                  <a:srgbClr val="171717"/>
                </a:solidFill>
              </a:rPr>
              <a:t> </a:t>
            </a:r>
            <a:r>
              <a:rPr lang="en-US" sz="1950" b="1" dirty="0" err="1">
                <a:solidFill>
                  <a:srgbClr val="171717"/>
                </a:solidFill>
              </a:rPr>
              <a:t>Patrimônio</a:t>
            </a:r>
            <a:r>
              <a:rPr lang="en-US" sz="1950" b="1" dirty="0">
                <a:solidFill>
                  <a:srgbClr val="171717"/>
                </a:solidFill>
              </a:rPr>
              <a:t> Social – Estado de São Paulo</a:t>
            </a:r>
            <a:endParaRPr lang="en-US" sz="1950" dirty="0"/>
          </a:p>
        </p:txBody>
      </p:sp>
      <p:sp>
        <p:nvSpPr>
          <p:cNvPr id="9" name="Text 8">
            <a:extLst>
              <a:ext uri="{FF2B5EF4-FFF2-40B4-BE49-F238E27FC236}">
                <a16:creationId xmlns:a16="http://schemas.microsoft.com/office/drawing/2014/main" xmlns="" id="{3CDBF94B-8F09-DAA2-300C-020544AFB04B}"/>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balanço </a:t>
            </a:r>
            <a:r>
              <a:rPr lang="en-US" sz="1500" dirty="0" err="1">
                <a:solidFill>
                  <a:srgbClr val="666666"/>
                </a:solidFill>
              </a:rPr>
              <a:t>evidencia</a:t>
            </a:r>
            <a:r>
              <a:rPr lang="en-US" sz="1500" dirty="0">
                <a:solidFill>
                  <a:srgbClr val="666666"/>
                </a:solidFill>
              </a:rPr>
              <a:t> “</a:t>
            </a:r>
            <a:r>
              <a:rPr lang="en-US" sz="1500" dirty="0" err="1">
                <a:solidFill>
                  <a:srgbClr val="666666"/>
                </a:solidFill>
              </a:rPr>
              <a:t>Subevenção</a:t>
            </a:r>
            <a:r>
              <a:rPr lang="en-US" sz="1500" dirty="0">
                <a:solidFill>
                  <a:srgbClr val="666666"/>
                </a:solidFill>
              </a:rPr>
              <a:t> a </a:t>
            </a:r>
            <a:r>
              <a:rPr lang="en-US" sz="1500" dirty="0" err="1">
                <a:solidFill>
                  <a:srgbClr val="666666"/>
                </a:solidFill>
              </a:rPr>
              <a:t>Receber</a:t>
            </a:r>
            <a:r>
              <a:rPr lang="en-US" sz="1500" dirty="0">
                <a:solidFill>
                  <a:srgbClr val="666666"/>
                </a:solidFill>
              </a:rPr>
              <a:t>” e “</a:t>
            </a:r>
            <a:r>
              <a:rPr lang="en-US" sz="1500" dirty="0" err="1">
                <a:solidFill>
                  <a:srgbClr val="666666"/>
                </a:solidFill>
              </a:rPr>
              <a:t>Superávit</a:t>
            </a:r>
            <a:r>
              <a:rPr lang="en-US" sz="1500" dirty="0">
                <a:solidFill>
                  <a:srgbClr val="666666"/>
                </a:solidFill>
              </a:rPr>
              <a:t> </a:t>
            </a:r>
            <a:r>
              <a:rPr lang="en-US" sz="1500" dirty="0" err="1">
                <a:solidFill>
                  <a:srgbClr val="666666"/>
                </a:solidFill>
              </a:rPr>
              <a:t>incorporado</a:t>
            </a:r>
            <a:r>
              <a:rPr lang="en-US" sz="1500" dirty="0">
                <a:solidFill>
                  <a:srgbClr val="666666"/>
                </a:solidFill>
              </a:rPr>
              <a:t> no </a:t>
            </a:r>
            <a:r>
              <a:rPr lang="en-US" sz="1500" dirty="0" err="1">
                <a:solidFill>
                  <a:srgbClr val="666666"/>
                </a:solidFill>
              </a:rPr>
              <a:t>patrimônio</a:t>
            </a:r>
            <a:r>
              <a:rPr lang="en-US" sz="1500" dirty="0">
                <a:solidFill>
                  <a:srgbClr val="666666"/>
                </a:solidFill>
              </a:rPr>
              <a:t> Social”.</a:t>
            </a:r>
            <a:endParaRPr lang="en-US" sz="1500" dirty="0"/>
          </a:p>
        </p:txBody>
      </p:sp>
      <p:sp>
        <p:nvSpPr>
          <p:cNvPr id="11" name="Shape 9">
            <a:extLst>
              <a:ext uri="{FF2B5EF4-FFF2-40B4-BE49-F238E27FC236}">
                <a16:creationId xmlns:a16="http://schemas.microsoft.com/office/drawing/2014/main" xmlns="" id="{B0717839-4632-C097-0F04-9E2819E84582}"/>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sp>
        <p:nvSpPr>
          <p:cNvPr id="31" name="Shape 18">
            <a:extLst>
              <a:ext uri="{FF2B5EF4-FFF2-40B4-BE49-F238E27FC236}">
                <a16:creationId xmlns:a16="http://schemas.microsoft.com/office/drawing/2014/main" xmlns="" id="{3E9FCD3F-79C4-D533-58B4-2C5CD5FD74AE}"/>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3" name="Text 19">
            <a:extLst>
              <a:ext uri="{FF2B5EF4-FFF2-40B4-BE49-F238E27FC236}">
                <a16:creationId xmlns:a16="http://schemas.microsoft.com/office/drawing/2014/main" xmlns="" id="{56EA8A55-9E17-E863-8D6B-2509BD46B568}"/>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sp>
        <p:nvSpPr>
          <p:cNvPr id="39" name="Text 22">
            <a:extLst>
              <a:ext uri="{FF2B5EF4-FFF2-40B4-BE49-F238E27FC236}">
                <a16:creationId xmlns:a16="http://schemas.microsoft.com/office/drawing/2014/main" xmlns="" id="{42AC5217-E448-75BB-7184-00D7821A5844}"/>
              </a:ext>
            </a:extLst>
          </p:cNvPr>
          <p:cNvSpPr/>
          <p:nvPr/>
        </p:nvSpPr>
        <p:spPr>
          <a:xfrm>
            <a:off x="8714232" y="215122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Contas a </a:t>
            </a:r>
            <a:r>
              <a:rPr lang="en-US" sz="1400" dirty="0" err="1">
                <a:solidFill>
                  <a:srgbClr val="171717"/>
                </a:solidFill>
              </a:rPr>
              <a:t>receber</a:t>
            </a:r>
            <a:r>
              <a:rPr lang="en-US" sz="1400" dirty="0">
                <a:solidFill>
                  <a:srgbClr val="171717"/>
                </a:solidFill>
              </a:rPr>
              <a:t> com </a:t>
            </a:r>
            <a:r>
              <a:rPr lang="en-US" sz="1400" dirty="0" err="1">
                <a:solidFill>
                  <a:srgbClr val="171717"/>
                </a:solidFill>
              </a:rPr>
              <a:t>possível</a:t>
            </a:r>
            <a:r>
              <a:rPr lang="en-US" sz="1400" dirty="0">
                <a:solidFill>
                  <a:srgbClr val="171717"/>
                </a:solidFill>
              </a:rPr>
              <a:t> valor </a:t>
            </a:r>
            <a:r>
              <a:rPr lang="en-US" sz="1400" dirty="0" err="1">
                <a:solidFill>
                  <a:srgbClr val="171717"/>
                </a:solidFill>
              </a:rPr>
              <a:t>divergênte</a:t>
            </a:r>
            <a:r>
              <a:rPr lang="en-US" sz="1400" dirty="0">
                <a:solidFill>
                  <a:srgbClr val="171717"/>
                </a:solidFill>
              </a:rPr>
              <a:t> </a:t>
            </a:r>
            <a:r>
              <a:rPr lang="en-US" sz="1400" dirty="0" err="1">
                <a:solidFill>
                  <a:srgbClr val="171717"/>
                </a:solidFill>
              </a:rPr>
              <a:t>em</a:t>
            </a:r>
            <a:r>
              <a:rPr lang="en-US" sz="1400" dirty="0">
                <a:solidFill>
                  <a:srgbClr val="171717"/>
                </a:solidFill>
              </a:rPr>
              <a:t> </a:t>
            </a:r>
            <a:r>
              <a:rPr lang="en-US" sz="1400" dirty="0" err="1">
                <a:solidFill>
                  <a:srgbClr val="171717"/>
                </a:solidFill>
              </a:rPr>
              <a:t>relação</a:t>
            </a:r>
            <a:r>
              <a:rPr lang="en-US" sz="1400" dirty="0">
                <a:solidFill>
                  <a:srgbClr val="171717"/>
                </a:solidFill>
              </a:rPr>
              <a:t> </a:t>
            </a:r>
            <a:r>
              <a:rPr lang="en-US" sz="1400" dirty="0" err="1">
                <a:solidFill>
                  <a:srgbClr val="171717"/>
                </a:solidFill>
              </a:rPr>
              <a:t>ao</a:t>
            </a:r>
            <a:r>
              <a:rPr lang="en-US" sz="1400" dirty="0">
                <a:solidFill>
                  <a:srgbClr val="171717"/>
                </a:solidFill>
              </a:rPr>
              <a:t> PL.</a:t>
            </a:r>
            <a:endParaRPr lang="en-US" sz="1400" dirty="0"/>
          </a:p>
        </p:txBody>
      </p:sp>
      <p:sp>
        <p:nvSpPr>
          <p:cNvPr id="45" name="Text 25">
            <a:extLst>
              <a:ext uri="{FF2B5EF4-FFF2-40B4-BE49-F238E27FC236}">
                <a16:creationId xmlns:a16="http://schemas.microsoft.com/office/drawing/2014/main" xmlns="" id="{E64885E1-8942-AF63-85A3-A5B30C03B949}"/>
              </a:ext>
            </a:extLst>
          </p:cNvPr>
          <p:cNvSpPr/>
          <p:nvPr/>
        </p:nvSpPr>
        <p:spPr>
          <a:xfrm>
            <a:off x="8714232" y="4265441"/>
            <a:ext cx="2651760" cy="795232"/>
          </a:xfrm>
          <a:prstGeom prst="rect">
            <a:avLst/>
          </a:prstGeom>
          <a:noFill/>
          <a:ln/>
        </p:spPr>
        <p:txBody>
          <a:bodyPr wrap="square" lIns="127" tIns="127" rIns="127" bIns="127" rtlCol="0" anchor="ctr">
            <a:noAutofit/>
          </a:bodyPr>
          <a:lstStyle/>
          <a:p>
            <a:pPr marL="0" indent="0">
              <a:buNone/>
            </a:pPr>
            <a:r>
              <a:rPr lang="en-US" sz="1400" dirty="0" err="1">
                <a:solidFill>
                  <a:srgbClr val="171717"/>
                </a:solidFill>
              </a:rPr>
              <a:t>Patrimônio</a:t>
            </a:r>
            <a:r>
              <a:rPr lang="en-US" sz="1400" dirty="0">
                <a:solidFill>
                  <a:srgbClr val="171717"/>
                </a:solidFill>
              </a:rPr>
              <a:t> Social </a:t>
            </a:r>
            <a:r>
              <a:rPr lang="en-US" sz="1400" dirty="0" err="1">
                <a:solidFill>
                  <a:srgbClr val="171717"/>
                </a:solidFill>
              </a:rPr>
              <a:t>composto</a:t>
            </a:r>
            <a:r>
              <a:rPr lang="en-US" sz="1400" dirty="0">
                <a:solidFill>
                  <a:srgbClr val="171717"/>
                </a:solidFill>
              </a:rPr>
              <a:t> </a:t>
            </a:r>
            <a:r>
              <a:rPr lang="en-US" sz="1400" dirty="0" err="1">
                <a:solidFill>
                  <a:srgbClr val="171717"/>
                </a:solidFill>
              </a:rPr>
              <a:t>por</a:t>
            </a:r>
            <a:r>
              <a:rPr lang="en-US" sz="1400" dirty="0">
                <a:solidFill>
                  <a:srgbClr val="171717"/>
                </a:solidFill>
              </a:rPr>
              <a:t> </a:t>
            </a:r>
            <a:r>
              <a:rPr lang="en-US" sz="1400" dirty="0" err="1">
                <a:solidFill>
                  <a:srgbClr val="171717"/>
                </a:solidFill>
              </a:rPr>
              <a:t>superávit</a:t>
            </a:r>
            <a:r>
              <a:rPr lang="en-US" sz="1400" dirty="0">
                <a:solidFill>
                  <a:srgbClr val="171717"/>
                </a:solidFill>
              </a:rPr>
              <a:t> de </a:t>
            </a:r>
            <a:r>
              <a:rPr lang="en-US" sz="1400" dirty="0" err="1">
                <a:solidFill>
                  <a:srgbClr val="171717"/>
                </a:solidFill>
              </a:rPr>
              <a:t>períodos</a:t>
            </a:r>
            <a:r>
              <a:rPr lang="en-US" sz="1400" dirty="0">
                <a:solidFill>
                  <a:srgbClr val="171717"/>
                </a:solidFill>
              </a:rPr>
              <a:t> </a:t>
            </a:r>
            <a:r>
              <a:rPr lang="en-US" sz="1400" dirty="0" err="1">
                <a:solidFill>
                  <a:srgbClr val="171717"/>
                </a:solidFill>
              </a:rPr>
              <a:t>anteriores</a:t>
            </a:r>
            <a:r>
              <a:rPr lang="en-US" sz="1400" dirty="0">
                <a:solidFill>
                  <a:srgbClr val="171717"/>
                </a:solidFill>
              </a:rPr>
              <a:t>.</a:t>
            </a:r>
            <a:endParaRPr lang="en-US" sz="1400" dirty="0"/>
          </a:p>
        </p:txBody>
      </p:sp>
      <p:grpSp>
        <p:nvGrpSpPr>
          <p:cNvPr id="58" name="Agrupar 57">
            <a:extLst>
              <a:ext uri="{FF2B5EF4-FFF2-40B4-BE49-F238E27FC236}">
                <a16:creationId xmlns:a16="http://schemas.microsoft.com/office/drawing/2014/main" xmlns="" id="{BE885528-FED7-8366-3152-BFB3B2C5B66C}"/>
              </a:ext>
            </a:extLst>
          </p:cNvPr>
          <p:cNvGrpSpPr/>
          <p:nvPr/>
        </p:nvGrpSpPr>
        <p:grpSpPr>
          <a:xfrm>
            <a:off x="8294773" y="2407790"/>
            <a:ext cx="310896" cy="310896"/>
            <a:chOff x="8275320" y="1901952"/>
            <a:chExt cx="310896" cy="310896"/>
          </a:xfrm>
          <a:solidFill>
            <a:srgbClr val="C00000"/>
          </a:solidFill>
        </p:grpSpPr>
        <p:sp>
          <p:nvSpPr>
            <p:cNvPr id="59" name="Shape 16">
              <a:extLst>
                <a:ext uri="{FF2B5EF4-FFF2-40B4-BE49-F238E27FC236}">
                  <a16:creationId xmlns:a16="http://schemas.microsoft.com/office/drawing/2014/main" xmlns="" id="{DC3505CE-1679-DD86-ED81-8EB4C7CB3CB7}"/>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0" name="Text 17">
              <a:extLst>
                <a:ext uri="{FF2B5EF4-FFF2-40B4-BE49-F238E27FC236}">
                  <a16:creationId xmlns:a16="http://schemas.microsoft.com/office/drawing/2014/main" xmlns="" id="{A924C389-9359-D8BB-CCC2-531E5A243896}"/>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61" name="Agrupar 60">
            <a:extLst>
              <a:ext uri="{FF2B5EF4-FFF2-40B4-BE49-F238E27FC236}">
                <a16:creationId xmlns:a16="http://schemas.microsoft.com/office/drawing/2014/main" xmlns="" id="{DAEC278D-C315-63CE-DF06-CAA6E0B4AC1F}"/>
              </a:ext>
            </a:extLst>
          </p:cNvPr>
          <p:cNvGrpSpPr/>
          <p:nvPr/>
        </p:nvGrpSpPr>
        <p:grpSpPr>
          <a:xfrm>
            <a:off x="8283713" y="4492301"/>
            <a:ext cx="316097" cy="310896"/>
            <a:chOff x="8275320" y="2743200"/>
            <a:chExt cx="316097" cy="310896"/>
          </a:xfrm>
          <a:solidFill>
            <a:srgbClr val="C00000"/>
          </a:solidFill>
        </p:grpSpPr>
        <p:sp>
          <p:nvSpPr>
            <p:cNvPr id="62" name="Shape 19">
              <a:extLst>
                <a:ext uri="{FF2B5EF4-FFF2-40B4-BE49-F238E27FC236}">
                  <a16:creationId xmlns:a16="http://schemas.microsoft.com/office/drawing/2014/main" xmlns="" id="{C9E0A832-774E-F513-0284-7A89AF8F4381}"/>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63" name="Text 20">
              <a:extLst>
                <a:ext uri="{FF2B5EF4-FFF2-40B4-BE49-F238E27FC236}">
                  <a16:creationId xmlns:a16="http://schemas.microsoft.com/office/drawing/2014/main" xmlns="" id="{D39E7E8B-6B67-34E7-9E2B-0CFD2CB9127F}"/>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pic>
        <p:nvPicPr>
          <p:cNvPr id="19" name="Picture 18">
            <a:extLst>
              <a:ext uri="{FF2B5EF4-FFF2-40B4-BE49-F238E27FC236}">
                <a16:creationId xmlns:a16="http://schemas.microsoft.com/office/drawing/2014/main" xmlns="" id="{04077A9E-12A2-2DE7-2DE2-754B839C5F9E}"/>
              </a:ext>
            </a:extLst>
          </p:cNvPr>
          <p:cNvPicPr>
            <a:picLocks noChangeAspect="1"/>
          </p:cNvPicPr>
          <p:nvPr/>
        </p:nvPicPr>
        <p:blipFill>
          <a:blip r:embed="rId4"/>
          <a:stretch>
            <a:fillRect/>
          </a:stretch>
        </p:blipFill>
        <p:spPr>
          <a:xfrm>
            <a:off x="624735" y="1521268"/>
            <a:ext cx="7215484" cy="4081269"/>
          </a:xfrm>
          <a:prstGeom prst="rect">
            <a:avLst/>
          </a:prstGeom>
        </p:spPr>
      </p:pic>
      <p:sp>
        <p:nvSpPr>
          <p:cNvPr id="17" name="Shape 11">
            <a:extLst>
              <a:ext uri="{FF2B5EF4-FFF2-40B4-BE49-F238E27FC236}">
                <a16:creationId xmlns:a16="http://schemas.microsoft.com/office/drawing/2014/main" xmlns="" id="{D5626885-1062-1042-09AB-21B53171DB4F}"/>
              </a:ext>
            </a:extLst>
          </p:cNvPr>
          <p:cNvSpPr/>
          <p:nvPr/>
        </p:nvSpPr>
        <p:spPr>
          <a:xfrm>
            <a:off x="2689729" y="2841628"/>
            <a:ext cx="1503003" cy="141405"/>
          </a:xfrm>
          <a:prstGeom prst="roundRect">
            <a:avLst>
              <a:gd name="adj" fmla="val 10913"/>
            </a:avLst>
          </a:prstGeom>
          <a:solidFill>
            <a:srgbClr val="FFFFFF">
              <a:alpha val="0"/>
            </a:srgbClr>
          </a:solidFill>
          <a:ln w="21590">
            <a:solidFill>
              <a:srgbClr val="B54736"/>
            </a:solidFill>
            <a:prstDash val="solid"/>
          </a:ln>
        </p:spPr>
        <p:txBody>
          <a:bodyPr/>
          <a:lstStyle/>
          <a:p>
            <a:endParaRPr lang="pt-BR"/>
          </a:p>
        </p:txBody>
      </p:sp>
      <p:grpSp>
        <p:nvGrpSpPr>
          <p:cNvPr id="67" name="Agrupar 66">
            <a:extLst>
              <a:ext uri="{FF2B5EF4-FFF2-40B4-BE49-F238E27FC236}">
                <a16:creationId xmlns:a16="http://schemas.microsoft.com/office/drawing/2014/main" xmlns="" id="{DFEA5153-DED7-8F24-0189-C3652CA2D6E4}"/>
              </a:ext>
            </a:extLst>
          </p:cNvPr>
          <p:cNvGrpSpPr/>
          <p:nvPr/>
        </p:nvGrpSpPr>
        <p:grpSpPr>
          <a:xfrm>
            <a:off x="2223531" y="2776057"/>
            <a:ext cx="310896" cy="310896"/>
            <a:chOff x="8275320" y="1901952"/>
            <a:chExt cx="310896" cy="310896"/>
          </a:xfrm>
          <a:solidFill>
            <a:srgbClr val="C00000"/>
          </a:solidFill>
        </p:grpSpPr>
        <p:sp>
          <p:nvSpPr>
            <p:cNvPr id="68" name="Shape 16">
              <a:extLst>
                <a:ext uri="{FF2B5EF4-FFF2-40B4-BE49-F238E27FC236}">
                  <a16:creationId xmlns:a16="http://schemas.microsoft.com/office/drawing/2014/main" xmlns="" id="{21E861B2-AA9D-9B0E-3851-1A15F74FE262}"/>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9" name="Text 17">
              <a:extLst>
                <a:ext uri="{FF2B5EF4-FFF2-40B4-BE49-F238E27FC236}">
                  <a16:creationId xmlns:a16="http://schemas.microsoft.com/office/drawing/2014/main" xmlns="" id="{25CDE2E2-D3A5-1D52-AECD-367C464F3C0C}"/>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6" name="Shape 15">
            <a:extLst>
              <a:ext uri="{FF2B5EF4-FFF2-40B4-BE49-F238E27FC236}">
                <a16:creationId xmlns:a16="http://schemas.microsoft.com/office/drawing/2014/main" xmlns="" id="{57EDE972-BD01-B8A4-0227-FCCC65ED1FAE}"/>
              </a:ext>
            </a:extLst>
          </p:cNvPr>
          <p:cNvSpPr/>
          <p:nvPr/>
        </p:nvSpPr>
        <p:spPr>
          <a:xfrm>
            <a:off x="6399653" y="4708657"/>
            <a:ext cx="1440566" cy="155448"/>
          </a:xfrm>
          <a:prstGeom prst="roundRect">
            <a:avLst>
              <a:gd name="adj" fmla="val 5115"/>
            </a:avLst>
          </a:prstGeom>
          <a:solidFill>
            <a:srgbClr val="FFFFFF">
              <a:alpha val="0"/>
            </a:srgbClr>
          </a:solidFill>
          <a:ln w="21590">
            <a:solidFill>
              <a:srgbClr val="B54736"/>
            </a:solidFill>
            <a:prstDash val="solid"/>
          </a:ln>
        </p:spPr>
        <p:txBody>
          <a:bodyPr/>
          <a:lstStyle/>
          <a:p>
            <a:endParaRPr lang="pt-BR"/>
          </a:p>
        </p:txBody>
      </p:sp>
      <p:grpSp>
        <p:nvGrpSpPr>
          <p:cNvPr id="8" name="Agrupar 69">
            <a:extLst>
              <a:ext uri="{FF2B5EF4-FFF2-40B4-BE49-F238E27FC236}">
                <a16:creationId xmlns:a16="http://schemas.microsoft.com/office/drawing/2014/main" xmlns="" id="{8A464219-A84D-587D-E4D6-1E31FCDBEFAC}"/>
              </a:ext>
            </a:extLst>
          </p:cNvPr>
          <p:cNvGrpSpPr/>
          <p:nvPr/>
        </p:nvGrpSpPr>
        <p:grpSpPr>
          <a:xfrm>
            <a:off x="5772660" y="4544185"/>
            <a:ext cx="316097" cy="310896"/>
            <a:chOff x="8275320" y="2743200"/>
            <a:chExt cx="316097" cy="310896"/>
          </a:xfrm>
          <a:solidFill>
            <a:srgbClr val="C00000"/>
          </a:solidFill>
        </p:grpSpPr>
        <p:sp>
          <p:nvSpPr>
            <p:cNvPr id="10" name="Shape 19">
              <a:extLst>
                <a:ext uri="{FF2B5EF4-FFF2-40B4-BE49-F238E27FC236}">
                  <a16:creationId xmlns:a16="http://schemas.microsoft.com/office/drawing/2014/main" xmlns="" id="{227EA7BB-E642-6066-25A3-13BF255740F4}"/>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12" name="Text 20">
              <a:extLst>
                <a:ext uri="{FF2B5EF4-FFF2-40B4-BE49-F238E27FC236}">
                  <a16:creationId xmlns:a16="http://schemas.microsoft.com/office/drawing/2014/main" xmlns="" id="{25902B52-76B1-2CAC-34AE-67EC61435FDC}"/>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Tree>
    <p:extLst>
      <p:ext uri="{BB962C8B-B14F-4D97-AF65-F5344CB8AC3E}">
        <p14:creationId xmlns:p14="http://schemas.microsoft.com/office/powerpoint/2010/main" val="6806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4F7842CB-253E-0296-5245-3B6187F5183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115A8376-366F-7D43-B8DF-F12AD6B05851}"/>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630EB8C2-3097-8CB4-8C72-8ADE7951684D}"/>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E520CB1F-07A9-A561-52F6-1B31D19DB869}"/>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EVIDÊNCIA</a:t>
            </a:r>
            <a:endParaRPr lang="en-US" sz="1200" dirty="0"/>
          </a:p>
        </p:txBody>
      </p:sp>
      <p:sp>
        <p:nvSpPr>
          <p:cNvPr id="7" name="Text 7">
            <a:extLst>
              <a:ext uri="{FF2B5EF4-FFF2-40B4-BE49-F238E27FC236}">
                <a16:creationId xmlns:a16="http://schemas.microsoft.com/office/drawing/2014/main" xmlns="" id="{2ED5475F-1ECF-9559-13F3-BC4C8532A4C3}"/>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Contas de compensação somadas ao total do Ativo e Passivo</a:t>
            </a:r>
            <a:endParaRPr lang="en-US" sz="1950" dirty="0"/>
          </a:p>
        </p:txBody>
      </p:sp>
      <p:sp>
        <p:nvSpPr>
          <p:cNvPr id="9" name="Text 8">
            <a:extLst>
              <a:ext uri="{FF2B5EF4-FFF2-40B4-BE49-F238E27FC236}">
                <a16:creationId xmlns:a16="http://schemas.microsoft.com/office/drawing/2014/main" xmlns="" id="{9789CE03-8B2C-9DCB-DFB5-5DDE7D7CCC91}"/>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balanço evidencia “Ativo compensado” e “Passivo compensado” dentro dos totais patrimoniais.</a:t>
            </a:r>
            <a:endParaRPr lang="en-US" sz="1500" dirty="0"/>
          </a:p>
        </p:txBody>
      </p:sp>
      <p:sp>
        <p:nvSpPr>
          <p:cNvPr id="11" name="Shape 9">
            <a:extLst>
              <a:ext uri="{FF2B5EF4-FFF2-40B4-BE49-F238E27FC236}">
                <a16:creationId xmlns:a16="http://schemas.microsoft.com/office/drawing/2014/main" xmlns="" id="{C6DD7EDF-6ED9-E95D-732B-38065DE1D7E3}"/>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13" name="Image 1" descr="/mnt/data/ricardo_assets/slide_07_pic1.png">
            <a:extLst>
              <a:ext uri="{FF2B5EF4-FFF2-40B4-BE49-F238E27FC236}">
                <a16:creationId xmlns:a16="http://schemas.microsoft.com/office/drawing/2014/main" xmlns="" id="{C831651E-837E-6792-D293-D2E7EA518E38}"/>
              </a:ext>
            </a:extLst>
          </p:cNvPr>
          <p:cNvPicPr>
            <a:picLocks noChangeAspect="1"/>
          </p:cNvPicPr>
          <p:nvPr/>
        </p:nvPicPr>
        <p:blipFill>
          <a:blip r:embed="rId4"/>
          <a:stretch>
            <a:fillRect/>
          </a:stretch>
        </p:blipFill>
        <p:spPr>
          <a:xfrm>
            <a:off x="530352" y="2213516"/>
            <a:ext cx="7315200" cy="3217353"/>
          </a:xfrm>
          <a:prstGeom prst="rect">
            <a:avLst/>
          </a:prstGeom>
        </p:spPr>
      </p:pic>
      <p:sp>
        <p:nvSpPr>
          <p:cNvPr id="17" name="Shape 11">
            <a:extLst>
              <a:ext uri="{FF2B5EF4-FFF2-40B4-BE49-F238E27FC236}">
                <a16:creationId xmlns:a16="http://schemas.microsoft.com/office/drawing/2014/main" xmlns="" id="{E4ABA156-090B-1A40-0D7A-FECC475A27F1}"/>
              </a:ext>
            </a:extLst>
          </p:cNvPr>
          <p:cNvSpPr/>
          <p:nvPr/>
        </p:nvSpPr>
        <p:spPr>
          <a:xfrm>
            <a:off x="2390262" y="4436237"/>
            <a:ext cx="338972" cy="335166"/>
          </a:xfrm>
          <a:prstGeom prst="roundRect">
            <a:avLst>
              <a:gd name="adj" fmla="val 10913"/>
            </a:avLst>
          </a:prstGeom>
          <a:solidFill>
            <a:srgbClr val="FFFFFF">
              <a:alpha val="0"/>
            </a:srgbClr>
          </a:solidFill>
          <a:ln w="21590">
            <a:solidFill>
              <a:srgbClr val="B54736"/>
            </a:solidFill>
            <a:prstDash val="solid"/>
          </a:ln>
        </p:spPr>
        <p:txBody>
          <a:bodyPr/>
          <a:lstStyle/>
          <a:p>
            <a:endParaRPr lang="pt-BR"/>
          </a:p>
        </p:txBody>
      </p:sp>
      <p:sp>
        <p:nvSpPr>
          <p:cNvPr id="25" name="Shape 15">
            <a:extLst>
              <a:ext uri="{FF2B5EF4-FFF2-40B4-BE49-F238E27FC236}">
                <a16:creationId xmlns:a16="http://schemas.microsoft.com/office/drawing/2014/main" xmlns="" id="{256E0B06-EF36-DA68-F403-5A943C7FC8ED}"/>
              </a:ext>
            </a:extLst>
          </p:cNvPr>
          <p:cNvSpPr/>
          <p:nvPr/>
        </p:nvSpPr>
        <p:spPr>
          <a:xfrm>
            <a:off x="529721" y="4569453"/>
            <a:ext cx="1389697" cy="861416"/>
          </a:xfrm>
          <a:prstGeom prst="roundRect">
            <a:avLst>
              <a:gd name="adj" fmla="val 5115"/>
            </a:avLst>
          </a:prstGeom>
          <a:solidFill>
            <a:srgbClr val="FFFFFF">
              <a:alpha val="0"/>
            </a:srgbClr>
          </a:solidFill>
          <a:ln w="21590">
            <a:solidFill>
              <a:srgbClr val="B54736"/>
            </a:solidFill>
            <a:prstDash val="solid"/>
          </a:ln>
        </p:spPr>
        <p:txBody>
          <a:bodyPr/>
          <a:lstStyle/>
          <a:p>
            <a:endParaRPr lang="pt-BR"/>
          </a:p>
        </p:txBody>
      </p:sp>
      <p:sp>
        <p:nvSpPr>
          <p:cNvPr id="31" name="Shape 18">
            <a:extLst>
              <a:ext uri="{FF2B5EF4-FFF2-40B4-BE49-F238E27FC236}">
                <a16:creationId xmlns:a16="http://schemas.microsoft.com/office/drawing/2014/main" xmlns="" id="{0E04D7AF-DBAE-CB0D-5F03-7439E422A693}"/>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3" name="Text 19">
            <a:extLst>
              <a:ext uri="{FF2B5EF4-FFF2-40B4-BE49-F238E27FC236}">
                <a16:creationId xmlns:a16="http://schemas.microsoft.com/office/drawing/2014/main" xmlns="" id="{CE29B9C0-E028-7FC0-800B-DF9D5FFB7EDF}"/>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sp>
        <p:nvSpPr>
          <p:cNvPr id="39" name="Text 22">
            <a:extLst>
              <a:ext uri="{FF2B5EF4-FFF2-40B4-BE49-F238E27FC236}">
                <a16:creationId xmlns:a16="http://schemas.microsoft.com/office/drawing/2014/main" xmlns="" id="{E93EE86E-408A-93DC-8EBD-9693B0F09962}"/>
              </a:ext>
            </a:extLst>
          </p:cNvPr>
          <p:cNvSpPr/>
          <p:nvPr/>
        </p:nvSpPr>
        <p:spPr>
          <a:xfrm>
            <a:off x="8714232" y="215122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NE 7.1 aparece no balanço, mas a nota explicativa correspondente não existe.</a:t>
            </a:r>
            <a:endParaRPr lang="en-US" sz="1400" dirty="0"/>
          </a:p>
        </p:txBody>
      </p:sp>
      <p:sp>
        <p:nvSpPr>
          <p:cNvPr id="45" name="Text 25">
            <a:extLst>
              <a:ext uri="{FF2B5EF4-FFF2-40B4-BE49-F238E27FC236}">
                <a16:creationId xmlns:a16="http://schemas.microsoft.com/office/drawing/2014/main" xmlns="" id="{21B26901-830C-1EF4-7F16-FE5A7ABAFEA1}"/>
              </a:ext>
            </a:extLst>
          </p:cNvPr>
          <p:cNvSpPr/>
          <p:nvPr/>
        </p:nvSpPr>
        <p:spPr>
          <a:xfrm>
            <a:off x="8714232" y="3300772"/>
            <a:ext cx="2651760" cy="795232"/>
          </a:xfrm>
          <a:prstGeom prst="rect">
            <a:avLst/>
          </a:prstGeom>
          <a:noFill/>
          <a:ln/>
        </p:spPr>
        <p:txBody>
          <a:bodyPr wrap="square" lIns="127" tIns="127" rIns="127" bIns="127" rtlCol="0" anchor="ctr">
            <a:noAutofit/>
          </a:bodyPr>
          <a:lstStyle/>
          <a:p>
            <a:pPr marL="0" indent="0">
              <a:buNone/>
            </a:pPr>
            <a:r>
              <a:rPr lang="en-US" sz="1400" dirty="0">
                <a:solidFill>
                  <a:srgbClr val="171717"/>
                </a:solidFill>
              </a:rPr>
              <a:t>Ativo compensado e passivo compensado entram no total, elevando artificialmente Ativo e Passivo.</a:t>
            </a:r>
            <a:endParaRPr lang="en-US" sz="1400" dirty="0"/>
          </a:p>
        </p:txBody>
      </p:sp>
      <p:sp>
        <p:nvSpPr>
          <p:cNvPr id="51" name="Text 28">
            <a:extLst>
              <a:ext uri="{FF2B5EF4-FFF2-40B4-BE49-F238E27FC236}">
                <a16:creationId xmlns:a16="http://schemas.microsoft.com/office/drawing/2014/main" xmlns="" id="{AB945985-9018-DC3E-FE01-63D611417AA4}"/>
              </a:ext>
            </a:extLst>
          </p:cNvPr>
          <p:cNvSpPr/>
          <p:nvPr/>
        </p:nvSpPr>
        <p:spPr>
          <a:xfrm>
            <a:off x="8714232" y="4450320"/>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distorção compromete comparabilidade e percepção do tamanho patrimonial.</a:t>
            </a:r>
            <a:endParaRPr lang="en-US" sz="1400" dirty="0"/>
          </a:p>
        </p:txBody>
      </p:sp>
      <p:grpSp>
        <p:nvGrpSpPr>
          <p:cNvPr id="58" name="Agrupar 57">
            <a:extLst>
              <a:ext uri="{FF2B5EF4-FFF2-40B4-BE49-F238E27FC236}">
                <a16:creationId xmlns:a16="http://schemas.microsoft.com/office/drawing/2014/main" xmlns="" id="{F36F2B6F-7E25-CF24-4942-BF97CAD00AA8}"/>
              </a:ext>
            </a:extLst>
          </p:cNvPr>
          <p:cNvGrpSpPr/>
          <p:nvPr/>
        </p:nvGrpSpPr>
        <p:grpSpPr>
          <a:xfrm>
            <a:off x="8294773" y="2407790"/>
            <a:ext cx="310896" cy="310896"/>
            <a:chOff x="8275320" y="1901952"/>
            <a:chExt cx="310896" cy="310896"/>
          </a:xfrm>
          <a:solidFill>
            <a:srgbClr val="C00000"/>
          </a:solidFill>
        </p:grpSpPr>
        <p:sp>
          <p:nvSpPr>
            <p:cNvPr id="59" name="Shape 16">
              <a:extLst>
                <a:ext uri="{FF2B5EF4-FFF2-40B4-BE49-F238E27FC236}">
                  <a16:creationId xmlns:a16="http://schemas.microsoft.com/office/drawing/2014/main" xmlns="" id="{EB458CD9-FD4F-2F62-C923-F6CD1E102B1C}"/>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0" name="Text 17">
              <a:extLst>
                <a:ext uri="{FF2B5EF4-FFF2-40B4-BE49-F238E27FC236}">
                  <a16:creationId xmlns:a16="http://schemas.microsoft.com/office/drawing/2014/main" xmlns="" id="{4E73BD03-5428-3D53-0F14-A7C6622BDBF8}"/>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61" name="Agrupar 60">
            <a:extLst>
              <a:ext uri="{FF2B5EF4-FFF2-40B4-BE49-F238E27FC236}">
                <a16:creationId xmlns:a16="http://schemas.microsoft.com/office/drawing/2014/main" xmlns="" id="{623F519C-6003-FDAB-2A8E-9824E6A0C14D}"/>
              </a:ext>
            </a:extLst>
          </p:cNvPr>
          <p:cNvGrpSpPr/>
          <p:nvPr/>
        </p:nvGrpSpPr>
        <p:grpSpPr>
          <a:xfrm>
            <a:off x="8294773" y="3560324"/>
            <a:ext cx="316097" cy="310896"/>
            <a:chOff x="8275320" y="2743200"/>
            <a:chExt cx="316097" cy="310896"/>
          </a:xfrm>
          <a:solidFill>
            <a:srgbClr val="C00000"/>
          </a:solidFill>
        </p:grpSpPr>
        <p:sp>
          <p:nvSpPr>
            <p:cNvPr id="62" name="Shape 19">
              <a:extLst>
                <a:ext uri="{FF2B5EF4-FFF2-40B4-BE49-F238E27FC236}">
                  <a16:creationId xmlns:a16="http://schemas.microsoft.com/office/drawing/2014/main" xmlns="" id="{F6543318-D2A3-03F1-0322-00F7153A4D3E}"/>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63" name="Text 20">
              <a:extLst>
                <a:ext uri="{FF2B5EF4-FFF2-40B4-BE49-F238E27FC236}">
                  <a16:creationId xmlns:a16="http://schemas.microsoft.com/office/drawing/2014/main" xmlns="" id="{FFAAC1AC-05AB-A583-6758-4A5CA12E4374}"/>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64" name="Agrupar 63">
            <a:extLst>
              <a:ext uri="{FF2B5EF4-FFF2-40B4-BE49-F238E27FC236}">
                <a16:creationId xmlns:a16="http://schemas.microsoft.com/office/drawing/2014/main" xmlns="" id="{848CD3AC-9904-1886-F49A-3AD20D6BA614}"/>
              </a:ext>
            </a:extLst>
          </p:cNvPr>
          <p:cNvGrpSpPr/>
          <p:nvPr/>
        </p:nvGrpSpPr>
        <p:grpSpPr>
          <a:xfrm>
            <a:off x="8273506" y="4722585"/>
            <a:ext cx="363831" cy="311480"/>
            <a:chOff x="8254053" y="3584448"/>
            <a:chExt cx="363831" cy="311480"/>
          </a:xfrm>
          <a:solidFill>
            <a:srgbClr val="C00000"/>
          </a:solidFill>
        </p:grpSpPr>
        <p:sp>
          <p:nvSpPr>
            <p:cNvPr id="65" name="Shape 22">
              <a:extLst>
                <a:ext uri="{FF2B5EF4-FFF2-40B4-BE49-F238E27FC236}">
                  <a16:creationId xmlns:a16="http://schemas.microsoft.com/office/drawing/2014/main" xmlns="" id="{11B77986-44D0-46D4-10EE-1287F5E04471}"/>
                </a:ext>
              </a:extLst>
            </p:cNvPr>
            <p:cNvSpPr/>
            <p:nvPr/>
          </p:nvSpPr>
          <p:spPr>
            <a:xfrm>
              <a:off x="8275320" y="3584448"/>
              <a:ext cx="310896" cy="310896"/>
            </a:xfrm>
            <a:prstGeom prst="ellipse">
              <a:avLst/>
            </a:prstGeom>
            <a:grpFill/>
            <a:ln w="5080">
              <a:solidFill>
                <a:srgbClr val="FFFFFF"/>
              </a:solidFill>
              <a:prstDash val="solid"/>
            </a:ln>
          </p:spPr>
          <p:txBody>
            <a:bodyPr anchor="ctr" anchorCtr="0"/>
            <a:lstStyle/>
            <a:p>
              <a:endParaRPr lang="pt-BR" b="1" dirty="0"/>
            </a:p>
          </p:txBody>
        </p:sp>
        <p:sp>
          <p:nvSpPr>
            <p:cNvPr id="66" name="Text 23">
              <a:extLst>
                <a:ext uri="{FF2B5EF4-FFF2-40B4-BE49-F238E27FC236}">
                  <a16:creationId xmlns:a16="http://schemas.microsoft.com/office/drawing/2014/main" xmlns="" id="{2A8377C3-A896-C225-74E3-1979FBF24AF5}"/>
                </a:ext>
              </a:extLst>
            </p:cNvPr>
            <p:cNvSpPr/>
            <p:nvPr/>
          </p:nvSpPr>
          <p:spPr>
            <a:xfrm>
              <a:off x="8254053" y="3594176"/>
              <a:ext cx="363831" cy="301752"/>
            </a:xfrm>
            <a:prstGeom prst="rect">
              <a:avLst/>
            </a:prstGeom>
            <a:grp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grpSp>
        <p:nvGrpSpPr>
          <p:cNvPr id="67" name="Agrupar 66">
            <a:extLst>
              <a:ext uri="{FF2B5EF4-FFF2-40B4-BE49-F238E27FC236}">
                <a16:creationId xmlns:a16="http://schemas.microsoft.com/office/drawing/2014/main" xmlns="" id="{C1915955-50B1-7CC6-C04D-75D64D79B46E}"/>
              </a:ext>
            </a:extLst>
          </p:cNvPr>
          <p:cNvGrpSpPr/>
          <p:nvPr/>
        </p:nvGrpSpPr>
        <p:grpSpPr>
          <a:xfrm>
            <a:off x="2271390" y="4129913"/>
            <a:ext cx="310896" cy="310896"/>
            <a:chOff x="8275320" y="1901952"/>
            <a:chExt cx="310896" cy="310896"/>
          </a:xfrm>
          <a:solidFill>
            <a:srgbClr val="C00000"/>
          </a:solidFill>
        </p:grpSpPr>
        <p:sp>
          <p:nvSpPr>
            <p:cNvPr id="68" name="Shape 16">
              <a:extLst>
                <a:ext uri="{FF2B5EF4-FFF2-40B4-BE49-F238E27FC236}">
                  <a16:creationId xmlns:a16="http://schemas.microsoft.com/office/drawing/2014/main" xmlns="" id="{8E3A2396-1ED7-4AA4-E1DE-E3C9CE0B9B23}"/>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9" name="Text 17">
              <a:extLst>
                <a:ext uri="{FF2B5EF4-FFF2-40B4-BE49-F238E27FC236}">
                  <a16:creationId xmlns:a16="http://schemas.microsoft.com/office/drawing/2014/main" xmlns="" id="{B9CFEFD9-5754-0B3F-8405-E74CB046CDE5}"/>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0" name="Agrupar 69">
            <a:extLst>
              <a:ext uri="{FF2B5EF4-FFF2-40B4-BE49-F238E27FC236}">
                <a16:creationId xmlns:a16="http://schemas.microsoft.com/office/drawing/2014/main" xmlns="" id="{64E3E979-4B20-C52E-6D77-F796B6635E15}"/>
              </a:ext>
            </a:extLst>
          </p:cNvPr>
          <p:cNvGrpSpPr/>
          <p:nvPr/>
        </p:nvGrpSpPr>
        <p:grpSpPr>
          <a:xfrm>
            <a:off x="1470707" y="4844713"/>
            <a:ext cx="316097" cy="310896"/>
            <a:chOff x="8275320" y="2743200"/>
            <a:chExt cx="316097" cy="310896"/>
          </a:xfrm>
          <a:solidFill>
            <a:srgbClr val="C00000"/>
          </a:solidFill>
        </p:grpSpPr>
        <p:sp>
          <p:nvSpPr>
            <p:cNvPr id="71" name="Shape 19">
              <a:extLst>
                <a:ext uri="{FF2B5EF4-FFF2-40B4-BE49-F238E27FC236}">
                  <a16:creationId xmlns:a16="http://schemas.microsoft.com/office/drawing/2014/main" xmlns="" id="{78158492-0DB8-1762-F97A-5728CE6F3359}"/>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72" name="Text 20">
              <a:extLst>
                <a:ext uri="{FF2B5EF4-FFF2-40B4-BE49-F238E27FC236}">
                  <a16:creationId xmlns:a16="http://schemas.microsoft.com/office/drawing/2014/main" xmlns="" id="{E897A1F3-71CC-F05A-36F6-F40C4153A1CB}"/>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Tree>
    <p:extLst>
      <p:ext uri="{BB962C8B-B14F-4D97-AF65-F5344CB8AC3E}">
        <p14:creationId xmlns:p14="http://schemas.microsoft.com/office/powerpoint/2010/main" val="998052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62E1976B-F3F3-69A7-9D22-8C0A8A9E753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2809F670-4DB6-4FD1-618D-1790D1790B9D}"/>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2A680D3A-6615-1C4D-872E-B2748FA3B5CF}"/>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012C8A7F-227B-6F6B-48E4-6F9A706A8D42}"/>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700" b="1" dirty="0">
                <a:solidFill>
                  <a:srgbClr val="B28A2E"/>
                </a:solidFill>
              </a:rPr>
              <a:t>EVIDÊNCIA</a:t>
            </a:r>
            <a:endParaRPr lang="en-US" sz="700" dirty="0"/>
          </a:p>
        </p:txBody>
      </p:sp>
      <p:sp>
        <p:nvSpPr>
          <p:cNvPr id="7" name="Text 7">
            <a:extLst>
              <a:ext uri="{FF2B5EF4-FFF2-40B4-BE49-F238E27FC236}">
                <a16:creationId xmlns:a16="http://schemas.microsoft.com/office/drawing/2014/main" xmlns="" id="{42F092B9-871C-E7B2-EAC6-A033F63D12E6}"/>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Contas de compensação somadas ao total do Ativo</a:t>
            </a:r>
            <a:endParaRPr lang="en-US" sz="1950" dirty="0"/>
          </a:p>
        </p:txBody>
      </p:sp>
      <p:sp>
        <p:nvSpPr>
          <p:cNvPr id="9" name="Text 8">
            <a:extLst>
              <a:ext uri="{FF2B5EF4-FFF2-40B4-BE49-F238E27FC236}">
                <a16:creationId xmlns:a16="http://schemas.microsoft.com/office/drawing/2014/main" xmlns="" id="{A06F3861-93BD-D515-2CD6-F25E6D95A23A}"/>
              </a:ext>
            </a:extLst>
          </p:cNvPr>
          <p:cNvSpPr/>
          <p:nvPr/>
        </p:nvSpPr>
        <p:spPr>
          <a:xfrm>
            <a:off x="502920" y="1154281"/>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print indica a soma de conta compensada como componente do total do ativo.</a:t>
            </a:r>
            <a:endParaRPr lang="en-US" sz="1500" dirty="0"/>
          </a:p>
        </p:txBody>
      </p:sp>
      <p:sp>
        <p:nvSpPr>
          <p:cNvPr id="11" name="Shape 9">
            <a:extLst>
              <a:ext uri="{FF2B5EF4-FFF2-40B4-BE49-F238E27FC236}">
                <a16:creationId xmlns:a16="http://schemas.microsoft.com/office/drawing/2014/main" xmlns="" id="{CA2059D4-5AF2-A95F-EDA9-F4C7947DBCA0}"/>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13" name="Image 1" descr="/mnt/data/ricardo_assets/slide_08_pic1.png">
            <a:extLst>
              <a:ext uri="{FF2B5EF4-FFF2-40B4-BE49-F238E27FC236}">
                <a16:creationId xmlns:a16="http://schemas.microsoft.com/office/drawing/2014/main" xmlns="" id="{DB87902B-60C2-0A37-B34B-DD4BECA4F6BA}"/>
              </a:ext>
            </a:extLst>
          </p:cNvPr>
          <p:cNvPicPr>
            <a:picLocks noChangeAspect="1"/>
          </p:cNvPicPr>
          <p:nvPr/>
        </p:nvPicPr>
        <p:blipFill>
          <a:blip r:embed="rId4"/>
          <a:stretch>
            <a:fillRect/>
          </a:stretch>
        </p:blipFill>
        <p:spPr>
          <a:xfrm>
            <a:off x="674793" y="1536192"/>
            <a:ext cx="7026318" cy="4572000"/>
          </a:xfrm>
          <a:prstGeom prst="rect">
            <a:avLst/>
          </a:prstGeom>
        </p:spPr>
      </p:pic>
      <p:sp>
        <p:nvSpPr>
          <p:cNvPr id="17" name="Shape 11">
            <a:extLst>
              <a:ext uri="{FF2B5EF4-FFF2-40B4-BE49-F238E27FC236}">
                <a16:creationId xmlns:a16="http://schemas.microsoft.com/office/drawing/2014/main" xmlns="" id="{32640DE3-9E04-2546-6DC9-858235281BBD}"/>
              </a:ext>
            </a:extLst>
          </p:cNvPr>
          <p:cNvSpPr/>
          <p:nvPr/>
        </p:nvSpPr>
        <p:spPr>
          <a:xfrm>
            <a:off x="685800" y="5180163"/>
            <a:ext cx="1736442" cy="204040"/>
          </a:xfrm>
          <a:prstGeom prst="roundRect">
            <a:avLst>
              <a:gd name="adj" fmla="val 8792"/>
            </a:avLst>
          </a:prstGeom>
          <a:solidFill>
            <a:srgbClr val="FFFFFF">
              <a:alpha val="0"/>
            </a:srgbClr>
          </a:solidFill>
          <a:ln w="21590">
            <a:solidFill>
              <a:srgbClr val="B54736"/>
            </a:solidFill>
            <a:prstDash val="solid"/>
          </a:ln>
        </p:spPr>
        <p:txBody>
          <a:bodyPr/>
          <a:lstStyle/>
          <a:p>
            <a:endParaRPr lang="pt-BR"/>
          </a:p>
        </p:txBody>
      </p:sp>
      <p:sp>
        <p:nvSpPr>
          <p:cNvPr id="21" name="Text 13">
            <a:extLst>
              <a:ext uri="{FF2B5EF4-FFF2-40B4-BE49-F238E27FC236}">
                <a16:creationId xmlns:a16="http://schemas.microsoft.com/office/drawing/2014/main" xmlns="" id="{A72D36A0-618A-1BB8-1A18-533FC7B0AB8A}"/>
              </a:ext>
            </a:extLst>
          </p:cNvPr>
          <p:cNvSpPr/>
          <p:nvPr/>
        </p:nvSpPr>
        <p:spPr>
          <a:xfrm>
            <a:off x="2298798" y="4969851"/>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23" name="Shape 14">
            <a:extLst>
              <a:ext uri="{FF2B5EF4-FFF2-40B4-BE49-F238E27FC236}">
                <a16:creationId xmlns:a16="http://schemas.microsoft.com/office/drawing/2014/main" xmlns="" id="{397228AD-BCFF-35AD-FC5D-7B645BD8323A}"/>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25" name="Text 15">
            <a:extLst>
              <a:ext uri="{FF2B5EF4-FFF2-40B4-BE49-F238E27FC236}">
                <a16:creationId xmlns:a16="http://schemas.microsoft.com/office/drawing/2014/main" xmlns="" id="{DE9ACE91-B173-B3CE-8D66-354CB2DF22B1}"/>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grpSp>
        <p:nvGrpSpPr>
          <p:cNvPr id="52" name="Agrupar 51">
            <a:extLst>
              <a:ext uri="{FF2B5EF4-FFF2-40B4-BE49-F238E27FC236}">
                <a16:creationId xmlns:a16="http://schemas.microsoft.com/office/drawing/2014/main" xmlns="" id="{937FF198-512C-83ED-FF9A-6E4DD36D9C6E}"/>
              </a:ext>
            </a:extLst>
          </p:cNvPr>
          <p:cNvGrpSpPr/>
          <p:nvPr/>
        </p:nvGrpSpPr>
        <p:grpSpPr>
          <a:xfrm>
            <a:off x="8275320" y="2534251"/>
            <a:ext cx="310896" cy="310896"/>
            <a:chOff x="8275320" y="1901952"/>
            <a:chExt cx="310896" cy="310896"/>
          </a:xfrm>
          <a:solidFill>
            <a:srgbClr val="C00000"/>
          </a:solidFill>
        </p:grpSpPr>
        <p:sp>
          <p:nvSpPr>
            <p:cNvPr id="27" name="Shape 16">
              <a:extLst>
                <a:ext uri="{FF2B5EF4-FFF2-40B4-BE49-F238E27FC236}">
                  <a16:creationId xmlns:a16="http://schemas.microsoft.com/office/drawing/2014/main" xmlns="" id="{936D47D3-EF5E-F37E-867A-ACDCC06204FC}"/>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29" name="Text 17">
              <a:extLst>
                <a:ext uri="{FF2B5EF4-FFF2-40B4-BE49-F238E27FC236}">
                  <a16:creationId xmlns:a16="http://schemas.microsoft.com/office/drawing/2014/main" xmlns="" id="{D6CAA05A-0FCC-570D-1F05-D2FD46EA2EE6}"/>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31" name="Text 18">
            <a:extLst>
              <a:ext uri="{FF2B5EF4-FFF2-40B4-BE49-F238E27FC236}">
                <a16:creationId xmlns:a16="http://schemas.microsoft.com/office/drawing/2014/main" xmlns="" id="{75E456D0-E482-28EE-FEF5-E463072198AE}"/>
              </a:ext>
            </a:extLst>
          </p:cNvPr>
          <p:cNvSpPr/>
          <p:nvPr/>
        </p:nvSpPr>
        <p:spPr>
          <a:xfrm>
            <a:off x="8714232" y="2297141"/>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Conta de compensação aparece dentro do bloco de ativo.</a:t>
            </a:r>
            <a:endParaRPr lang="en-US" sz="1400" dirty="0"/>
          </a:p>
        </p:txBody>
      </p:sp>
      <p:grpSp>
        <p:nvGrpSpPr>
          <p:cNvPr id="51" name="Agrupar 50">
            <a:extLst>
              <a:ext uri="{FF2B5EF4-FFF2-40B4-BE49-F238E27FC236}">
                <a16:creationId xmlns:a16="http://schemas.microsoft.com/office/drawing/2014/main" xmlns="" id="{B53E1248-BC88-B70D-1950-81813ED6CDEC}"/>
              </a:ext>
            </a:extLst>
          </p:cNvPr>
          <p:cNvGrpSpPr/>
          <p:nvPr/>
        </p:nvGrpSpPr>
        <p:grpSpPr>
          <a:xfrm>
            <a:off x="8275320" y="3375499"/>
            <a:ext cx="316097" cy="310896"/>
            <a:chOff x="8275320" y="2743200"/>
            <a:chExt cx="316097" cy="310896"/>
          </a:xfrm>
          <a:solidFill>
            <a:srgbClr val="C00000"/>
          </a:solidFill>
        </p:grpSpPr>
        <p:sp>
          <p:nvSpPr>
            <p:cNvPr id="33" name="Shape 19">
              <a:extLst>
                <a:ext uri="{FF2B5EF4-FFF2-40B4-BE49-F238E27FC236}">
                  <a16:creationId xmlns:a16="http://schemas.microsoft.com/office/drawing/2014/main" xmlns="" id="{0A2FB61F-A164-69E4-3CD7-E64FEAAF7DA2}"/>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35" name="Text 20">
              <a:extLst>
                <a:ext uri="{FF2B5EF4-FFF2-40B4-BE49-F238E27FC236}">
                  <a16:creationId xmlns:a16="http://schemas.microsoft.com/office/drawing/2014/main" xmlns="" id="{5EB6CF5C-E91A-A736-7AC4-276FF24DF4C0}"/>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37" name="Text 21">
            <a:extLst>
              <a:ext uri="{FF2B5EF4-FFF2-40B4-BE49-F238E27FC236}">
                <a16:creationId xmlns:a16="http://schemas.microsoft.com/office/drawing/2014/main" xmlns="" id="{31CE67E6-1E3C-D991-3D89-E27E1F84C68B}"/>
              </a:ext>
            </a:extLst>
          </p:cNvPr>
          <p:cNvSpPr/>
          <p:nvPr/>
        </p:nvSpPr>
        <p:spPr>
          <a:xfrm>
            <a:off x="8714232" y="3138389"/>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Total do Ativo passa a incorporar saldo que não representa ativo realizável.</a:t>
            </a:r>
            <a:endParaRPr lang="en-US" sz="1400" dirty="0"/>
          </a:p>
        </p:txBody>
      </p:sp>
      <p:grpSp>
        <p:nvGrpSpPr>
          <p:cNvPr id="50" name="Agrupar 49">
            <a:extLst>
              <a:ext uri="{FF2B5EF4-FFF2-40B4-BE49-F238E27FC236}">
                <a16:creationId xmlns:a16="http://schemas.microsoft.com/office/drawing/2014/main" xmlns="" id="{FB53A699-5277-838F-70C9-7EBB4C98F743}"/>
              </a:ext>
            </a:extLst>
          </p:cNvPr>
          <p:cNvGrpSpPr/>
          <p:nvPr/>
        </p:nvGrpSpPr>
        <p:grpSpPr>
          <a:xfrm>
            <a:off x="8254053" y="4216747"/>
            <a:ext cx="363831" cy="311480"/>
            <a:chOff x="8254053" y="3584448"/>
            <a:chExt cx="363831" cy="311480"/>
          </a:xfrm>
        </p:grpSpPr>
        <p:sp>
          <p:nvSpPr>
            <p:cNvPr id="39" name="Shape 22">
              <a:extLst>
                <a:ext uri="{FF2B5EF4-FFF2-40B4-BE49-F238E27FC236}">
                  <a16:creationId xmlns:a16="http://schemas.microsoft.com/office/drawing/2014/main" xmlns="" id="{A346482C-78EF-2F46-608D-976A1DE615D8}"/>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41" name="Text 23">
              <a:extLst>
                <a:ext uri="{FF2B5EF4-FFF2-40B4-BE49-F238E27FC236}">
                  <a16:creationId xmlns:a16="http://schemas.microsoft.com/office/drawing/2014/main" xmlns="" id="{B2044B1A-C56F-1460-8AAD-03071AD2B7F9}"/>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43" name="Text 24">
            <a:extLst>
              <a:ext uri="{FF2B5EF4-FFF2-40B4-BE49-F238E27FC236}">
                <a16:creationId xmlns:a16="http://schemas.microsoft.com/office/drawing/2014/main" xmlns="" id="{2B25C581-3678-3E13-3FE9-40F840D85BEE}"/>
              </a:ext>
            </a:extLst>
          </p:cNvPr>
          <p:cNvSpPr/>
          <p:nvPr/>
        </p:nvSpPr>
        <p:spPr>
          <a:xfrm>
            <a:off x="8714232" y="3979637"/>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Sugestão: retirar dos totais e evidenciar em nota ou quadro específico.</a:t>
            </a:r>
            <a:endParaRPr lang="en-US" sz="1400" dirty="0"/>
          </a:p>
        </p:txBody>
      </p:sp>
      <p:grpSp>
        <p:nvGrpSpPr>
          <p:cNvPr id="53" name="Agrupar 52">
            <a:extLst>
              <a:ext uri="{FF2B5EF4-FFF2-40B4-BE49-F238E27FC236}">
                <a16:creationId xmlns:a16="http://schemas.microsoft.com/office/drawing/2014/main" xmlns="" id="{522CC0AB-FC99-C098-F2E2-45F1C600DD1C}"/>
              </a:ext>
            </a:extLst>
          </p:cNvPr>
          <p:cNvGrpSpPr/>
          <p:nvPr/>
        </p:nvGrpSpPr>
        <p:grpSpPr>
          <a:xfrm>
            <a:off x="2346753" y="4873839"/>
            <a:ext cx="310896" cy="310896"/>
            <a:chOff x="8275320" y="1901952"/>
            <a:chExt cx="310896" cy="310896"/>
          </a:xfrm>
          <a:solidFill>
            <a:srgbClr val="C00000"/>
          </a:solidFill>
        </p:grpSpPr>
        <p:sp>
          <p:nvSpPr>
            <p:cNvPr id="54" name="Shape 16">
              <a:extLst>
                <a:ext uri="{FF2B5EF4-FFF2-40B4-BE49-F238E27FC236}">
                  <a16:creationId xmlns:a16="http://schemas.microsoft.com/office/drawing/2014/main" xmlns="" id="{DF37458A-0D57-6DE0-3166-A28AF13143E3}"/>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55" name="Text 17">
              <a:extLst>
                <a:ext uri="{FF2B5EF4-FFF2-40B4-BE49-F238E27FC236}">
                  <a16:creationId xmlns:a16="http://schemas.microsoft.com/office/drawing/2014/main" xmlns="" id="{AC99D674-2010-8336-1680-02EDEA688D98}"/>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1866340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922970B6-7A66-48CA-B2A0-9E9DA10444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2E6A5A2C-4924-4FAE-519E-E9E5B9B76DB6}"/>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61FEFD31-6F22-6D92-92B3-0CB4FC1F17CF}"/>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D88213D7-063C-80C0-B303-C60D48D9C1D2}"/>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EVIDÊNCIA</a:t>
            </a:r>
            <a:endParaRPr lang="en-US" sz="1200" dirty="0"/>
          </a:p>
        </p:txBody>
      </p:sp>
      <p:sp>
        <p:nvSpPr>
          <p:cNvPr id="7" name="Text 7">
            <a:extLst>
              <a:ext uri="{FF2B5EF4-FFF2-40B4-BE49-F238E27FC236}">
                <a16:creationId xmlns:a16="http://schemas.microsoft.com/office/drawing/2014/main" xmlns="" id="{62674406-9BA1-3FB5-8563-DF89DC8FCC81}"/>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Contas de compensação somadas ao não circulante</a:t>
            </a:r>
            <a:endParaRPr lang="en-US" sz="1950" dirty="0"/>
          </a:p>
        </p:txBody>
      </p:sp>
      <p:sp>
        <p:nvSpPr>
          <p:cNvPr id="9" name="Text 8">
            <a:extLst>
              <a:ext uri="{FF2B5EF4-FFF2-40B4-BE49-F238E27FC236}">
                <a16:creationId xmlns:a16="http://schemas.microsoft.com/office/drawing/2014/main" xmlns="" id="{1CD86494-CB5F-182C-F89F-F7606CFF6D9F}"/>
              </a:ext>
            </a:extLst>
          </p:cNvPr>
          <p:cNvSpPr/>
          <p:nvPr/>
        </p:nvSpPr>
        <p:spPr>
          <a:xfrm>
            <a:off x="502920" y="1154284"/>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ponto marcado indica classificação inadequada de conta compensada dentro do ativo/passivo não circulante.</a:t>
            </a:r>
            <a:endParaRPr lang="en-US" sz="1500" dirty="0"/>
          </a:p>
        </p:txBody>
      </p:sp>
      <p:sp>
        <p:nvSpPr>
          <p:cNvPr id="11" name="Shape 9">
            <a:extLst>
              <a:ext uri="{FF2B5EF4-FFF2-40B4-BE49-F238E27FC236}">
                <a16:creationId xmlns:a16="http://schemas.microsoft.com/office/drawing/2014/main" xmlns="" id="{2AEBEEF2-0B12-8507-0158-7260E9C843CE}"/>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13" name="Image 1" descr="/mnt/data/ricardo_render/slide-9.png">
            <a:extLst>
              <a:ext uri="{FF2B5EF4-FFF2-40B4-BE49-F238E27FC236}">
                <a16:creationId xmlns:a16="http://schemas.microsoft.com/office/drawing/2014/main" xmlns="" id="{409478ED-8499-3C4B-A6F1-4A09B4FD531D}"/>
              </a:ext>
            </a:extLst>
          </p:cNvPr>
          <p:cNvPicPr>
            <a:picLocks noChangeAspect="1"/>
          </p:cNvPicPr>
          <p:nvPr/>
        </p:nvPicPr>
        <p:blipFill>
          <a:blip r:embed="rId4"/>
          <a:srcRect l="5667" r="11106"/>
          <a:stretch>
            <a:fillRect/>
          </a:stretch>
        </p:blipFill>
        <p:spPr>
          <a:xfrm>
            <a:off x="796113" y="1560466"/>
            <a:ext cx="6697040" cy="4523453"/>
          </a:xfrm>
          <a:prstGeom prst="rect">
            <a:avLst/>
          </a:prstGeom>
        </p:spPr>
      </p:pic>
      <p:sp>
        <p:nvSpPr>
          <p:cNvPr id="17" name="Shape 11">
            <a:extLst>
              <a:ext uri="{FF2B5EF4-FFF2-40B4-BE49-F238E27FC236}">
                <a16:creationId xmlns:a16="http://schemas.microsoft.com/office/drawing/2014/main" xmlns="" id="{7B830E5D-04E3-0F9B-BC8E-4ED1587D360F}"/>
              </a:ext>
            </a:extLst>
          </p:cNvPr>
          <p:cNvSpPr/>
          <p:nvPr/>
        </p:nvSpPr>
        <p:spPr>
          <a:xfrm>
            <a:off x="4194158" y="3790547"/>
            <a:ext cx="1752576" cy="246889"/>
          </a:xfrm>
          <a:prstGeom prst="roundRect">
            <a:avLst>
              <a:gd name="adj" fmla="val 2778"/>
            </a:avLst>
          </a:prstGeom>
          <a:solidFill>
            <a:srgbClr val="FFFFFF">
              <a:alpha val="0"/>
            </a:srgbClr>
          </a:solidFill>
          <a:ln w="21590">
            <a:solidFill>
              <a:srgbClr val="B54736"/>
            </a:solidFill>
            <a:prstDash val="solid"/>
          </a:ln>
        </p:spPr>
        <p:txBody>
          <a:bodyPr/>
          <a:lstStyle/>
          <a:p>
            <a:endParaRPr lang="pt-BR"/>
          </a:p>
        </p:txBody>
      </p:sp>
      <p:sp>
        <p:nvSpPr>
          <p:cNvPr id="23" name="Shape 14">
            <a:extLst>
              <a:ext uri="{FF2B5EF4-FFF2-40B4-BE49-F238E27FC236}">
                <a16:creationId xmlns:a16="http://schemas.microsoft.com/office/drawing/2014/main" xmlns="" id="{2D4EB8F0-0B7B-544A-51CA-E2A1DB5E9569}"/>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25" name="Text 15">
            <a:extLst>
              <a:ext uri="{FF2B5EF4-FFF2-40B4-BE49-F238E27FC236}">
                <a16:creationId xmlns:a16="http://schemas.microsoft.com/office/drawing/2014/main" xmlns="" id="{D1B9F706-EDEF-60C5-A91F-BC376C556612}"/>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31" name="Text 18">
            <a:extLst>
              <a:ext uri="{FF2B5EF4-FFF2-40B4-BE49-F238E27FC236}">
                <a16:creationId xmlns:a16="http://schemas.microsoft.com/office/drawing/2014/main" xmlns="" id="{17434578-A056-785F-1338-8485206E49EC}"/>
              </a:ext>
            </a:extLst>
          </p:cNvPr>
          <p:cNvSpPr/>
          <p:nvPr/>
        </p:nvSpPr>
        <p:spPr>
          <a:xfrm>
            <a:off x="8714232" y="2452787"/>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Classificação em não circulante mistura natureza patrimonial e controle compensatório.</a:t>
            </a:r>
            <a:endParaRPr lang="en-US" sz="1400" dirty="0"/>
          </a:p>
        </p:txBody>
      </p:sp>
      <p:sp>
        <p:nvSpPr>
          <p:cNvPr id="37" name="Text 21">
            <a:extLst>
              <a:ext uri="{FF2B5EF4-FFF2-40B4-BE49-F238E27FC236}">
                <a16:creationId xmlns:a16="http://schemas.microsoft.com/office/drawing/2014/main" xmlns="" id="{C8EA4FB8-9E42-A7E4-A9B8-64F50B07FF65}"/>
              </a:ext>
            </a:extLst>
          </p:cNvPr>
          <p:cNvSpPr/>
          <p:nvPr/>
        </p:nvSpPr>
        <p:spPr>
          <a:xfrm>
            <a:off x="8714232" y="329403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apresentação compromete a leitura de liquidez e endividamento.</a:t>
            </a:r>
            <a:endParaRPr lang="en-US" sz="1400" dirty="0"/>
          </a:p>
        </p:txBody>
      </p:sp>
      <p:sp>
        <p:nvSpPr>
          <p:cNvPr id="43" name="Text 24">
            <a:extLst>
              <a:ext uri="{FF2B5EF4-FFF2-40B4-BE49-F238E27FC236}">
                <a16:creationId xmlns:a16="http://schemas.microsoft.com/office/drawing/2014/main" xmlns="" id="{84436F84-584A-122C-85A4-E5B78B6EA3DB}"/>
              </a:ext>
            </a:extLst>
          </p:cNvPr>
          <p:cNvSpPr/>
          <p:nvPr/>
        </p:nvSpPr>
        <p:spPr>
          <a:xfrm>
            <a:off x="8714232" y="4135283"/>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Recomendação: separar contas de compensação dos totais do balanço.</a:t>
            </a:r>
            <a:endParaRPr lang="en-US" sz="1400" dirty="0"/>
          </a:p>
        </p:txBody>
      </p:sp>
      <p:grpSp>
        <p:nvGrpSpPr>
          <p:cNvPr id="50" name="Agrupar 49">
            <a:extLst>
              <a:ext uri="{FF2B5EF4-FFF2-40B4-BE49-F238E27FC236}">
                <a16:creationId xmlns:a16="http://schemas.microsoft.com/office/drawing/2014/main" xmlns="" id="{C098BADB-9C0A-A54E-7D27-817D4AC313B6}"/>
              </a:ext>
            </a:extLst>
          </p:cNvPr>
          <p:cNvGrpSpPr/>
          <p:nvPr/>
        </p:nvGrpSpPr>
        <p:grpSpPr>
          <a:xfrm>
            <a:off x="3950208" y="3461364"/>
            <a:ext cx="310896" cy="310896"/>
            <a:chOff x="8275320" y="1901952"/>
            <a:chExt cx="310896" cy="310896"/>
          </a:xfrm>
        </p:grpSpPr>
        <p:sp>
          <p:nvSpPr>
            <p:cNvPr id="51" name="Shape 16">
              <a:extLst>
                <a:ext uri="{FF2B5EF4-FFF2-40B4-BE49-F238E27FC236}">
                  <a16:creationId xmlns:a16="http://schemas.microsoft.com/office/drawing/2014/main" xmlns="" id="{BFFD3E3A-9477-DF79-6E81-4D0C754424C8}"/>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52" name="Text 17">
              <a:extLst>
                <a:ext uri="{FF2B5EF4-FFF2-40B4-BE49-F238E27FC236}">
                  <a16:creationId xmlns:a16="http://schemas.microsoft.com/office/drawing/2014/main" xmlns="" id="{0FC333C5-422A-2084-821F-C0F151A004C5}"/>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53" name="Agrupar 52">
            <a:extLst>
              <a:ext uri="{FF2B5EF4-FFF2-40B4-BE49-F238E27FC236}">
                <a16:creationId xmlns:a16="http://schemas.microsoft.com/office/drawing/2014/main" xmlns="" id="{EAE233C7-FD4A-473F-3F4C-F724E4915114}"/>
              </a:ext>
            </a:extLst>
          </p:cNvPr>
          <p:cNvGrpSpPr/>
          <p:nvPr/>
        </p:nvGrpSpPr>
        <p:grpSpPr>
          <a:xfrm>
            <a:off x="8275320" y="2719078"/>
            <a:ext cx="310896" cy="310896"/>
            <a:chOff x="8275320" y="1901952"/>
            <a:chExt cx="310896" cy="310896"/>
          </a:xfrm>
        </p:grpSpPr>
        <p:sp>
          <p:nvSpPr>
            <p:cNvPr id="54" name="Shape 16">
              <a:extLst>
                <a:ext uri="{FF2B5EF4-FFF2-40B4-BE49-F238E27FC236}">
                  <a16:creationId xmlns:a16="http://schemas.microsoft.com/office/drawing/2014/main" xmlns="" id="{A4AD3CB2-8E01-8BBC-9FDB-E64692BC992A}"/>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55" name="Text 17">
              <a:extLst>
                <a:ext uri="{FF2B5EF4-FFF2-40B4-BE49-F238E27FC236}">
                  <a16:creationId xmlns:a16="http://schemas.microsoft.com/office/drawing/2014/main" xmlns="" id="{F3D95CF3-F3BF-7191-E363-D1649CE2411B}"/>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56" name="Agrupar 55">
            <a:extLst>
              <a:ext uri="{FF2B5EF4-FFF2-40B4-BE49-F238E27FC236}">
                <a16:creationId xmlns:a16="http://schemas.microsoft.com/office/drawing/2014/main" xmlns="" id="{D438758A-6EC7-DA92-5E69-DA9B7C557DBA}"/>
              </a:ext>
            </a:extLst>
          </p:cNvPr>
          <p:cNvGrpSpPr/>
          <p:nvPr/>
        </p:nvGrpSpPr>
        <p:grpSpPr>
          <a:xfrm>
            <a:off x="8275320" y="3560326"/>
            <a:ext cx="316097" cy="310896"/>
            <a:chOff x="8275320" y="2743200"/>
            <a:chExt cx="316097" cy="310896"/>
          </a:xfrm>
        </p:grpSpPr>
        <p:sp>
          <p:nvSpPr>
            <p:cNvPr id="57" name="Shape 19">
              <a:extLst>
                <a:ext uri="{FF2B5EF4-FFF2-40B4-BE49-F238E27FC236}">
                  <a16:creationId xmlns:a16="http://schemas.microsoft.com/office/drawing/2014/main" xmlns="" id="{2B98F5BA-8856-BEE0-6FBE-8EF02565F600}"/>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58" name="Text 20">
              <a:extLst>
                <a:ext uri="{FF2B5EF4-FFF2-40B4-BE49-F238E27FC236}">
                  <a16:creationId xmlns:a16="http://schemas.microsoft.com/office/drawing/2014/main" xmlns="" id="{D3E11499-AC3B-AA97-BB51-210BE7BCD164}"/>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59" name="Agrupar 58">
            <a:extLst>
              <a:ext uri="{FF2B5EF4-FFF2-40B4-BE49-F238E27FC236}">
                <a16:creationId xmlns:a16="http://schemas.microsoft.com/office/drawing/2014/main" xmlns="" id="{9D71D4CE-2513-09C4-E262-9E398DB287D6}"/>
              </a:ext>
            </a:extLst>
          </p:cNvPr>
          <p:cNvGrpSpPr/>
          <p:nvPr/>
        </p:nvGrpSpPr>
        <p:grpSpPr>
          <a:xfrm>
            <a:off x="8254053" y="4401574"/>
            <a:ext cx="363831" cy="311480"/>
            <a:chOff x="8254053" y="3584448"/>
            <a:chExt cx="363831" cy="311480"/>
          </a:xfrm>
        </p:grpSpPr>
        <p:sp>
          <p:nvSpPr>
            <p:cNvPr id="60" name="Shape 22">
              <a:extLst>
                <a:ext uri="{FF2B5EF4-FFF2-40B4-BE49-F238E27FC236}">
                  <a16:creationId xmlns:a16="http://schemas.microsoft.com/office/drawing/2014/main" xmlns="" id="{B038DACD-8CC1-296D-AC15-09A34B72D782}"/>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61" name="Text 23">
              <a:extLst>
                <a:ext uri="{FF2B5EF4-FFF2-40B4-BE49-F238E27FC236}">
                  <a16:creationId xmlns:a16="http://schemas.microsoft.com/office/drawing/2014/main" xmlns="" id="{05D4D4CC-D78B-9241-C0BB-3A92F4477221}"/>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Tree>
    <p:extLst>
      <p:ext uri="{BB962C8B-B14F-4D97-AF65-F5344CB8AC3E}">
        <p14:creationId xmlns:p14="http://schemas.microsoft.com/office/powerpoint/2010/main" val="4173056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50606E60-8D23-25E0-8E2C-BEE3CF5090B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912530B3-C372-BBEB-DB7F-B7DA23DFF158}"/>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E7D00753-78F0-28EF-FD73-FD4391C2A6B1}"/>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5" name="Text 6">
            <a:extLst>
              <a:ext uri="{FF2B5EF4-FFF2-40B4-BE49-F238E27FC236}">
                <a16:creationId xmlns:a16="http://schemas.microsoft.com/office/drawing/2014/main" xmlns="" id="{F90D2B4F-CB58-1A42-696E-E1B95C1245CE}"/>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RELATÓRIO DE AUDITORIA</a:t>
            </a:r>
            <a:endParaRPr lang="en-US" sz="1200" dirty="0"/>
          </a:p>
        </p:txBody>
      </p:sp>
      <p:sp>
        <p:nvSpPr>
          <p:cNvPr id="7" name="Text 7">
            <a:extLst>
              <a:ext uri="{FF2B5EF4-FFF2-40B4-BE49-F238E27FC236}">
                <a16:creationId xmlns:a16="http://schemas.microsoft.com/office/drawing/2014/main" xmlns="" id="{F097B4DC-83D7-175B-68F5-08F099E411D0}"/>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Escopo do relatório versus peças efetivamente divulgadas</a:t>
            </a:r>
            <a:endParaRPr lang="en-US" sz="1950" dirty="0"/>
          </a:p>
        </p:txBody>
      </p:sp>
      <p:sp>
        <p:nvSpPr>
          <p:cNvPr id="9" name="Text 8">
            <a:extLst>
              <a:ext uri="{FF2B5EF4-FFF2-40B4-BE49-F238E27FC236}">
                <a16:creationId xmlns:a16="http://schemas.microsoft.com/office/drawing/2014/main" xmlns="" id="{3D06526A-2DA1-BCAF-15C7-D132C222EC06}"/>
              </a:ext>
            </a:extLst>
          </p:cNvPr>
          <p:cNvSpPr/>
          <p:nvPr/>
        </p:nvSpPr>
        <p:spPr>
          <a:xfrm>
            <a:off x="502920" y="1136792"/>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relatório menciona peças que não foram divulgadas ou não foram objeto de exame equivalente.</a:t>
            </a:r>
            <a:endParaRPr lang="en-US" sz="1500" dirty="0"/>
          </a:p>
        </p:txBody>
      </p:sp>
      <p:sp>
        <p:nvSpPr>
          <p:cNvPr id="11" name="Shape 9">
            <a:extLst>
              <a:ext uri="{FF2B5EF4-FFF2-40B4-BE49-F238E27FC236}">
                <a16:creationId xmlns:a16="http://schemas.microsoft.com/office/drawing/2014/main" xmlns="" id="{623FF23A-184D-6AA2-EB0A-3F104D0C15F3}"/>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13" name="Image 1" descr="/mnt/data/ricardo_assets/slide_10_pic1.png">
            <a:extLst>
              <a:ext uri="{FF2B5EF4-FFF2-40B4-BE49-F238E27FC236}">
                <a16:creationId xmlns:a16="http://schemas.microsoft.com/office/drawing/2014/main" xmlns="" id="{22DD7D9E-854E-872E-E780-8440DC306FF8}"/>
              </a:ext>
            </a:extLst>
          </p:cNvPr>
          <p:cNvPicPr>
            <a:picLocks noChangeAspect="1"/>
          </p:cNvPicPr>
          <p:nvPr/>
        </p:nvPicPr>
        <p:blipFill>
          <a:blip r:embed="rId4"/>
          <a:stretch>
            <a:fillRect/>
          </a:stretch>
        </p:blipFill>
        <p:spPr>
          <a:xfrm>
            <a:off x="905027" y="1744010"/>
            <a:ext cx="6565851" cy="4156364"/>
          </a:xfrm>
          <a:prstGeom prst="rect">
            <a:avLst/>
          </a:prstGeom>
        </p:spPr>
      </p:pic>
      <p:sp>
        <p:nvSpPr>
          <p:cNvPr id="25" name="Shape 15">
            <a:extLst>
              <a:ext uri="{FF2B5EF4-FFF2-40B4-BE49-F238E27FC236}">
                <a16:creationId xmlns:a16="http://schemas.microsoft.com/office/drawing/2014/main" xmlns="" id="{D029EAA6-E2D2-2F9B-CDEA-1F6F0E209653}"/>
              </a:ext>
            </a:extLst>
          </p:cNvPr>
          <p:cNvSpPr/>
          <p:nvPr/>
        </p:nvSpPr>
        <p:spPr>
          <a:xfrm>
            <a:off x="3346768" y="3606989"/>
            <a:ext cx="2914133" cy="238382"/>
          </a:xfrm>
          <a:prstGeom prst="roundRect">
            <a:avLst>
              <a:gd name="adj" fmla="val 4444"/>
            </a:avLst>
          </a:prstGeom>
          <a:solidFill>
            <a:srgbClr val="FFFFFF">
              <a:alpha val="0"/>
            </a:srgbClr>
          </a:solidFill>
          <a:ln w="21590">
            <a:solidFill>
              <a:srgbClr val="B54736"/>
            </a:solidFill>
            <a:prstDash val="solid"/>
          </a:ln>
        </p:spPr>
        <p:txBody>
          <a:bodyPr/>
          <a:lstStyle/>
          <a:p>
            <a:endParaRPr lang="pt-BR"/>
          </a:p>
        </p:txBody>
      </p:sp>
      <p:sp>
        <p:nvSpPr>
          <p:cNvPr id="31" name="Shape 18">
            <a:extLst>
              <a:ext uri="{FF2B5EF4-FFF2-40B4-BE49-F238E27FC236}">
                <a16:creationId xmlns:a16="http://schemas.microsoft.com/office/drawing/2014/main" xmlns="" id="{78D224E1-D55B-25E2-1D2C-4349EB32FE85}"/>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3" name="Text 19">
            <a:extLst>
              <a:ext uri="{FF2B5EF4-FFF2-40B4-BE49-F238E27FC236}">
                <a16:creationId xmlns:a16="http://schemas.microsoft.com/office/drawing/2014/main" xmlns="" id="{8B36AF3C-3516-A556-EBAB-669110C69865}"/>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39" name="Text 22">
            <a:extLst>
              <a:ext uri="{FF2B5EF4-FFF2-40B4-BE49-F238E27FC236}">
                <a16:creationId xmlns:a16="http://schemas.microsoft.com/office/drawing/2014/main" xmlns="" id="{F706B9A3-FFE8-2F93-4CD6-5238282897A2}"/>
              </a:ext>
            </a:extLst>
          </p:cNvPr>
          <p:cNvSpPr/>
          <p:nvPr/>
        </p:nvSpPr>
        <p:spPr>
          <a:xfrm>
            <a:off x="8714232" y="2429223"/>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Relatório informa análise de Balanço, DRE e Notas.</a:t>
            </a:r>
            <a:endParaRPr lang="en-US" sz="1400" dirty="0"/>
          </a:p>
        </p:txBody>
      </p:sp>
      <p:sp>
        <p:nvSpPr>
          <p:cNvPr id="45" name="Text 25">
            <a:extLst>
              <a:ext uri="{FF2B5EF4-FFF2-40B4-BE49-F238E27FC236}">
                <a16:creationId xmlns:a16="http://schemas.microsoft.com/office/drawing/2014/main" xmlns="" id="{3261F1CD-C2C4-BB21-7C36-421FE46D64EA}"/>
              </a:ext>
            </a:extLst>
          </p:cNvPr>
          <p:cNvSpPr/>
          <p:nvPr/>
        </p:nvSpPr>
        <p:spPr>
          <a:xfrm>
            <a:off x="8714232" y="3270471"/>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DRE não foi divulgada no conjunto analisado.</a:t>
            </a:r>
            <a:endParaRPr lang="en-US" sz="1400" dirty="0"/>
          </a:p>
        </p:txBody>
      </p:sp>
      <p:sp>
        <p:nvSpPr>
          <p:cNvPr id="51" name="Text 28">
            <a:extLst>
              <a:ext uri="{FF2B5EF4-FFF2-40B4-BE49-F238E27FC236}">
                <a16:creationId xmlns:a16="http://schemas.microsoft.com/office/drawing/2014/main" xmlns="" id="{677ADDD1-611B-6FDA-1B83-0D331D3DE621}"/>
              </a:ext>
            </a:extLst>
          </p:cNvPr>
          <p:cNvSpPr/>
          <p:nvPr/>
        </p:nvSpPr>
        <p:spPr>
          <a:xfrm>
            <a:off x="8714232" y="4111719"/>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DFC foi divulgada, mas não aparece como objeto de exame no relatório.</a:t>
            </a:r>
            <a:endParaRPr lang="en-US" sz="1400" dirty="0"/>
          </a:p>
        </p:txBody>
      </p:sp>
      <p:grpSp>
        <p:nvGrpSpPr>
          <p:cNvPr id="58" name="Agrupar 57">
            <a:extLst>
              <a:ext uri="{FF2B5EF4-FFF2-40B4-BE49-F238E27FC236}">
                <a16:creationId xmlns:a16="http://schemas.microsoft.com/office/drawing/2014/main" xmlns="" id="{0C57DB0B-D262-9F14-25D1-34FE7200E0EF}"/>
              </a:ext>
            </a:extLst>
          </p:cNvPr>
          <p:cNvGrpSpPr/>
          <p:nvPr/>
        </p:nvGrpSpPr>
        <p:grpSpPr>
          <a:xfrm>
            <a:off x="8250153" y="2719078"/>
            <a:ext cx="310896" cy="310896"/>
            <a:chOff x="8275320" y="1901952"/>
            <a:chExt cx="310896" cy="310896"/>
          </a:xfrm>
          <a:solidFill>
            <a:srgbClr val="C00000"/>
          </a:solidFill>
        </p:grpSpPr>
        <p:sp>
          <p:nvSpPr>
            <p:cNvPr id="59" name="Shape 16">
              <a:extLst>
                <a:ext uri="{FF2B5EF4-FFF2-40B4-BE49-F238E27FC236}">
                  <a16:creationId xmlns:a16="http://schemas.microsoft.com/office/drawing/2014/main" xmlns="" id="{88300B18-F53A-DC46-A6CF-BCD36F34F8E4}"/>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0" name="Text 17">
              <a:extLst>
                <a:ext uri="{FF2B5EF4-FFF2-40B4-BE49-F238E27FC236}">
                  <a16:creationId xmlns:a16="http://schemas.microsoft.com/office/drawing/2014/main" xmlns="" id="{2EFB86AD-C870-BB7F-037F-400D86261822}"/>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61" name="Agrupar 60">
            <a:extLst>
              <a:ext uri="{FF2B5EF4-FFF2-40B4-BE49-F238E27FC236}">
                <a16:creationId xmlns:a16="http://schemas.microsoft.com/office/drawing/2014/main" xmlns="" id="{72DCC681-E659-FEF1-76A5-3EE35ED2E460}"/>
              </a:ext>
            </a:extLst>
          </p:cNvPr>
          <p:cNvGrpSpPr/>
          <p:nvPr/>
        </p:nvGrpSpPr>
        <p:grpSpPr>
          <a:xfrm>
            <a:off x="8250153" y="3560326"/>
            <a:ext cx="316097" cy="310896"/>
            <a:chOff x="8275320" y="2743200"/>
            <a:chExt cx="316097" cy="310896"/>
          </a:xfrm>
          <a:solidFill>
            <a:srgbClr val="C00000"/>
          </a:solidFill>
        </p:grpSpPr>
        <p:sp>
          <p:nvSpPr>
            <p:cNvPr id="62" name="Shape 19">
              <a:extLst>
                <a:ext uri="{FF2B5EF4-FFF2-40B4-BE49-F238E27FC236}">
                  <a16:creationId xmlns:a16="http://schemas.microsoft.com/office/drawing/2014/main" xmlns="" id="{DB269869-21C0-F219-ECCA-9A18F8DB0AD5}"/>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63" name="Text 20">
              <a:extLst>
                <a:ext uri="{FF2B5EF4-FFF2-40B4-BE49-F238E27FC236}">
                  <a16:creationId xmlns:a16="http://schemas.microsoft.com/office/drawing/2014/main" xmlns="" id="{424DCD0D-1D74-757E-BF67-B3FB10F81130}"/>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64" name="Agrupar 63">
            <a:extLst>
              <a:ext uri="{FF2B5EF4-FFF2-40B4-BE49-F238E27FC236}">
                <a16:creationId xmlns:a16="http://schemas.microsoft.com/office/drawing/2014/main" xmlns="" id="{F47F4155-64C5-AEF7-4510-2AB1038D26A7}"/>
              </a:ext>
            </a:extLst>
          </p:cNvPr>
          <p:cNvGrpSpPr/>
          <p:nvPr/>
        </p:nvGrpSpPr>
        <p:grpSpPr>
          <a:xfrm>
            <a:off x="8228886" y="4401574"/>
            <a:ext cx="363831" cy="311480"/>
            <a:chOff x="8254053" y="3584448"/>
            <a:chExt cx="363831" cy="311480"/>
          </a:xfrm>
        </p:grpSpPr>
        <p:sp>
          <p:nvSpPr>
            <p:cNvPr id="65" name="Shape 22">
              <a:extLst>
                <a:ext uri="{FF2B5EF4-FFF2-40B4-BE49-F238E27FC236}">
                  <a16:creationId xmlns:a16="http://schemas.microsoft.com/office/drawing/2014/main" xmlns="" id="{F2A21147-0E7C-D2DC-CC98-C9E3D9407E72}"/>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66" name="Text 23">
              <a:extLst>
                <a:ext uri="{FF2B5EF4-FFF2-40B4-BE49-F238E27FC236}">
                  <a16:creationId xmlns:a16="http://schemas.microsoft.com/office/drawing/2014/main" xmlns="" id="{3A2D30B2-804B-29A7-12E8-9D117C180293}"/>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grpSp>
        <p:nvGrpSpPr>
          <p:cNvPr id="67" name="Agrupar 66">
            <a:extLst>
              <a:ext uri="{FF2B5EF4-FFF2-40B4-BE49-F238E27FC236}">
                <a16:creationId xmlns:a16="http://schemas.microsoft.com/office/drawing/2014/main" xmlns="" id="{344A2F09-C52B-B34C-CA34-B53B69A59BEF}"/>
              </a:ext>
            </a:extLst>
          </p:cNvPr>
          <p:cNvGrpSpPr/>
          <p:nvPr/>
        </p:nvGrpSpPr>
        <p:grpSpPr>
          <a:xfrm>
            <a:off x="3118104" y="3329344"/>
            <a:ext cx="310896" cy="310896"/>
            <a:chOff x="8275320" y="1901952"/>
            <a:chExt cx="310896" cy="310896"/>
          </a:xfrm>
        </p:grpSpPr>
        <p:sp>
          <p:nvSpPr>
            <p:cNvPr id="68" name="Shape 16">
              <a:extLst>
                <a:ext uri="{FF2B5EF4-FFF2-40B4-BE49-F238E27FC236}">
                  <a16:creationId xmlns:a16="http://schemas.microsoft.com/office/drawing/2014/main" xmlns="" id="{483A6E73-00D2-DC5A-E93B-B7DF72683242}"/>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9" name="Text 17">
              <a:extLst>
                <a:ext uri="{FF2B5EF4-FFF2-40B4-BE49-F238E27FC236}">
                  <a16:creationId xmlns:a16="http://schemas.microsoft.com/office/drawing/2014/main" xmlns="" id="{16F251D6-3247-96A9-FAD9-2E55BB68E0C0}"/>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1453490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xmlns="" id="{ED8A9CD8-65C7-F2D4-1B94-8BA9DA3E38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8630800A-0D7F-3E66-FC30-A8C4580223EB}"/>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F12B9BE0-DB2E-D3C1-510C-C2F5019F91E8}"/>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99A9429A-EC97-267E-692D-BE294BC711DA}"/>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NOTAS EXPLICATIVAS</a:t>
            </a:r>
            <a:endParaRPr lang="en-US" sz="1200" dirty="0"/>
          </a:p>
        </p:txBody>
      </p:sp>
      <p:sp>
        <p:nvSpPr>
          <p:cNvPr id="16" name="Text 7">
            <a:extLst>
              <a:ext uri="{FF2B5EF4-FFF2-40B4-BE49-F238E27FC236}">
                <a16:creationId xmlns:a16="http://schemas.microsoft.com/office/drawing/2014/main" xmlns="" id="{D508626A-8562-C0BA-329C-8E5393B68B23}"/>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Notas, DRE, DMPL e DRA: inconsistência de divulgação</a:t>
            </a:r>
            <a:endParaRPr lang="en-US" sz="1950" dirty="0"/>
          </a:p>
        </p:txBody>
      </p:sp>
      <p:sp>
        <p:nvSpPr>
          <p:cNvPr id="18" name="Text 8">
            <a:extLst>
              <a:ext uri="{FF2B5EF4-FFF2-40B4-BE49-F238E27FC236}">
                <a16:creationId xmlns:a16="http://schemas.microsoft.com/office/drawing/2014/main" xmlns="" id="{97379F9D-4B89-7338-C977-D0108C868B4D}"/>
              </a:ext>
            </a:extLst>
          </p:cNvPr>
          <p:cNvSpPr/>
          <p:nvPr/>
        </p:nvSpPr>
        <p:spPr>
          <a:xfrm>
            <a:off x="502920" y="1120014"/>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Há notas divulgadas, mas o balanço não informa adequadamente os números; peças essenciais não constam.</a:t>
            </a:r>
            <a:endParaRPr lang="en-US" sz="1500" dirty="0"/>
          </a:p>
        </p:txBody>
      </p:sp>
      <p:sp>
        <p:nvSpPr>
          <p:cNvPr id="20" name="Shape 9">
            <a:extLst>
              <a:ext uri="{FF2B5EF4-FFF2-40B4-BE49-F238E27FC236}">
                <a16:creationId xmlns:a16="http://schemas.microsoft.com/office/drawing/2014/main" xmlns="" id="{8364CE25-122A-ADDB-4FEA-5B6D197C50AB}"/>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11_pic1.png">
            <a:extLst>
              <a:ext uri="{FF2B5EF4-FFF2-40B4-BE49-F238E27FC236}">
                <a16:creationId xmlns:a16="http://schemas.microsoft.com/office/drawing/2014/main" xmlns="" id="{06A6422A-2719-5869-6ACF-73627F0CB24E}"/>
              </a:ext>
            </a:extLst>
          </p:cNvPr>
          <p:cNvPicPr>
            <a:picLocks noChangeAspect="1"/>
          </p:cNvPicPr>
          <p:nvPr/>
        </p:nvPicPr>
        <p:blipFill>
          <a:blip r:embed="rId4"/>
          <a:stretch>
            <a:fillRect/>
          </a:stretch>
        </p:blipFill>
        <p:spPr>
          <a:xfrm>
            <a:off x="1888760" y="1536192"/>
            <a:ext cx="4598384" cy="4572000"/>
          </a:xfrm>
          <a:prstGeom prst="rect">
            <a:avLst/>
          </a:prstGeom>
        </p:spPr>
      </p:pic>
      <p:sp>
        <p:nvSpPr>
          <p:cNvPr id="26" name="Shape 11">
            <a:extLst>
              <a:ext uri="{FF2B5EF4-FFF2-40B4-BE49-F238E27FC236}">
                <a16:creationId xmlns:a16="http://schemas.microsoft.com/office/drawing/2014/main" xmlns="" id="{A042C9BA-A34F-9144-AF4F-03F8D93D4D8C}"/>
              </a:ext>
            </a:extLst>
          </p:cNvPr>
          <p:cNvSpPr/>
          <p:nvPr/>
        </p:nvSpPr>
        <p:spPr>
          <a:xfrm>
            <a:off x="4251696" y="2542032"/>
            <a:ext cx="534046" cy="3397374"/>
          </a:xfrm>
          <a:prstGeom prst="roundRect">
            <a:avLst>
              <a:gd name="adj" fmla="val 11429"/>
            </a:avLst>
          </a:prstGeom>
          <a:solidFill>
            <a:srgbClr val="FFFFFF">
              <a:alpha val="0"/>
            </a:srgbClr>
          </a:solidFill>
          <a:ln w="21590">
            <a:solidFill>
              <a:srgbClr val="B54736"/>
            </a:solidFill>
            <a:prstDash val="solid"/>
          </a:ln>
        </p:spPr>
        <p:txBody>
          <a:bodyPr/>
          <a:lstStyle/>
          <a:p>
            <a:endParaRPr lang="pt-BR"/>
          </a:p>
        </p:txBody>
      </p:sp>
      <p:sp>
        <p:nvSpPr>
          <p:cNvPr id="30" name="Text 13">
            <a:extLst>
              <a:ext uri="{FF2B5EF4-FFF2-40B4-BE49-F238E27FC236}">
                <a16:creationId xmlns:a16="http://schemas.microsoft.com/office/drawing/2014/main" xmlns="" id="{57C79217-F4F8-6CA8-A58B-2C5D1937A8BB}"/>
              </a:ext>
            </a:extLst>
          </p:cNvPr>
          <p:cNvSpPr/>
          <p:nvPr/>
        </p:nvSpPr>
        <p:spPr>
          <a:xfrm>
            <a:off x="4068816" y="2510028"/>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97DA726C-ED81-9205-7143-BCB6D9E777AB}"/>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C203779A-6D90-5C51-5DCE-F08DE6E23197}"/>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9215FA1B-0939-2BF5-5917-39359BD102A5}"/>
              </a:ext>
            </a:extLst>
          </p:cNvPr>
          <p:cNvSpPr/>
          <p:nvPr/>
        </p:nvSpPr>
        <p:spPr>
          <a:xfrm>
            <a:off x="8714232" y="2462779"/>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Número das notas não foi informado no balanço, embora existam NEs divulgadas.</a:t>
            </a:r>
            <a:endParaRPr lang="en-US" sz="1400" dirty="0"/>
          </a:p>
        </p:txBody>
      </p:sp>
      <p:sp>
        <p:nvSpPr>
          <p:cNvPr id="46" name="Text 21">
            <a:extLst>
              <a:ext uri="{FF2B5EF4-FFF2-40B4-BE49-F238E27FC236}">
                <a16:creationId xmlns:a16="http://schemas.microsoft.com/office/drawing/2014/main" xmlns="" id="{FC044BDD-89F4-83C4-4ED7-6DE05807EC03}"/>
              </a:ext>
            </a:extLst>
          </p:cNvPr>
          <p:cNvSpPr/>
          <p:nvPr/>
        </p:nvSpPr>
        <p:spPr>
          <a:xfrm>
            <a:off x="8714232" y="3304027"/>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DRE, DMPL e DRA não foram divulgadas no conjunto apresentado.</a:t>
            </a:r>
            <a:endParaRPr lang="en-US" sz="1400" dirty="0"/>
          </a:p>
        </p:txBody>
      </p:sp>
      <p:sp>
        <p:nvSpPr>
          <p:cNvPr id="52" name="Text 24">
            <a:extLst>
              <a:ext uri="{FF2B5EF4-FFF2-40B4-BE49-F238E27FC236}">
                <a16:creationId xmlns:a16="http://schemas.microsoft.com/office/drawing/2014/main" xmlns="" id="{06C5B306-51CA-3CFD-3BC1-4D1CF679C829}"/>
              </a:ext>
            </a:extLst>
          </p:cNvPr>
          <p:cNvSpPr/>
          <p:nvPr/>
        </p:nvSpPr>
        <p:spPr>
          <a:xfrm>
            <a:off x="8714232" y="414527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O relatório dos auditores informa escopo diferente do material efetivamente disponível.</a:t>
            </a:r>
            <a:endParaRPr lang="en-US" sz="1400" dirty="0"/>
          </a:p>
        </p:txBody>
      </p:sp>
      <p:grpSp>
        <p:nvGrpSpPr>
          <p:cNvPr id="4" name="Agrupar 3">
            <a:extLst>
              <a:ext uri="{FF2B5EF4-FFF2-40B4-BE49-F238E27FC236}">
                <a16:creationId xmlns:a16="http://schemas.microsoft.com/office/drawing/2014/main" xmlns="" id="{7DE5D615-EE56-82BE-0477-88547147B5E4}"/>
              </a:ext>
            </a:extLst>
          </p:cNvPr>
          <p:cNvGrpSpPr/>
          <p:nvPr/>
        </p:nvGrpSpPr>
        <p:grpSpPr>
          <a:xfrm>
            <a:off x="8260011" y="2715768"/>
            <a:ext cx="310896" cy="310896"/>
            <a:chOff x="8275320" y="1901952"/>
            <a:chExt cx="310896" cy="310896"/>
          </a:xfrm>
        </p:grpSpPr>
        <p:sp>
          <p:nvSpPr>
            <p:cNvPr id="5" name="Shape 16">
              <a:extLst>
                <a:ext uri="{FF2B5EF4-FFF2-40B4-BE49-F238E27FC236}">
                  <a16:creationId xmlns:a16="http://schemas.microsoft.com/office/drawing/2014/main" xmlns="" id="{861DC889-5230-D3AD-E0E3-657D28A96D52}"/>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37C80ED4-45CC-DBBF-C8D9-9B09BA8A7EC1}"/>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9DDF6AC7-4AB6-DDFC-AED8-0A8284A03E79}"/>
              </a:ext>
            </a:extLst>
          </p:cNvPr>
          <p:cNvGrpSpPr/>
          <p:nvPr/>
        </p:nvGrpSpPr>
        <p:grpSpPr>
          <a:xfrm>
            <a:off x="8260011" y="3557016"/>
            <a:ext cx="316097" cy="310896"/>
            <a:chOff x="8275320" y="2743200"/>
            <a:chExt cx="316097" cy="310896"/>
          </a:xfrm>
        </p:grpSpPr>
        <p:sp>
          <p:nvSpPr>
            <p:cNvPr id="8" name="Shape 19">
              <a:extLst>
                <a:ext uri="{FF2B5EF4-FFF2-40B4-BE49-F238E27FC236}">
                  <a16:creationId xmlns:a16="http://schemas.microsoft.com/office/drawing/2014/main" xmlns="" id="{DDCFA56A-511E-0D74-AAEB-AE2A9A833F5A}"/>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7612B0F1-DA31-D8B4-57E5-208EC656A412}"/>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8AD7B7C8-B949-7DBF-6725-FA2363EB008D}"/>
              </a:ext>
            </a:extLst>
          </p:cNvPr>
          <p:cNvGrpSpPr/>
          <p:nvPr/>
        </p:nvGrpSpPr>
        <p:grpSpPr>
          <a:xfrm>
            <a:off x="8238744" y="4398264"/>
            <a:ext cx="363831" cy="311480"/>
            <a:chOff x="8254053" y="3584448"/>
            <a:chExt cx="363831" cy="311480"/>
          </a:xfrm>
        </p:grpSpPr>
        <p:sp>
          <p:nvSpPr>
            <p:cNvPr id="11" name="Shape 22">
              <a:extLst>
                <a:ext uri="{FF2B5EF4-FFF2-40B4-BE49-F238E27FC236}">
                  <a16:creationId xmlns:a16="http://schemas.microsoft.com/office/drawing/2014/main" xmlns="" id="{689C8B6C-399A-1890-B42E-6EB3A93C93AB}"/>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61744322-A42D-E475-1C60-F89DA048044C}"/>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grpSp>
        <p:nvGrpSpPr>
          <p:cNvPr id="59" name="Agrupar 58">
            <a:extLst>
              <a:ext uri="{FF2B5EF4-FFF2-40B4-BE49-F238E27FC236}">
                <a16:creationId xmlns:a16="http://schemas.microsoft.com/office/drawing/2014/main" xmlns="" id="{3ECB2D35-18CE-5EE5-0A5C-B8E6358AA2BB}"/>
              </a:ext>
            </a:extLst>
          </p:cNvPr>
          <p:cNvGrpSpPr/>
          <p:nvPr/>
        </p:nvGrpSpPr>
        <p:grpSpPr>
          <a:xfrm>
            <a:off x="4032504" y="2305001"/>
            <a:ext cx="310896" cy="310896"/>
            <a:chOff x="8275320" y="1901952"/>
            <a:chExt cx="310896" cy="310896"/>
          </a:xfrm>
        </p:grpSpPr>
        <p:sp>
          <p:nvSpPr>
            <p:cNvPr id="60" name="Shape 16">
              <a:extLst>
                <a:ext uri="{FF2B5EF4-FFF2-40B4-BE49-F238E27FC236}">
                  <a16:creationId xmlns:a16="http://schemas.microsoft.com/office/drawing/2014/main" xmlns="" id="{F6EA4D88-F5AB-40A7-14B1-A725DF29BF85}"/>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1" name="Text 17">
              <a:extLst>
                <a:ext uri="{FF2B5EF4-FFF2-40B4-BE49-F238E27FC236}">
                  <a16:creationId xmlns:a16="http://schemas.microsoft.com/office/drawing/2014/main" xmlns="" id="{C09BA2A0-265A-D43C-A128-EFA1EF2BD264}"/>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736490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B5B4F0-BAC6-33AE-8A6B-06EE0181910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DF3DADEF-173E-B258-00E0-B229B9810B7B}"/>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3241694D-482A-91CA-4966-080061292668}"/>
              </a:ext>
            </a:extLst>
          </p:cNvPr>
          <p:cNvPicPr>
            <a:picLocks noChangeAspect="1"/>
          </p:cNvPicPr>
          <p:nvPr/>
        </p:nvPicPr>
        <p:blipFill>
          <a:blip r:embed="rId3"/>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38DDDB0C-0D40-231D-370F-783733DB0931}"/>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469B70FB-6E84-66DC-C401-3A5695FB8ABC}"/>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9D596194-DB30-F96C-4FE5-940698963C80}"/>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8408A8C5-4E2B-52E5-D7AB-6FEC14F225B0}"/>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DD7B2A85-F100-59E8-16B5-E0C50A187212}"/>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0999D1E5-C047-B0F3-6C7A-C09B0B556253}"/>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C9E4D4D6-AED8-EF3D-4F50-A9D427743149}"/>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42B7110E-2CE3-7ADD-F5F7-7524FF85B844}"/>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1807479F-C20D-C306-63E6-80BD58CB6037}"/>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13" name="Title 1">
            <a:extLst>
              <a:ext uri="{FF2B5EF4-FFF2-40B4-BE49-F238E27FC236}">
                <a16:creationId xmlns:a16="http://schemas.microsoft.com/office/drawing/2014/main" xmlns="" id="{E60A59B9-90BF-8513-D982-C1B6095ECE5F}"/>
              </a:ext>
            </a:extLst>
          </p:cNvPr>
          <p:cNvSpPr txBox="1">
            <a:spLocks/>
          </p:cNvSpPr>
          <p:nvPr/>
        </p:nvSpPr>
        <p:spPr>
          <a:xfrm>
            <a:off x="838200" y="365125"/>
            <a:ext cx="10515600" cy="13255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NBC TG 23 (R2)</a:t>
            </a:r>
            <a:endParaRPr lang="pt-BR" dirty="0"/>
          </a:p>
        </p:txBody>
      </p:sp>
      <p:pic>
        <p:nvPicPr>
          <p:cNvPr id="14" name="Content Placeholder 4">
            <a:extLst>
              <a:ext uri="{FF2B5EF4-FFF2-40B4-BE49-F238E27FC236}">
                <a16:creationId xmlns:a16="http://schemas.microsoft.com/office/drawing/2014/main" xmlns="" id="{76A818C3-46E8-D9D2-22B8-377B97B65B91}"/>
              </a:ext>
            </a:extLst>
          </p:cNvPr>
          <p:cNvPicPr>
            <a:picLocks noChangeAspect="1"/>
          </p:cNvPicPr>
          <p:nvPr/>
        </p:nvPicPr>
        <p:blipFill>
          <a:blip r:embed="rId4"/>
          <a:stretch>
            <a:fillRect/>
          </a:stretch>
        </p:blipFill>
        <p:spPr>
          <a:xfrm>
            <a:off x="838200" y="2769422"/>
            <a:ext cx="10515600" cy="2463743"/>
          </a:xfrm>
          <a:prstGeom prst="rect">
            <a:avLst/>
          </a:prstGeom>
        </p:spPr>
      </p:pic>
      <p:sp>
        <p:nvSpPr>
          <p:cNvPr id="19" name="Retângulo 18">
            <a:extLst>
              <a:ext uri="{FF2B5EF4-FFF2-40B4-BE49-F238E27FC236}">
                <a16:creationId xmlns:a16="http://schemas.microsoft.com/office/drawing/2014/main" xmlns="" id="{0A9FDC7D-E7BA-2199-7333-920C293A03C2}"/>
              </a:ext>
            </a:extLst>
          </p:cNvPr>
          <p:cNvSpPr/>
          <p:nvPr/>
        </p:nvSpPr>
        <p:spPr>
          <a:xfrm>
            <a:off x="5092117" y="2946156"/>
            <a:ext cx="5964573"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21" name="Retângulo 20">
            <a:extLst>
              <a:ext uri="{FF2B5EF4-FFF2-40B4-BE49-F238E27FC236}">
                <a16:creationId xmlns:a16="http://schemas.microsoft.com/office/drawing/2014/main" xmlns="" id="{5E396FFB-E3A3-7C32-7906-C52BBA070B92}"/>
              </a:ext>
            </a:extLst>
          </p:cNvPr>
          <p:cNvSpPr/>
          <p:nvPr/>
        </p:nvSpPr>
        <p:spPr>
          <a:xfrm>
            <a:off x="1608388" y="3207613"/>
            <a:ext cx="1072781"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23" name="Retângulo 22">
            <a:extLst>
              <a:ext uri="{FF2B5EF4-FFF2-40B4-BE49-F238E27FC236}">
                <a16:creationId xmlns:a16="http://schemas.microsoft.com/office/drawing/2014/main" xmlns="" id="{2B20103A-40A4-8BD3-8F7B-CCF9DDE4483F}"/>
              </a:ext>
            </a:extLst>
          </p:cNvPr>
          <p:cNvSpPr/>
          <p:nvPr/>
        </p:nvSpPr>
        <p:spPr>
          <a:xfrm>
            <a:off x="2013735" y="3761287"/>
            <a:ext cx="9087315"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25" name="Retângulo 24">
            <a:extLst>
              <a:ext uri="{FF2B5EF4-FFF2-40B4-BE49-F238E27FC236}">
                <a16:creationId xmlns:a16="http://schemas.microsoft.com/office/drawing/2014/main" xmlns="" id="{1D2EF77E-6146-A674-DFE1-89FF895B0D83}"/>
              </a:ext>
            </a:extLst>
          </p:cNvPr>
          <p:cNvSpPr/>
          <p:nvPr/>
        </p:nvSpPr>
        <p:spPr>
          <a:xfrm>
            <a:off x="2012014" y="4021431"/>
            <a:ext cx="2716276"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55142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8DFD88-D2B4-9B30-8EB3-DC43CA1034F1}"/>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xmlns="" id="{1E1A225B-840B-ED81-ACC2-1CB66BD81058}"/>
              </a:ext>
            </a:extLst>
          </p:cNvPr>
          <p:cNvSpPr txBox="1">
            <a:spLocks/>
          </p:cNvSpPr>
          <p:nvPr/>
        </p:nvSpPr>
        <p:spPr>
          <a:xfrm>
            <a:off x="838200" y="365125"/>
            <a:ext cx="10515600" cy="13255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t>NBC TG26 (R5)</a:t>
            </a:r>
            <a:endParaRPr lang="pt-BR" dirty="0"/>
          </a:p>
        </p:txBody>
      </p:sp>
      <p:pic>
        <p:nvPicPr>
          <p:cNvPr id="16" name="Content Placeholder 4">
            <a:extLst>
              <a:ext uri="{FF2B5EF4-FFF2-40B4-BE49-F238E27FC236}">
                <a16:creationId xmlns:a16="http://schemas.microsoft.com/office/drawing/2014/main" xmlns="" id="{7B408D40-69C6-FCFD-4282-5486C5348C6C}"/>
              </a:ext>
            </a:extLst>
          </p:cNvPr>
          <p:cNvPicPr>
            <a:picLocks noChangeAspect="1"/>
          </p:cNvPicPr>
          <p:nvPr/>
        </p:nvPicPr>
        <p:blipFill>
          <a:blip r:embed="rId3"/>
          <a:srcRect b="54155"/>
          <a:stretch>
            <a:fillRect/>
          </a:stretch>
        </p:blipFill>
        <p:spPr>
          <a:xfrm>
            <a:off x="1692248" y="1539375"/>
            <a:ext cx="8311398" cy="2352265"/>
          </a:xfrm>
          <a:prstGeom prst="rect">
            <a:avLst/>
          </a:prstGeom>
        </p:spPr>
      </p:pic>
      <p:sp>
        <p:nvSpPr>
          <p:cNvPr id="2" name="Shape 0">
            <a:extLst>
              <a:ext uri="{FF2B5EF4-FFF2-40B4-BE49-F238E27FC236}">
                <a16:creationId xmlns:a16="http://schemas.microsoft.com/office/drawing/2014/main" xmlns="" id="{5776EF0B-DAFF-F111-EC0A-96EA79AE43A3}"/>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A308FC5D-5009-D582-79CB-75C039916392}"/>
              </a:ext>
            </a:extLst>
          </p:cNvPr>
          <p:cNvPicPr>
            <a:picLocks noChangeAspect="1"/>
          </p:cNvPicPr>
          <p:nvPr/>
        </p:nvPicPr>
        <p:blipFill>
          <a:blip r:embed="rId4"/>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3CB33C2A-9155-C5A2-522B-AED50F6CC650}"/>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0719CF58-449C-491F-79A6-87FE7AF090BD}"/>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7DCD1CF8-5049-AB9D-7D22-00D794AC9EA8}"/>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DCCDB60F-29AD-F38F-3D1E-8646E5DC242D}"/>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1BB34E7C-9378-0F52-3F1F-52F38C4CBF9C}"/>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940A730E-FF53-4860-D21F-E73AB122DE62}"/>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A8163296-A982-FD3A-25D4-6FF704E1C796}"/>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0474CB6C-8907-D6D5-86FD-57C62A51922B}"/>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F5CD3414-FD3E-029D-332B-44B185489A5B}"/>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19" name="Retângulo 18">
            <a:extLst>
              <a:ext uri="{FF2B5EF4-FFF2-40B4-BE49-F238E27FC236}">
                <a16:creationId xmlns:a16="http://schemas.microsoft.com/office/drawing/2014/main" xmlns="" id="{641BA1F2-D290-1B14-5F1B-1FA9524A3CA4}"/>
              </a:ext>
            </a:extLst>
          </p:cNvPr>
          <p:cNvSpPr/>
          <p:nvPr/>
        </p:nvSpPr>
        <p:spPr>
          <a:xfrm>
            <a:off x="6635072" y="2012371"/>
            <a:ext cx="3216899"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23" name="Retângulo 22">
            <a:extLst>
              <a:ext uri="{FF2B5EF4-FFF2-40B4-BE49-F238E27FC236}">
                <a16:creationId xmlns:a16="http://schemas.microsoft.com/office/drawing/2014/main" xmlns="" id="{C8AC3DAD-229A-CBD4-9A52-629BBB390CF0}"/>
              </a:ext>
            </a:extLst>
          </p:cNvPr>
          <p:cNvSpPr/>
          <p:nvPr/>
        </p:nvSpPr>
        <p:spPr>
          <a:xfrm>
            <a:off x="6096929" y="3442114"/>
            <a:ext cx="3853908"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25" name="Retângulo 24">
            <a:extLst>
              <a:ext uri="{FF2B5EF4-FFF2-40B4-BE49-F238E27FC236}">
                <a16:creationId xmlns:a16="http://schemas.microsoft.com/office/drawing/2014/main" xmlns="" id="{C2625301-466D-8347-74D6-38B8AA5FBF53}"/>
              </a:ext>
            </a:extLst>
          </p:cNvPr>
          <p:cNvSpPr/>
          <p:nvPr/>
        </p:nvSpPr>
        <p:spPr>
          <a:xfrm>
            <a:off x="2322509" y="3667751"/>
            <a:ext cx="1267163"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pic>
        <p:nvPicPr>
          <p:cNvPr id="26" name="Content Placeholder 4">
            <a:extLst>
              <a:ext uri="{FF2B5EF4-FFF2-40B4-BE49-F238E27FC236}">
                <a16:creationId xmlns:a16="http://schemas.microsoft.com/office/drawing/2014/main" xmlns="" id="{10B8508D-7B00-86D7-D8DC-96C480562E2B}"/>
              </a:ext>
            </a:extLst>
          </p:cNvPr>
          <p:cNvPicPr>
            <a:picLocks noChangeAspect="1"/>
          </p:cNvPicPr>
          <p:nvPr/>
        </p:nvPicPr>
        <p:blipFill>
          <a:blip r:embed="rId3"/>
          <a:srcRect t="81406"/>
          <a:stretch>
            <a:fillRect/>
          </a:stretch>
        </p:blipFill>
        <p:spPr>
          <a:xfrm>
            <a:off x="1692248" y="4111866"/>
            <a:ext cx="8311398" cy="954024"/>
          </a:xfrm>
          <a:prstGeom prst="rect">
            <a:avLst/>
          </a:prstGeom>
        </p:spPr>
      </p:pic>
      <p:sp>
        <p:nvSpPr>
          <p:cNvPr id="27" name="Elipse 26">
            <a:extLst>
              <a:ext uri="{FF2B5EF4-FFF2-40B4-BE49-F238E27FC236}">
                <a16:creationId xmlns:a16="http://schemas.microsoft.com/office/drawing/2014/main" xmlns="" id="{C89B1E96-34E9-FDB5-F47A-B41DDB33B145}"/>
              </a:ext>
            </a:extLst>
          </p:cNvPr>
          <p:cNvSpPr/>
          <p:nvPr/>
        </p:nvSpPr>
        <p:spPr>
          <a:xfrm>
            <a:off x="1854683" y="4133044"/>
            <a:ext cx="6021238" cy="1092462"/>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pt-BR"/>
          </a:p>
        </p:txBody>
      </p:sp>
    </p:spTree>
    <p:extLst>
      <p:ext uri="{BB962C8B-B14F-4D97-AF65-F5344CB8AC3E}">
        <p14:creationId xmlns:p14="http://schemas.microsoft.com/office/powerpoint/2010/main" val="95038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8AA031-4FCD-C514-5DBB-519A22FCC31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95FC0901-822B-5BF3-623A-BFF631DE96CF}"/>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DEAAEB29-EB1A-AC84-7F23-0885D4D59490}"/>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BEB3FE7C-1E75-56DF-6DAA-E8CB519D0A23}"/>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NBC TG 23</a:t>
            </a:r>
            <a:endParaRPr lang="en-US" sz="1200" dirty="0"/>
          </a:p>
        </p:txBody>
      </p:sp>
      <p:sp>
        <p:nvSpPr>
          <p:cNvPr id="16" name="Text 7">
            <a:extLst>
              <a:ext uri="{FF2B5EF4-FFF2-40B4-BE49-F238E27FC236}">
                <a16:creationId xmlns:a16="http://schemas.microsoft.com/office/drawing/2014/main" xmlns="" id="{FEF16820-A326-FE10-EA02-90E81C8C071D}"/>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Reapresentação: quando o erro exige ajuste retrospectivo</a:t>
            </a:r>
            <a:endParaRPr lang="en-US" sz="1950" dirty="0"/>
          </a:p>
        </p:txBody>
      </p:sp>
      <p:sp>
        <p:nvSpPr>
          <p:cNvPr id="18" name="Text 8">
            <a:extLst>
              <a:ext uri="{FF2B5EF4-FFF2-40B4-BE49-F238E27FC236}">
                <a16:creationId xmlns:a16="http://schemas.microsoft.com/office/drawing/2014/main" xmlns="" id="{DE71E07E-B10D-6A2E-B24E-E63DB77DF62A}"/>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Correções relevantes precisam preservar comparabilidade e rastreabilidade.</a:t>
            </a:r>
            <a:endParaRPr lang="en-US" sz="1500" dirty="0"/>
          </a:p>
        </p:txBody>
      </p:sp>
      <p:sp>
        <p:nvSpPr>
          <p:cNvPr id="20" name="Shape 9">
            <a:extLst>
              <a:ext uri="{FF2B5EF4-FFF2-40B4-BE49-F238E27FC236}">
                <a16:creationId xmlns:a16="http://schemas.microsoft.com/office/drawing/2014/main" xmlns="" id="{FAC0635D-482C-9972-610C-EB98A428FF32}"/>
              </a:ext>
            </a:extLst>
          </p:cNvPr>
          <p:cNvSpPr/>
          <p:nvPr/>
        </p:nvSpPr>
        <p:spPr>
          <a:xfrm>
            <a:off x="685800" y="1783080"/>
            <a:ext cx="4892040" cy="3584448"/>
          </a:xfrm>
          <a:prstGeom prst="rect">
            <a:avLst/>
          </a:prstGeom>
          <a:solidFill>
            <a:srgbClr val="FBF7ED"/>
          </a:solidFill>
          <a:ln w="12700">
            <a:solidFill>
              <a:srgbClr val="E9D7A8"/>
            </a:solidFill>
            <a:prstDash val="solid"/>
          </a:ln>
        </p:spPr>
        <p:txBody>
          <a:bodyPr/>
          <a:lstStyle/>
          <a:p>
            <a:endParaRPr lang="pt-BR"/>
          </a:p>
        </p:txBody>
      </p:sp>
      <p:sp>
        <p:nvSpPr>
          <p:cNvPr id="22" name="Shape 10">
            <a:extLst>
              <a:ext uri="{FF2B5EF4-FFF2-40B4-BE49-F238E27FC236}">
                <a16:creationId xmlns:a16="http://schemas.microsoft.com/office/drawing/2014/main" xmlns="" id="{E83C3542-84CF-FDF5-DF11-018DA6FA383E}"/>
              </a:ext>
            </a:extLst>
          </p:cNvPr>
          <p:cNvSpPr/>
          <p:nvPr/>
        </p:nvSpPr>
        <p:spPr>
          <a:xfrm>
            <a:off x="685800" y="1783080"/>
            <a:ext cx="109728" cy="3584448"/>
          </a:xfrm>
          <a:prstGeom prst="rect">
            <a:avLst/>
          </a:prstGeom>
          <a:solidFill>
            <a:srgbClr val="B28A2E"/>
          </a:solidFill>
          <a:ln w="12700">
            <a:solidFill>
              <a:srgbClr val="B28A2E"/>
            </a:solidFill>
            <a:prstDash val="solid"/>
          </a:ln>
        </p:spPr>
        <p:txBody>
          <a:bodyPr/>
          <a:lstStyle/>
          <a:p>
            <a:endParaRPr lang="pt-BR"/>
          </a:p>
        </p:txBody>
      </p:sp>
      <p:sp>
        <p:nvSpPr>
          <p:cNvPr id="24" name="Text 11">
            <a:extLst>
              <a:ext uri="{FF2B5EF4-FFF2-40B4-BE49-F238E27FC236}">
                <a16:creationId xmlns:a16="http://schemas.microsoft.com/office/drawing/2014/main" xmlns="" id="{C667DD86-13F0-8F7D-924A-15EC1DFF9712}"/>
              </a:ext>
            </a:extLst>
          </p:cNvPr>
          <p:cNvSpPr/>
          <p:nvPr/>
        </p:nvSpPr>
        <p:spPr>
          <a:xfrm>
            <a:off x="960120" y="2148840"/>
            <a:ext cx="4251960" cy="2651760"/>
          </a:xfrm>
          <a:prstGeom prst="rect">
            <a:avLst/>
          </a:prstGeom>
          <a:noFill/>
          <a:ln/>
        </p:spPr>
        <p:txBody>
          <a:bodyPr wrap="square" lIns="635" tIns="635" rIns="635" bIns="635" rtlCol="0" anchor="ctr">
            <a:normAutofit/>
          </a:bodyPr>
          <a:lstStyle/>
          <a:p>
            <a:pPr marL="0" indent="0">
              <a:buNone/>
            </a:pPr>
            <a:r>
              <a:rPr lang="en-US" sz="2400" b="1" dirty="0">
                <a:solidFill>
                  <a:srgbClr val="171717"/>
                </a:solidFill>
              </a:rPr>
              <a:t>A reapresentação deve permitir que o usuário entenda o efeito do erro, a forma de correção e o impacto nos saldos comparativos.</a:t>
            </a:r>
            <a:endParaRPr lang="en-US" sz="2400" dirty="0"/>
          </a:p>
        </p:txBody>
      </p:sp>
      <p:sp>
        <p:nvSpPr>
          <p:cNvPr id="26" name="Shape 12">
            <a:extLst>
              <a:ext uri="{FF2B5EF4-FFF2-40B4-BE49-F238E27FC236}">
                <a16:creationId xmlns:a16="http://schemas.microsoft.com/office/drawing/2014/main" xmlns="" id="{E6D3A1A2-9FCF-B1CD-2A5C-ACC104F9D94B}"/>
              </a:ext>
            </a:extLst>
          </p:cNvPr>
          <p:cNvSpPr/>
          <p:nvPr/>
        </p:nvSpPr>
        <p:spPr>
          <a:xfrm>
            <a:off x="5989320" y="1783080"/>
            <a:ext cx="5349240" cy="3584448"/>
          </a:xfrm>
          <a:prstGeom prst="roundRect">
            <a:avLst>
              <a:gd name="adj" fmla="val 2041"/>
            </a:avLst>
          </a:prstGeom>
          <a:solidFill>
            <a:srgbClr val="FFFFFF"/>
          </a:solidFill>
          <a:ln w="10160">
            <a:solidFill>
              <a:srgbClr val="E6E0D2"/>
            </a:solidFill>
            <a:prstDash val="solid"/>
          </a:ln>
        </p:spPr>
        <p:txBody>
          <a:bodyPr/>
          <a:lstStyle/>
          <a:p>
            <a:endParaRPr lang="pt-BR"/>
          </a:p>
        </p:txBody>
      </p:sp>
      <p:sp>
        <p:nvSpPr>
          <p:cNvPr id="28" name="Text 13">
            <a:extLst>
              <a:ext uri="{FF2B5EF4-FFF2-40B4-BE49-F238E27FC236}">
                <a16:creationId xmlns:a16="http://schemas.microsoft.com/office/drawing/2014/main" xmlns="" id="{3B2753E2-8355-1C09-44BE-0BE937801E48}"/>
              </a:ext>
            </a:extLst>
          </p:cNvPr>
          <p:cNvSpPr/>
          <p:nvPr/>
        </p:nvSpPr>
        <p:spPr>
          <a:xfrm>
            <a:off x="6135624" y="1911096"/>
            <a:ext cx="505663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Como apresentar em linguagem executiva</a:t>
            </a:r>
            <a:endParaRPr lang="en-US" sz="1600" dirty="0"/>
          </a:p>
        </p:txBody>
      </p:sp>
      <p:sp>
        <p:nvSpPr>
          <p:cNvPr id="34" name="Text 16">
            <a:extLst>
              <a:ext uri="{FF2B5EF4-FFF2-40B4-BE49-F238E27FC236}">
                <a16:creationId xmlns:a16="http://schemas.microsoft.com/office/drawing/2014/main" xmlns="" id="{8BB52796-51E9-942D-02C6-932AC060AA86}"/>
              </a:ext>
            </a:extLst>
          </p:cNvPr>
          <p:cNvSpPr/>
          <p:nvPr/>
        </p:nvSpPr>
        <p:spPr>
          <a:xfrm>
            <a:off x="6720840" y="2438977"/>
            <a:ext cx="4160520" cy="508734"/>
          </a:xfrm>
          <a:prstGeom prst="rect">
            <a:avLst/>
          </a:prstGeom>
          <a:noFill/>
          <a:ln/>
        </p:spPr>
        <p:txBody>
          <a:bodyPr wrap="square" lIns="0" tIns="0" rIns="0" bIns="0" rtlCol="0" anchor="ctr">
            <a:noAutofit/>
          </a:bodyPr>
          <a:lstStyle/>
          <a:p>
            <a:pPr marL="0" indent="0">
              <a:buNone/>
            </a:pPr>
            <a:r>
              <a:rPr lang="en-US" sz="1600" dirty="0">
                <a:solidFill>
                  <a:srgbClr val="171717"/>
                </a:solidFill>
              </a:rPr>
              <a:t>Identificar natureza do erro e período afetado.</a:t>
            </a:r>
            <a:endParaRPr lang="en-US" sz="1600" dirty="0"/>
          </a:p>
        </p:txBody>
      </p:sp>
      <p:sp>
        <p:nvSpPr>
          <p:cNvPr id="40" name="Text 19">
            <a:extLst>
              <a:ext uri="{FF2B5EF4-FFF2-40B4-BE49-F238E27FC236}">
                <a16:creationId xmlns:a16="http://schemas.microsoft.com/office/drawing/2014/main" xmlns="" id="{075D7AEC-8B8F-4AE6-0F68-82CC9609B817}"/>
              </a:ext>
            </a:extLst>
          </p:cNvPr>
          <p:cNvSpPr/>
          <p:nvPr/>
        </p:nvSpPr>
        <p:spPr>
          <a:xfrm>
            <a:off x="6720840" y="3288933"/>
            <a:ext cx="4160520" cy="508734"/>
          </a:xfrm>
          <a:prstGeom prst="rect">
            <a:avLst/>
          </a:prstGeom>
          <a:noFill/>
          <a:ln/>
        </p:spPr>
        <p:txBody>
          <a:bodyPr wrap="square" lIns="0" tIns="0" rIns="0" bIns="0" rtlCol="0" anchor="ctr">
            <a:noAutofit/>
          </a:bodyPr>
          <a:lstStyle/>
          <a:p>
            <a:pPr marL="0" indent="0">
              <a:buNone/>
            </a:pPr>
            <a:r>
              <a:rPr lang="en-US" sz="1600" dirty="0">
                <a:solidFill>
                  <a:srgbClr val="171717"/>
                </a:solidFill>
              </a:rPr>
              <a:t>Ajustar saldos iniciais do período comparativo aplicável.</a:t>
            </a:r>
            <a:endParaRPr lang="en-US" sz="1600" dirty="0"/>
          </a:p>
        </p:txBody>
      </p:sp>
      <p:sp>
        <p:nvSpPr>
          <p:cNvPr id="46" name="Text 22">
            <a:extLst>
              <a:ext uri="{FF2B5EF4-FFF2-40B4-BE49-F238E27FC236}">
                <a16:creationId xmlns:a16="http://schemas.microsoft.com/office/drawing/2014/main" xmlns="" id="{3DB4D976-764D-D49A-CC33-5A15644F87F0}"/>
              </a:ext>
            </a:extLst>
          </p:cNvPr>
          <p:cNvSpPr/>
          <p:nvPr/>
        </p:nvSpPr>
        <p:spPr>
          <a:xfrm>
            <a:off x="6720840" y="4134625"/>
            <a:ext cx="4160520" cy="508734"/>
          </a:xfrm>
          <a:prstGeom prst="rect">
            <a:avLst/>
          </a:prstGeom>
          <a:noFill/>
          <a:ln/>
        </p:spPr>
        <p:txBody>
          <a:bodyPr wrap="square" lIns="0" tIns="0" rIns="0" bIns="0" rtlCol="0" anchor="ctr">
            <a:normAutofit/>
          </a:bodyPr>
          <a:lstStyle/>
          <a:p>
            <a:pPr marL="0" indent="0">
              <a:buNone/>
            </a:pPr>
            <a:r>
              <a:rPr lang="en-US" sz="1600" dirty="0">
                <a:solidFill>
                  <a:srgbClr val="171717"/>
                </a:solidFill>
              </a:rPr>
              <a:t>Explicar em nota os efeitos por linha relevante.</a:t>
            </a:r>
            <a:endParaRPr lang="en-US" sz="1600" dirty="0"/>
          </a:p>
        </p:txBody>
      </p:sp>
      <p:sp>
        <p:nvSpPr>
          <p:cNvPr id="48" name="Shape 23">
            <a:extLst>
              <a:ext uri="{FF2B5EF4-FFF2-40B4-BE49-F238E27FC236}">
                <a16:creationId xmlns:a16="http://schemas.microsoft.com/office/drawing/2014/main" xmlns="" id="{930A9CE4-3608-9AF5-6480-74EACF4BC869}"/>
              </a:ext>
            </a:extLst>
          </p:cNvPr>
          <p:cNvSpPr/>
          <p:nvPr/>
        </p:nvSpPr>
        <p:spPr>
          <a:xfrm>
            <a:off x="685800" y="5596128"/>
            <a:ext cx="10652760" cy="438912"/>
          </a:xfrm>
          <a:prstGeom prst="roundRect">
            <a:avLst>
              <a:gd name="adj" fmla="val 12500"/>
            </a:avLst>
          </a:prstGeom>
          <a:solidFill>
            <a:srgbClr val="EAF3FA"/>
          </a:solidFill>
          <a:ln w="10160">
            <a:solidFill>
              <a:srgbClr val="D6E6F2"/>
            </a:solidFill>
            <a:prstDash val="solid"/>
          </a:ln>
        </p:spPr>
        <p:txBody>
          <a:bodyPr/>
          <a:lstStyle/>
          <a:p>
            <a:endParaRPr lang="pt-BR"/>
          </a:p>
        </p:txBody>
      </p:sp>
      <p:sp>
        <p:nvSpPr>
          <p:cNvPr id="50" name="Text 24">
            <a:extLst>
              <a:ext uri="{FF2B5EF4-FFF2-40B4-BE49-F238E27FC236}">
                <a16:creationId xmlns:a16="http://schemas.microsoft.com/office/drawing/2014/main" xmlns="" id="{05DFBD3F-D9A4-F611-B5EA-86DBAF9A96E2}"/>
              </a:ext>
            </a:extLst>
          </p:cNvPr>
          <p:cNvSpPr/>
          <p:nvPr/>
        </p:nvSpPr>
        <p:spPr>
          <a:xfrm>
            <a:off x="914400" y="5568696"/>
            <a:ext cx="10149840" cy="448056"/>
          </a:xfrm>
          <a:prstGeom prst="rect">
            <a:avLst/>
          </a:prstGeom>
          <a:noFill/>
          <a:ln/>
        </p:spPr>
        <p:txBody>
          <a:bodyPr wrap="square" lIns="0" tIns="0" rIns="0" bIns="0" rtlCol="0" anchor="ctr">
            <a:normAutofit/>
          </a:bodyPr>
          <a:lstStyle/>
          <a:p>
            <a:pPr marL="0" indent="0" algn="ctr">
              <a:buNone/>
            </a:pPr>
            <a:r>
              <a:rPr lang="en-US" sz="1600" b="1" dirty="0">
                <a:solidFill>
                  <a:srgbClr val="00467F"/>
                </a:solidFill>
              </a:rPr>
              <a:t>Sem coluna comparativa adequada, a reapresentação perde transparência e dificulta conferência do PL.</a:t>
            </a:r>
            <a:endParaRPr lang="en-US" sz="1600" dirty="0"/>
          </a:p>
        </p:txBody>
      </p:sp>
      <p:grpSp>
        <p:nvGrpSpPr>
          <p:cNvPr id="4" name="Agrupar 3">
            <a:extLst>
              <a:ext uri="{FF2B5EF4-FFF2-40B4-BE49-F238E27FC236}">
                <a16:creationId xmlns:a16="http://schemas.microsoft.com/office/drawing/2014/main" xmlns="" id="{8C358470-AF9A-5F9E-5633-7CA032015B2C}"/>
              </a:ext>
            </a:extLst>
          </p:cNvPr>
          <p:cNvGrpSpPr/>
          <p:nvPr/>
        </p:nvGrpSpPr>
        <p:grpSpPr>
          <a:xfrm>
            <a:off x="6194432" y="2541156"/>
            <a:ext cx="310896" cy="310896"/>
            <a:chOff x="8275320" y="1901952"/>
            <a:chExt cx="310896" cy="310896"/>
          </a:xfrm>
        </p:grpSpPr>
        <p:sp>
          <p:nvSpPr>
            <p:cNvPr id="5" name="Shape 16">
              <a:extLst>
                <a:ext uri="{FF2B5EF4-FFF2-40B4-BE49-F238E27FC236}">
                  <a16:creationId xmlns:a16="http://schemas.microsoft.com/office/drawing/2014/main" xmlns="" id="{7087FF69-91D0-A8EF-6CDE-39CC8AD69B77}"/>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AEDECADE-DEF3-98B8-D1BC-0194927552B4}"/>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4CBE85ED-D224-E584-B8E6-509E680D9CB9}"/>
              </a:ext>
            </a:extLst>
          </p:cNvPr>
          <p:cNvGrpSpPr/>
          <p:nvPr/>
        </p:nvGrpSpPr>
        <p:grpSpPr>
          <a:xfrm>
            <a:off x="6194432" y="3382404"/>
            <a:ext cx="316097" cy="310896"/>
            <a:chOff x="8275320" y="2743200"/>
            <a:chExt cx="316097" cy="310896"/>
          </a:xfrm>
        </p:grpSpPr>
        <p:sp>
          <p:nvSpPr>
            <p:cNvPr id="8" name="Shape 19">
              <a:extLst>
                <a:ext uri="{FF2B5EF4-FFF2-40B4-BE49-F238E27FC236}">
                  <a16:creationId xmlns:a16="http://schemas.microsoft.com/office/drawing/2014/main" xmlns="" id="{7BB538E9-614A-D2D5-6DB5-A48D06F4BCCB}"/>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67713109-0AC0-B38F-BA82-E56822A63A8C}"/>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12FA8362-B01C-6EF6-6E28-92CEECD00FA9}"/>
              </a:ext>
            </a:extLst>
          </p:cNvPr>
          <p:cNvGrpSpPr/>
          <p:nvPr/>
        </p:nvGrpSpPr>
        <p:grpSpPr>
          <a:xfrm>
            <a:off x="6173165" y="4223652"/>
            <a:ext cx="363831" cy="311480"/>
            <a:chOff x="8254053" y="3584448"/>
            <a:chExt cx="363831" cy="311480"/>
          </a:xfrm>
        </p:grpSpPr>
        <p:sp>
          <p:nvSpPr>
            <p:cNvPr id="11" name="Shape 22">
              <a:extLst>
                <a:ext uri="{FF2B5EF4-FFF2-40B4-BE49-F238E27FC236}">
                  <a16:creationId xmlns:a16="http://schemas.microsoft.com/office/drawing/2014/main" xmlns="" id="{86D68751-23D7-2AB6-447F-1ED07734A766}"/>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8099007E-CDBE-3AC3-36AA-F23967AE7AE3}"/>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Tree>
    <p:extLst>
      <p:ext uri="{BB962C8B-B14F-4D97-AF65-F5344CB8AC3E}">
        <p14:creationId xmlns:p14="http://schemas.microsoft.com/office/powerpoint/2010/main" val="849337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8D490D2-AA1A-D524-DC7B-C5DB528C5D8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59A19C83-2D0C-BA27-D18F-0DE2F4D092F5}"/>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5997E841-1E99-573C-ADF3-51F88452B7D2}"/>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E03D9223-02DA-6E34-1EC0-8AEEBFDB3CC9}"/>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NBC TG 26</a:t>
            </a:r>
            <a:endParaRPr lang="en-US" sz="1200" dirty="0"/>
          </a:p>
        </p:txBody>
      </p:sp>
      <p:sp>
        <p:nvSpPr>
          <p:cNvPr id="16" name="Text 7">
            <a:extLst>
              <a:ext uri="{FF2B5EF4-FFF2-40B4-BE49-F238E27FC236}">
                <a16:creationId xmlns:a16="http://schemas.microsoft.com/office/drawing/2014/main" xmlns="" id="{271B3BCC-B0FB-C325-E9F2-77EBB4BB441C}"/>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Comparabilidade: a terceira coluna pode ser necessária</a:t>
            </a:r>
            <a:endParaRPr lang="en-US" sz="1950" dirty="0"/>
          </a:p>
        </p:txBody>
      </p:sp>
      <p:sp>
        <p:nvSpPr>
          <p:cNvPr id="18" name="Text 8">
            <a:extLst>
              <a:ext uri="{FF2B5EF4-FFF2-40B4-BE49-F238E27FC236}">
                <a16:creationId xmlns:a16="http://schemas.microsoft.com/office/drawing/2014/main" xmlns="" id="{587CB13C-9D6D-42A2-1F16-754429ED3BAB}"/>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Quando há reapresentação, a demonstração deve permitir comparação antes e depois do ajuste.</a:t>
            </a:r>
            <a:endParaRPr lang="en-US" sz="1500" dirty="0"/>
          </a:p>
        </p:txBody>
      </p:sp>
      <p:sp>
        <p:nvSpPr>
          <p:cNvPr id="20" name="Shape 9">
            <a:extLst>
              <a:ext uri="{FF2B5EF4-FFF2-40B4-BE49-F238E27FC236}">
                <a16:creationId xmlns:a16="http://schemas.microsoft.com/office/drawing/2014/main" xmlns="" id="{3394E8DF-CDBB-F5CE-8E23-92BBB5068BC5}"/>
              </a:ext>
            </a:extLst>
          </p:cNvPr>
          <p:cNvSpPr/>
          <p:nvPr/>
        </p:nvSpPr>
        <p:spPr>
          <a:xfrm>
            <a:off x="685800" y="1783080"/>
            <a:ext cx="4892040" cy="3584448"/>
          </a:xfrm>
          <a:prstGeom prst="rect">
            <a:avLst/>
          </a:prstGeom>
          <a:solidFill>
            <a:srgbClr val="FBF7ED"/>
          </a:solidFill>
          <a:ln w="12700">
            <a:solidFill>
              <a:srgbClr val="E9D7A8"/>
            </a:solidFill>
            <a:prstDash val="solid"/>
          </a:ln>
        </p:spPr>
        <p:txBody>
          <a:bodyPr/>
          <a:lstStyle/>
          <a:p>
            <a:endParaRPr lang="pt-BR"/>
          </a:p>
        </p:txBody>
      </p:sp>
      <p:sp>
        <p:nvSpPr>
          <p:cNvPr id="22" name="Shape 10">
            <a:extLst>
              <a:ext uri="{FF2B5EF4-FFF2-40B4-BE49-F238E27FC236}">
                <a16:creationId xmlns:a16="http://schemas.microsoft.com/office/drawing/2014/main" xmlns="" id="{A764C252-EEBA-D9F0-0E33-6A0AAF937752}"/>
              </a:ext>
            </a:extLst>
          </p:cNvPr>
          <p:cNvSpPr/>
          <p:nvPr/>
        </p:nvSpPr>
        <p:spPr>
          <a:xfrm>
            <a:off x="685800" y="1783080"/>
            <a:ext cx="109728" cy="3584448"/>
          </a:xfrm>
          <a:prstGeom prst="rect">
            <a:avLst/>
          </a:prstGeom>
          <a:solidFill>
            <a:srgbClr val="B28A2E"/>
          </a:solidFill>
          <a:ln w="12700">
            <a:solidFill>
              <a:srgbClr val="B28A2E"/>
            </a:solidFill>
            <a:prstDash val="solid"/>
          </a:ln>
        </p:spPr>
        <p:txBody>
          <a:bodyPr/>
          <a:lstStyle/>
          <a:p>
            <a:endParaRPr lang="pt-BR"/>
          </a:p>
        </p:txBody>
      </p:sp>
      <p:sp>
        <p:nvSpPr>
          <p:cNvPr id="24" name="Text 11">
            <a:extLst>
              <a:ext uri="{FF2B5EF4-FFF2-40B4-BE49-F238E27FC236}">
                <a16:creationId xmlns:a16="http://schemas.microsoft.com/office/drawing/2014/main" xmlns="" id="{77E41C5A-AE5B-F0E2-CB3F-1DCD1CB68AC4}"/>
              </a:ext>
            </a:extLst>
          </p:cNvPr>
          <p:cNvSpPr/>
          <p:nvPr/>
        </p:nvSpPr>
        <p:spPr>
          <a:xfrm>
            <a:off x="960120" y="2148840"/>
            <a:ext cx="4251960" cy="2651760"/>
          </a:xfrm>
          <a:prstGeom prst="rect">
            <a:avLst/>
          </a:prstGeom>
          <a:noFill/>
          <a:ln/>
        </p:spPr>
        <p:txBody>
          <a:bodyPr wrap="square" lIns="635" tIns="635" rIns="635" bIns="635" rtlCol="0" anchor="ctr">
            <a:normAutofit/>
          </a:bodyPr>
          <a:lstStyle/>
          <a:p>
            <a:pPr marL="0" indent="0" algn="just">
              <a:buNone/>
            </a:pPr>
            <a:r>
              <a:rPr lang="en-US" b="1" dirty="0">
                <a:solidFill>
                  <a:srgbClr val="171717"/>
                </a:solidFill>
              </a:rPr>
              <a:t>A apresentação deve evidenciar o impacto de reapresentação relevante com estrutura comparativa suficiente para o usuário identificar o saldo anterior e o saldo ajustado.</a:t>
            </a:r>
            <a:endParaRPr lang="en-US" dirty="0"/>
          </a:p>
        </p:txBody>
      </p:sp>
      <p:sp>
        <p:nvSpPr>
          <p:cNvPr id="26" name="Shape 12">
            <a:extLst>
              <a:ext uri="{FF2B5EF4-FFF2-40B4-BE49-F238E27FC236}">
                <a16:creationId xmlns:a16="http://schemas.microsoft.com/office/drawing/2014/main" xmlns="" id="{45648BC1-ADEC-7E7F-EA6D-134B6162F060}"/>
              </a:ext>
            </a:extLst>
          </p:cNvPr>
          <p:cNvSpPr/>
          <p:nvPr/>
        </p:nvSpPr>
        <p:spPr>
          <a:xfrm>
            <a:off x="5989320" y="1783080"/>
            <a:ext cx="5349240" cy="3584448"/>
          </a:xfrm>
          <a:prstGeom prst="roundRect">
            <a:avLst>
              <a:gd name="adj" fmla="val 2041"/>
            </a:avLst>
          </a:prstGeom>
          <a:solidFill>
            <a:srgbClr val="FFFFFF"/>
          </a:solidFill>
          <a:ln w="10160">
            <a:solidFill>
              <a:srgbClr val="E6E0D2"/>
            </a:solidFill>
            <a:prstDash val="solid"/>
          </a:ln>
        </p:spPr>
        <p:txBody>
          <a:bodyPr/>
          <a:lstStyle/>
          <a:p>
            <a:endParaRPr lang="pt-BR"/>
          </a:p>
        </p:txBody>
      </p:sp>
      <p:sp>
        <p:nvSpPr>
          <p:cNvPr id="28" name="Text 13">
            <a:extLst>
              <a:ext uri="{FF2B5EF4-FFF2-40B4-BE49-F238E27FC236}">
                <a16:creationId xmlns:a16="http://schemas.microsoft.com/office/drawing/2014/main" xmlns="" id="{13451590-AC1F-1543-6C48-4250CF3E9754}"/>
              </a:ext>
            </a:extLst>
          </p:cNvPr>
          <p:cNvSpPr/>
          <p:nvPr/>
        </p:nvSpPr>
        <p:spPr>
          <a:xfrm>
            <a:off x="6135624" y="1911096"/>
            <a:ext cx="505663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Como apresentar em linguagem executiva</a:t>
            </a:r>
            <a:endParaRPr lang="en-US" sz="1600" dirty="0"/>
          </a:p>
        </p:txBody>
      </p:sp>
      <p:sp>
        <p:nvSpPr>
          <p:cNvPr id="34" name="Text 16">
            <a:extLst>
              <a:ext uri="{FF2B5EF4-FFF2-40B4-BE49-F238E27FC236}">
                <a16:creationId xmlns:a16="http://schemas.microsoft.com/office/drawing/2014/main" xmlns="" id="{4DF7F37E-A1BD-A5AA-1B67-32554FEB9950}"/>
              </a:ext>
            </a:extLst>
          </p:cNvPr>
          <p:cNvSpPr/>
          <p:nvPr/>
        </p:nvSpPr>
        <p:spPr>
          <a:xfrm>
            <a:off x="6720840" y="2639111"/>
            <a:ext cx="4160520" cy="677125"/>
          </a:xfrm>
          <a:prstGeom prst="rect">
            <a:avLst/>
          </a:prstGeom>
          <a:noFill/>
          <a:ln/>
        </p:spPr>
        <p:txBody>
          <a:bodyPr wrap="square" lIns="0" tIns="0" rIns="0" bIns="0" rtlCol="0" anchor="ctr">
            <a:normAutofit/>
          </a:bodyPr>
          <a:lstStyle/>
          <a:p>
            <a:pPr marL="0" indent="0">
              <a:buNone/>
            </a:pPr>
            <a:r>
              <a:rPr lang="en-US" sz="1400" dirty="0">
                <a:solidFill>
                  <a:srgbClr val="171717"/>
                </a:solidFill>
              </a:rPr>
              <a:t>Manter saldos comparativos consistentes.</a:t>
            </a:r>
            <a:endParaRPr lang="en-US" sz="1400" dirty="0"/>
          </a:p>
        </p:txBody>
      </p:sp>
      <p:sp>
        <p:nvSpPr>
          <p:cNvPr id="40" name="Text 19">
            <a:extLst>
              <a:ext uri="{FF2B5EF4-FFF2-40B4-BE49-F238E27FC236}">
                <a16:creationId xmlns:a16="http://schemas.microsoft.com/office/drawing/2014/main" xmlns="" id="{B092EE69-2D1E-8230-6CF6-26A0C84D5E12}"/>
              </a:ext>
            </a:extLst>
          </p:cNvPr>
          <p:cNvSpPr/>
          <p:nvPr/>
        </p:nvSpPr>
        <p:spPr>
          <a:xfrm>
            <a:off x="6720840" y="3297479"/>
            <a:ext cx="4160520" cy="677125"/>
          </a:xfrm>
          <a:prstGeom prst="rect">
            <a:avLst/>
          </a:prstGeom>
          <a:noFill/>
          <a:ln/>
        </p:spPr>
        <p:txBody>
          <a:bodyPr wrap="square" lIns="0" tIns="0" rIns="0" bIns="0" rtlCol="0" anchor="ctr">
            <a:normAutofit/>
          </a:bodyPr>
          <a:lstStyle/>
          <a:p>
            <a:pPr marL="0" indent="0">
              <a:buNone/>
            </a:pPr>
            <a:r>
              <a:rPr lang="en-US" sz="1400" dirty="0">
                <a:solidFill>
                  <a:srgbClr val="171717"/>
                </a:solidFill>
              </a:rPr>
              <a:t>Evitar alterar PL sem quadro de reconciliação.</a:t>
            </a:r>
            <a:endParaRPr lang="en-US" sz="1400" dirty="0"/>
          </a:p>
        </p:txBody>
      </p:sp>
      <p:sp>
        <p:nvSpPr>
          <p:cNvPr id="46" name="Text 22">
            <a:extLst>
              <a:ext uri="{FF2B5EF4-FFF2-40B4-BE49-F238E27FC236}">
                <a16:creationId xmlns:a16="http://schemas.microsoft.com/office/drawing/2014/main" xmlns="" id="{E59912AC-9C09-39B1-BC89-64A852AF0357}"/>
              </a:ext>
            </a:extLst>
          </p:cNvPr>
          <p:cNvSpPr/>
          <p:nvPr/>
        </p:nvSpPr>
        <p:spPr>
          <a:xfrm>
            <a:off x="6720840" y="3955847"/>
            <a:ext cx="4160520" cy="677125"/>
          </a:xfrm>
          <a:prstGeom prst="rect">
            <a:avLst/>
          </a:prstGeom>
          <a:noFill/>
          <a:ln/>
        </p:spPr>
        <p:txBody>
          <a:bodyPr wrap="square" lIns="0" tIns="0" rIns="0" bIns="0" rtlCol="0" anchor="ctr">
            <a:normAutofit/>
          </a:bodyPr>
          <a:lstStyle/>
          <a:p>
            <a:pPr marL="0" indent="0">
              <a:buNone/>
            </a:pPr>
            <a:r>
              <a:rPr lang="en-US" sz="1400" dirty="0">
                <a:solidFill>
                  <a:srgbClr val="171717"/>
                </a:solidFill>
              </a:rPr>
              <a:t>Inserir nota explicativa com memória de cálculo.</a:t>
            </a:r>
            <a:endParaRPr lang="en-US" sz="1400" dirty="0"/>
          </a:p>
        </p:txBody>
      </p:sp>
      <p:sp>
        <p:nvSpPr>
          <p:cNvPr id="48" name="Shape 23">
            <a:extLst>
              <a:ext uri="{FF2B5EF4-FFF2-40B4-BE49-F238E27FC236}">
                <a16:creationId xmlns:a16="http://schemas.microsoft.com/office/drawing/2014/main" xmlns="" id="{6B64F6CD-F9F5-5568-709B-36E5186516B6}"/>
              </a:ext>
            </a:extLst>
          </p:cNvPr>
          <p:cNvSpPr/>
          <p:nvPr/>
        </p:nvSpPr>
        <p:spPr>
          <a:xfrm>
            <a:off x="685800" y="5596128"/>
            <a:ext cx="10652760" cy="438912"/>
          </a:xfrm>
          <a:prstGeom prst="roundRect">
            <a:avLst>
              <a:gd name="adj" fmla="val 12500"/>
            </a:avLst>
          </a:prstGeom>
          <a:solidFill>
            <a:srgbClr val="EAF3FA"/>
          </a:solidFill>
          <a:ln w="10160">
            <a:solidFill>
              <a:srgbClr val="D6E6F2"/>
            </a:solidFill>
            <a:prstDash val="solid"/>
          </a:ln>
        </p:spPr>
        <p:txBody>
          <a:bodyPr/>
          <a:lstStyle/>
          <a:p>
            <a:endParaRPr lang="pt-BR"/>
          </a:p>
        </p:txBody>
      </p:sp>
      <p:sp>
        <p:nvSpPr>
          <p:cNvPr id="50" name="Text 24">
            <a:extLst>
              <a:ext uri="{FF2B5EF4-FFF2-40B4-BE49-F238E27FC236}">
                <a16:creationId xmlns:a16="http://schemas.microsoft.com/office/drawing/2014/main" xmlns="" id="{7BBC9BD1-A06B-B897-F69A-BCD799718446}"/>
              </a:ext>
            </a:extLst>
          </p:cNvPr>
          <p:cNvSpPr/>
          <p:nvPr/>
        </p:nvSpPr>
        <p:spPr>
          <a:xfrm>
            <a:off x="914400" y="5607560"/>
            <a:ext cx="10149840" cy="379473"/>
          </a:xfrm>
          <a:prstGeom prst="rect">
            <a:avLst/>
          </a:prstGeom>
          <a:noFill/>
          <a:ln/>
        </p:spPr>
        <p:txBody>
          <a:bodyPr wrap="square" lIns="0" tIns="0" rIns="0" bIns="0" rtlCol="0" anchor="ctr">
            <a:normAutofit/>
          </a:bodyPr>
          <a:lstStyle/>
          <a:p>
            <a:pPr marL="0" indent="0" algn="ctr">
              <a:buNone/>
            </a:pPr>
            <a:r>
              <a:rPr lang="en-US" sz="1400" b="1" dirty="0">
                <a:solidFill>
                  <a:srgbClr val="00467F"/>
                </a:solidFill>
              </a:rPr>
              <a:t>Reapresentação sem memória de PL aumenta risco de interpretação equivocada das mutações patrimoniais.</a:t>
            </a:r>
            <a:endParaRPr lang="en-US" sz="1400" dirty="0"/>
          </a:p>
        </p:txBody>
      </p:sp>
      <p:grpSp>
        <p:nvGrpSpPr>
          <p:cNvPr id="4" name="Agrupar 3">
            <a:extLst>
              <a:ext uri="{FF2B5EF4-FFF2-40B4-BE49-F238E27FC236}">
                <a16:creationId xmlns:a16="http://schemas.microsoft.com/office/drawing/2014/main" xmlns="" id="{CCF74870-2662-B4B5-9BFF-DA97E207A343}"/>
              </a:ext>
            </a:extLst>
          </p:cNvPr>
          <p:cNvGrpSpPr/>
          <p:nvPr/>
        </p:nvGrpSpPr>
        <p:grpSpPr>
          <a:xfrm>
            <a:off x="6194432" y="2818346"/>
            <a:ext cx="310896" cy="310896"/>
            <a:chOff x="8275320" y="1901952"/>
            <a:chExt cx="310896" cy="310896"/>
          </a:xfrm>
        </p:grpSpPr>
        <p:sp>
          <p:nvSpPr>
            <p:cNvPr id="5" name="Shape 16">
              <a:extLst>
                <a:ext uri="{FF2B5EF4-FFF2-40B4-BE49-F238E27FC236}">
                  <a16:creationId xmlns:a16="http://schemas.microsoft.com/office/drawing/2014/main" xmlns="" id="{5D45C3D4-BBFA-DD0B-FC02-E11448FF1740}"/>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0F2AA0BB-65C5-1594-7823-99BC6E5D87E1}"/>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6AEE625C-9B83-7802-5B46-C898D4B26A9C}"/>
              </a:ext>
            </a:extLst>
          </p:cNvPr>
          <p:cNvGrpSpPr/>
          <p:nvPr/>
        </p:nvGrpSpPr>
        <p:grpSpPr>
          <a:xfrm>
            <a:off x="6194432" y="3487852"/>
            <a:ext cx="316097" cy="310896"/>
            <a:chOff x="8275320" y="2743200"/>
            <a:chExt cx="316097" cy="310896"/>
          </a:xfrm>
        </p:grpSpPr>
        <p:sp>
          <p:nvSpPr>
            <p:cNvPr id="8" name="Shape 19">
              <a:extLst>
                <a:ext uri="{FF2B5EF4-FFF2-40B4-BE49-F238E27FC236}">
                  <a16:creationId xmlns:a16="http://schemas.microsoft.com/office/drawing/2014/main" xmlns="" id="{B25DB61B-C49A-6D2A-C64F-5F631E719DC4}"/>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2C98BE27-C7D5-392B-EE14-C13BCB8B8AE3}"/>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6509A06D-438B-E4E4-A848-9D6EF5DF1863}"/>
              </a:ext>
            </a:extLst>
          </p:cNvPr>
          <p:cNvGrpSpPr/>
          <p:nvPr/>
        </p:nvGrpSpPr>
        <p:grpSpPr>
          <a:xfrm>
            <a:off x="6173165" y="4136492"/>
            <a:ext cx="363831" cy="311480"/>
            <a:chOff x="8254053" y="3584448"/>
            <a:chExt cx="363831" cy="311480"/>
          </a:xfrm>
        </p:grpSpPr>
        <p:sp>
          <p:nvSpPr>
            <p:cNvPr id="11" name="Shape 22">
              <a:extLst>
                <a:ext uri="{FF2B5EF4-FFF2-40B4-BE49-F238E27FC236}">
                  <a16:creationId xmlns:a16="http://schemas.microsoft.com/office/drawing/2014/main" xmlns="" id="{4A38E594-AE2D-3A0F-BF5F-828A3DA769FE}"/>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DD7E5DFF-A9BB-9BBC-1C6C-5AB4C83F4283}"/>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Tree>
    <p:extLst>
      <p:ext uri="{BB962C8B-B14F-4D97-AF65-F5344CB8AC3E}">
        <p14:creationId xmlns:p14="http://schemas.microsoft.com/office/powerpoint/2010/main" val="230502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2A46AA1-57A5-0871-1FDB-E2F05CACBDD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801339E9-F493-CAFD-3C66-308250249A44}"/>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C046B697-AC99-8B84-0329-A66D530C8405}"/>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9EE5374D-EA46-C301-94DE-0CADDB7A2D5E}"/>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REAPRESENTAÇÃO</a:t>
            </a:r>
            <a:endParaRPr lang="en-US" sz="1200" dirty="0"/>
          </a:p>
        </p:txBody>
      </p:sp>
      <p:sp>
        <p:nvSpPr>
          <p:cNvPr id="16" name="Text 7">
            <a:extLst>
              <a:ext uri="{FF2B5EF4-FFF2-40B4-BE49-F238E27FC236}">
                <a16:creationId xmlns:a16="http://schemas.microsoft.com/office/drawing/2014/main" xmlns="" id="{8F31AB06-AA44-3A28-2CC9-4F304FE522F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PL de 2024 e reapresentação 2023: lacuna de conciliação</a:t>
            </a:r>
            <a:endParaRPr lang="en-US" sz="1950" dirty="0"/>
          </a:p>
        </p:txBody>
      </p:sp>
      <p:sp>
        <p:nvSpPr>
          <p:cNvPr id="18" name="Text 8">
            <a:extLst>
              <a:ext uri="{FF2B5EF4-FFF2-40B4-BE49-F238E27FC236}">
                <a16:creationId xmlns:a16="http://schemas.microsoft.com/office/drawing/2014/main" xmlns="" id="{997C2B2C-F39B-3D39-535A-CDFA27BF9816}"/>
              </a:ext>
            </a:extLst>
          </p:cNvPr>
          <p:cNvSpPr/>
          <p:nvPr/>
        </p:nvSpPr>
        <p:spPr>
          <a:xfrm>
            <a:off x="502920" y="1136792"/>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observação indica que o saldo de PL do exercício anterior foi usado para testar a coerência da DMPL em 2025.</a:t>
            </a:r>
            <a:endParaRPr lang="en-US" sz="1500" dirty="0"/>
          </a:p>
        </p:txBody>
      </p:sp>
      <p:sp>
        <p:nvSpPr>
          <p:cNvPr id="20" name="Shape 9">
            <a:extLst>
              <a:ext uri="{FF2B5EF4-FFF2-40B4-BE49-F238E27FC236}">
                <a16:creationId xmlns:a16="http://schemas.microsoft.com/office/drawing/2014/main" xmlns="" id="{A4C7D5A4-D358-5E3A-7BA4-5353F3B36416}"/>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15_pic1.png">
            <a:extLst>
              <a:ext uri="{FF2B5EF4-FFF2-40B4-BE49-F238E27FC236}">
                <a16:creationId xmlns:a16="http://schemas.microsoft.com/office/drawing/2014/main" xmlns="" id="{FB70482B-5201-36B9-39DB-C4DA5A2337C9}"/>
              </a:ext>
            </a:extLst>
          </p:cNvPr>
          <p:cNvPicPr>
            <a:picLocks noChangeAspect="1"/>
          </p:cNvPicPr>
          <p:nvPr/>
        </p:nvPicPr>
        <p:blipFill>
          <a:blip r:embed="rId4"/>
          <a:stretch>
            <a:fillRect/>
          </a:stretch>
        </p:blipFill>
        <p:spPr>
          <a:xfrm>
            <a:off x="530352" y="2148375"/>
            <a:ext cx="7315200" cy="3347634"/>
          </a:xfrm>
          <a:prstGeom prst="rect">
            <a:avLst/>
          </a:prstGeom>
        </p:spPr>
      </p:pic>
      <p:sp>
        <p:nvSpPr>
          <p:cNvPr id="32" name="Shape 14">
            <a:extLst>
              <a:ext uri="{FF2B5EF4-FFF2-40B4-BE49-F238E27FC236}">
                <a16:creationId xmlns:a16="http://schemas.microsoft.com/office/drawing/2014/main" xmlns="" id="{6A308755-C570-5A6D-01FE-B037C22DE016}"/>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6865DBBF-BCA3-F4D2-F2A6-D539D24270DF}"/>
              </a:ext>
            </a:extLst>
          </p:cNvPr>
          <p:cNvSpPr/>
          <p:nvPr/>
        </p:nvSpPr>
        <p:spPr>
          <a:xfrm>
            <a:off x="8238744" y="1655064"/>
            <a:ext cx="3182112" cy="201168"/>
          </a:xfrm>
          <a:prstGeom prst="rect">
            <a:avLst/>
          </a:prstGeom>
          <a:noFill/>
          <a:ln/>
        </p:spPr>
        <p:txBody>
          <a:bodyPr wrap="square" lIns="0" tIns="0" rIns="0" bIns="0" rtlCol="0" anchor="ctr">
            <a:normAutofit/>
          </a:bodyPr>
          <a:lstStyle/>
          <a:p>
            <a:pPr marL="0" indent="0">
              <a:buNone/>
            </a:pPr>
            <a:r>
              <a:rPr lang="en-US" sz="900" b="1" dirty="0">
                <a:solidFill>
                  <a:srgbClr val="00467F"/>
                </a:solidFill>
              </a:rPr>
              <a:t>Leitura técnica</a:t>
            </a:r>
            <a:endParaRPr lang="en-US" sz="900" dirty="0"/>
          </a:p>
        </p:txBody>
      </p:sp>
      <p:sp>
        <p:nvSpPr>
          <p:cNvPr id="40" name="Text 18">
            <a:extLst>
              <a:ext uri="{FF2B5EF4-FFF2-40B4-BE49-F238E27FC236}">
                <a16:creationId xmlns:a16="http://schemas.microsoft.com/office/drawing/2014/main" xmlns="" id="{13130FB2-A809-64A6-EFC7-50B0380623C1}"/>
              </a:ext>
            </a:extLst>
          </p:cNvPr>
          <p:cNvSpPr/>
          <p:nvPr/>
        </p:nvSpPr>
        <p:spPr>
          <a:xfrm>
            <a:off x="8714232" y="2247256"/>
            <a:ext cx="2651760" cy="722938"/>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Reapresentação em 2023 deveria ajustar o PL de forma clara.</a:t>
            </a:r>
            <a:endParaRPr lang="en-US" sz="1400" dirty="0"/>
          </a:p>
        </p:txBody>
      </p:sp>
      <p:sp>
        <p:nvSpPr>
          <p:cNvPr id="46" name="Text 21">
            <a:extLst>
              <a:ext uri="{FF2B5EF4-FFF2-40B4-BE49-F238E27FC236}">
                <a16:creationId xmlns:a16="http://schemas.microsoft.com/office/drawing/2014/main" xmlns="" id="{9047C9A8-A5A0-EBC8-1FA1-0D36E05D4B01}"/>
              </a:ext>
            </a:extLst>
          </p:cNvPr>
          <p:cNvSpPr/>
          <p:nvPr/>
        </p:nvSpPr>
        <p:spPr>
          <a:xfrm>
            <a:off x="8714232" y="3088504"/>
            <a:ext cx="2651760" cy="722938"/>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Falta a terceira coluna com 2023 antes da reapresentação.</a:t>
            </a:r>
            <a:endParaRPr lang="en-US" sz="1400" dirty="0"/>
          </a:p>
        </p:txBody>
      </p:sp>
      <p:sp>
        <p:nvSpPr>
          <p:cNvPr id="52" name="Text 24">
            <a:extLst>
              <a:ext uri="{FF2B5EF4-FFF2-40B4-BE49-F238E27FC236}">
                <a16:creationId xmlns:a16="http://schemas.microsoft.com/office/drawing/2014/main" xmlns="" id="{D869662F-4472-CF96-57E0-6B4EC70549E5}"/>
              </a:ext>
            </a:extLst>
          </p:cNvPr>
          <p:cNvSpPr/>
          <p:nvPr/>
        </p:nvSpPr>
        <p:spPr>
          <a:xfrm>
            <a:off x="8714232" y="3929752"/>
            <a:ext cx="2651760" cy="722938"/>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DMPL de 2025 exige lastro no PL anterior; sem reconciliação, a leitura fica fragilizada.</a:t>
            </a:r>
            <a:endParaRPr lang="en-US" sz="1400" dirty="0"/>
          </a:p>
        </p:txBody>
      </p:sp>
      <p:sp>
        <p:nvSpPr>
          <p:cNvPr id="54" name="Text 25">
            <a:extLst>
              <a:ext uri="{FF2B5EF4-FFF2-40B4-BE49-F238E27FC236}">
                <a16:creationId xmlns:a16="http://schemas.microsoft.com/office/drawing/2014/main" xmlns="" id="{75AD9A7E-418A-EBEB-1D9F-CB4BCCF0EF06}"/>
              </a:ext>
            </a:extLst>
          </p:cNvPr>
          <p:cNvSpPr/>
          <p:nvPr/>
        </p:nvSpPr>
        <p:spPr>
          <a:xfrm>
            <a:off x="8275320" y="5074920"/>
            <a:ext cx="2377440" cy="128016"/>
          </a:xfrm>
          <a:prstGeom prst="rect">
            <a:avLst/>
          </a:prstGeom>
          <a:noFill/>
          <a:ln/>
        </p:spPr>
        <p:txBody>
          <a:bodyPr wrap="square" lIns="0" tIns="0" rIns="0" bIns="0" rtlCol="0" anchor="ctr"/>
          <a:lstStyle/>
          <a:p>
            <a:pPr marL="0" indent="0">
              <a:buNone/>
            </a:pPr>
            <a:r>
              <a:rPr lang="en-US" sz="620" b="1" dirty="0">
                <a:solidFill>
                  <a:srgbClr val="B28A2E"/>
                </a:solidFill>
              </a:rPr>
              <a:t>AMPLIAÇÃO DO PONTO CRÍTICO</a:t>
            </a:r>
            <a:endParaRPr lang="en-US" sz="620" dirty="0"/>
          </a:p>
        </p:txBody>
      </p:sp>
      <p:sp>
        <p:nvSpPr>
          <p:cNvPr id="56" name="Shape 26">
            <a:extLst>
              <a:ext uri="{FF2B5EF4-FFF2-40B4-BE49-F238E27FC236}">
                <a16:creationId xmlns:a16="http://schemas.microsoft.com/office/drawing/2014/main" xmlns="" id="{17650E10-5E73-D608-9038-357ECA47F441}"/>
              </a:ext>
            </a:extLst>
          </p:cNvPr>
          <p:cNvSpPr/>
          <p:nvPr/>
        </p:nvSpPr>
        <p:spPr>
          <a:xfrm>
            <a:off x="8275320" y="5257800"/>
            <a:ext cx="2971800" cy="749808"/>
          </a:xfrm>
          <a:prstGeom prst="rect">
            <a:avLst/>
          </a:prstGeom>
          <a:solidFill>
            <a:srgbClr val="FFFFFF"/>
          </a:solidFill>
          <a:ln w="12700">
            <a:solidFill>
              <a:srgbClr val="B28A2E"/>
            </a:solidFill>
            <a:prstDash val="solid"/>
          </a:ln>
        </p:spPr>
        <p:txBody>
          <a:bodyPr/>
          <a:lstStyle/>
          <a:p>
            <a:endParaRPr lang="pt-BR"/>
          </a:p>
        </p:txBody>
      </p:sp>
      <p:pic>
        <p:nvPicPr>
          <p:cNvPr id="58" name="Image 2" descr="/mnt/data/ricardo_assets/slide_15_pic1.png">
            <a:extLst>
              <a:ext uri="{FF2B5EF4-FFF2-40B4-BE49-F238E27FC236}">
                <a16:creationId xmlns:a16="http://schemas.microsoft.com/office/drawing/2014/main" xmlns="" id="{C259DE19-63C2-A9A4-3A8C-3F6185C610DC}"/>
              </a:ext>
            </a:extLst>
          </p:cNvPr>
          <p:cNvPicPr>
            <a:picLocks noChangeAspect="1"/>
          </p:cNvPicPr>
          <p:nvPr/>
        </p:nvPicPr>
        <p:blipFill>
          <a:blip r:embed="rId4"/>
          <a:srcRect l="35000" t="31000" r="13138" b="42000"/>
          <a:stretch/>
        </p:blipFill>
        <p:spPr>
          <a:xfrm>
            <a:off x="8302752" y="5285232"/>
            <a:ext cx="2916936" cy="694944"/>
          </a:xfrm>
          <a:prstGeom prst="rect">
            <a:avLst/>
          </a:prstGeom>
        </p:spPr>
      </p:pic>
      <p:grpSp>
        <p:nvGrpSpPr>
          <p:cNvPr id="4" name="Agrupar 3">
            <a:extLst>
              <a:ext uri="{FF2B5EF4-FFF2-40B4-BE49-F238E27FC236}">
                <a16:creationId xmlns:a16="http://schemas.microsoft.com/office/drawing/2014/main" xmlns="" id="{7AEC6214-655D-AE05-6438-25FE361BA78A}"/>
              </a:ext>
            </a:extLst>
          </p:cNvPr>
          <p:cNvGrpSpPr/>
          <p:nvPr/>
        </p:nvGrpSpPr>
        <p:grpSpPr>
          <a:xfrm>
            <a:off x="8220208" y="2468588"/>
            <a:ext cx="310896" cy="310896"/>
            <a:chOff x="8275320" y="1901952"/>
            <a:chExt cx="310896" cy="310896"/>
          </a:xfrm>
        </p:grpSpPr>
        <p:sp>
          <p:nvSpPr>
            <p:cNvPr id="5" name="Shape 16">
              <a:extLst>
                <a:ext uri="{FF2B5EF4-FFF2-40B4-BE49-F238E27FC236}">
                  <a16:creationId xmlns:a16="http://schemas.microsoft.com/office/drawing/2014/main" xmlns="" id="{FADF429F-4362-CF97-14FA-A59A6CC3DC0C}"/>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B55F05E6-6548-164F-5F05-9D5CF8E35E52}"/>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C2D6E770-C7DA-0B97-5FBA-358F7BEE6FEC}"/>
              </a:ext>
            </a:extLst>
          </p:cNvPr>
          <p:cNvGrpSpPr/>
          <p:nvPr/>
        </p:nvGrpSpPr>
        <p:grpSpPr>
          <a:xfrm>
            <a:off x="8220208" y="3309836"/>
            <a:ext cx="316097" cy="310896"/>
            <a:chOff x="8275320" y="2743200"/>
            <a:chExt cx="316097" cy="310896"/>
          </a:xfrm>
        </p:grpSpPr>
        <p:sp>
          <p:nvSpPr>
            <p:cNvPr id="8" name="Shape 19">
              <a:extLst>
                <a:ext uri="{FF2B5EF4-FFF2-40B4-BE49-F238E27FC236}">
                  <a16:creationId xmlns:a16="http://schemas.microsoft.com/office/drawing/2014/main" xmlns="" id="{75EEE39A-82C7-AEA9-9908-36E6ADC27383}"/>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97BC12FA-609D-746D-4E3C-603A15F2E2D6}"/>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2B661C62-FB91-E020-1D11-65D3E9A2730F}"/>
              </a:ext>
            </a:extLst>
          </p:cNvPr>
          <p:cNvGrpSpPr/>
          <p:nvPr/>
        </p:nvGrpSpPr>
        <p:grpSpPr>
          <a:xfrm>
            <a:off x="8198941" y="4151084"/>
            <a:ext cx="363831" cy="311480"/>
            <a:chOff x="8254053" y="3584448"/>
            <a:chExt cx="363831" cy="311480"/>
          </a:xfrm>
        </p:grpSpPr>
        <p:sp>
          <p:nvSpPr>
            <p:cNvPr id="11" name="Shape 22">
              <a:extLst>
                <a:ext uri="{FF2B5EF4-FFF2-40B4-BE49-F238E27FC236}">
                  <a16:creationId xmlns:a16="http://schemas.microsoft.com/office/drawing/2014/main" xmlns="" id="{53FD0EB7-F50A-8DB9-931A-CCF8E10AC00C}"/>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3BAC58D6-2D37-7F9B-9E26-9B4448FD3491}"/>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63" name="Shape 11">
            <a:extLst>
              <a:ext uri="{FF2B5EF4-FFF2-40B4-BE49-F238E27FC236}">
                <a16:creationId xmlns:a16="http://schemas.microsoft.com/office/drawing/2014/main" xmlns="" id="{2522CA33-42C3-8674-706D-73D9B3622BC9}"/>
              </a:ext>
            </a:extLst>
          </p:cNvPr>
          <p:cNvSpPr/>
          <p:nvPr/>
        </p:nvSpPr>
        <p:spPr>
          <a:xfrm>
            <a:off x="6988706" y="3433956"/>
            <a:ext cx="721086" cy="1974762"/>
          </a:xfrm>
          <a:prstGeom prst="roundRect">
            <a:avLst>
              <a:gd name="adj" fmla="val 6589"/>
            </a:avLst>
          </a:prstGeom>
          <a:solidFill>
            <a:srgbClr val="FFFFFF">
              <a:alpha val="0"/>
            </a:srgbClr>
          </a:solidFill>
          <a:ln w="21590">
            <a:solidFill>
              <a:srgbClr val="B54736"/>
            </a:solidFill>
            <a:prstDash val="solid"/>
          </a:ln>
        </p:spPr>
        <p:txBody>
          <a:bodyPr/>
          <a:lstStyle/>
          <a:p>
            <a:endParaRPr lang="pt-BR"/>
          </a:p>
        </p:txBody>
      </p:sp>
      <p:grpSp>
        <p:nvGrpSpPr>
          <p:cNvPr id="64" name="Agrupar 63">
            <a:extLst>
              <a:ext uri="{FF2B5EF4-FFF2-40B4-BE49-F238E27FC236}">
                <a16:creationId xmlns:a16="http://schemas.microsoft.com/office/drawing/2014/main" xmlns="" id="{9D79ECD6-8287-2F17-C318-BFF85A6CF8A9}"/>
              </a:ext>
            </a:extLst>
          </p:cNvPr>
          <p:cNvGrpSpPr/>
          <p:nvPr/>
        </p:nvGrpSpPr>
        <p:grpSpPr>
          <a:xfrm>
            <a:off x="6763616" y="4682304"/>
            <a:ext cx="310896" cy="310896"/>
            <a:chOff x="8275320" y="1901952"/>
            <a:chExt cx="310896" cy="310896"/>
          </a:xfrm>
        </p:grpSpPr>
        <p:sp>
          <p:nvSpPr>
            <p:cNvPr id="65" name="Shape 16">
              <a:extLst>
                <a:ext uri="{FF2B5EF4-FFF2-40B4-BE49-F238E27FC236}">
                  <a16:creationId xmlns:a16="http://schemas.microsoft.com/office/drawing/2014/main" xmlns="" id="{8CE065B7-3B13-7CF3-7077-2CBBC0669D7C}"/>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6" name="Text 17">
              <a:extLst>
                <a:ext uri="{FF2B5EF4-FFF2-40B4-BE49-F238E27FC236}">
                  <a16:creationId xmlns:a16="http://schemas.microsoft.com/office/drawing/2014/main" xmlns="" id="{86E3DBD8-144E-C7B0-2A7D-D7AD9BD7756E}"/>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2108516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8B27D2-D409-159E-A442-FBA8003BE8D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5C2263D2-F3EF-6904-D635-6FD10CB87DED}"/>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39985F7A-0D18-C5C9-4CB6-1173D130D41F}"/>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6F2F5C53-925A-F047-037F-C61855D457CD}"/>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CONTINGÊNCIAS</a:t>
            </a:r>
            <a:endParaRPr lang="en-US" sz="1200" dirty="0"/>
          </a:p>
        </p:txBody>
      </p:sp>
      <p:sp>
        <p:nvSpPr>
          <p:cNvPr id="16" name="Text 7">
            <a:extLst>
              <a:ext uri="{FF2B5EF4-FFF2-40B4-BE49-F238E27FC236}">
                <a16:creationId xmlns:a16="http://schemas.microsoft.com/office/drawing/2014/main" xmlns="" id="{4EAD01FF-EC6B-ADAF-5612-E241F797AB8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Nota 14: onde estão as prováveis perdas?</a:t>
            </a:r>
            <a:endParaRPr lang="en-US" sz="1950" dirty="0"/>
          </a:p>
        </p:txBody>
      </p:sp>
      <p:sp>
        <p:nvSpPr>
          <p:cNvPr id="18" name="Text 8">
            <a:extLst>
              <a:ext uri="{FF2B5EF4-FFF2-40B4-BE49-F238E27FC236}">
                <a16:creationId xmlns:a16="http://schemas.microsoft.com/office/drawing/2014/main" xmlns="" id="{D9F9C826-74DA-AD1A-3A7E-AA3C68B1501B}"/>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imagem sugere ausência ou insuficiência de evidência sobre prováveis perdas e provisões.</a:t>
            </a:r>
            <a:endParaRPr lang="en-US" sz="1500" dirty="0"/>
          </a:p>
        </p:txBody>
      </p:sp>
      <p:sp>
        <p:nvSpPr>
          <p:cNvPr id="20" name="Shape 9">
            <a:extLst>
              <a:ext uri="{FF2B5EF4-FFF2-40B4-BE49-F238E27FC236}">
                <a16:creationId xmlns:a16="http://schemas.microsoft.com/office/drawing/2014/main" xmlns="" id="{3D44B0EF-D655-BCA5-02D2-8A41B60F5A71}"/>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17_pic1.png">
            <a:extLst>
              <a:ext uri="{FF2B5EF4-FFF2-40B4-BE49-F238E27FC236}">
                <a16:creationId xmlns:a16="http://schemas.microsoft.com/office/drawing/2014/main" xmlns="" id="{5DC429FB-2448-73E2-4D79-A6354C98282C}"/>
              </a:ext>
            </a:extLst>
          </p:cNvPr>
          <p:cNvPicPr>
            <a:picLocks noChangeAspect="1"/>
          </p:cNvPicPr>
          <p:nvPr/>
        </p:nvPicPr>
        <p:blipFill>
          <a:blip r:embed="rId4"/>
          <a:stretch>
            <a:fillRect/>
          </a:stretch>
        </p:blipFill>
        <p:spPr>
          <a:xfrm>
            <a:off x="530352" y="2600439"/>
            <a:ext cx="7315200" cy="2443507"/>
          </a:xfrm>
          <a:prstGeom prst="rect">
            <a:avLst/>
          </a:prstGeom>
        </p:spPr>
      </p:pic>
      <p:sp>
        <p:nvSpPr>
          <p:cNvPr id="30" name="Text 13">
            <a:extLst>
              <a:ext uri="{FF2B5EF4-FFF2-40B4-BE49-F238E27FC236}">
                <a16:creationId xmlns:a16="http://schemas.microsoft.com/office/drawing/2014/main" xmlns="" id="{8440571B-64BF-6D41-F44D-1210D6432341}"/>
              </a:ext>
            </a:extLst>
          </p:cNvPr>
          <p:cNvSpPr/>
          <p:nvPr/>
        </p:nvSpPr>
        <p:spPr>
          <a:xfrm>
            <a:off x="1042416" y="2690610"/>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AA72B43A-BC06-6AD9-8A95-3C2AEA301D0B}"/>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863A6DF6-B2DE-6B62-4119-0B550EE8D65A}"/>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sp>
        <p:nvSpPr>
          <p:cNvPr id="40" name="Text 18">
            <a:extLst>
              <a:ext uri="{FF2B5EF4-FFF2-40B4-BE49-F238E27FC236}">
                <a16:creationId xmlns:a16="http://schemas.microsoft.com/office/drawing/2014/main" xmlns="" id="{930A4473-E157-F861-34DE-D05CBC33BC4F}"/>
              </a:ext>
            </a:extLst>
          </p:cNvPr>
          <p:cNvSpPr/>
          <p:nvPr/>
        </p:nvSpPr>
        <p:spPr>
          <a:xfrm>
            <a:off x="8714232" y="2543816"/>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nota trata de provisões para contingências, mas não evidencia claramente perdas prováveis.</a:t>
            </a:r>
            <a:endParaRPr lang="en-US" sz="1400" dirty="0"/>
          </a:p>
        </p:txBody>
      </p:sp>
      <p:sp>
        <p:nvSpPr>
          <p:cNvPr id="46" name="Text 21">
            <a:extLst>
              <a:ext uri="{FF2B5EF4-FFF2-40B4-BE49-F238E27FC236}">
                <a16:creationId xmlns:a16="http://schemas.microsoft.com/office/drawing/2014/main" xmlns="" id="{030F0E60-191E-A04D-85B7-38306299E1D2}"/>
              </a:ext>
            </a:extLst>
          </p:cNvPr>
          <p:cNvSpPr/>
          <p:nvPr/>
        </p:nvSpPr>
        <p:spPr>
          <a:xfrm>
            <a:off x="8714232" y="3385064"/>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É necessário separar possível, provável e remota, com critério de mensuração.</a:t>
            </a:r>
            <a:endParaRPr lang="en-US" sz="1400" dirty="0"/>
          </a:p>
        </p:txBody>
      </p:sp>
      <p:sp>
        <p:nvSpPr>
          <p:cNvPr id="52" name="Text 24">
            <a:extLst>
              <a:ext uri="{FF2B5EF4-FFF2-40B4-BE49-F238E27FC236}">
                <a16:creationId xmlns:a16="http://schemas.microsoft.com/office/drawing/2014/main" xmlns="" id="{4BCA84C1-BF8D-EC12-240C-8F33FFD3DF0D}"/>
              </a:ext>
            </a:extLst>
          </p:cNvPr>
          <p:cNvSpPr/>
          <p:nvPr/>
        </p:nvSpPr>
        <p:spPr>
          <a:xfrm>
            <a:off x="8714232" y="4226312"/>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A falta de detalhe afeta provisão, resultado e divulgação.</a:t>
            </a:r>
            <a:endParaRPr lang="en-US" sz="1400" dirty="0"/>
          </a:p>
        </p:txBody>
      </p:sp>
      <p:sp>
        <p:nvSpPr>
          <p:cNvPr id="60" name="Retângulo 59">
            <a:extLst>
              <a:ext uri="{FF2B5EF4-FFF2-40B4-BE49-F238E27FC236}">
                <a16:creationId xmlns:a16="http://schemas.microsoft.com/office/drawing/2014/main" xmlns="" id="{9D676EE5-32A4-6CF9-77F1-58450C9096A2}"/>
              </a:ext>
            </a:extLst>
          </p:cNvPr>
          <p:cNvSpPr/>
          <p:nvPr/>
        </p:nvSpPr>
        <p:spPr>
          <a:xfrm>
            <a:off x="533641" y="3583175"/>
            <a:ext cx="7247460" cy="2238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2" name="Retângulo 61">
            <a:extLst>
              <a:ext uri="{FF2B5EF4-FFF2-40B4-BE49-F238E27FC236}">
                <a16:creationId xmlns:a16="http://schemas.microsoft.com/office/drawing/2014/main" xmlns="" id="{6304A95F-A5D8-33C6-CAC3-D7D0098D1CCF}"/>
              </a:ext>
            </a:extLst>
          </p:cNvPr>
          <p:cNvSpPr/>
          <p:nvPr/>
        </p:nvSpPr>
        <p:spPr>
          <a:xfrm>
            <a:off x="549382" y="3795957"/>
            <a:ext cx="5704769" cy="26397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4" name="Retângulo 63">
            <a:extLst>
              <a:ext uri="{FF2B5EF4-FFF2-40B4-BE49-F238E27FC236}">
                <a16:creationId xmlns:a16="http://schemas.microsoft.com/office/drawing/2014/main" xmlns="" id="{09924452-09AE-407F-88C2-A6DAB7C1363D}"/>
              </a:ext>
            </a:extLst>
          </p:cNvPr>
          <p:cNvSpPr/>
          <p:nvPr/>
        </p:nvSpPr>
        <p:spPr>
          <a:xfrm>
            <a:off x="6487064" y="3327402"/>
            <a:ext cx="1294037" cy="26397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4" name="Agrupar 3">
            <a:extLst>
              <a:ext uri="{FF2B5EF4-FFF2-40B4-BE49-F238E27FC236}">
                <a16:creationId xmlns:a16="http://schemas.microsoft.com/office/drawing/2014/main" xmlns="" id="{2411C29C-7FD4-7813-4B6C-2F5C36AA1351}"/>
              </a:ext>
            </a:extLst>
          </p:cNvPr>
          <p:cNvGrpSpPr/>
          <p:nvPr/>
        </p:nvGrpSpPr>
        <p:grpSpPr>
          <a:xfrm>
            <a:off x="8239995" y="2800598"/>
            <a:ext cx="310896" cy="310896"/>
            <a:chOff x="8275320" y="1901952"/>
            <a:chExt cx="310896" cy="310896"/>
          </a:xfrm>
        </p:grpSpPr>
        <p:sp>
          <p:nvSpPr>
            <p:cNvPr id="5" name="Shape 16">
              <a:extLst>
                <a:ext uri="{FF2B5EF4-FFF2-40B4-BE49-F238E27FC236}">
                  <a16:creationId xmlns:a16="http://schemas.microsoft.com/office/drawing/2014/main" xmlns="" id="{EB206419-9D8E-875E-983D-2855191E40CD}"/>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8681BFCA-FE2D-BD4B-246B-1DCA46294A52}"/>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DC206AB0-199E-3DD7-A2CE-9A1C4CE50660}"/>
              </a:ext>
            </a:extLst>
          </p:cNvPr>
          <p:cNvGrpSpPr/>
          <p:nvPr/>
        </p:nvGrpSpPr>
        <p:grpSpPr>
          <a:xfrm>
            <a:off x="8239995" y="3641846"/>
            <a:ext cx="316097" cy="310896"/>
            <a:chOff x="8275320" y="2743200"/>
            <a:chExt cx="316097" cy="310896"/>
          </a:xfrm>
        </p:grpSpPr>
        <p:sp>
          <p:nvSpPr>
            <p:cNvPr id="8" name="Shape 19">
              <a:extLst>
                <a:ext uri="{FF2B5EF4-FFF2-40B4-BE49-F238E27FC236}">
                  <a16:creationId xmlns:a16="http://schemas.microsoft.com/office/drawing/2014/main" xmlns="" id="{44638C54-720E-2A29-9FE2-5235542523AF}"/>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5A3261C2-1BC1-0C4A-705F-771BE549112C}"/>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7BBF1473-757F-9E1A-5873-48EC9F235CCB}"/>
              </a:ext>
            </a:extLst>
          </p:cNvPr>
          <p:cNvGrpSpPr/>
          <p:nvPr/>
        </p:nvGrpSpPr>
        <p:grpSpPr>
          <a:xfrm>
            <a:off x="8218728" y="4483094"/>
            <a:ext cx="363831" cy="311480"/>
            <a:chOff x="8254053" y="3584448"/>
            <a:chExt cx="363831" cy="311480"/>
          </a:xfrm>
        </p:grpSpPr>
        <p:sp>
          <p:nvSpPr>
            <p:cNvPr id="11" name="Shape 22">
              <a:extLst>
                <a:ext uri="{FF2B5EF4-FFF2-40B4-BE49-F238E27FC236}">
                  <a16:creationId xmlns:a16="http://schemas.microsoft.com/office/drawing/2014/main" xmlns="" id="{717E59D1-CEF0-4501-0E4D-E2A76E160A21}"/>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6F687050-E299-2146-EDA6-11EC9CCB8A12}"/>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grpSp>
        <p:nvGrpSpPr>
          <p:cNvPr id="65" name="Agrupar 64">
            <a:extLst>
              <a:ext uri="{FF2B5EF4-FFF2-40B4-BE49-F238E27FC236}">
                <a16:creationId xmlns:a16="http://schemas.microsoft.com/office/drawing/2014/main" xmlns="" id="{632D777F-0159-F291-DE5F-CE22A0FB21A3}"/>
              </a:ext>
            </a:extLst>
          </p:cNvPr>
          <p:cNvGrpSpPr/>
          <p:nvPr/>
        </p:nvGrpSpPr>
        <p:grpSpPr>
          <a:xfrm>
            <a:off x="6276752" y="3119377"/>
            <a:ext cx="310896" cy="310896"/>
            <a:chOff x="8275320" y="1901952"/>
            <a:chExt cx="310896" cy="310896"/>
          </a:xfrm>
        </p:grpSpPr>
        <p:sp>
          <p:nvSpPr>
            <p:cNvPr id="66" name="Shape 16">
              <a:extLst>
                <a:ext uri="{FF2B5EF4-FFF2-40B4-BE49-F238E27FC236}">
                  <a16:creationId xmlns:a16="http://schemas.microsoft.com/office/drawing/2014/main" xmlns="" id="{949F828C-5074-1783-00E6-3D3DABB44D9C}"/>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7" name="Text 17">
              <a:extLst>
                <a:ext uri="{FF2B5EF4-FFF2-40B4-BE49-F238E27FC236}">
                  <a16:creationId xmlns:a16="http://schemas.microsoft.com/office/drawing/2014/main" xmlns="" id="{56690336-0928-82CD-CE3E-07A6A4F49ECE}"/>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1139279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336D06-D622-9603-5AE0-415FD36D2B2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64AEAA7D-C8F3-850A-67EA-42AAA2842199}"/>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1E1AFD98-C579-95BC-ED62-6DA9BB96AA88}"/>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5F2983E0-7BEA-03C2-8E59-F36B056FB3E5}"/>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GESTÃO E RISCOS</a:t>
            </a:r>
            <a:endParaRPr lang="en-US" sz="1200" dirty="0"/>
          </a:p>
        </p:txBody>
      </p:sp>
      <p:sp>
        <p:nvSpPr>
          <p:cNvPr id="16" name="Text 7">
            <a:extLst>
              <a:ext uri="{FF2B5EF4-FFF2-40B4-BE49-F238E27FC236}">
                <a16:creationId xmlns:a16="http://schemas.microsoft.com/office/drawing/2014/main" xmlns="" id="{67F4DA06-D2C6-3808-5645-29CBDAD2A25A}"/>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err="1">
                <a:solidFill>
                  <a:srgbClr val="171717"/>
                </a:solidFill>
              </a:rPr>
              <a:t>Exigência</a:t>
            </a:r>
            <a:r>
              <a:rPr lang="en-US" sz="1950" b="1" dirty="0">
                <a:solidFill>
                  <a:srgbClr val="171717"/>
                </a:solidFill>
              </a:rPr>
              <a:t> de Auditoria Independente - </a:t>
            </a:r>
            <a:r>
              <a:rPr lang="en-US" sz="1950" b="1" dirty="0" err="1">
                <a:solidFill>
                  <a:srgbClr val="171717"/>
                </a:solidFill>
              </a:rPr>
              <a:t>Contrato</a:t>
            </a:r>
            <a:r>
              <a:rPr lang="en-US" sz="1950" b="1" dirty="0">
                <a:solidFill>
                  <a:srgbClr val="171717"/>
                </a:solidFill>
              </a:rPr>
              <a:t> de </a:t>
            </a:r>
            <a:r>
              <a:rPr lang="en-US" sz="1950" b="1" dirty="0" err="1">
                <a:solidFill>
                  <a:srgbClr val="171717"/>
                </a:solidFill>
              </a:rPr>
              <a:t>Gestão</a:t>
            </a:r>
            <a:endParaRPr lang="en-US" sz="1950" dirty="0"/>
          </a:p>
        </p:txBody>
      </p:sp>
      <p:sp>
        <p:nvSpPr>
          <p:cNvPr id="18" name="Text 8">
            <a:extLst>
              <a:ext uri="{FF2B5EF4-FFF2-40B4-BE49-F238E27FC236}">
                <a16:creationId xmlns:a16="http://schemas.microsoft.com/office/drawing/2014/main" xmlns="" id="{CBBD7941-E81B-F9B9-96AB-7168622DC351}"/>
              </a:ext>
            </a:extLst>
          </p:cNvPr>
          <p:cNvSpPr/>
          <p:nvPr/>
        </p:nvSpPr>
        <p:spPr>
          <a:xfrm>
            <a:off x="502920" y="1132995"/>
            <a:ext cx="10332720" cy="219456"/>
          </a:xfrm>
          <a:prstGeom prst="rect">
            <a:avLst/>
          </a:prstGeom>
          <a:noFill/>
          <a:ln/>
        </p:spPr>
        <p:txBody>
          <a:bodyPr wrap="square" lIns="0" tIns="0" rIns="0" bIns="0" rtlCol="0" anchor="ctr">
            <a:noAutofit/>
          </a:bodyPr>
          <a:lstStyle/>
          <a:p>
            <a:pPr marL="0" indent="0">
              <a:buNone/>
            </a:pPr>
            <a:r>
              <a:rPr lang="pt-BR" sz="1500" dirty="0">
                <a:solidFill>
                  <a:srgbClr val="666666"/>
                </a:solidFill>
              </a:rPr>
              <a:t> Exigência de  relatório conclusivo de acordo com as </a:t>
            </a:r>
            <a:r>
              <a:rPr lang="pt-BR" sz="1500" dirty="0" err="1">
                <a:solidFill>
                  <a:srgbClr val="666666"/>
                </a:solidFill>
              </a:rPr>
              <a:t>NBCs</a:t>
            </a:r>
            <a:endParaRPr lang="pt-BR" sz="1500" dirty="0">
              <a:solidFill>
                <a:srgbClr val="666666"/>
              </a:solidFill>
            </a:endParaRPr>
          </a:p>
        </p:txBody>
      </p:sp>
      <p:sp>
        <p:nvSpPr>
          <p:cNvPr id="20" name="Shape 9">
            <a:extLst>
              <a:ext uri="{FF2B5EF4-FFF2-40B4-BE49-F238E27FC236}">
                <a16:creationId xmlns:a16="http://schemas.microsoft.com/office/drawing/2014/main" xmlns="" id="{402B8462-8131-8E87-BB0B-88FFE90473C0}"/>
              </a:ext>
            </a:extLst>
          </p:cNvPr>
          <p:cNvSpPr/>
          <p:nvPr/>
        </p:nvSpPr>
        <p:spPr>
          <a:xfrm>
            <a:off x="493776" y="1499616"/>
            <a:ext cx="1116787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18_pic1.png">
            <a:extLst>
              <a:ext uri="{FF2B5EF4-FFF2-40B4-BE49-F238E27FC236}">
                <a16:creationId xmlns:a16="http://schemas.microsoft.com/office/drawing/2014/main" xmlns="" id="{8657E381-C7C7-2171-69BE-81982CE3CCC2}"/>
              </a:ext>
            </a:extLst>
          </p:cNvPr>
          <p:cNvPicPr>
            <a:picLocks noChangeAspect="1"/>
          </p:cNvPicPr>
          <p:nvPr/>
        </p:nvPicPr>
        <p:blipFill>
          <a:blip r:embed="rId4"/>
          <a:stretch>
            <a:fillRect/>
          </a:stretch>
        </p:blipFill>
        <p:spPr>
          <a:xfrm>
            <a:off x="704786" y="1850716"/>
            <a:ext cx="10710184" cy="3942953"/>
          </a:xfrm>
          <a:prstGeom prst="rect">
            <a:avLst/>
          </a:prstGeom>
        </p:spPr>
      </p:pic>
      <p:sp>
        <p:nvSpPr>
          <p:cNvPr id="30" name="Text 13">
            <a:extLst>
              <a:ext uri="{FF2B5EF4-FFF2-40B4-BE49-F238E27FC236}">
                <a16:creationId xmlns:a16="http://schemas.microsoft.com/office/drawing/2014/main" xmlns="" id="{992497B6-D46E-764B-7F36-461C8BE45A05}"/>
              </a:ext>
            </a:extLst>
          </p:cNvPr>
          <p:cNvSpPr/>
          <p:nvPr/>
        </p:nvSpPr>
        <p:spPr>
          <a:xfrm>
            <a:off x="896112" y="2874537"/>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62" name="Retângulo 61">
            <a:extLst>
              <a:ext uri="{FF2B5EF4-FFF2-40B4-BE49-F238E27FC236}">
                <a16:creationId xmlns:a16="http://schemas.microsoft.com/office/drawing/2014/main" xmlns="" id="{7D29A22A-13BF-F6D0-7BB7-B08D09FE78F6}"/>
              </a:ext>
            </a:extLst>
          </p:cNvPr>
          <p:cNvSpPr/>
          <p:nvPr/>
        </p:nvSpPr>
        <p:spPr>
          <a:xfrm>
            <a:off x="1333896" y="3696243"/>
            <a:ext cx="9691134" cy="15874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4" name="Retângulo 63">
            <a:extLst>
              <a:ext uri="{FF2B5EF4-FFF2-40B4-BE49-F238E27FC236}">
                <a16:creationId xmlns:a16="http://schemas.microsoft.com/office/drawing/2014/main" xmlns="" id="{3EFC4672-35D9-5727-E26A-77E55DEC39F4}"/>
              </a:ext>
            </a:extLst>
          </p:cNvPr>
          <p:cNvSpPr/>
          <p:nvPr/>
        </p:nvSpPr>
        <p:spPr>
          <a:xfrm>
            <a:off x="1018330" y="3890901"/>
            <a:ext cx="3378414" cy="15717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dirty="0"/>
          </a:p>
        </p:txBody>
      </p:sp>
    </p:spTree>
    <p:extLst>
      <p:ext uri="{BB962C8B-B14F-4D97-AF65-F5344CB8AC3E}">
        <p14:creationId xmlns:p14="http://schemas.microsoft.com/office/powerpoint/2010/main" val="130494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F4976C0-01CC-0EA2-4F2D-6F0E8D79204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3CE260E1-0A14-E22B-C1AA-614E4F485B1A}"/>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F4B9492C-1984-27B7-B723-30D043698E83}"/>
              </a:ext>
            </a:extLst>
          </p:cNvPr>
          <p:cNvPicPr>
            <a:picLocks noChangeAspect="1"/>
          </p:cNvPicPr>
          <p:nvPr/>
        </p:nvPicPr>
        <p:blipFill>
          <a:blip r:embed="rId3"/>
          <a:stretch>
            <a:fillRect/>
          </a:stretch>
        </p:blipFill>
        <p:spPr>
          <a:xfrm>
            <a:off x="10222992" y="210312"/>
            <a:ext cx="1325880" cy="484632"/>
          </a:xfrm>
          <a:prstGeom prst="rect">
            <a:avLst/>
          </a:prstGeom>
        </p:spPr>
      </p:pic>
      <p:pic>
        <p:nvPicPr>
          <p:cNvPr id="15" name="Picture 4" descr="The document is a segment from a report by independent auditors discussing the financial statements of a company. It notes that the auditors did not express an opinion on the financial statements due to the lack of comprehensive auditing. The report mentions that the management's responsibility for preparing and presenting the financial statements is questionable.&#10;&#10;AI-generated content may be incorrect.">
            <a:extLst>
              <a:ext uri="{FF2B5EF4-FFF2-40B4-BE49-F238E27FC236}">
                <a16:creationId xmlns:a16="http://schemas.microsoft.com/office/drawing/2014/main" xmlns="" id="{473452A5-64D7-2EE7-2EBF-B4E9AC3B68CA}"/>
              </a:ext>
            </a:extLst>
          </p:cNvPr>
          <p:cNvPicPr>
            <a:picLocks noChangeAspect="1"/>
          </p:cNvPicPr>
          <p:nvPr/>
        </p:nvPicPr>
        <p:blipFill>
          <a:blip r:embed="rId4"/>
          <a:stretch>
            <a:fillRect/>
          </a:stretch>
        </p:blipFill>
        <p:spPr>
          <a:xfrm>
            <a:off x="1515985" y="1404087"/>
            <a:ext cx="9160030" cy="4267941"/>
          </a:xfrm>
          <a:prstGeom prst="rect">
            <a:avLst/>
          </a:prstGeom>
        </p:spPr>
      </p:pic>
      <p:grpSp>
        <p:nvGrpSpPr>
          <p:cNvPr id="10" name="Agrupar 9">
            <a:extLst>
              <a:ext uri="{FF2B5EF4-FFF2-40B4-BE49-F238E27FC236}">
                <a16:creationId xmlns:a16="http://schemas.microsoft.com/office/drawing/2014/main" xmlns="" id="{1323BAEB-C99F-13E2-4B6D-FC88C4F60A18}"/>
              </a:ext>
            </a:extLst>
          </p:cNvPr>
          <p:cNvGrpSpPr/>
          <p:nvPr/>
        </p:nvGrpSpPr>
        <p:grpSpPr>
          <a:xfrm>
            <a:off x="10632477" y="1857655"/>
            <a:ext cx="363831" cy="311480"/>
            <a:chOff x="8254053" y="3584448"/>
            <a:chExt cx="363831" cy="311480"/>
          </a:xfrm>
        </p:grpSpPr>
        <p:sp>
          <p:nvSpPr>
            <p:cNvPr id="11" name="Shape 22">
              <a:extLst>
                <a:ext uri="{FF2B5EF4-FFF2-40B4-BE49-F238E27FC236}">
                  <a16:creationId xmlns:a16="http://schemas.microsoft.com/office/drawing/2014/main" xmlns="" id="{E50E7547-810E-46D5-DECB-5381C824AF3A}"/>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67D088B0-2E5B-D8C7-08A6-D125EF4C5C6E}"/>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36" name="Retângulo 35">
            <a:extLst>
              <a:ext uri="{FF2B5EF4-FFF2-40B4-BE49-F238E27FC236}">
                <a16:creationId xmlns:a16="http://schemas.microsoft.com/office/drawing/2014/main" xmlns="" id="{3D66E060-F73D-C7FB-7B79-0407BEA4F655}"/>
              </a:ext>
            </a:extLst>
          </p:cNvPr>
          <p:cNvSpPr/>
          <p:nvPr/>
        </p:nvSpPr>
        <p:spPr>
          <a:xfrm>
            <a:off x="2907948" y="1482377"/>
            <a:ext cx="1575481" cy="19208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39" name="Retângulo 38">
            <a:extLst>
              <a:ext uri="{FF2B5EF4-FFF2-40B4-BE49-F238E27FC236}">
                <a16:creationId xmlns:a16="http://schemas.microsoft.com/office/drawing/2014/main" xmlns="" id="{2BDC5056-A7FF-49B3-B792-8812D38083BE}"/>
              </a:ext>
            </a:extLst>
          </p:cNvPr>
          <p:cNvSpPr/>
          <p:nvPr/>
        </p:nvSpPr>
        <p:spPr>
          <a:xfrm>
            <a:off x="1633127" y="2055063"/>
            <a:ext cx="668158"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40" name="Retângulo 39">
            <a:extLst>
              <a:ext uri="{FF2B5EF4-FFF2-40B4-BE49-F238E27FC236}">
                <a16:creationId xmlns:a16="http://schemas.microsoft.com/office/drawing/2014/main" xmlns="" id="{8611D31F-1100-891D-BAE3-00764879FAE3}"/>
              </a:ext>
            </a:extLst>
          </p:cNvPr>
          <p:cNvSpPr/>
          <p:nvPr/>
        </p:nvSpPr>
        <p:spPr>
          <a:xfrm>
            <a:off x="1649905" y="1929637"/>
            <a:ext cx="463954" cy="1443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Retângulo 41">
            <a:extLst>
              <a:ext uri="{FF2B5EF4-FFF2-40B4-BE49-F238E27FC236}">
                <a16:creationId xmlns:a16="http://schemas.microsoft.com/office/drawing/2014/main" xmlns="" id="{762B4C90-A375-4956-51C5-83967B9233DC}"/>
              </a:ext>
            </a:extLst>
          </p:cNvPr>
          <p:cNvSpPr/>
          <p:nvPr/>
        </p:nvSpPr>
        <p:spPr>
          <a:xfrm>
            <a:off x="2219142" y="3841691"/>
            <a:ext cx="3843492" cy="14431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44" name="Retângulo 43">
            <a:extLst>
              <a:ext uri="{FF2B5EF4-FFF2-40B4-BE49-F238E27FC236}">
                <a16:creationId xmlns:a16="http://schemas.microsoft.com/office/drawing/2014/main" xmlns="" id="{3EB80DEE-B72A-6D86-3466-5A22207C7C79}"/>
              </a:ext>
            </a:extLst>
          </p:cNvPr>
          <p:cNvSpPr/>
          <p:nvPr/>
        </p:nvSpPr>
        <p:spPr>
          <a:xfrm>
            <a:off x="1606367" y="3975693"/>
            <a:ext cx="808458"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46" name="Retângulo 45">
            <a:extLst>
              <a:ext uri="{FF2B5EF4-FFF2-40B4-BE49-F238E27FC236}">
                <a16:creationId xmlns:a16="http://schemas.microsoft.com/office/drawing/2014/main" xmlns="" id="{BB9E99D0-4446-6152-A684-4D2B1E10D653}"/>
              </a:ext>
            </a:extLst>
          </p:cNvPr>
          <p:cNvSpPr/>
          <p:nvPr/>
        </p:nvSpPr>
        <p:spPr>
          <a:xfrm>
            <a:off x="4331928" y="4100525"/>
            <a:ext cx="841285" cy="19208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49" name="Retângulo 48">
            <a:extLst>
              <a:ext uri="{FF2B5EF4-FFF2-40B4-BE49-F238E27FC236}">
                <a16:creationId xmlns:a16="http://schemas.microsoft.com/office/drawing/2014/main" xmlns="" id="{409D55A8-40B7-CD1F-19D2-E971F178B885}"/>
              </a:ext>
            </a:extLst>
          </p:cNvPr>
          <p:cNvSpPr/>
          <p:nvPr/>
        </p:nvSpPr>
        <p:spPr>
          <a:xfrm>
            <a:off x="2098298" y="4396647"/>
            <a:ext cx="607406" cy="19208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51" name="Retângulo 50">
            <a:extLst>
              <a:ext uri="{FF2B5EF4-FFF2-40B4-BE49-F238E27FC236}">
                <a16:creationId xmlns:a16="http://schemas.microsoft.com/office/drawing/2014/main" xmlns="" id="{E5DC693A-872A-137F-25CD-A791FB907D70}"/>
              </a:ext>
            </a:extLst>
          </p:cNvPr>
          <p:cNvSpPr/>
          <p:nvPr/>
        </p:nvSpPr>
        <p:spPr>
          <a:xfrm>
            <a:off x="3215288" y="4820586"/>
            <a:ext cx="2847346" cy="17970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53" name="Retângulo 52">
            <a:extLst>
              <a:ext uri="{FF2B5EF4-FFF2-40B4-BE49-F238E27FC236}">
                <a16:creationId xmlns:a16="http://schemas.microsoft.com/office/drawing/2014/main" xmlns="" id="{7B17F6C8-B3FC-F490-F3AF-5C82CE581888}"/>
              </a:ext>
            </a:extLst>
          </p:cNvPr>
          <p:cNvSpPr/>
          <p:nvPr/>
        </p:nvSpPr>
        <p:spPr>
          <a:xfrm>
            <a:off x="1612013" y="5002552"/>
            <a:ext cx="3843493"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57" name="Retângulo 56">
            <a:extLst>
              <a:ext uri="{FF2B5EF4-FFF2-40B4-BE49-F238E27FC236}">
                <a16:creationId xmlns:a16="http://schemas.microsoft.com/office/drawing/2014/main" xmlns="" id="{C63E277B-8D7B-6B94-D5E8-8B949896BFFA}"/>
              </a:ext>
            </a:extLst>
          </p:cNvPr>
          <p:cNvSpPr/>
          <p:nvPr/>
        </p:nvSpPr>
        <p:spPr>
          <a:xfrm>
            <a:off x="4966283" y="5412429"/>
            <a:ext cx="1096351"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59" name="Retângulo 58">
            <a:extLst>
              <a:ext uri="{FF2B5EF4-FFF2-40B4-BE49-F238E27FC236}">
                <a16:creationId xmlns:a16="http://schemas.microsoft.com/office/drawing/2014/main" xmlns="" id="{99F1A21F-A441-7920-28D0-7984E10CD3E9}"/>
              </a:ext>
            </a:extLst>
          </p:cNvPr>
          <p:cNvSpPr/>
          <p:nvPr/>
        </p:nvSpPr>
        <p:spPr>
          <a:xfrm>
            <a:off x="6156355" y="1629824"/>
            <a:ext cx="1175438"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1" name="Retângulo 60">
            <a:extLst>
              <a:ext uri="{FF2B5EF4-FFF2-40B4-BE49-F238E27FC236}">
                <a16:creationId xmlns:a16="http://schemas.microsoft.com/office/drawing/2014/main" xmlns="" id="{6C35EF74-9D4D-714A-A1CE-58A8EFCA760E}"/>
              </a:ext>
            </a:extLst>
          </p:cNvPr>
          <p:cNvSpPr/>
          <p:nvPr/>
        </p:nvSpPr>
        <p:spPr>
          <a:xfrm>
            <a:off x="7348204" y="1639611"/>
            <a:ext cx="2166914" cy="179161"/>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3" name="Retângulo 62">
            <a:extLst>
              <a:ext uri="{FF2B5EF4-FFF2-40B4-BE49-F238E27FC236}">
                <a16:creationId xmlns:a16="http://schemas.microsoft.com/office/drawing/2014/main" xmlns="" id="{69172B40-E8F7-EF4A-43C9-73A3B81B968C}"/>
              </a:ext>
            </a:extLst>
          </p:cNvPr>
          <p:cNvSpPr/>
          <p:nvPr/>
        </p:nvSpPr>
        <p:spPr>
          <a:xfrm>
            <a:off x="9510591" y="1639267"/>
            <a:ext cx="1107315" cy="17916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5" name="Retângulo 64">
            <a:extLst>
              <a:ext uri="{FF2B5EF4-FFF2-40B4-BE49-F238E27FC236}">
                <a16:creationId xmlns:a16="http://schemas.microsoft.com/office/drawing/2014/main" xmlns="" id="{3526AFD9-48E3-8D58-0DE6-4C277A0CEC8C}"/>
              </a:ext>
            </a:extLst>
          </p:cNvPr>
          <p:cNvSpPr/>
          <p:nvPr/>
        </p:nvSpPr>
        <p:spPr>
          <a:xfrm>
            <a:off x="6164778" y="1817454"/>
            <a:ext cx="4453128" cy="11218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7" name="Retângulo 66">
            <a:extLst>
              <a:ext uri="{FF2B5EF4-FFF2-40B4-BE49-F238E27FC236}">
                <a16:creationId xmlns:a16="http://schemas.microsoft.com/office/drawing/2014/main" xmlns="" id="{46F5A13C-4953-3FAE-4378-DECD331276BA}"/>
              </a:ext>
            </a:extLst>
          </p:cNvPr>
          <p:cNvSpPr/>
          <p:nvPr/>
        </p:nvSpPr>
        <p:spPr>
          <a:xfrm>
            <a:off x="6151792" y="1941237"/>
            <a:ext cx="1907635" cy="14431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9" name="Retângulo 68">
            <a:extLst>
              <a:ext uri="{FF2B5EF4-FFF2-40B4-BE49-F238E27FC236}">
                <a16:creationId xmlns:a16="http://schemas.microsoft.com/office/drawing/2014/main" xmlns="" id="{C5782963-77EB-B0E7-7335-E40275016214}"/>
              </a:ext>
            </a:extLst>
          </p:cNvPr>
          <p:cNvSpPr/>
          <p:nvPr/>
        </p:nvSpPr>
        <p:spPr>
          <a:xfrm>
            <a:off x="8077022" y="1926235"/>
            <a:ext cx="2540877" cy="179161"/>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71" name="Retângulo 70">
            <a:extLst>
              <a:ext uri="{FF2B5EF4-FFF2-40B4-BE49-F238E27FC236}">
                <a16:creationId xmlns:a16="http://schemas.microsoft.com/office/drawing/2014/main" xmlns="" id="{3714FBBA-D39A-AF3E-B134-574CC1763F56}"/>
              </a:ext>
            </a:extLst>
          </p:cNvPr>
          <p:cNvSpPr/>
          <p:nvPr/>
        </p:nvSpPr>
        <p:spPr>
          <a:xfrm>
            <a:off x="6166363" y="2078635"/>
            <a:ext cx="2724164" cy="179161"/>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72" name="Agrupar 71">
            <a:extLst>
              <a:ext uri="{FF2B5EF4-FFF2-40B4-BE49-F238E27FC236}">
                <a16:creationId xmlns:a16="http://schemas.microsoft.com/office/drawing/2014/main" xmlns="" id="{38003FFA-F4F3-8AA2-4923-FB209B9F433B}"/>
              </a:ext>
            </a:extLst>
          </p:cNvPr>
          <p:cNvGrpSpPr/>
          <p:nvPr/>
        </p:nvGrpSpPr>
        <p:grpSpPr>
          <a:xfrm>
            <a:off x="1515985" y="5804027"/>
            <a:ext cx="310896" cy="310896"/>
            <a:chOff x="8275320" y="1901952"/>
            <a:chExt cx="310896" cy="310896"/>
          </a:xfrm>
        </p:grpSpPr>
        <p:sp>
          <p:nvSpPr>
            <p:cNvPr id="73" name="Shape 16">
              <a:extLst>
                <a:ext uri="{FF2B5EF4-FFF2-40B4-BE49-F238E27FC236}">
                  <a16:creationId xmlns:a16="http://schemas.microsoft.com/office/drawing/2014/main" xmlns="" id="{E8FE101B-FBC2-7380-1C55-6233376F131F}"/>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74" name="Text 17">
              <a:extLst>
                <a:ext uri="{FF2B5EF4-FFF2-40B4-BE49-F238E27FC236}">
                  <a16:creationId xmlns:a16="http://schemas.microsoft.com/office/drawing/2014/main" xmlns="" id="{6ECFEF8E-96D4-11AE-2E15-AE733D78D039}"/>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75" name="CaixaDeTexto 74">
            <a:extLst>
              <a:ext uri="{FF2B5EF4-FFF2-40B4-BE49-F238E27FC236}">
                <a16:creationId xmlns:a16="http://schemas.microsoft.com/office/drawing/2014/main" xmlns="" id="{1C0679AE-92DB-E14D-5109-3E1CD3173BAE}"/>
              </a:ext>
            </a:extLst>
          </p:cNvPr>
          <p:cNvSpPr txBox="1"/>
          <p:nvPr/>
        </p:nvSpPr>
        <p:spPr>
          <a:xfrm>
            <a:off x="1826881" y="5823586"/>
            <a:ext cx="2484783" cy="307777"/>
          </a:xfrm>
          <a:prstGeom prst="rect">
            <a:avLst/>
          </a:prstGeom>
          <a:noFill/>
        </p:spPr>
        <p:txBody>
          <a:bodyPr wrap="none" rtlCol="0">
            <a:spAutoFit/>
          </a:bodyPr>
          <a:lstStyle/>
          <a:p>
            <a:r>
              <a:rPr lang="pt-BR" sz="1400" dirty="0"/>
              <a:t>Relatório de Revisão Limitada</a:t>
            </a:r>
          </a:p>
        </p:txBody>
      </p:sp>
      <p:grpSp>
        <p:nvGrpSpPr>
          <p:cNvPr id="7" name="Agrupar 6">
            <a:extLst>
              <a:ext uri="{FF2B5EF4-FFF2-40B4-BE49-F238E27FC236}">
                <a16:creationId xmlns:a16="http://schemas.microsoft.com/office/drawing/2014/main" xmlns="" id="{E2131646-077C-BEDB-26AE-5F722A41D723}"/>
              </a:ext>
            </a:extLst>
          </p:cNvPr>
          <p:cNvGrpSpPr/>
          <p:nvPr/>
        </p:nvGrpSpPr>
        <p:grpSpPr>
          <a:xfrm>
            <a:off x="7202799" y="1361766"/>
            <a:ext cx="316097" cy="310896"/>
            <a:chOff x="8275320" y="2743200"/>
            <a:chExt cx="316097" cy="310896"/>
          </a:xfrm>
          <a:solidFill>
            <a:srgbClr val="C00000"/>
          </a:solidFill>
        </p:grpSpPr>
        <p:sp>
          <p:nvSpPr>
            <p:cNvPr id="8" name="Shape 19">
              <a:extLst>
                <a:ext uri="{FF2B5EF4-FFF2-40B4-BE49-F238E27FC236}">
                  <a16:creationId xmlns:a16="http://schemas.microsoft.com/office/drawing/2014/main" xmlns="" id="{53C17D8F-4C07-A67F-0CE5-AAEE28821D09}"/>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EA5498B8-594C-AECF-8B78-F0BCAF640232}"/>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76" name="Agrupar 75">
            <a:extLst>
              <a:ext uri="{FF2B5EF4-FFF2-40B4-BE49-F238E27FC236}">
                <a16:creationId xmlns:a16="http://schemas.microsoft.com/office/drawing/2014/main" xmlns="" id="{F218A283-CB75-AEFB-FF69-FE958CAC7129}"/>
              </a:ext>
            </a:extLst>
          </p:cNvPr>
          <p:cNvGrpSpPr/>
          <p:nvPr/>
        </p:nvGrpSpPr>
        <p:grpSpPr>
          <a:xfrm>
            <a:off x="4622560" y="5820467"/>
            <a:ext cx="316097" cy="310896"/>
            <a:chOff x="8275320" y="2743200"/>
            <a:chExt cx="316097" cy="310896"/>
          </a:xfrm>
          <a:solidFill>
            <a:srgbClr val="C00000"/>
          </a:solidFill>
        </p:grpSpPr>
        <p:sp>
          <p:nvSpPr>
            <p:cNvPr id="77" name="Shape 19">
              <a:extLst>
                <a:ext uri="{FF2B5EF4-FFF2-40B4-BE49-F238E27FC236}">
                  <a16:creationId xmlns:a16="http://schemas.microsoft.com/office/drawing/2014/main" xmlns="" id="{C2E61AF2-C863-F61C-460D-6AC20A8CCCC6}"/>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78" name="Text 20">
              <a:extLst>
                <a:ext uri="{FF2B5EF4-FFF2-40B4-BE49-F238E27FC236}">
                  <a16:creationId xmlns:a16="http://schemas.microsoft.com/office/drawing/2014/main" xmlns="" id="{AF958073-DDA6-AE03-9E58-E2EAED27E403}"/>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80" name="CaixaDeTexto 79">
            <a:extLst>
              <a:ext uri="{FF2B5EF4-FFF2-40B4-BE49-F238E27FC236}">
                <a16:creationId xmlns:a16="http://schemas.microsoft.com/office/drawing/2014/main" xmlns="" id="{9D1E2121-2DD8-E6CD-1CC9-32EA1B24CFA3}"/>
              </a:ext>
            </a:extLst>
          </p:cNvPr>
          <p:cNvSpPr txBox="1"/>
          <p:nvPr/>
        </p:nvSpPr>
        <p:spPr>
          <a:xfrm>
            <a:off x="4938657" y="5823586"/>
            <a:ext cx="1437830" cy="307777"/>
          </a:xfrm>
          <a:prstGeom prst="rect">
            <a:avLst/>
          </a:prstGeom>
          <a:noFill/>
        </p:spPr>
        <p:txBody>
          <a:bodyPr wrap="none" rtlCol="0">
            <a:spAutoFit/>
          </a:bodyPr>
          <a:lstStyle/>
          <a:p>
            <a:r>
              <a:rPr lang="pt-BR" sz="1400" dirty="0"/>
              <a:t>Menos extensos</a:t>
            </a:r>
          </a:p>
        </p:txBody>
      </p:sp>
      <p:grpSp>
        <p:nvGrpSpPr>
          <p:cNvPr id="81" name="Agrupar 80">
            <a:extLst>
              <a:ext uri="{FF2B5EF4-FFF2-40B4-BE49-F238E27FC236}">
                <a16:creationId xmlns:a16="http://schemas.microsoft.com/office/drawing/2014/main" xmlns="" id="{A3C06428-570F-5DA9-7111-BA59DE46A561}"/>
              </a:ext>
            </a:extLst>
          </p:cNvPr>
          <p:cNvGrpSpPr/>
          <p:nvPr/>
        </p:nvGrpSpPr>
        <p:grpSpPr>
          <a:xfrm>
            <a:off x="6682660" y="5819883"/>
            <a:ext cx="363831" cy="311480"/>
            <a:chOff x="8254053" y="3584448"/>
            <a:chExt cx="363831" cy="311480"/>
          </a:xfrm>
        </p:grpSpPr>
        <p:sp>
          <p:nvSpPr>
            <p:cNvPr id="82" name="Shape 22">
              <a:extLst>
                <a:ext uri="{FF2B5EF4-FFF2-40B4-BE49-F238E27FC236}">
                  <a16:creationId xmlns:a16="http://schemas.microsoft.com/office/drawing/2014/main" xmlns="" id="{4B0E5116-B075-F0C1-60E5-A9F3FEF918FB}"/>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83" name="Text 23">
              <a:extLst>
                <a:ext uri="{FF2B5EF4-FFF2-40B4-BE49-F238E27FC236}">
                  <a16:creationId xmlns:a16="http://schemas.microsoft.com/office/drawing/2014/main" xmlns="" id="{CE9F9021-BFF8-6AE6-BEAA-D79E4823B141}"/>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85" name="CaixaDeTexto 84">
            <a:extLst>
              <a:ext uri="{FF2B5EF4-FFF2-40B4-BE49-F238E27FC236}">
                <a16:creationId xmlns:a16="http://schemas.microsoft.com/office/drawing/2014/main" xmlns="" id="{9DAC8D7E-F845-DD0E-5CC8-06815C03D7F8}"/>
              </a:ext>
            </a:extLst>
          </p:cNvPr>
          <p:cNvSpPr txBox="1"/>
          <p:nvPr/>
        </p:nvSpPr>
        <p:spPr>
          <a:xfrm>
            <a:off x="7011258" y="5816361"/>
            <a:ext cx="4047903" cy="307777"/>
          </a:xfrm>
          <a:prstGeom prst="rect">
            <a:avLst/>
          </a:prstGeom>
          <a:noFill/>
        </p:spPr>
        <p:txBody>
          <a:bodyPr wrap="none" rtlCol="0">
            <a:spAutoFit/>
          </a:bodyPr>
          <a:lstStyle/>
          <a:p>
            <a:r>
              <a:rPr lang="pt-BR" sz="1400" dirty="0"/>
              <a:t>Inexistência de Opinião de auditoria sobre as </a:t>
            </a:r>
            <a:r>
              <a:rPr lang="pt-BR" sz="1400" dirty="0" err="1"/>
              <a:t>DFs</a:t>
            </a:r>
            <a:endParaRPr lang="pt-BR" sz="1400" dirty="0"/>
          </a:p>
        </p:txBody>
      </p:sp>
      <p:sp>
        <p:nvSpPr>
          <p:cNvPr id="87" name="Retângulo 86">
            <a:extLst>
              <a:ext uri="{FF2B5EF4-FFF2-40B4-BE49-F238E27FC236}">
                <a16:creationId xmlns:a16="http://schemas.microsoft.com/office/drawing/2014/main" xmlns="" id="{658672EC-9F06-4977-8BEF-F769737E7628}"/>
              </a:ext>
            </a:extLst>
          </p:cNvPr>
          <p:cNvSpPr/>
          <p:nvPr/>
        </p:nvSpPr>
        <p:spPr>
          <a:xfrm>
            <a:off x="9347460" y="2376312"/>
            <a:ext cx="1270439" cy="14431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89" name="Retângulo 88">
            <a:extLst>
              <a:ext uri="{FF2B5EF4-FFF2-40B4-BE49-F238E27FC236}">
                <a16:creationId xmlns:a16="http://schemas.microsoft.com/office/drawing/2014/main" xmlns="" id="{A99DC40E-7BB7-8775-5642-5BB27A62C229}"/>
              </a:ext>
            </a:extLst>
          </p:cNvPr>
          <p:cNvSpPr/>
          <p:nvPr/>
        </p:nvSpPr>
        <p:spPr>
          <a:xfrm>
            <a:off x="6166363" y="2551129"/>
            <a:ext cx="2724164" cy="13366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90" name="Agrupar 89">
            <a:extLst>
              <a:ext uri="{FF2B5EF4-FFF2-40B4-BE49-F238E27FC236}">
                <a16:creationId xmlns:a16="http://schemas.microsoft.com/office/drawing/2014/main" xmlns="" id="{4DE6356C-B371-584F-E49E-CC16859780EE}"/>
              </a:ext>
            </a:extLst>
          </p:cNvPr>
          <p:cNvGrpSpPr/>
          <p:nvPr/>
        </p:nvGrpSpPr>
        <p:grpSpPr>
          <a:xfrm>
            <a:off x="8845251" y="2521828"/>
            <a:ext cx="363831" cy="311480"/>
            <a:chOff x="8254053" y="3584448"/>
            <a:chExt cx="363831" cy="311480"/>
          </a:xfrm>
        </p:grpSpPr>
        <p:sp>
          <p:nvSpPr>
            <p:cNvPr id="91" name="Shape 22">
              <a:extLst>
                <a:ext uri="{FF2B5EF4-FFF2-40B4-BE49-F238E27FC236}">
                  <a16:creationId xmlns:a16="http://schemas.microsoft.com/office/drawing/2014/main" xmlns="" id="{CCB4F3E7-267F-4F25-1B81-84556990F2FD}"/>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92" name="Text 23">
              <a:extLst>
                <a:ext uri="{FF2B5EF4-FFF2-40B4-BE49-F238E27FC236}">
                  <a16:creationId xmlns:a16="http://schemas.microsoft.com/office/drawing/2014/main" xmlns="" id="{27E85895-3BCB-1E55-1047-E4F34B19ACA0}"/>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grpSp>
      <p:grpSp>
        <p:nvGrpSpPr>
          <p:cNvPr id="93" name="Agrupar 92">
            <a:extLst>
              <a:ext uri="{FF2B5EF4-FFF2-40B4-BE49-F238E27FC236}">
                <a16:creationId xmlns:a16="http://schemas.microsoft.com/office/drawing/2014/main" xmlns="" id="{39F3186C-3961-9423-ADE6-2DE32D2C80C9}"/>
              </a:ext>
            </a:extLst>
          </p:cNvPr>
          <p:cNvGrpSpPr/>
          <p:nvPr/>
        </p:nvGrpSpPr>
        <p:grpSpPr>
          <a:xfrm>
            <a:off x="1489517" y="6363281"/>
            <a:ext cx="363831" cy="311480"/>
            <a:chOff x="8254053" y="3584448"/>
            <a:chExt cx="363831" cy="311480"/>
          </a:xfrm>
        </p:grpSpPr>
        <p:sp>
          <p:nvSpPr>
            <p:cNvPr id="94" name="Shape 22">
              <a:extLst>
                <a:ext uri="{FF2B5EF4-FFF2-40B4-BE49-F238E27FC236}">
                  <a16:creationId xmlns:a16="http://schemas.microsoft.com/office/drawing/2014/main" xmlns="" id="{1376EED9-AA8E-7319-ED57-E241B13A01D1}"/>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95" name="Text 23">
              <a:extLst>
                <a:ext uri="{FF2B5EF4-FFF2-40B4-BE49-F238E27FC236}">
                  <a16:creationId xmlns:a16="http://schemas.microsoft.com/office/drawing/2014/main" xmlns="" id="{3CC651FD-DA40-763A-C814-46F99B09E79D}"/>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grpSp>
      <p:sp>
        <p:nvSpPr>
          <p:cNvPr id="97" name="CaixaDeTexto 96">
            <a:extLst>
              <a:ext uri="{FF2B5EF4-FFF2-40B4-BE49-F238E27FC236}">
                <a16:creationId xmlns:a16="http://schemas.microsoft.com/office/drawing/2014/main" xmlns="" id="{C4838EA7-5C1F-69EE-44EF-8C96C401F257}"/>
              </a:ext>
            </a:extLst>
          </p:cNvPr>
          <p:cNvSpPr txBox="1"/>
          <p:nvPr/>
        </p:nvSpPr>
        <p:spPr>
          <a:xfrm>
            <a:off x="1832670" y="6258596"/>
            <a:ext cx="9005906" cy="523220"/>
          </a:xfrm>
          <a:prstGeom prst="rect">
            <a:avLst/>
          </a:prstGeom>
          <a:noFill/>
        </p:spPr>
        <p:txBody>
          <a:bodyPr wrap="square" rtlCol="0">
            <a:spAutoFit/>
          </a:bodyPr>
          <a:lstStyle/>
          <a:p>
            <a:r>
              <a:rPr lang="pt-BR" sz="1400" dirty="0"/>
              <a:t>A Administração optou por não divulgar a DMPL, ferido as normas contábeis. Contudo a DMPL foi publicada com várias inconsistências</a:t>
            </a:r>
          </a:p>
        </p:txBody>
      </p:sp>
      <p:sp>
        <p:nvSpPr>
          <p:cNvPr id="105" name="Text 6">
            <a:extLst>
              <a:ext uri="{FF2B5EF4-FFF2-40B4-BE49-F238E27FC236}">
                <a16:creationId xmlns:a16="http://schemas.microsoft.com/office/drawing/2014/main" xmlns="" id="{676199A8-AEE5-DB26-4215-FE2EB46DD9C9}"/>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RELATÓRIOS DE AUDITORIA</a:t>
            </a:r>
            <a:endParaRPr lang="en-US" sz="1200" dirty="0"/>
          </a:p>
        </p:txBody>
      </p:sp>
      <p:sp>
        <p:nvSpPr>
          <p:cNvPr id="107" name="Text 7">
            <a:extLst>
              <a:ext uri="{FF2B5EF4-FFF2-40B4-BE49-F238E27FC236}">
                <a16:creationId xmlns:a16="http://schemas.microsoft.com/office/drawing/2014/main" xmlns="" id="{CCDB4ED7-4E49-3388-7239-B99E87C1D32B}"/>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pt-BR" sz="1950" b="1" dirty="0">
                <a:solidFill>
                  <a:srgbClr val="171717"/>
                </a:solidFill>
              </a:rPr>
              <a:t>Revisão limitada não é auditoria das demonstrações contábeis</a:t>
            </a:r>
          </a:p>
        </p:txBody>
      </p:sp>
      <p:sp>
        <p:nvSpPr>
          <p:cNvPr id="109" name="Text 8">
            <a:extLst>
              <a:ext uri="{FF2B5EF4-FFF2-40B4-BE49-F238E27FC236}">
                <a16:creationId xmlns:a16="http://schemas.microsoft.com/office/drawing/2014/main" xmlns="" id="{DB933B70-5014-38F5-7A9F-AD4AE179A1DF}"/>
              </a:ext>
            </a:extLst>
          </p:cNvPr>
          <p:cNvSpPr/>
          <p:nvPr/>
        </p:nvSpPr>
        <p:spPr>
          <a:xfrm>
            <a:off x="502920" y="1128402"/>
            <a:ext cx="10805440" cy="230505"/>
          </a:xfrm>
          <a:prstGeom prst="rect">
            <a:avLst/>
          </a:prstGeom>
          <a:noFill/>
          <a:ln/>
        </p:spPr>
        <p:txBody>
          <a:bodyPr wrap="square" lIns="0" tIns="0" rIns="0" bIns="0" rtlCol="0" anchor="ctr">
            <a:noAutofit/>
          </a:bodyPr>
          <a:lstStyle/>
          <a:p>
            <a:pPr marL="0" indent="0">
              <a:buNone/>
            </a:pPr>
            <a:r>
              <a:rPr lang="pt-BR" sz="1400" dirty="0">
                <a:solidFill>
                  <a:srgbClr val="666666"/>
                </a:solidFill>
              </a:rPr>
              <a:t>Se o contrato exige auditoria de demonstrações contábeis, a revisão limitada pela NBC TR 2400 não entrega o mesmo nível de asseguração.</a:t>
            </a:r>
          </a:p>
        </p:txBody>
      </p:sp>
      <p:grpSp>
        <p:nvGrpSpPr>
          <p:cNvPr id="4" name="Agrupar 3">
            <a:extLst>
              <a:ext uri="{FF2B5EF4-FFF2-40B4-BE49-F238E27FC236}">
                <a16:creationId xmlns:a16="http://schemas.microsoft.com/office/drawing/2014/main" xmlns="" id="{5F22B5A5-530D-B644-2E8F-7D0A1A812F97}"/>
              </a:ext>
            </a:extLst>
          </p:cNvPr>
          <p:cNvGrpSpPr/>
          <p:nvPr/>
        </p:nvGrpSpPr>
        <p:grpSpPr>
          <a:xfrm>
            <a:off x="2634957" y="1408508"/>
            <a:ext cx="310896" cy="310896"/>
            <a:chOff x="8275320" y="1901952"/>
            <a:chExt cx="310896" cy="310896"/>
          </a:xfrm>
          <a:solidFill>
            <a:srgbClr val="C00000"/>
          </a:solidFill>
        </p:grpSpPr>
        <p:sp>
          <p:nvSpPr>
            <p:cNvPr id="5" name="Shape 16">
              <a:extLst>
                <a:ext uri="{FF2B5EF4-FFF2-40B4-BE49-F238E27FC236}">
                  <a16:creationId xmlns:a16="http://schemas.microsoft.com/office/drawing/2014/main" xmlns="" id="{BB33FC14-C008-4EC3-19B4-1447CC6FAA01}"/>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743D01A1-12D3-48A7-AAD3-DE6866E6FEC4}"/>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1135742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1D4FDC9-16FF-73F4-926D-93E595CD756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0D58A394-3F4C-E472-86CD-F3652714DB16}"/>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9D5C0543-3906-2786-40BF-B6F8C3F16871}"/>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75350CFA-4129-0E24-473D-DEAC6C4FA970}"/>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DMPL</a:t>
            </a:r>
            <a:endParaRPr lang="en-US" sz="1200" dirty="0"/>
          </a:p>
        </p:txBody>
      </p:sp>
      <p:sp>
        <p:nvSpPr>
          <p:cNvPr id="16" name="Text 7">
            <a:extLst>
              <a:ext uri="{FF2B5EF4-FFF2-40B4-BE49-F238E27FC236}">
                <a16:creationId xmlns:a16="http://schemas.microsoft.com/office/drawing/2014/main" xmlns="" id="{16B5B080-B111-CAA9-9FE4-FC8F72A817E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Movimentação na DMPL sem reflexo equivalente na DRE e no Balanço</a:t>
            </a:r>
            <a:endParaRPr lang="en-US" sz="1950" dirty="0"/>
          </a:p>
        </p:txBody>
      </p:sp>
      <p:sp>
        <p:nvSpPr>
          <p:cNvPr id="18" name="Text 8">
            <a:extLst>
              <a:ext uri="{FF2B5EF4-FFF2-40B4-BE49-F238E27FC236}">
                <a16:creationId xmlns:a16="http://schemas.microsoft.com/office/drawing/2014/main" xmlns="" id="{642698AA-C841-1857-6B4E-414206F78E2F}"/>
              </a:ext>
            </a:extLst>
          </p:cNvPr>
          <p:cNvSpPr/>
          <p:nvPr/>
        </p:nvSpPr>
        <p:spPr>
          <a:xfrm>
            <a:off x="502920" y="1128403"/>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DMPL apresenta movimentações, inclusive superávit/déficit, sem amarração suficiente nas demais peças.</a:t>
            </a:r>
            <a:endParaRPr lang="en-US" sz="1500" dirty="0"/>
          </a:p>
        </p:txBody>
      </p:sp>
      <p:sp>
        <p:nvSpPr>
          <p:cNvPr id="20" name="Shape 9">
            <a:extLst>
              <a:ext uri="{FF2B5EF4-FFF2-40B4-BE49-F238E27FC236}">
                <a16:creationId xmlns:a16="http://schemas.microsoft.com/office/drawing/2014/main" xmlns="" id="{198081FB-BC0A-B8A5-248D-958477DAAA21}"/>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20_pic1.png">
            <a:extLst>
              <a:ext uri="{FF2B5EF4-FFF2-40B4-BE49-F238E27FC236}">
                <a16:creationId xmlns:a16="http://schemas.microsoft.com/office/drawing/2014/main" xmlns="" id="{F4792AA1-565C-158E-096A-B18FF200E5F1}"/>
              </a:ext>
            </a:extLst>
          </p:cNvPr>
          <p:cNvPicPr>
            <a:picLocks noChangeAspect="1"/>
          </p:cNvPicPr>
          <p:nvPr/>
        </p:nvPicPr>
        <p:blipFill>
          <a:blip r:embed="rId4"/>
          <a:stretch>
            <a:fillRect/>
          </a:stretch>
        </p:blipFill>
        <p:spPr>
          <a:xfrm>
            <a:off x="530352" y="2010241"/>
            <a:ext cx="7315200" cy="3623901"/>
          </a:xfrm>
          <a:prstGeom prst="rect">
            <a:avLst/>
          </a:prstGeom>
        </p:spPr>
      </p:pic>
      <p:sp>
        <p:nvSpPr>
          <p:cNvPr id="30" name="Text 13">
            <a:extLst>
              <a:ext uri="{FF2B5EF4-FFF2-40B4-BE49-F238E27FC236}">
                <a16:creationId xmlns:a16="http://schemas.microsoft.com/office/drawing/2014/main" xmlns="" id="{6612B207-A13A-CE40-25D2-D925AC34B114}"/>
              </a:ext>
            </a:extLst>
          </p:cNvPr>
          <p:cNvSpPr/>
          <p:nvPr/>
        </p:nvSpPr>
        <p:spPr>
          <a:xfrm>
            <a:off x="3163824" y="3862666"/>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E20A414B-1E08-926F-FD43-47FC6693C14C}"/>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C2266A78-BF49-EF6B-5A48-33C1E5F56F5A}"/>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9E5E7054-39E9-E965-3B99-C5847A58B941}"/>
              </a:ext>
            </a:extLst>
          </p:cNvPr>
          <p:cNvSpPr/>
          <p:nvPr/>
        </p:nvSpPr>
        <p:spPr>
          <a:xfrm>
            <a:off x="8714232" y="2487946"/>
            <a:ext cx="2651760" cy="795232"/>
          </a:xfrm>
          <a:prstGeom prst="rect">
            <a:avLst/>
          </a:prstGeom>
          <a:noFill/>
          <a:ln/>
        </p:spPr>
        <p:txBody>
          <a:bodyPr wrap="square" lIns="127" tIns="127" rIns="127" bIns="127" rtlCol="0" anchor="ctr">
            <a:normAutofit/>
          </a:bodyPr>
          <a:lstStyle/>
          <a:p>
            <a:pPr marL="0" indent="0">
              <a:buNone/>
            </a:pPr>
            <a:r>
              <a:rPr lang="en-US" sz="1200" dirty="0">
                <a:solidFill>
                  <a:srgbClr val="171717"/>
                </a:solidFill>
              </a:rPr>
              <a:t>Há movimentação de superávit/déficit do exercício na DMPL.</a:t>
            </a:r>
            <a:endParaRPr lang="en-US" sz="1200" dirty="0"/>
          </a:p>
        </p:txBody>
      </p:sp>
      <p:sp>
        <p:nvSpPr>
          <p:cNvPr id="46" name="Text 21">
            <a:extLst>
              <a:ext uri="{FF2B5EF4-FFF2-40B4-BE49-F238E27FC236}">
                <a16:creationId xmlns:a16="http://schemas.microsoft.com/office/drawing/2014/main" xmlns="" id="{99E4016E-2494-57C5-B625-C3F8179EFFF6}"/>
              </a:ext>
            </a:extLst>
          </p:cNvPr>
          <p:cNvSpPr/>
          <p:nvPr/>
        </p:nvSpPr>
        <p:spPr>
          <a:xfrm>
            <a:off x="8714232" y="3329194"/>
            <a:ext cx="2651760" cy="795232"/>
          </a:xfrm>
          <a:prstGeom prst="rect">
            <a:avLst/>
          </a:prstGeom>
          <a:noFill/>
          <a:ln/>
        </p:spPr>
        <p:txBody>
          <a:bodyPr wrap="square" lIns="127" tIns="127" rIns="127" bIns="127" rtlCol="0" anchor="ctr">
            <a:normAutofit/>
          </a:bodyPr>
          <a:lstStyle/>
          <a:p>
            <a:pPr marL="0" indent="0">
              <a:buNone/>
            </a:pPr>
            <a:r>
              <a:rPr lang="en-US" sz="1200" dirty="0">
                <a:solidFill>
                  <a:srgbClr val="171717"/>
                </a:solidFill>
              </a:rPr>
              <a:t>A DRE não apresenta registro compatível.</a:t>
            </a:r>
            <a:endParaRPr lang="en-US" sz="1200" dirty="0"/>
          </a:p>
        </p:txBody>
      </p:sp>
      <p:sp>
        <p:nvSpPr>
          <p:cNvPr id="52" name="Text 24">
            <a:extLst>
              <a:ext uri="{FF2B5EF4-FFF2-40B4-BE49-F238E27FC236}">
                <a16:creationId xmlns:a16="http://schemas.microsoft.com/office/drawing/2014/main" xmlns="" id="{9F7DFB55-ADFA-61A5-F9C1-18F1AD376C5A}"/>
              </a:ext>
            </a:extLst>
          </p:cNvPr>
          <p:cNvSpPr/>
          <p:nvPr/>
        </p:nvSpPr>
        <p:spPr>
          <a:xfrm>
            <a:off x="8714232" y="4170442"/>
            <a:ext cx="2651760" cy="795232"/>
          </a:xfrm>
          <a:prstGeom prst="rect">
            <a:avLst/>
          </a:prstGeom>
          <a:noFill/>
          <a:ln/>
        </p:spPr>
        <p:txBody>
          <a:bodyPr wrap="square" lIns="127" tIns="127" rIns="127" bIns="127" rtlCol="0" anchor="ctr">
            <a:normAutofit/>
          </a:bodyPr>
          <a:lstStyle/>
          <a:p>
            <a:pPr marL="0" indent="0">
              <a:buNone/>
            </a:pPr>
            <a:r>
              <a:rPr lang="en-US" sz="1200" dirty="0">
                <a:solidFill>
                  <a:srgbClr val="171717"/>
                </a:solidFill>
              </a:rPr>
              <a:t>O Balanço também não evidencia o reflexo esperado no PL.</a:t>
            </a:r>
            <a:endParaRPr lang="en-US" sz="1200" dirty="0"/>
          </a:p>
        </p:txBody>
      </p:sp>
      <p:grpSp>
        <p:nvGrpSpPr>
          <p:cNvPr id="4" name="Agrupar 3">
            <a:extLst>
              <a:ext uri="{FF2B5EF4-FFF2-40B4-BE49-F238E27FC236}">
                <a16:creationId xmlns:a16="http://schemas.microsoft.com/office/drawing/2014/main" xmlns="" id="{5F956F8F-BAE9-7820-8DCE-2BD3824CFF37}"/>
              </a:ext>
            </a:extLst>
          </p:cNvPr>
          <p:cNvGrpSpPr/>
          <p:nvPr/>
        </p:nvGrpSpPr>
        <p:grpSpPr>
          <a:xfrm>
            <a:off x="8242688" y="2734640"/>
            <a:ext cx="310896" cy="310896"/>
            <a:chOff x="8275320" y="1901952"/>
            <a:chExt cx="310896" cy="310896"/>
          </a:xfrm>
        </p:grpSpPr>
        <p:sp>
          <p:nvSpPr>
            <p:cNvPr id="5" name="Shape 16">
              <a:extLst>
                <a:ext uri="{FF2B5EF4-FFF2-40B4-BE49-F238E27FC236}">
                  <a16:creationId xmlns:a16="http://schemas.microsoft.com/office/drawing/2014/main" xmlns="" id="{33AB61B3-235A-1F7F-E024-B34E791BB2EA}"/>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FC08E467-A7C0-3814-B90F-63F91D470BBD}"/>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86AA7B90-E778-7A9F-43D1-24A2BA586A28}"/>
              </a:ext>
            </a:extLst>
          </p:cNvPr>
          <p:cNvGrpSpPr/>
          <p:nvPr/>
        </p:nvGrpSpPr>
        <p:grpSpPr>
          <a:xfrm>
            <a:off x="8242688" y="3575888"/>
            <a:ext cx="316097" cy="310896"/>
            <a:chOff x="8275320" y="2743200"/>
            <a:chExt cx="316097" cy="310896"/>
          </a:xfrm>
        </p:grpSpPr>
        <p:sp>
          <p:nvSpPr>
            <p:cNvPr id="8" name="Shape 19">
              <a:extLst>
                <a:ext uri="{FF2B5EF4-FFF2-40B4-BE49-F238E27FC236}">
                  <a16:creationId xmlns:a16="http://schemas.microsoft.com/office/drawing/2014/main" xmlns="" id="{1181EBEA-BE39-E1D1-9B73-76F56AA08EF7}"/>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E917492A-8958-3B3F-31C3-A4F619F135B6}"/>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59205FAB-204F-A47A-2343-3399CB13F4CE}"/>
              </a:ext>
            </a:extLst>
          </p:cNvPr>
          <p:cNvGrpSpPr/>
          <p:nvPr/>
        </p:nvGrpSpPr>
        <p:grpSpPr>
          <a:xfrm>
            <a:off x="8221421" y="4417136"/>
            <a:ext cx="363831" cy="311480"/>
            <a:chOff x="8254053" y="3584448"/>
            <a:chExt cx="363831" cy="311480"/>
          </a:xfrm>
        </p:grpSpPr>
        <p:sp>
          <p:nvSpPr>
            <p:cNvPr id="11" name="Shape 22">
              <a:extLst>
                <a:ext uri="{FF2B5EF4-FFF2-40B4-BE49-F238E27FC236}">
                  <a16:creationId xmlns:a16="http://schemas.microsoft.com/office/drawing/2014/main" xmlns="" id="{7696E76B-0B0F-D888-4006-ED182B1AC516}"/>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3B2B0E48-6CCA-CB37-819B-1594C1CC20C1}"/>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60" name="Retângulo 59">
            <a:extLst>
              <a:ext uri="{FF2B5EF4-FFF2-40B4-BE49-F238E27FC236}">
                <a16:creationId xmlns:a16="http://schemas.microsoft.com/office/drawing/2014/main" xmlns="" id="{6924196B-BF75-1427-6193-52AEF7464C2D}"/>
              </a:ext>
            </a:extLst>
          </p:cNvPr>
          <p:cNvSpPr/>
          <p:nvPr/>
        </p:nvSpPr>
        <p:spPr>
          <a:xfrm>
            <a:off x="4572000" y="3886784"/>
            <a:ext cx="1602297" cy="25089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xmlns="" id="{97F71282-1CB8-2EF0-D11A-5C2E93B11331}"/>
              </a:ext>
            </a:extLst>
          </p:cNvPr>
          <p:cNvGrpSpPr/>
          <p:nvPr/>
        </p:nvGrpSpPr>
        <p:grpSpPr>
          <a:xfrm>
            <a:off x="4450110" y="3694760"/>
            <a:ext cx="310896" cy="310896"/>
            <a:chOff x="8275320" y="1901952"/>
            <a:chExt cx="310896" cy="310896"/>
          </a:xfrm>
        </p:grpSpPr>
        <p:sp>
          <p:nvSpPr>
            <p:cNvPr id="62" name="Shape 16">
              <a:extLst>
                <a:ext uri="{FF2B5EF4-FFF2-40B4-BE49-F238E27FC236}">
                  <a16:creationId xmlns:a16="http://schemas.microsoft.com/office/drawing/2014/main" xmlns="" id="{D120D760-314E-6B98-2217-97B81C3AE649}"/>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3" name="Text 17">
              <a:extLst>
                <a:ext uri="{FF2B5EF4-FFF2-40B4-BE49-F238E27FC236}">
                  <a16:creationId xmlns:a16="http://schemas.microsoft.com/office/drawing/2014/main" xmlns="" id="{3A6453BF-36F6-7A83-D546-DB4B4567F87F}"/>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319934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E6BAEB8-FDB1-B10C-18FC-D802407EF01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D669BEE4-3CDA-0C16-9FEA-5194DFECF6D5}"/>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92727B3F-E465-3FB1-2526-6A63B6298E6C}"/>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70F23631-D528-1716-B650-44DE3C7274E4}"/>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RESULTADO</a:t>
            </a:r>
            <a:endParaRPr lang="en-US" sz="1200" dirty="0"/>
          </a:p>
        </p:txBody>
      </p:sp>
      <p:sp>
        <p:nvSpPr>
          <p:cNvPr id="16" name="Text 7">
            <a:extLst>
              <a:ext uri="{FF2B5EF4-FFF2-40B4-BE49-F238E27FC236}">
                <a16:creationId xmlns:a16="http://schemas.microsoft.com/office/drawing/2014/main" xmlns="" id="{7AC30FF9-15F9-17FC-E99E-9929784A1C9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Resultado zero versus DMPL com saldo</a:t>
            </a:r>
            <a:endParaRPr lang="en-US" sz="1950" dirty="0"/>
          </a:p>
        </p:txBody>
      </p:sp>
      <p:sp>
        <p:nvSpPr>
          <p:cNvPr id="18" name="Text 8">
            <a:extLst>
              <a:ext uri="{FF2B5EF4-FFF2-40B4-BE49-F238E27FC236}">
                <a16:creationId xmlns:a16="http://schemas.microsoft.com/office/drawing/2014/main" xmlns="" id="{F96C3EC2-A060-A783-33F5-82F037AA8C08}"/>
              </a:ext>
            </a:extLst>
          </p:cNvPr>
          <p:cNvSpPr/>
          <p:nvPr/>
        </p:nvSpPr>
        <p:spPr>
          <a:xfrm>
            <a:off x="502920" y="1111625"/>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inconsistência central é a incompatibilidade entre DRE com resultado zerado e DMPL com movimentação patrimonial.</a:t>
            </a:r>
            <a:endParaRPr lang="en-US" sz="1500" dirty="0"/>
          </a:p>
        </p:txBody>
      </p:sp>
      <p:sp>
        <p:nvSpPr>
          <p:cNvPr id="20" name="Shape 9">
            <a:extLst>
              <a:ext uri="{FF2B5EF4-FFF2-40B4-BE49-F238E27FC236}">
                <a16:creationId xmlns:a16="http://schemas.microsoft.com/office/drawing/2014/main" xmlns="" id="{2DC42E7E-31F9-B2E0-0892-CF961FBBF7B1}"/>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21_pic1.png">
            <a:extLst>
              <a:ext uri="{FF2B5EF4-FFF2-40B4-BE49-F238E27FC236}">
                <a16:creationId xmlns:a16="http://schemas.microsoft.com/office/drawing/2014/main" xmlns="" id="{6DA8E0F2-A2A7-DD6A-DF77-1D6BD76E7E23}"/>
              </a:ext>
            </a:extLst>
          </p:cNvPr>
          <p:cNvPicPr>
            <a:picLocks noChangeAspect="1"/>
          </p:cNvPicPr>
          <p:nvPr/>
        </p:nvPicPr>
        <p:blipFill>
          <a:blip r:embed="rId4"/>
          <a:stretch>
            <a:fillRect/>
          </a:stretch>
        </p:blipFill>
        <p:spPr>
          <a:xfrm>
            <a:off x="1571132" y="1536192"/>
            <a:ext cx="5233639" cy="4572000"/>
          </a:xfrm>
          <a:prstGeom prst="rect">
            <a:avLst/>
          </a:prstGeom>
        </p:spPr>
      </p:pic>
      <p:sp>
        <p:nvSpPr>
          <p:cNvPr id="30" name="Text 13">
            <a:extLst>
              <a:ext uri="{FF2B5EF4-FFF2-40B4-BE49-F238E27FC236}">
                <a16:creationId xmlns:a16="http://schemas.microsoft.com/office/drawing/2014/main" xmlns="" id="{321421D1-CB2E-FDB2-6CCE-3AF4AA5A5933}"/>
              </a:ext>
            </a:extLst>
          </p:cNvPr>
          <p:cNvSpPr/>
          <p:nvPr/>
        </p:nvSpPr>
        <p:spPr>
          <a:xfrm>
            <a:off x="4884186" y="5572738"/>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39D87E11-98B9-6E7A-B5BC-A98C2E173C2F}"/>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15D179FD-F4F8-46B3-1CD2-1F137F0D44C9}"/>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175AE06F-F31A-2B98-2062-A6D3BD681544}"/>
              </a:ext>
            </a:extLst>
          </p:cNvPr>
          <p:cNvSpPr/>
          <p:nvPr/>
        </p:nvSpPr>
        <p:spPr>
          <a:xfrm>
            <a:off x="8714232" y="258022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DRE apresenta resultado zerado.</a:t>
            </a:r>
            <a:endParaRPr lang="en-US" sz="1400" dirty="0"/>
          </a:p>
        </p:txBody>
      </p:sp>
      <p:sp>
        <p:nvSpPr>
          <p:cNvPr id="46" name="Text 21">
            <a:extLst>
              <a:ext uri="{FF2B5EF4-FFF2-40B4-BE49-F238E27FC236}">
                <a16:creationId xmlns:a16="http://schemas.microsoft.com/office/drawing/2014/main" xmlns="" id="{6C5E9E9D-A732-5808-8A73-362AAE593B02}"/>
              </a:ext>
            </a:extLst>
          </p:cNvPr>
          <p:cNvSpPr/>
          <p:nvPr/>
        </p:nvSpPr>
        <p:spPr>
          <a:xfrm>
            <a:off x="8714232" y="3421473"/>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DMPL indica saldo/movimentação de resultado.</a:t>
            </a:r>
            <a:endParaRPr lang="en-US" sz="1400" dirty="0"/>
          </a:p>
        </p:txBody>
      </p:sp>
      <p:sp>
        <p:nvSpPr>
          <p:cNvPr id="52" name="Text 24">
            <a:extLst>
              <a:ext uri="{FF2B5EF4-FFF2-40B4-BE49-F238E27FC236}">
                <a16:creationId xmlns:a16="http://schemas.microsoft.com/office/drawing/2014/main" xmlns="" id="{3AFB4D0F-D0D5-9EF5-7FE7-CBC2EA93290E}"/>
              </a:ext>
            </a:extLst>
          </p:cNvPr>
          <p:cNvSpPr/>
          <p:nvPr/>
        </p:nvSpPr>
        <p:spPr>
          <a:xfrm>
            <a:off x="8714232" y="4262721"/>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É necessária reconciliação entre DRE, DMPL e PL do balanço.</a:t>
            </a:r>
            <a:endParaRPr lang="en-US" sz="1400" dirty="0"/>
          </a:p>
        </p:txBody>
      </p:sp>
      <p:grpSp>
        <p:nvGrpSpPr>
          <p:cNvPr id="4" name="Agrupar 3">
            <a:extLst>
              <a:ext uri="{FF2B5EF4-FFF2-40B4-BE49-F238E27FC236}">
                <a16:creationId xmlns:a16="http://schemas.microsoft.com/office/drawing/2014/main" xmlns="" id="{DF21355E-1AF5-25E1-589E-DF479B074AAE}"/>
              </a:ext>
            </a:extLst>
          </p:cNvPr>
          <p:cNvGrpSpPr/>
          <p:nvPr/>
        </p:nvGrpSpPr>
        <p:grpSpPr>
          <a:xfrm>
            <a:off x="8242688" y="2826289"/>
            <a:ext cx="310896" cy="310896"/>
            <a:chOff x="8275320" y="1901952"/>
            <a:chExt cx="310896" cy="310896"/>
          </a:xfrm>
        </p:grpSpPr>
        <p:sp>
          <p:nvSpPr>
            <p:cNvPr id="5" name="Shape 16">
              <a:extLst>
                <a:ext uri="{FF2B5EF4-FFF2-40B4-BE49-F238E27FC236}">
                  <a16:creationId xmlns:a16="http://schemas.microsoft.com/office/drawing/2014/main" xmlns="" id="{63ECECB6-8362-4F93-5CD6-F18BAB6FC4C6}"/>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9938EF4F-9E61-60CC-288E-4EF0879566C3}"/>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F30CC07D-D4C7-72A8-06BC-079B3301F04D}"/>
              </a:ext>
            </a:extLst>
          </p:cNvPr>
          <p:cNvGrpSpPr/>
          <p:nvPr/>
        </p:nvGrpSpPr>
        <p:grpSpPr>
          <a:xfrm>
            <a:off x="8242688" y="3667537"/>
            <a:ext cx="316097" cy="310896"/>
            <a:chOff x="8275320" y="2743200"/>
            <a:chExt cx="316097" cy="310896"/>
          </a:xfrm>
        </p:grpSpPr>
        <p:sp>
          <p:nvSpPr>
            <p:cNvPr id="8" name="Shape 19">
              <a:extLst>
                <a:ext uri="{FF2B5EF4-FFF2-40B4-BE49-F238E27FC236}">
                  <a16:creationId xmlns:a16="http://schemas.microsoft.com/office/drawing/2014/main" xmlns="" id="{F3242F20-4C99-6540-DC42-A2E46A271697}"/>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4437072A-5C92-3B6D-48FD-C70C3A60260E}"/>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DCB790F0-E7AF-F934-284B-934006262D9D}"/>
              </a:ext>
            </a:extLst>
          </p:cNvPr>
          <p:cNvGrpSpPr/>
          <p:nvPr/>
        </p:nvGrpSpPr>
        <p:grpSpPr>
          <a:xfrm>
            <a:off x="8221421" y="4508785"/>
            <a:ext cx="363831" cy="311480"/>
            <a:chOff x="8254053" y="3584448"/>
            <a:chExt cx="363831" cy="311480"/>
          </a:xfrm>
        </p:grpSpPr>
        <p:sp>
          <p:nvSpPr>
            <p:cNvPr id="11" name="Shape 22">
              <a:extLst>
                <a:ext uri="{FF2B5EF4-FFF2-40B4-BE49-F238E27FC236}">
                  <a16:creationId xmlns:a16="http://schemas.microsoft.com/office/drawing/2014/main" xmlns="" id="{53E77B4B-AF15-66A7-3D47-1249A276F9B8}"/>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467CB215-8AC6-FFDE-1CFE-3E80DCBC425C}"/>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59" name="Elipse 58">
            <a:extLst>
              <a:ext uri="{FF2B5EF4-FFF2-40B4-BE49-F238E27FC236}">
                <a16:creationId xmlns:a16="http://schemas.microsoft.com/office/drawing/2014/main" xmlns="" id="{9F0C0E1C-78F7-5D17-E9BB-21DCAADF3406}"/>
              </a:ext>
            </a:extLst>
          </p:cNvPr>
          <p:cNvSpPr/>
          <p:nvPr/>
        </p:nvSpPr>
        <p:spPr>
          <a:xfrm>
            <a:off x="4934520" y="5635981"/>
            <a:ext cx="711271" cy="442524"/>
          </a:xfrm>
          <a:prstGeom prst="ellipse">
            <a:avLst/>
          </a:prstGeom>
          <a:solidFill>
            <a:schemeClr val="accent2">
              <a:alpha val="50000"/>
            </a:schemeClr>
          </a:solidFill>
          <a:ln>
            <a:solidFill>
              <a:srgbClr val="EE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3" name="Elipse 62">
            <a:extLst>
              <a:ext uri="{FF2B5EF4-FFF2-40B4-BE49-F238E27FC236}">
                <a16:creationId xmlns:a16="http://schemas.microsoft.com/office/drawing/2014/main" xmlns="" id="{A258DE89-8530-F82A-4961-A0C1BA9CC07A}"/>
              </a:ext>
            </a:extLst>
          </p:cNvPr>
          <p:cNvSpPr/>
          <p:nvPr/>
        </p:nvSpPr>
        <p:spPr>
          <a:xfrm>
            <a:off x="6103620" y="5635981"/>
            <a:ext cx="711271" cy="442524"/>
          </a:xfrm>
          <a:prstGeom prst="ellipse">
            <a:avLst/>
          </a:prstGeom>
          <a:solidFill>
            <a:schemeClr val="accent2">
              <a:alpha val="50000"/>
            </a:schemeClr>
          </a:solidFill>
          <a:ln>
            <a:solidFill>
              <a:srgbClr val="EE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64" name="Agrupar 63">
            <a:extLst>
              <a:ext uri="{FF2B5EF4-FFF2-40B4-BE49-F238E27FC236}">
                <a16:creationId xmlns:a16="http://schemas.microsoft.com/office/drawing/2014/main" xmlns="" id="{3A9BD84C-D021-3BB4-99D1-4B94CEA70CCA}"/>
              </a:ext>
            </a:extLst>
          </p:cNvPr>
          <p:cNvGrpSpPr/>
          <p:nvPr/>
        </p:nvGrpSpPr>
        <p:grpSpPr>
          <a:xfrm>
            <a:off x="5737860" y="5637455"/>
            <a:ext cx="310896" cy="310896"/>
            <a:chOff x="8275320" y="1901952"/>
            <a:chExt cx="310896" cy="310896"/>
          </a:xfrm>
        </p:grpSpPr>
        <p:sp>
          <p:nvSpPr>
            <p:cNvPr id="65" name="Shape 16">
              <a:extLst>
                <a:ext uri="{FF2B5EF4-FFF2-40B4-BE49-F238E27FC236}">
                  <a16:creationId xmlns:a16="http://schemas.microsoft.com/office/drawing/2014/main" xmlns="" id="{CB614C39-286A-95D7-1A0D-33F7CCC81D48}"/>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6" name="Text 17">
              <a:extLst>
                <a:ext uri="{FF2B5EF4-FFF2-40B4-BE49-F238E27FC236}">
                  <a16:creationId xmlns:a16="http://schemas.microsoft.com/office/drawing/2014/main" xmlns="" id="{B53BAD66-4BB6-0130-DDA4-7DC56058BED8}"/>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1396695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B135DB-A025-0633-6054-630E67C2082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DB5A0D97-AF6E-C50B-9566-06E08CC7FB52}"/>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336C68E2-8D1E-0A72-2248-05360612067C}"/>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093748DC-23D0-63E4-87AF-BEFCE81654A3}"/>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CONCILIAÇÃO</a:t>
            </a:r>
            <a:endParaRPr lang="en-US" sz="1200" dirty="0"/>
          </a:p>
        </p:txBody>
      </p:sp>
      <p:sp>
        <p:nvSpPr>
          <p:cNvPr id="16" name="Text 7">
            <a:extLst>
              <a:ext uri="{FF2B5EF4-FFF2-40B4-BE49-F238E27FC236}">
                <a16:creationId xmlns:a16="http://schemas.microsoft.com/office/drawing/2014/main" xmlns="" id="{BFC40B6A-BBA4-E976-4399-FD6BD21EB68B}"/>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Resultado e PL precisam fechar entre as peças</a:t>
            </a:r>
            <a:endParaRPr lang="en-US" sz="1950" dirty="0"/>
          </a:p>
        </p:txBody>
      </p:sp>
      <p:sp>
        <p:nvSpPr>
          <p:cNvPr id="18" name="Text 8">
            <a:extLst>
              <a:ext uri="{FF2B5EF4-FFF2-40B4-BE49-F238E27FC236}">
                <a16:creationId xmlns:a16="http://schemas.microsoft.com/office/drawing/2014/main" xmlns="" id="{8D98DDDE-FD6E-2E25-0D11-CAC2D331061D}"/>
              </a:ext>
            </a:extLst>
          </p:cNvPr>
          <p:cNvSpPr/>
          <p:nvPr/>
        </p:nvSpPr>
        <p:spPr>
          <a:xfrm>
            <a:off x="502920" y="1120014"/>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DFC reforça o problema de fechamento entre DRE, DMPL e Balanço.</a:t>
            </a:r>
            <a:endParaRPr lang="en-US" sz="1500" dirty="0"/>
          </a:p>
        </p:txBody>
      </p:sp>
      <p:sp>
        <p:nvSpPr>
          <p:cNvPr id="20" name="Shape 9">
            <a:extLst>
              <a:ext uri="{FF2B5EF4-FFF2-40B4-BE49-F238E27FC236}">
                <a16:creationId xmlns:a16="http://schemas.microsoft.com/office/drawing/2014/main" xmlns="" id="{F834430C-5AC0-F341-6E82-68D5A1B51949}"/>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22_pic1.png">
            <a:extLst>
              <a:ext uri="{FF2B5EF4-FFF2-40B4-BE49-F238E27FC236}">
                <a16:creationId xmlns:a16="http://schemas.microsoft.com/office/drawing/2014/main" xmlns="" id="{0F04752B-8D75-4103-9127-F9BF17A8DEEB}"/>
              </a:ext>
            </a:extLst>
          </p:cNvPr>
          <p:cNvPicPr>
            <a:picLocks noChangeAspect="1"/>
          </p:cNvPicPr>
          <p:nvPr/>
        </p:nvPicPr>
        <p:blipFill>
          <a:blip r:embed="rId4"/>
          <a:stretch>
            <a:fillRect/>
          </a:stretch>
        </p:blipFill>
        <p:spPr>
          <a:xfrm>
            <a:off x="2515401" y="1536192"/>
            <a:ext cx="3345102" cy="4572000"/>
          </a:xfrm>
          <a:prstGeom prst="rect">
            <a:avLst/>
          </a:prstGeom>
        </p:spPr>
      </p:pic>
      <p:sp>
        <p:nvSpPr>
          <p:cNvPr id="30" name="Text 13">
            <a:extLst>
              <a:ext uri="{FF2B5EF4-FFF2-40B4-BE49-F238E27FC236}">
                <a16:creationId xmlns:a16="http://schemas.microsoft.com/office/drawing/2014/main" xmlns="" id="{B549D480-4F9A-D360-D3AF-248AF48C4D8C}"/>
              </a:ext>
            </a:extLst>
          </p:cNvPr>
          <p:cNvSpPr/>
          <p:nvPr/>
        </p:nvSpPr>
        <p:spPr>
          <a:xfrm>
            <a:off x="3947545" y="4018788"/>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E286EA04-CCD4-E673-C9DE-5EDBC33C730C}"/>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B898ED56-D35A-90BD-8ECD-93B24029C570}"/>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F6AD2D69-90A6-B593-7819-6D8E1E0F6B79}"/>
              </a:ext>
            </a:extLst>
          </p:cNvPr>
          <p:cNvSpPr/>
          <p:nvPr/>
        </p:nvSpPr>
        <p:spPr>
          <a:xfrm>
            <a:off x="8714232" y="3024842"/>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Resultado do exercício deve transitar para o PL.</a:t>
            </a:r>
            <a:endParaRPr lang="en-US" sz="1400" dirty="0"/>
          </a:p>
        </p:txBody>
      </p:sp>
      <p:sp>
        <p:nvSpPr>
          <p:cNvPr id="46" name="Text 21">
            <a:extLst>
              <a:ext uri="{FF2B5EF4-FFF2-40B4-BE49-F238E27FC236}">
                <a16:creationId xmlns:a16="http://schemas.microsoft.com/office/drawing/2014/main" xmlns="" id="{D98915B6-139E-A0EE-D16B-3EB967E554DE}"/>
              </a:ext>
            </a:extLst>
          </p:cNvPr>
          <p:cNvSpPr/>
          <p:nvPr/>
        </p:nvSpPr>
        <p:spPr>
          <a:xfrm>
            <a:off x="8714232" y="3866090"/>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Se o resultado é zero, a DMPL não deveria apresentar movimentação incompatível.</a:t>
            </a:r>
            <a:endParaRPr lang="en-US" sz="1400" dirty="0"/>
          </a:p>
        </p:txBody>
      </p:sp>
      <p:grpSp>
        <p:nvGrpSpPr>
          <p:cNvPr id="4" name="Agrupar 3">
            <a:extLst>
              <a:ext uri="{FF2B5EF4-FFF2-40B4-BE49-F238E27FC236}">
                <a16:creationId xmlns:a16="http://schemas.microsoft.com/office/drawing/2014/main" xmlns="" id="{C42467F2-153B-371C-3381-2E67C7B0EC4C}"/>
              </a:ext>
            </a:extLst>
          </p:cNvPr>
          <p:cNvGrpSpPr/>
          <p:nvPr/>
        </p:nvGrpSpPr>
        <p:grpSpPr>
          <a:xfrm>
            <a:off x="8242688" y="3281899"/>
            <a:ext cx="310896" cy="310896"/>
            <a:chOff x="8275320" y="1901952"/>
            <a:chExt cx="310896" cy="310896"/>
          </a:xfrm>
        </p:grpSpPr>
        <p:sp>
          <p:nvSpPr>
            <p:cNvPr id="5" name="Shape 16">
              <a:extLst>
                <a:ext uri="{FF2B5EF4-FFF2-40B4-BE49-F238E27FC236}">
                  <a16:creationId xmlns:a16="http://schemas.microsoft.com/office/drawing/2014/main" xmlns="" id="{7E46F479-FB00-9EFA-CD7E-C768D702210B}"/>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96A15A34-B842-670E-6D02-9B5C169FF1EB}"/>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2678421D-539B-92A7-28D3-7C76E6743C44}"/>
              </a:ext>
            </a:extLst>
          </p:cNvPr>
          <p:cNvGrpSpPr/>
          <p:nvPr/>
        </p:nvGrpSpPr>
        <p:grpSpPr>
          <a:xfrm>
            <a:off x="8242688" y="4123147"/>
            <a:ext cx="316097" cy="310896"/>
            <a:chOff x="8275320" y="2743200"/>
            <a:chExt cx="316097" cy="310896"/>
          </a:xfrm>
        </p:grpSpPr>
        <p:sp>
          <p:nvSpPr>
            <p:cNvPr id="8" name="Shape 19">
              <a:extLst>
                <a:ext uri="{FF2B5EF4-FFF2-40B4-BE49-F238E27FC236}">
                  <a16:creationId xmlns:a16="http://schemas.microsoft.com/office/drawing/2014/main" xmlns="" id="{74A096A4-56CA-B13B-BB98-F2176DC21305}"/>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E8F1D56C-719E-623A-5B81-B1F6E32C17AD}"/>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60" name="Retângulo 59">
            <a:extLst>
              <a:ext uri="{FF2B5EF4-FFF2-40B4-BE49-F238E27FC236}">
                <a16:creationId xmlns:a16="http://schemas.microsoft.com/office/drawing/2014/main" xmlns="" id="{35C63A8E-D944-12C1-F070-F65D9B71C01D}"/>
              </a:ext>
            </a:extLst>
          </p:cNvPr>
          <p:cNvSpPr/>
          <p:nvPr/>
        </p:nvSpPr>
        <p:spPr>
          <a:xfrm>
            <a:off x="4941769" y="2478771"/>
            <a:ext cx="822232" cy="30357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xmlns="" id="{C8763D8F-E43D-20F2-5DD2-716E8B0EA252}"/>
              </a:ext>
            </a:extLst>
          </p:cNvPr>
          <p:cNvGrpSpPr/>
          <p:nvPr/>
        </p:nvGrpSpPr>
        <p:grpSpPr>
          <a:xfrm>
            <a:off x="4845267" y="2243250"/>
            <a:ext cx="310896" cy="310896"/>
            <a:chOff x="8275320" y="1901952"/>
            <a:chExt cx="310896" cy="310896"/>
          </a:xfrm>
        </p:grpSpPr>
        <p:sp>
          <p:nvSpPr>
            <p:cNvPr id="62" name="Shape 16">
              <a:extLst>
                <a:ext uri="{FF2B5EF4-FFF2-40B4-BE49-F238E27FC236}">
                  <a16:creationId xmlns:a16="http://schemas.microsoft.com/office/drawing/2014/main" xmlns="" id="{1F122966-C4DA-29D0-06C2-B81F388ECA0C}"/>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3" name="Text 17">
              <a:extLst>
                <a:ext uri="{FF2B5EF4-FFF2-40B4-BE49-F238E27FC236}">
                  <a16:creationId xmlns:a16="http://schemas.microsoft.com/office/drawing/2014/main" xmlns="" id="{8E40106B-CCF9-7216-988D-DF59C9FD4B89}"/>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Tree>
    <p:extLst>
      <p:ext uri="{BB962C8B-B14F-4D97-AF65-F5344CB8AC3E}">
        <p14:creationId xmlns:p14="http://schemas.microsoft.com/office/powerpoint/2010/main" val="3824328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6AFE149-2CC1-B2BF-AEA8-EFEB0F9C700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E5A96DA6-92E3-1394-8482-8EC8A15142D8}"/>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1799C521-ADC4-19FD-7C3C-5FBBEE784B12}"/>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D00226F6-3620-0E96-4223-BEA6704EDC60}"/>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BALANÇO</a:t>
            </a:r>
            <a:endParaRPr lang="en-US" sz="1200" dirty="0"/>
          </a:p>
        </p:txBody>
      </p:sp>
      <p:sp>
        <p:nvSpPr>
          <p:cNvPr id="16" name="Text 7">
            <a:extLst>
              <a:ext uri="{FF2B5EF4-FFF2-40B4-BE49-F238E27FC236}">
                <a16:creationId xmlns:a16="http://schemas.microsoft.com/office/drawing/2014/main" xmlns="" id="{3397D5BA-6D27-3293-A998-70F41DCCA42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Contas compensadas e diferença entre Ativo e Passivo</a:t>
            </a:r>
            <a:endParaRPr lang="en-US" sz="1950" dirty="0"/>
          </a:p>
        </p:txBody>
      </p:sp>
      <p:sp>
        <p:nvSpPr>
          <p:cNvPr id="18" name="Text 8">
            <a:extLst>
              <a:ext uri="{FF2B5EF4-FFF2-40B4-BE49-F238E27FC236}">
                <a16:creationId xmlns:a16="http://schemas.microsoft.com/office/drawing/2014/main" xmlns="" id="{0E5970A6-D4E4-BD9B-5061-B3E54AA0A7C6}"/>
              </a:ext>
            </a:extLst>
          </p:cNvPr>
          <p:cNvSpPr/>
          <p:nvPr/>
        </p:nvSpPr>
        <p:spPr>
          <a:xfrm>
            <a:off x="502920" y="110323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Além de contas compensadas somadas, há divergência entre total do Ativo e total do Passivo.</a:t>
            </a:r>
            <a:endParaRPr lang="en-US" sz="1500" dirty="0"/>
          </a:p>
        </p:txBody>
      </p:sp>
      <p:sp>
        <p:nvSpPr>
          <p:cNvPr id="20" name="Shape 9">
            <a:extLst>
              <a:ext uri="{FF2B5EF4-FFF2-40B4-BE49-F238E27FC236}">
                <a16:creationId xmlns:a16="http://schemas.microsoft.com/office/drawing/2014/main" xmlns="" id="{C7598EFB-DFD2-5D13-64C9-EDE913A571CE}"/>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23_pic1.png">
            <a:extLst>
              <a:ext uri="{FF2B5EF4-FFF2-40B4-BE49-F238E27FC236}">
                <a16:creationId xmlns:a16="http://schemas.microsoft.com/office/drawing/2014/main" xmlns="" id="{0FC50C61-03E0-43F5-9DDB-706F80F4843F}"/>
              </a:ext>
            </a:extLst>
          </p:cNvPr>
          <p:cNvPicPr>
            <a:picLocks noChangeAspect="1"/>
          </p:cNvPicPr>
          <p:nvPr/>
        </p:nvPicPr>
        <p:blipFill>
          <a:blip r:embed="rId4"/>
          <a:stretch>
            <a:fillRect/>
          </a:stretch>
        </p:blipFill>
        <p:spPr>
          <a:xfrm>
            <a:off x="530352" y="2136755"/>
            <a:ext cx="7315200" cy="3370874"/>
          </a:xfrm>
          <a:prstGeom prst="rect">
            <a:avLst/>
          </a:prstGeom>
        </p:spPr>
      </p:pic>
      <p:sp>
        <p:nvSpPr>
          <p:cNvPr id="40" name="Shape 18">
            <a:extLst>
              <a:ext uri="{FF2B5EF4-FFF2-40B4-BE49-F238E27FC236}">
                <a16:creationId xmlns:a16="http://schemas.microsoft.com/office/drawing/2014/main" xmlns="" id="{4965677F-B091-C1A6-E34C-192FF679B4A7}"/>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42" name="Text 19">
            <a:extLst>
              <a:ext uri="{FF2B5EF4-FFF2-40B4-BE49-F238E27FC236}">
                <a16:creationId xmlns:a16="http://schemas.microsoft.com/office/drawing/2014/main" xmlns="" id="{A1C71912-0919-3298-39E4-8CD8EDF89CAD}"/>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8" name="Text 22">
            <a:extLst>
              <a:ext uri="{FF2B5EF4-FFF2-40B4-BE49-F238E27FC236}">
                <a16:creationId xmlns:a16="http://schemas.microsoft.com/office/drawing/2014/main" xmlns="" id="{7E74A89B-F634-77DF-DA4C-BE69DAFDAC25}"/>
              </a:ext>
            </a:extLst>
          </p:cNvPr>
          <p:cNvSpPr/>
          <p:nvPr/>
        </p:nvSpPr>
        <p:spPr>
          <a:xfrm>
            <a:off x="8714232" y="3108732"/>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Contas compensadas foram somadas aos totais do Ativo e do Passivo.</a:t>
            </a:r>
            <a:endParaRPr lang="en-US" sz="1400" dirty="0"/>
          </a:p>
        </p:txBody>
      </p:sp>
      <p:sp>
        <p:nvSpPr>
          <p:cNvPr id="54" name="Text 25">
            <a:extLst>
              <a:ext uri="{FF2B5EF4-FFF2-40B4-BE49-F238E27FC236}">
                <a16:creationId xmlns:a16="http://schemas.microsoft.com/office/drawing/2014/main" xmlns="" id="{A9029756-D966-0AF7-90D5-7141BB0057FA}"/>
              </a:ext>
            </a:extLst>
          </p:cNvPr>
          <p:cNvSpPr/>
          <p:nvPr/>
        </p:nvSpPr>
        <p:spPr>
          <a:xfrm>
            <a:off x="8714232" y="3949980"/>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Total do Ativo diverge do Total do Passivo no comparativo marcado.</a:t>
            </a:r>
            <a:endParaRPr lang="en-US" sz="1400" dirty="0"/>
          </a:p>
        </p:txBody>
      </p:sp>
      <p:grpSp>
        <p:nvGrpSpPr>
          <p:cNvPr id="4" name="Agrupar 3">
            <a:extLst>
              <a:ext uri="{FF2B5EF4-FFF2-40B4-BE49-F238E27FC236}">
                <a16:creationId xmlns:a16="http://schemas.microsoft.com/office/drawing/2014/main" xmlns="" id="{F59F41C9-E46C-EB4A-9AFD-345943D8E120}"/>
              </a:ext>
            </a:extLst>
          </p:cNvPr>
          <p:cNvGrpSpPr/>
          <p:nvPr/>
        </p:nvGrpSpPr>
        <p:grpSpPr>
          <a:xfrm>
            <a:off x="8242688" y="3366345"/>
            <a:ext cx="310896" cy="310896"/>
            <a:chOff x="8275320" y="1901952"/>
            <a:chExt cx="310896" cy="310896"/>
          </a:xfrm>
        </p:grpSpPr>
        <p:sp>
          <p:nvSpPr>
            <p:cNvPr id="5" name="Shape 16">
              <a:extLst>
                <a:ext uri="{FF2B5EF4-FFF2-40B4-BE49-F238E27FC236}">
                  <a16:creationId xmlns:a16="http://schemas.microsoft.com/office/drawing/2014/main" xmlns="" id="{B8F97DFF-34AA-1082-29B9-721FA332FB5E}"/>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1138B6DA-C597-F0D6-1437-7CC5E8418D2A}"/>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C197C3A5-E255-D3D4-9ACE-EC030D5E1476}"/>
              </a:ext>
            </a:extLst>
          </p:cNvPr>
          <p:cNvGrpSpPr/>
          <p:nvPr/>
        </p:nvGrpSpPr>
        <p:grpSpPr>
          <a:xfrm>
            <a:off x="8242688" y="4207593"/>
            <a:ext cx="316097" cy="310896"/>
            <a:chOff x="8275320" y="2743200"/>
            <a:chExt cx="316097" cy="310896"/>
          </a:xfrm>
        </p:grpSpPr>
        <p:sp>
          <p:nvSpPr>
            <p:cNvPr id="8" name="Shape 19">
              <a:extLst>
                <a:ext uri="{FF2B5EF4-FFF2-40B4-BE49-F238E27FC236}">
                  <a16:creationId xmlns:a16="http://schemas.microsoft.com/office/drawing/2014/main" xmlns="" id="{E10E1AE4-5F8F-CB77-32FB-EDC3048B3549}"/>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E51201AC-93C1-D8E2-305F-F1C723873A4D}"/>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67" name="Agrupar 66">
            <a:extLst>
              <a:ext uri="{FF2B5EF4-FFF2-40B4-BE49-F238E27FC236}">
                <a16:creationId xmlns:a16="http://schemas.microsoft.com/office/drawing/2014/main" xmlns="" id="{0C429C73-42FC-D0B8-BC21-F762C9ABEA8E}"/>
              </a:ext>
            </a:extLst>
          </p:cNvPr>
          <p:cNvGrpSpPr/>
          <p:nvPr/>
        </p:nvGrpSpPr>
        <p:grpSpPr>
          <a:xfrm>
            <a:off x="292608" y="4489934"/>
            <a:ext cx="310896" cy="310896"/>
            <a:chOff x="8275320" y="1901952"/>
            <a:chExt cx="310896" cy="310896"/>
          </a:xfrm>
        </p:grpSpPr>
        <p:sp>
          <p:nvSpPr>
            <p:cNvPr id="68" name="Shape 16">
              <a:extLst>
                <a:ext uri="{FF2B5EF4-FFF2-40B4-BE49-F238E27FC236}">
                  <a16:creationId xmlns:a16="http://schemas.microsoft.com/office/drawing/2014/main" xmlns="" id="{68F34C89-9ED3-568F-C75F-193241B94584}"/>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9" name="Text 17">
              <a:extLst>
                <a:ext uri="{FF2B5EF4-FFF2-40B4-BE49-F238E27FC236}">
                  <a16:creationId xmlns:a16="http://schemas.microsoft.com/office/drawing/2014/main" xmlns="" id="{9F46ECC7-B192-4355-AB9E-8B3F8B815ECA}"/>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71" name="Retângulo 70">
            <a:extLst>
              <a:ext uri="{FF2B5EF4-FFF2-40B4-BE49-F238E27FC236}">
                <a16:creationId xmlns:a16="http://schemas.microsoft.com/office/drawing/2014/main" xmlns="" id="{2D2FF4AA-6E34-DF2A-31A2-ECDF0A935A0A}"/>
              </a:ext>
            </a:extLst>
          </p:cNvPr>
          <p:cNvSpPr/>
          <p:nvPr/>
        </p:nvSpPr>
        <p:spPr>
          <a:xfrm>
            <a:off x="600016" y="4597916"/>
            <a:ext cx="3538742" cy="14162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73" name="Retângulo 72">
            <a:extLst>
              <a:ext uri="{FF2B5EF4-FFF2-40B4-BE49-F238E27FC236}">
                <a16:creationId xmlns:a16="http://schemas.microsoft.com/office/drawing/2014/main" xmlns="" id="{71C71861-8734-22A1-8CA3-E477FB93D7DD}"/>
              </a:ext>
            </a:extLst>
          </p:cNvPr>
          <p:cNvSpPr/>
          <p:nvPr/>
        </p:nvSpPr>
        <p:spPr>
          <a:xfrm>
            <a:off x="591627" y="5247357"/>
            <a:ext cx="3538742" cy="18849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cxnSp>
        <p:nvCxnSpPr>
          <p:cNvPr id="75" name="Conector de Seta Reta 74">
            <a:extLst>
              <a:ext uri="{FF2B5EF4-FFF2-40B4-BE49-F238E27FC236}">
                <a16:creationId xmlns:a16="http://schemas.microsoft.com/office/drawing/2014/main" xmlns="" id="{8C2223F3-FE2C-35A1-59B3-418211252B3A}"/>
              </a:ext>
            </a:extLst>
          </p:cNvPr>
          <p:cNvCxnSpPr/>
          <p:nvPr/>
        </p:nvCxnSpPr>
        <p:spPr>
          <a:xfrm>
            <a:off x="1048624" y="4739537"/>
            <a:ext cx="0" cy="507820"/>
          </a:xfrm>
          <a:prstGeom prst="straightConnector1">
            <a:avLst/>
          </a:prstGeom>
          <a:ln>
            <a:solidFill>
              <a:srgbClr val="EE0000"/>
            </a:solidFill>
            <a:tailEnd type="triangle"/>
          </a:ln>
        </p:spPr>
        <p:style>
          <a:lnRef idx="3">
            <a:schemeClr val="accent2"/>
          </a:lnRef>
          <a:fillRef idx="0">
            <a:schemeClr val="accent2"/>
          </a:fillRef>
          <a:effectRef idx="2">
            <a:schemeClr val="accent2"/>
          </a:effectRef>
          <a:fontRef idx="minor">
            <a:schemeClr val="tx1"/>
          </a:fontRef>
        </p:style>
      </p:cxnSp>
      <p:cxnSp>
        <p:nvCxnSpPr>
          <p:cNvPr id="76" name="Conector de Seta Reta 75">
            <a:extLst>
              <a:ext uri="{FF2B5EF4-FFF2-40B4-BE49-F238E27FC236}">
                <a16:creationId xmlns:a16="http://schemas.microsoft.com/office/drawing/2014/main" xmlns="" id="{2A3BD239-B096-D433-6DA9-9156B7C4640E}"/>
              </a:ext>
            </a:extLst>
          </p:cNvPr>
          <p:cNvCxnSpPr/>
          <p:nvPr/>
        </p:nvCxnSpPr>
        <p:spPr>
          <a:xfrm>
            <a:off x="2997666" y="4753319"/>
            <a:ext cx="0" cy="507820"/>
          </a:xfrm>
          <a:prstGeom prst="straightConnector1">
            <a:avLst/>
          </a:prstGeom>
          <a:ln>
            <a:solidFill>
              <a:srgbClr val="EE0000"/>
            </a:solidFill>
            <a:tailEnd type="triangle"/>
          </a:ln>
        </p:spPr>
        <p:style>
          <a:lnRef idx="3">
            <a:schemeClr val="accent2"/>
          </a:lnRef>
          <a:fillRef idx="0">
            <a:schemeClr val="accent2"/>
          </a:fillRef>
          <a:effectRef idx="2">
            <a:schemeClr val="accent2"/>
          </a:effectRef>
          <a:fontRef idx="minor">
            <a:schemeClr val="tx1"/>
          </a:fontRef>
        </p:style>
      </p:cxnSp>
      <p:cxnSp>
        <p:nvCxnSpPr>
          <p:cNvPr id="77" name="Conector de Seta Reta 76">
            <a:extLst>
              <a:ext uri="{FF2B5EF4-FFF2-40B4-BE49-F238E27FC236}">
                <a16:creationId xmlns:a16="http://schemas.microsoft.com/office/drawing/2014/main" xmlns="" id="{A10ABC55-71D0-E60B-0345-92A3F8CE1D3F}"/>
              </a:ext>
            </a:extLst>
          </p:cNvPr>
          <p:cNvCxnSpPr/>
          <p:nvPr/>
        </p:nvCxnSpPr>
        <p:spPr>
          <a:xfrm>
            <a:off x="3754073" y="4747926"/>
            <a:ext cx="0" cy="507820"/>
          </a:xfrm>
          <a:prstGeom prst="straightConnector1">
            <a:avLst/>
          </a:prstGeom>
          <a:ln>
            <a:solidFill>
              <a:srgbClr val="EE0000"/>
            </a:solidFill>
            <a:tailEnd type="triangle"/>
          </a:ln>
        </p:spPr>
        <p:style>
          <a:lnRef idx="3">
            <a:schemeClr val="accent2"/>
          </a:lnRef>
          <a:fillRef idx="0">
            <a:schemeClr val="accent2"/>
          </a:fillRef>
          <a:effectRef idx="2">
            <a:schemeClr val="accent2"/>
          </a:effectRef>
          <a:fontRef idx="minor">
            <a:schemeClr val="tx1"/>
          </a:fontRef>
        </p:style>
      </p:cxnSp>
      <p:sp>
        <p:nvSpPr>
          <p:cNvPr id="78" name="Sinal de Adição 77">
            <a:extLst>
              <a:ext uri="{FF2B5EF4-FFF2-40B4-BE49-F238E27FC236}">
                <a16:creationId xmlns:a16="http://schemas.microsoft.com/office/drawing/2014/main" xmlns="" id="{20BF1169-D9E1-2FA2-B8AD-BD74BBA2B7B5}"/>
              </a:ext>
            </a:extLst>
          </p:cNvPr>
          <p:cNvSpPr/>
          <p:nvPr/>
        </p:nvSpPr>
        <p:spPr>
          <a:xfrm>
            <a:off x="1078028" y="4880530"/>
            <a:ext cx="180909" cy="180909"/>
          </a:xfrm>
          <a:prstGeom prst="mathPlus">
            <a:avLst/>
          </a:prstGeom>
          <a:solidFill>
            <a:srgbClr val="C00000"/>
          </a:solidFill>
          <a:ln w="31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Sinal de Adição 79">
            <a:extLst>
              <a:ext uri="{FF2B5EF4-FFF2-40B4-BE49-F238E27FC236}">
                <a16:creationId xmlns:a16="http://schemas.microsoft.com/office/drawing/2014/main" xmlns="" id="{1EDDA76F-CABF-6A27-9BD2-3F198B545E16}"/>
              </a:ext>
            </a:extLst>
          </p:cNvPr>
          <p:cNvSpPr/>
          <p:nvPr/>
        </p:nvSpPr>
        <p:spPr>
          <a:xfrm>
            <a:off x="3007796" y="4882297"/>
            <a:ext cx="180909" cy="180909"/>
          </a:xfrm>
          <a:prstGeom prst="mathPlus">
            <a:avLst/>
          </a:prstGeom>
          <a:solidFill>
            <a:srgbClr val="C00000"/>
          </a:solidFill>
          <a:ln w="31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Sinal de Adição 81">
            <a:extLst>
              <a:ext uri="{FF2B5EF4-FFF2-40B4-BE49-F238E27FC236}">
                <a16:creationId xmlns:a16="http://schemas.microsoft.com/office/drawing/2014/main" xmlns="" id="{03F28851-158F-3C41-6FE5-310E56142ACF}"/>
              </a:ext>
            </a:extLst>
          </p:cNvPr>
          <p:cNvSpPr/>
          <p:nvPr/>
        </p:nvSpPr>
        <p:spPr>
          <a:xfrm>
            <a:off x="3790650" y="4899475"/>
            <a:ext cx="180909" cy="180909"/>
          </a:xfrm>
          <a:prstGeom prst="mathPlus">
            <a:avLst/>
          </a:prstGeom>
          <a:solidFill>
            <a:srgbClr val="C00000"/>
          </a:solidFill>
          <a:ln w="31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Retângulo 83">
            <a:extLst>
              <a:ext uri="{FF2B5EF4-FFF2-40B4-BE49-F238E27FC236}">
                <a16:creationId xmlns:a16="http://schemas.microsoft.com/office/drawing/2014/main" xmlns="" id="{8536B464-05B9-0870-FF3F-3F6BE7CAC15D}"/>
              </a:ext>
            </a:extLst>
          </p:cNvPr>
          <p:cNvSpPr/>
          <p:nvPr/>
        </p:nvSpPr>
        <p:spPr>
          <a:xfrm>
            <a:off x="7010525" y="5279461"/>
            <a:ext cx="720208" cy="14386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cxnSp>
        <p:nvCxnSpPr>
          <p:cNvPr id="86" name="Conector: Angulado 85">
            <a:extLst>
              <a:ext uri="{FF2B5EF4-FFF2-40B4-BE49-F238E27FC236}">
                <a16:creationId xmlns:a16="http://schemas.microsoft.com/office/drawing/2014/main" xmlns="" id="{7461F9EE-4033-A01C-31DD-B741EBD04C86}"/>
              </a:ext>
            </a:extLst>
          </p:cNvPr>
          <p:cNvCxnSpPr>
            <a:cxnSpLocks/>
          </p:cNvCxnSpPr>
          <p:nvPr/>
        </p:nvCxnSpPr>
        <p:spPr>
          <a:xfrm>
            <a:off x="3754073" y="5423324"/>
            <a:ext cx="1606723" cy="454023"/>
          </a:xfrm>
          <a:prstGeom prst="bentConnector3">
            <a:avLst>
              <a:gd name="adj1" fmla="val 399"/>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ector: Angulado 87">
            <a:extLst>
              <a:ext uri="{FF2B5EF4-FFF2-40B4-BE49-F238E27FC236}">
                <a16:creationId xmlns:a16="http://schemas.microsoft.com/office/drawing/2014/main" xmlns="" id="{DDE2D31B-F30E-8B01-E04E-444FBE819390}"/>
              </a:ext>
            </a:extLst>
          </p:cNvPr>
          <p:cNvCxnSpPr>
            <a:cxnSpLocks/>
          </p:cNvCxnSpPr>
          <p:nvPr/>
        </p:nvCxnSpPr>
        <p:spPr>
          <a:xfrm rot="10800000" flipV="1">
            <a:off x="5872295" y="5435851"/>
            <a:ext cx="1498335" cy="441495"/>
          </a:xfrm>
          <a:prstGeom prst="bentConnector3">
            <a:avLst>
              <a:gd name="adj1" fmla="val -950"/>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6" name="Diferente de 95">
            <a:extLst>
              <a:ext uri="{FF2B5EF4-FFF2-40B4-BE49-F238E27FC236}">
                <a16:creationId xmlns:a16="http://schemas.microsoft.com/office/drawing/2014/main" xmlns="" id="{19063D58-943D-96DB-F049-F9B8E912A6BD}"/>
              </a:ext>
            </a:extLst>
          </p:cNvPr>
          <p:cNvSpPr/>
          <p:nvPr/>
        </p:nvSpPr>
        <p:spPr>
          <a:xfrm>
            <a:off x="5324155" y="5685010"/>
            <a:ext cx="567771" cy="387795"/>
          </a:xfrm>
          <a:prstGeom prst="mathNotEqual">
            <a:avLst/>
          </a:prstGeom>
          <a:solidFill>
            <a:srgbClr val="C00000"/>
          </a:solidFill>
          <a:ln w="31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grpSp>
        <p:nvGrpSpPr>
          <p:cNvPr id="99" name="Agrupar 98">
            <a:extLst>
              <a:ext uri="{FF2B5EF4-FFF2-40B4-BE49-F238E27FC236}">
                <a16:creationId xmlns:a16="http://schemas.microsoft.com/office/drawing/2014/main" xmlns="" id="{5C753AF6-AA1C-0484-0037-EE3DBFF58C3B}"/>
              </a:ext>
            </a:extLst>
          </p:cNvPr>
          <p:cNvGrpSpPr/>
          <p:nvPr/>
        </p:nvGrpSpPr>
        <p:grpSpPr>
          <a:xfrm>
            <a:off x="5081275" y="5528148"/>
            <a:ext cx="316097" cy="310896"/>
            <a:chOff x="8275320" y="2743200"/>
            <a:chExt cx="316097" cy="310896"/>
          </a:xfrm>
        </p:grpSpPr>
        <p:sp>
          <p:nvSpPr>
            <p:cNvPr id="100" name="Shape 19">
              <a:extLst>
                <a:ext uri="{FF2B5EF4-FFF2-40B4-BE49-F238E27FC236}">
                  <a16:creationId xmlns:a16="http://schemas.microsoft.com/office/drawing/2014/main" xmlns="" id="{D2923726-A2A4-8C73-47E3-DAC5C8656CC1}"/>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101" name="Text 20">
              <a:extLst>
                <a:ext uri="{FF2B5EF4-FFF2-40B4-BE49-F238E27FC236}">
                  <a16:creationId xmlns:a16="http://schemas.microsoft.com/office/drawing/2014/main" xmlns="" id="{B198F309-CCA6-DD8D-E327-F3C09FCE4330}"/>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Tree>
    <p:extLst>
      <p:ext uri="{BB962C8B-B14F-4D97-AF65-F5344CB8AC3E}">
        <p14:creationId xmlns:p14="http://schemas.microsoft.com/office/powerpoint/2010/main" val="3021713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3E170D-64AE-6038-427D-FBDB43A1D32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98F29CC3-068A-A6B6-86AC-D2FEF8FFBA92}"/>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49A6D0D8-6BF0-06D8-DEC8-9BFAAE36EE1A}"/>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6287056F-4D56-A8B9-7908-427F7D1CFCB6}"/>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DMPL</a:t>
            </a:r>
            <a:endParaRPr lang="en-US" sz="1200" dirty="0"/>
          </a:p>
        </p:txBody>
      </p:sp>
      <p:sp>
        <p:nvSpPr>
          <p:cNvPr id="16" name="Text 7">
            <a:extLst>
              <a:ext uri="{FF2B5EF4-FFF2-40B4-BE49-F238E27FC236}">
                <a16:creationId xmlns:a16="http://schemas.microsoft.com/office/drawing/2014/main" xmlns="" id="{3EBBEBA1-E959-87A3-7EE5-397840C89D75}"/>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Divergência de soma, acumuladores e PL do Balanço</a:t>
            </a:r>
            <a:endParaRPr lang="en-US" sz="1950" dirty="0"/>
          </a:p>
        </p:txBody>
      </p:sp>
      <p:sp>
        <p:nvSpPr>
          <p:cNvPr id="18" name="Text 8">
            <a:extLst>
              <a:ext uri="{FF2B5EF4-FFF2-40B4-BE49-F238E27FC236}">
                <a16:creationId xmlns:a16="http://schemas.microsoft.com/office/drawing/2014/main" xmlns="" id="{F6F3A229-641F-5917-F842-1011856AB15A}"/>
              </a:ext>
            </a:extLst>
          </p:cNvPr>
          <p:cNvSpPr/>
          <p:nvPr/>
        </p:nvSpPr>
        <p:spPr>
          <a:xfrm>
            <a:off x="502920" y="1128403"/>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marcação aponta divergência nos acumuladores e ausência de reflexo da movimentação na DRE.</a:t>
            </a:r>
            <a:endParaRPr lang="en-US" sz="1500" dirty="0"/>
          </a:p>
        </p:txBody>
      </p:sp>
      <p:sp>
        <p:nvSpPr>
          <p:cNvPr id="20" name="Shape 9">
            <a:extLst>
              <a:ext uri="{FF2B5EF4-FFF2-40B4-BE49-F238E27FC236}">
                <a16:creationId xmlns:a16="http://schemas.microsoft.com/office/drawing/2014/main" xmlns="" id="{F28388D9-5670-1561-4D5E-E046407BB109}"/>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render/slide-24.png">
            <a:extLst>
              <a:ext uri="{FF2B5EF4-FFF2-40B4-BE49-F238E27FC236}">
                <a16:creationId xmlns:a16="http://schemas.microsoft.com/office/drawing/2014/main" xmlns="" id="{71C7B4FB-4559-44EF-CD10-D6E479B3F035}"/>
              </a:ext>
            </a:extLst>
          </p:cNvPr>
          <p:cNvPicPr>
            <a:picLocks noChangeAspect="1"/>
          </p:cNvPicPr>
          <p:nvPr/>
        </p:nvPicPr>
        <p:blipFill>
          <a:blip r:embed="rId4"/>
          <a:stretch>
            <a:fillRect/>
          </a:stretch>
        </p:blipFill>
        <p:spPr>
          <a:xfrm>
            <a:off x="530352" y="1766077"/>
            <a:ext cx="7315200" cy="4112230"/>
          </a:xfrm>
          <a:prstGeom prst="rect">
            <a:avLst/>
          </a:prstGeom>
        </p:spPr>
      </p:pic>
      <p:sp>
        <p:nvSpPr>
          <p:cNvPr id="30" name="Text 13">
            <a:extLst>
              <a:ext uri="{FF2B5EF4-FFF2-40B4-BE49-F238E27FC236}">
                <a16:creationId xmlns:a16="http://schemas.microsoft.com/office/drawing/2014/main" xmlns="" id="{12238408-103F-0379-941F-9AADF6B0E9E7}"/>
              </a:ext>
            </a:extLst>
          </p:cNvPr>
          <p:cNvSpPr/>
          <p:nvPr/>
        </p:nvSpPr>
        <p:spPr>
          <a:xfrm>
            <a:off x="4261104" y="2227541"/>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010DE67A-090D-7BDC-50B9-BA4B5C7A76A8}"/>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0A2F9E13-E666-74DD-C078-F8DB69DA1415}"/>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C6F7EEE0-13F1-E889-E7E4-2571A71A3AB9}"/>
              </a:ext>
            </a:extLst>
          </p:cNvPr>
          <p:cNvSpPr/>
          <p:nvPr/>
        </p:nvSpPr>
        <p:spPr>
          <a:xfrm>
            <a:off x="8714232" y="2580225"/>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Divergência de soma nos acumuladores da DMPL.</a:t>
            </a:r>
            <a:endParaRPr lang="en-US" sz="1400" dirty="0"/>
          </a:p>
        </p:txBody>
      </p:sp>
      <p:sp>
        <p:nvSpPr>
          <p:cNvPr id="46" name="Text 21">
            <a:extLst>
              <a:ext uri="{FF2B5EF4-FFF2-40B4-BE49-F238E27FC236}">
                <a16:creationId xmlns:a16="http://schemas.microsoft.com/office/drawing/2014/main" xmlns="" id="{7B9DDB52-0125-EEA8-953C-3383CF18517B}"/>
              </a:ext>
            </a:extLst>
          </p:cNvPr>
          <p:cNvSpPr/>
          <p:nvPr/>
        </p:nvSpPr>
        <p:spPr>
          <a:xfrm>
            <a:off x="8714232" y="3421473"/>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Movimentação da DMPL não consta na DRE.</a:t>
            </a:r>
            <a:endParaRPr lang="en-US" sz="1400" dirty="0"/>
          </a:p>
        </p:txBody>
      </p:sp>
      <p:sp>
        <p:nvSpPr>
          <p:cNvPr id="52" name="Text 24">
            <a:extLst>
              <a:ext uri="{FF2B5EF4-FFF2-40B4-BE49-F238E27FC236}">
                <a16:creationId xmlns:a16="http://schemas.microsoft.com/office/drawing/2014/main" xmlns="" id="{3396A288-593B-9197-AE19-D4FD97488A32}"/>
              </a:ext>
            </a:extLst>
          </p:cNvPr>
          <p:cNvSpPr/>
          <p:nvPr/>
        </p:nvSpPr>
        <p:spPr>
          <a:xfrm>
            <a:off x="8714232" y="4262721"/>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PL do Balanço consta apenas como superávit acumulado de R$ 3.275.250,97.</a:t>
            </a:r>
            <a:endParaRPr lang="en-US" sz="1400" dirty="0"/>
          </a:p>
        </p:txBody>
      </p:sp>
      <p:grpSp>
        <p:nvGrpSpPr>
          <p:cNvPr id="4" name="Agrupar 3">
            <a:extLst>
              <a:ext uri="{FF2B5EF4-FFF2-40B4-BE49-F238E27FC236}">
                <a16:creationId xmlns:a16="http://schemas.microsoft.com/office/drawing/2014/main" xmlns="" id="{AE1D3C0B-FA44-6C12-433C-55EABDF98199}"/>
              </a:ext>
            </a:extLst>
          </p:cNvPr>
          <p:cNvGrpSpPr/>
          <p:nvPr/>
        </p:nvGrpSpPr>
        <p:grpSpPr>
          <a:xfrm>
            <a:off x="8242688" y="2843067"/>
            <a:ext cx="310896" cy="310896"/>
            <a:chOff x="8275320" y="1901952"/>
            <a:chExt cx="310896" cy="310896"/>
          </a:xfrm>
        </p:grpSpPr>
        <p:sp>
          <p:nvSpPr>
            <p:cNvPr id="5" name="Shape 16">
              <a:extLst>
                <a:ext uri="{FF2B5EF4-FFF2-40B4-BE49-F238E27FC236}">
                  <a16:creationId xmlns:a16="http://schemas.microsoft.com/office/drawing/2014/main" xmlns="" id="{9069EDEE-CEA7-94B2-1D2F-3B4D54CC3C12}"/>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C7A54DF2-F123-8DAE-8A9C-527E96E6910C}"/>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2F94A5BD-BDF0-CB8E-0BBA-A74EB7867375}"/>
              </a:ext>
            </a:extLst>
          </p:cNvPr>
          <p:cNvGrpSpPr/>
          <p:nvPr/>
        </p:nvGrpSpPr>
        <p:grpSpPr>
          <a:xfrm>
            <a:off x="8242688" y="3684315"/>
            <a:ext cx="316097" cy="310896"/>
            <a:chOff x="8275320" y="2743200"/>
            <a:chExt cx="316097" cy="310896"/>
          </a:xfrm>
        </p:grpSpPr>
        <p:sp>
          <p:nvSpPr>
            <p:cNvPr id="8" name="Shape 19">
              <a:extLst>
                <a:ext uri="{FF2B5EF4-FFF2-40B4-BE49-F238E27FC236}">
                  <a16:creationId xmlns:a16="http://schemas.microsoft.com/office/drawing/2014/main" xmlns="" id="{A4B8B921-FA54-15DA-B323-6C5AF219718A}"/>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61BCEE31-4195-920B-4D2A-ED2CFE0E2348}"/>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DF16C0A8-04DA-3082-DA78-20A6BD694C09}"/>
              </a:ext>
            </a:extLst>
          </p:cNvPr>
          <p:cNvGrpSpPr/>
          <p:nvPr/>
        </p:nvGrpSpPr>
        <p:grpSpPr>
          <a:xfrm>
            <a:off x="8221421" y="4525563"/>
            <a:ext cx="363831" cy="311480"/>
            <a:chOff x="8254053" y="3584448"/>
            <a:chExt cx="363831" cy="311480"/>
          </a:xfrm>
        </p:grpSpPr>
        <p:sp>
          <p:nvSpPr>
            <p:cNvPr id="11" name="Shape 22">
              <a:extLst>
                <a:ext uri="{FF2B5EF4-FFF2-40B4-BE49-F238E27FC236}">
                  <a16:creationId xmlns:a16="http://schemas.microsoft.com/office/drawing/2014/main" xmlns="" id="{689A1C4A-6C81-7024-678E-9898CECA41D1}"/>
                </a:ext>
              </a:extLst>
            </p:cNvPr>
            <p:cNvSpPr/>
            <p:nvPr/>
          </p:nvSpPr>
          <p:spPr>
            <a:xfrm>
              <a:off x="8275320" y="3584448"/>
              <a:ext cx="310896" cy="310896"/>
            </a:xfrm>
            <a:prstGeom prst="ellipse">
              <a:avLst/>
            </a:prstGeom>
            <a:solidFill>
              <a:srgbClr val="C00000"/>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9DBA8A0F-60A8-0F10-7CE2-85E714B26482}"/>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60" name="Retângulo 59">
            <a:extLst>
              <a:ext uri="{FF2B5EF4-FFF2-40B4-BE49-F238E27FC236}">
                <a16:creationId xmlns:a16="http://schemas.microsoft.com/office/drawing/2014/main" xmlns="" id="{2C6316EC-488C-53E9-AC5D-0F1EB254C71C}"/>
              </a:ext>
            </a:extLst>
          </p:cNvPr>
          <p:cNvSpPr/>
          <p:nvPr/>
        </p:nvSpPr>
        <p:spPr>
          <a:xfrm>
            <a:off x="1879060" y="4696260"/>
            <a:ext cx="1500772" cy="22808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2" name="Retângulo 61">
            <a:extLst>
              <a:ext uri="{FF2B5EF4-FFF2-40B4-BE49-F238E27FC236}">
                <a16:creationId xmlns:a16="http://schemas.microsoft.com/office/drawing/2014/main" xmlns="" id="{2806511E-F845-9A65-7107-301B420F2E34}"/>
              </a:ext>
            </a:extLst>
          </p:cNvPr>
          <p:cNvSpPr/>
          <p:nvPr/>
        </p:nvSpPr>
        <p:spPr>
          <a:xfrm>
            <a:off x="4980508" y="3473011"/>
            <a:ext cx="1127552" cy="22808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3" name="CaixaDeTexto 62">
            <a:extLst>
              <a:ext uri="{FF2B5EF4-FFF2-40B4-BE49-F238E27FC236}">
                <a16:creationId xmlns:a16="http://schemas.microsoft.com/office/drawing/2014/main" xmlns="" id="{B3FD0DBF-6652-0267-5EE9-605491034878}"/>
              </a:ext>
            </a:extLst>
          </p:cNvPr>
          <p:cNvSpPr txBox="1"/>
          <p:nvPr/>
        </p:nvSpPr>
        <p:spPr>
          <a:xfrm>
            <a:off x="5271414" y="3823488"/>
            <a:ext cx="397866" cy="584775"/>
          </a:xfrm>
          <a:prstGeom prst="rect">
            <a:avLst/>
          </a:prstGeom>
          <a:noFill/>
        </p:spPr>
        <p:txBody>
          <a:bodyPr wrap="none" rtlCol="0">
            <a:spAutoFit/>
          </a:bodyPr>
          <a:lstStyle/>
          <a:p>
            <a:r>
              <a:rPr lang="pt-BR" sz="32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t>
            </a:r>
          </a:p>
        </p:txBody>
      </p:sp>
      <p:sp>
        <p:nvSpPr>
          <p:cNvPr id="65" name="Retângulo 64">
            <a:extLst>
              <a:ext uri="{FF2B5EF4-FFF2-40B4-BE49-F238E27FC236}">
                <a16:creationId xmlns:a16="http://schemas.microsoft.com/office/drawing/2014/main" xmlns="" id="{F384EAD3-9802-88EB-E9EC-D63AD53E4600}"/>
              </a:ext>
            </a:extLst>
          </p:cNvPr>
          <p:cNvSpPr/>
          <p:nvPr/>
        </p:nvSpPr>
        <p:spPr>
          <a:xfrm>
            <a:off x="5002629" y="4906814"/>
            <a:ext cx="1045650" cy="22808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7" name="Retângulo 66">
            <a:extLst>
              <a:ext uri="{FF2B5EF4-FFF2-40B4-BE49-F238E27FC236}">
                <a16:creationId xmlns:a16="http://schemas.microsoft.com/office/drawing/2014/main" xmlns="" id="{ED8FCC2F-49A7-F279-B61D-E52C98BA130C}"/>
              </a:ext>
            </a:extLst>
          </p:cNvPr>
          <p:cNvSpPr/>
          <p:nvPr/>
        </p:nvSpPr>
        <p:spPr>
          <a:xfrm>
            <a:off x="6109792" y="4905674"/>
            <a:ext cx="1109979" cy="23036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76905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C00212-6047-6C75-5BDD-3ED9ACED016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A9412C8E-3C43-AF36-9DDB-F5722F36BCAE}"/>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2B806521-A371-13E4-D7D9-A9592B3C7F2A}"/>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5C795D28-5696-D702-F820-66CE56AB36DB}"/>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DRE VERSUS DMPL</a:t>
            </a:r>
            <a:endParaRPr lang="en-US" sz="1200" dirty="0"/>
          </a:p>
        </p:txBody>
      </p:sp>
      <p:sp>
        <p:nvSpPr>
          <p:cNvPr id="16" name="Text 7">
            <a:extLst>
              <a:ext uri="{FF2B5EF4-FFF2-40B4-BE49-F238E27FC236}">
                <a16:creationId xmlns:a16="http://schemas.microsoft.com/office/drawing/2014/main" xmlns="" id="{2E8CB120-DCF2-B22C-A5BE-81EAE61D2755}"/>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DMPL com resultado, mas DRE zerada</a:t>
            </a:r>
            <a:endParaRPr lang="en-US" sz="1950" dirty="0"/>
          </a:p>
        </p:txBody>
      </p:sp>
      <p:sp>
        <p:nvSpPr>
          <p:cNvPr id="18" name="Text 8">
            <a:extLst>
              <a:ext uri="{FF2B5EF4-FFF2-40B4-BE49-F238E27FC236}">
                <a16:creationId xmlns:a16="http://schemas.microsoft.com/office/drawing/2014/main" xmlns="" id="{0F1037E2-7F03-75CA-7E19-3A4B200A1D00}"/>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achado é uma divergência direta entre demonstrações primárias.</a:t>
            </a:r>
            <a:endParaRPr lang="en-US" sz="1500" dirty="0"/>
          </a:p>
        </p:txBody>
      </p:sp>
      <p:sp>
        <p:nvSpPr>
          <p:cNvPr id="20" name="Shape 9">
            <a:extLst>
              <a:ext uri="{FF2B5EF4-FFF2-40B4-BE49-F238E27FC236}">
                <a16:creationId xmlns:a16="http://schemas.microsoft.com/office/drawing/2014/main" xmlns="" id="{5F0C9D2E-15C7-98D6-FBDE-A12C85B0CA1D}"/>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render/slide-25.png">
            <a:extLst>
              <a:ext uri="{FF2B5EF4-FFF2-40B4-BE49-F238E27FC236}">
                <a16:creationId xmlns:a16="http://schemas.microsoft.com/office/drawing/2014/main" xmlns="" id="{C2B1BB1A-5B0A-8188-BEB5-6097BA0FAE8F}"/>
              </a:ext>
            </a:extLst>
          </p:cNvPr>
          <p:cNvPicPr>
            <a:picLocks noChangeAspect="1"/>
          </p:cNvPicPr>
          <p:nvPr/>
        </p:nvPicPr>
        <p:blipFill>
          <a:blip r:embed="rId4"/>
          <a:srcRect l="11442" t="4416" r="20324" b="4634"/>
          <a:stretch>
            <a:fillRect/>
          </a:stretch>
        </p:blipFill>
        <p:spPr>
          <a:xfrm>
            <a:off x="843304" y="1554966"/>
            <a:ext cx="6039653" cy="4525477"/>
          </a:xfrm>
          <a:prstGeom prst="rect">
            <a:avLst/>
          </a:prstGeom>
        </p:spPr>
      </p:pic>
      <p:sp>
        <p:nvSpPr>
          <p:cNvPr id="30" name="Text 13">
            <a:extLst>
              <a:ext uri="{FF2B5EF4-FFF2-40B4-BE49-F238E27FC236}">
                <a16:creationId xmlns:a16="http://schemas.microsoft.com/office/drawing/2014/main" xmlns="" id="{CC706662-F705-2839-5901-F834BDC4F33B}"/>
              </a:ext>
            </a:extLst>
          </p:cNvPr>
          <p:cNvSpPr/>
          <p:nvPr/>
        </p:nvSpPr>
        <p:spPr>
          <a:xfrm>
            <a:off x="3529584" y="5106102"/>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D9EA567C-C4DD-9A07-0CED-AE7F8355AFE4}"/>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14BF7081-131D-DBC3-9647-09485794487B}"/>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97C8A08F-D2C1-AEF6-34CE-6DFCC9AED6E0}"/>
              </a:ext>
            </a:extLst>
          </p:cNvPr>
          <p:cNvSpPr/>
          <p:nvPr/>
        </p:nvSpPr>
        <p:spPr>
          <a:xfrm>
            <a:off x="8714232" y="2882229"/>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DMPL consta resultado do </a:t>
            </a:r>
            <a:r>
              <a:rPr lang="en-US" sz="1400" dirty="0" err="1">
                <a:solidFill>
                  <a:srgbClr val="171717"/>
                </a:solidFill>
              </a:rPr>
              <a:t>exercício</a:t>
            </a:r>
            <a:r>
              <a:rPr lang="en-US" sz="1400" dirty="0">
                <a:solidFill>
                  <a:srgbClr val="171717"/>
                </a:solidFill>
              </a:rPr>
              <a:t>, </a:t>
            </a:r>
            <a:r>
              <a:rPr lang="en-US" sz="1400" dirty="0" err="1">
                <a:solidFill>
                  <a:srgbClr val="171717"/>
                </a:solidFill>
              </a:rPr>
              <a:t>conforme</a:t>
            </a:r>
            <a:r>
              <a:rPr lang="en-US" sz="1400" dirty="0">
                <a:solidFill>
                  <a:srgbClr val="171717"/>
                </a:solidFill>
              </a:rPr>
              <a:t> </a:t>
            </a:r>
            <a:r>
              <a:rPr lang="en-US" sz="1400" dirty="0" err="1">
                <a:solidFill>
                  <a:srgbClr val="171717"/>
                </a:solidFill>
              </a:rPr>
              <a:t>tela</a:t>
            </a:r>
            <a:r>
              <a:rPr lang="en-US" sz="1400" dirty="0">
                <a:solidFill>
                  <a:srgbClr val="171717"/>
                </a:solidFill>
              </a:rPr>
              <a:t> anterior.</a:t>
            </a:r>
            <a:endParaRPr lang="en-US" sz="1400" dirty="0"/>
          </a:p>
        </p:txBody>
      </p:sp>
      <p:sp>
        <p:nvSpPr>
          <p:cNvPr id="46" name="Text 21">
            <a:extLst>
              <a:ext uri="{FF2B5EF4-FFF2-40B4-BE49-F238E27FC236}">
                <a16:creationId xmlns:a16="http://schemas.microsoft.com/office/drawing/2014/main" xmlns="" id="{1001FB40-D33A-F65C-AA41-17F817C82686}"/>
              </a:ext>
            </a:extLst>
          </p:cNvPr>
          <p:cNvSpPr/>
          <p:nvPr/>
        </p:nvSpPr>
        <p:spPr>
          <a:xfrm>
            <a:off x="8714232" y="3723477"/>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DRE apresenta resultado zerado.</a:t>
            </a:r>
            <a:endParaRPr lang="en-US" sz="1400" dirty="0"/>
          </a:p>
        </p:txBody>
      </p:sp>
      <p:grpSp>
        <p:nvGrpSpPr>
          <p:cNvPr id="4" name="Agrupar 3">
            <a:extLst>
              <a:ext uri="{FF2B5EF4-FFF2-40B4-BE49-F238E27FC236}">
                <a16:creationId xmlns:a16="http://schemas.microsoft.com/office/drawing/2014/main" xmlns="" id="{B0416516-2BE0-9831-90BA-004BF2267639}"/>
              </a:ext>
            </a:extLst>
          </p:cNvPr>
          <p:cNvGrpSpPr/>
          <p:nvPr/>
        </p:nvGrpSpPr>
        <p:grpSpPr>
          <a:xfrm>
            <a:off x="8242688" y="3132953"/>
            <a:ext cx="310896" cy="310896"/>
            <a:chOff x="8275320" y="1901952"/>
            <a:chExt cx="310896" cy="310896"/>
          </a:xfrm>
          <a:solidFill>
            <a:srgbClr val="C00000"/>
          </a:solidFill>
        </p:grpSpPr>
        <p:sp>
          <p:nvSpPr>
            <p:cNvPr id="5" name="Shape 16">
              <a:extLst>
                <a:ext uri="{FF2B5EF4-FFF2-40B4-BE49-F238E27FC236}">
                  <a16:creationId xmlns:a16="http://schemas.microsoft.com/office/drawing/2014/main" xmlns="" id="{3F4A02A4-C69D-11D5-2ADF-1E0128C3E277}"/>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51874EDC-F88C-EF66-3A89-056E7A4B7CBE}"/>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595DF6D0-4B8E-5291-C8D9-1E21BF96DEAB}"/>
              </a:ext>
            </a:extLst>
          </p:cNvPr>
          <p:cNvGrpSpPr/>
          <p:nvPr/>
        </p:nvGrpSpPr>
        <p:grpSpPr>
          <a:xfrm>
            <a:off x="8242688" y="3974201"/>
            <a:ext cx="316097" cy="310896"/>
            <a:chOff x="8275320" y="2743200"/>
            <a:chExt cx="316097" cy="310896"/>
          </a:xfrm>
          <a:solidFill>
            <a:srgbClr val="C00000"/>
          </a:solidFill>
        </p:grpSpPr>
        <p:sp>
          <p:nvSpPr>
            <p:cNvPr id="8" name="Shape 19">
              <a:extLst>
                <a:ext uri="{FF2B5EF4-FFF2-40B4-BE49-F238E27FC236}">
                  <a16:creationId xmlns:a16="http://schemas.microsoft.com/office/drawing/2014/main" xmlns="" id="{F197700B-F635-161B-2C5A-4801645FDE63}"/>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F6564ABB-F064-C4D3-4923-154158FE004B}"/>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60" name="CaixaDeTexto 59">
            <a:extLst>
              <a:ext uri="{FF2B5EF4-FFF2-40B4-BE49-F238E27FC236}">
                <a16:creationId xmlns:a16="http://schemas.microsoft.com/office/drawing/2014/main" xmlns="" id="{8B056492-32D6-88DD-C8CD-30C291B922DC}"/>
              </a:ext>
            </a:extLst>
          </p:cNvPr>
          <p:cNvSpPr txBox="1"/>
          <p:nvPr/>
        </p:nvSpPr>
        <p:spPr>
          <a:xfrm>
            <a:off x="4499627" y="5477697"/>
            <a:ext cx="397866" cy="584775"/>
          </a:xfrm>
          <a:prstGeom prst="rect">
            <a:avLst/>
          </a:prstGeom>
          <a:noFill/>
        </p:spPr>
        <p:txBody>
          <a:bodyPr wrap="none" rtlCol="0">
            <a:spAutoFit/>
          </a:bodyPr>
          <a:lstStyle/>
          <a:p>
            <a:r>
              <a:rPr lang="pt-BR" sz="32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t>
            </a:r>
          </a:p>
        </p:txBody>
      </p:sp>
      <p:sp>
        <p:nvSpPr>
          <p:cNvPr id="62" name="CaixaDeTexto 61">
            <a:extLst>
              <a:ext uri="{FF2B5EF4-FFF2-40B4-BE49-F238E27FC236}">
                <a16:creationId xmlns:a16="http://schemas.microsoft.com/office/drawing/2014/main" xmlns="" id="{8B779DAF-0ED5-E347-ECB8-5D8EF1480662}"/>
              </a:ext>
            </a:extLst>
          </p:cNvPr>
          <p:cNvSpPr txBox="1"/>
          <p:nvPr/>
        </p:nvSpPr>
        <p:spPr>
          <a:xfrm>
            <a:off x="5636283" y="5478890"/>
            <a:ext cx="397866" cy="584775"/>
          </a:xfrm>
          <a:prstGeom prst="rect">
            <a:avLst/>
          </a:prstGeom>
          <a:noFill/>
        </p:spPr>
        <p:txBody>
          <a:bodyPr wrap="none" rtlCol="0">
            <a:spAutoFit/>
          </a:bodyPr>
          <a:lstStyle/>
          <a:p>
            <a:r>
              <a:rPr lang="pt-BR" sz="32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t>
            </a:r>
          </a:p>
        </p:txBody>
      </p:sp>
      <p:grpSp>
        <p:nvGrpSpPr>
          <p:cNvPr id="63" name="Agrupar 62">
            <a:extLst>
              <a:ext uri="{FF2B5EF4-FFF2-40B4-BE49-F238E27FC236}">
                <a16:creationId xmlns:a16="http://schemas.microsoft.com/office/drawing/2014/main" xmlns="" id="{24DE1CD7-DE9D-64B9-DB86-71EF86D5FF52}"/>
              </a:ext>
            </a:extLst>
          </p:cNvPr>
          <p:cNvGrpSpPr/>
          <p:nvPr/>
        </p:nvGrpSpPr>
        <p:grpSpPr>
          <a:xfrm>
            <a:off x="5109874" y="5614636"/>
            <a:ext cx="316097" cy="310896"/>
            <a:chOff x="8275320" y="2743200"/>
            <a:chExt cx="316097" cy="310896"/>
          </a:xfrm>
          <a:solidFill>
            <a:srgbClr val="C00000"/>
          </a:solidFill>
        </p:grpSpPr>
        <p:sp>
          <p:nvSpPr>
            <p:cNvPr id="64" name="Shape 19">
              <a:extLst>
                <a:ext uri="{FF2B5EF4-FFF2-40B4-BE49-F238E27FC236}">
                  <a16:creationId xmlns:a16="http://schemas.microsoft.com/office/drawing/2014/main" xmlns="" id="{12C8CFD4-35F0-B97E-41FD-4CC7145BCF72}"/>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65" name="Text 20">
              <a:extLst>
                <a:ext uri="{FF2B5EF4-FFF2-40B4-BE49-F238E27FC236}">
                  <a16:creationId xmlns:a16="http://schemas.microsoft.com/office/drawing/2014/main" xmlns="" id="{EC5E51BB-5738-1DF2-49E1-6CCD52B989EC}"/>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69" name="Retângulo 68">
            <a:extLst>
              <a:ext uri="{FF2B5EF4-FFF2-40B4-BE49-F238E27FC236}">
                <a16:creationId xmlns:a16="http://schemas.microsoft.com/office/drawing/2014/main" xmlns="" id="{EFE18FE8-27CD-E454-E8EB-357B5B116C6F}"/>
              </a:ext>
            </a:extLst>
          </p:cNvPr>
          <p:cNvSpPr/>
          <p:nvPr/>
        </p:nvSpPr>
        <p:spPr>
          <a:xfrm>
            <a:off x="1062045" y="5770483"/>
            <a:ext cx="2712149" cy="22808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62828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77D105-BBD6-424B-85B1-82783CB11CA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76889991-0994-23E7-2500-875700E13BCB}"/>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27055104-1807-4447-8D17-5022E7E21312}"/>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53AE73A7-8470-B497-6392-C6FD333929CE}"/>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PL</a:t>
            </a:r>
            <a:endParaRPr lang="en-US" sz="1200" dirty="0"/>
          </a:p>
        </p:txBody>
      </p:sp>
      <p:sp>
        <p:nvSpPr>
          <p:cNvPr id="16" name="Text 7">
            <a:extLst>
              <a:ext uri="{FF2B5EF4-FFF2-40B4-BE49-F238E27FC236}">
                <a16:creationId xmlns:a16="http://schemas.microsoft.com/office/drawing/2014/main" xmlns="" id="{0DB35E3E-6B0E-7CE2-A7D0-B65BF41C54D5}"/>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Total do PL na DMPL versus Balanço</a:t>
            </a:r>
            <a:endParaRPr lang="en-US" sz="1950" dirty="0"/>
          </a:p>
        </p:txBody>
      </p:sp>
      <p:sp>
        <p:nvSpPr>
          <p:cNvPr id="18" name="Text 8">
            <a:extLst>
              <a:ext uri="{FF2B5EF4-FFF2-40B4-BE49-F238E27FC236}">
                <a16:creationId xmlns:a16="http://schemas.microsoft.com/office/drawing/2014/main" xmlns="" id="{007E2802-44E0-D54F-19EB-EE1B00A5BD97}"/>
              </a:ext>
            </a:extLst>
          </p:cNvPr>
          <p:cNvSpPr/>
          <p:nvPr/>
        </p:nvSpPr>
        <p:spPr>
          <a:xfrm>
            <a:off x="502920" y="1120014"/>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DMPL indica PL de R$ 15.280.213,33, enquanto o Balanço mostra apenas R$ 3.275.250,97.</a:t>
            </a:r>
            <a:endParaRPr lang="en-US" sz="1500" dirty="0"/>
          </a:p>
        </p:txBody>
      </p:sp>
      <p:sp>
        <p:nvSpPr>
          <p:cNvPr id="20" name="Shape 9">
            <a:extLst>
              <a:ext uri="{FF2B5EF4-FFF2-40B4-BE49-F238E27FC236}">
                <a16:creationId xmlns:a16="http://schemas.microsoft.com/office/drawing/2014/main" xmlns="" id="{73DC78FE-7750-A0DF-C9E1-1EBBF5C6ED9E}"/>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26_pic1.png">
            <a:extLst>
              <a:ext uri="{FF2B5EF4-FFF2-40B4-BE49-F238E27FC236}">
                <a16:creationId xmlns:a16="http://schemas.microsoft.com/office/drawing/2014/main" xmlns="" id="{7103CB1F-955A-2067-6A97-E20DD00471B1}"/>
              </a:ext>
            </a:extLst>
          </p:cNvPr>
          <p:cNvPicPr>
            <a:picLocks noChangeAspect="1"/>
          </p:cNvPicPr>
          <p:nvPr/>
        </p:nvPicPr>
        <p:blipFill>
          <a:blip r:embed="rId4"/>
          <a:stretch>
            <a:fillRect/>
          </a:stretch>
        </p:blipFill>
        <p:spPr>
          <a:xfrm>
            <a:off x="530352" y="2150384"/>
            <a:ext cx="7315200" cy="3343616"/>
          </a:xfrm>
          <a:prstGeom prst="rect">
            <a:avLst/>
          </a:prstGeom>
        </p:spPr>
      </p:pic>
      <p:sp>
        <p:nvSpPr>
          <p:cNvPr id="30" name="Text 13">
            <a:extLst>
              <a:ext uri="{FF2B5EF4-FFF2-40B4-BE49-F238E27FC236}">
                <a16:creationId xmlns:a16="http://schemas.microsoft.com/office/drawing/2014/main" xmlns="" id="{47B7EBB6-1613-8E50-5703-C53CC6C66193}"/>
              </a:ext>
            </a:extLst>
          </p:cNvPr>
          <p:cNvSpPr/>
          <p:nvPr/>
        </p:nvSpPr>
        <p:spPr>
          <a:xfrm>
            <a:off x="6046440" y="4860427"/>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40" name="Shape 18">
            <a:extLst>
              <a:ext uri="{FF2B5EF4-FFF2-40B4-BE49-F238E27FC236}">
                <a16:creationId xmlns:a16="http://schemas.microsoft.com/office/drawing/2014/main" xmlns="" id="{C6BFD989-4081-3E97-43AA-A4B67ACE7409}"/>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42" name="Text 19">
            <a:extLst>
              <a:ext uri="{FF2B5EF4-FFF2-40B4-BE49-F238E27FC236}">
                <a16:creationId xmlns:a16="http://schemas.microsoft.com/office/drawing/2014/main" xmlns="" id="{AA0D8976-2983-B572-93E3-0474D2214904}"/>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8" name="Text 22">
            <a:extLst>
              <a:ext uri="{FF2B5EF4-FFF2-40B4-BE49-F238E27FC236}">
                <a16:creationId xmlns:a16="http://schemas.microsoft.com/office/drawing/2014/main" xmlns="" id="{B55D5703-FA2E-4B43-1679-7B4BA78EF6BC}"/>
              </a:ext>
            </a:extLst>
          </p:cNvPr>
          <p:cNvSpPr/>
          <p:nvPr/>
        </p:nvSpPr>
        <p:spPr>
          <a:xfrm>
            <a:off x="8714232" y="3117121"/>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DMPL: total do PL de </a:t>
            </a:r>
          </a:p>
          <a:p>
            <a:pPr marL="0" indent="0">
              <a:buNone/>
            </a:pPr>
            <a:r>
              <a:rPr lang="en-US" sz="1400" dirty="0">
                <a:solidFill>
                  <a:srgbClr val="171717"/>
                </a:solidFill>
              </a:rPr>
              <a:t>R$ 15.280.213,33.</a:t>
            </a:r>
            <a:endParaRPr lang="en-US" sz="1400" dirty="0"/>
          </a:p>
        </p:txBody>
      </p:sp>
      <p:sp>
        <p:nvSpPr>
          <p:cNvPr id="54" name="Text 25">
            <a:extLst>
              <a:ext uri="{FF2B5EF4-FFF2-40B4-BE49-F238E27FC236}">
                <a16:creationId xmlns:a16="http://schemas.microsoft.com/office/drawing/2014/main" xmlns="" id="{E3021F0E-7BC1-59DF-AB29-0D47C6D04368}"/>
              </a:ext>
            </a:extLst>
          </p:cNvPr>
          <p:cNvSpPr/>
          <p:nvPr/>
        </p:nvSpPr>
        <p:spPr>
          <a:xfrm>
            <a:off x="8714232" y="3958369"/>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Balanço: PL de </a:t>
            </a:r>
            <a:r>
              <a:rPr lang="en-US" sz="1400" dirty="0" err="1">
                <a:solidFill>
                  <a:srgbClr val="171717"/>
                </a:solidFill>
              </a:rPr>
              <a:t>apenas</a:t>
            </a:r>
            <a:r>
              <a:rPr lang="en-US" sz="1400" dirty="0">
                <a:solidFill>
                  <a:srgbClr val="171717"/>
                </a:solidFill>
              </a:rPr>
              <a:t> </a:t>
            </a:r>
          </a:p>
          <a:p>
            <a:pPr marL="0" indent="0">
              <a:buNone/>
            </a:pPr>
            <a:r>
              <a:rPr lang="en-US" sz="1400" dirty="0">
                <a:solidFill>
                  <a:srgbClr val="171717"/>
                </a:solidFill>
              </a:rPr>
              <a:t>R$ 3.275.250,97.</a:t>
            </a:r>
            <a:endParaRPr lang="en-US" sz="1400" dirty="0"/>
          </a:p>
        </p:txBody>
      </p:sp>
      <p:grpSp>
        <p:nvGrpSpPr>
          <p:cNvPr id="4" name="Agrupar 3">
            <a:extLst>
              <a:ext uri="{FF2B5EF4-FFF2-40B4-BE49-F238E27FC236}">
                <a16:creationId xmlns:a16="http://schemas.microsoft.com/office/drawing/2014/main" xmlns="" id="{E4CDBB79-2670-4082-5BDB-1260FD66ED94}"/>
              </a:ext>
            </a:extLst>
          </p:cNvPr>
          <p:cNvGrpSpPr/>
          <p:nvPr/>
        </p:nvGrpSpPr>
        <p:grpSpPr>
          <a:xfrm>
            <a:off x="8242688" y="3369429"/>
            <a:ext cx="310896" cy="310896"/>
            <a:chOff x="8275320" y="1901952"/>
            <a:chExt cx="310896" cy="310896"/>
          </a:xfrm>
          <a:solidFill>
            <a:srgbClr val="C00000"/>
          </a:solidFill>
        </p:grpSpPr>
        <p:sp>
          <p:nvSpPr>
            <p:cNvPr id="5" name="Shape 16">
              <a:extLst>
                <a:ext uri="{FF2B5EF4-FFF2-40B4-BE49-F238E27FC236}">
                  <a16:creationId xmlns:a16="http://schemas.microsoft.com/office/drawing/2014/main" xmlns="" id="{802EB53E-2A03-2DA6-481D-2A7E825F4B22}"/>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A603A13E-F51F-D96B-3AC4-00BC749F556F}"/>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F64C6CA8-D972-EA43-7D03-751BE5A251DC}"/>
              </a:ext>
            </a:extLst>
          </p:cNvPr>
          <p:cNvGrpSpPr/>
          <p:nvPr/>
        </p:nvGrpSpPr>
        <p:grpSpPr>
          <a:xfrm>
            <a:off x="8242688" y="4210677"/>
            <a:ext cx="316097" cy="310896"/>
            <a:chOff x="8275320" y="2743200"/>
            <a:chExt cx="316097" cy="310896"/>
          </a:xfrm>
          <a:solidFill>
            <a:srgbClr val="C00000"/>
          </a:solidFill>
        </p:grpSpPr>
        <p:sp>
          <p:nvSpPr>
            <p:cNvPr id="8" name="Shape 19">
              <a:extLst>
                <a:ext uri="{FF2B5EF4-FFF2-40B4-BE49-F238E27FC236}">
                  <a16:creationId xmlns:a16="http://schemas.microsoft.com/office/drawing/2014/main" xmlns="" id="{6FC6FFAA-F08B-DAB1-B331-1EE4CCA7042A}"/>
                </a:ext>
              </a:extLst>
            </p:cNvPr>
            <p:cNvSpPr/>
            <p:nvPr/>
          </p:nvSpPr>
          <p:spPr>
            <a:xfrm>
              <a:off x="8275320" y="2743200"/>
              <a:ext cx="310896" cy="310896"/>
            </a:xfrm>
            <a:prstGeom prst="ellipse">
              <a:avLst/>
            </a:prstGeom>
            <a:grp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CE479AC2-6DA7-40E7-157A-9938BA24BDE7}"/>
                </a:ext>
              </a:extLst>
            </p:cNvPr>
            <p:cNvSpPr/>
            <p:nvPr/>
          </p:nvSpPr>
          <p:spPr>
            <a:xfrm>
              <a:off x="8280521" y="2862072"/>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
        <p:nvSpPr>
          <p:cNvPr id="68" name="Retângulo 67">
            <a:extLst>
              <a:ext uri="{FF2B5EF4-FFF2-40B4-BE49-F238E27FC236}">
                <a16:creationId xmlns:a16="http://schemas.microsoft.com/office/drawing/2014/main" xmlns="" id="{7D9D1157-94E5-A460-788D-A1CF3370FBAA}"/>
              </a:ext>
            </a:extLst>
          </p:cNvPr>
          <p:cNvSpPr/>
          <p:nvPr/>
        </p:nvSpPr>
        <p:spPr>
          <a:xfrm>
            <a:off x="4221508" y="5104714"/>
            <a:ext cx="2712149" cy="11704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70" name="Retângulo 69">
            <a:extLst>
              <a:ext uri="{FF2B5EF4-FFF2-40B4-BE49-F238E27FC236}">
                <a16:creationId xmlns:a16="http://schemas.microsoft.com/office/drawing/2014/main" xmlns="" id="{C503B078-F05C-A7B4-60D1-AB3E924C6413}"/>
              </a:ext>
            </a:extLst>
          </p:cNvPr>
          <p:cNvSpPr/>
          <p:nvPr/>
        </p:nvSpPr>
        <p:spPr>
          <a:xfrm>
            <a:off x="7041204" y="5106112"/>
            <a:ext cx="649267" cy="11704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71" name="Agrupar 70">
            <a:extLst>
              <a:ext uri="{FF2B5EF4-FFF2-40B4-BE49-F238E27FC236}">
                <a16:creationId xmlns:a16="http://schemas.microsoft.com/office/drawing/2014/main" xmlns="" id="{4F90F58B-4B8E-41CE-367C-29FA4F5D5F57}"/>
              </a:ext>
            </a:extLst>
          </p:cNvPr>
          <p:cNvGrpSpPr/>
          <p:nvPr/>
        </p:nvGrpSpPr>
        <p:grpSpPr>
          <a:xfrm>
            <a:off x="3910612" y="5007787"/>
            <a:ext cx="310896" cy="310896"/>
            <a:chOff x="8275320" y="1901952"/>
            <a:chExt cx="310896" cy="310896"/>
          </a:xfrm>
          <a:solidFill>
            <a:srgbClr val="C00000"/>
          </a:solidFill>
        </p:grpSpPr>
        <p:sp>
          <p:nvSpPr>
            <p:cNvPr id="72" name="Shape 16">
              <a:extLst>
                <a:ext uri="{FF2B5EF4-FFF2-40B4-BE49-F238E27FC236}">
                  <a16:creationId xmlns:a16="http://schemas.microsoft.com/office/drawing/2014/main" xmlns="" id="{17A461B2-2462-9C0D-EDFC-880DCCADC466}"/>
                </a:ext>
              </a:extLst>
            </p:cNvPr>
            <p:cNvSpPr/>
            <p:nvPr/>
          </p:nvSpPr>
          <p:spPr>
            <a:xfrm>
              <a:off x="8275320" y="1901952"/>
              <a:ext cx="310896" cy="310896"/>
            </a:xfrm>
            <a:prstGeom prst="ellipse">
              <a:avLst/>
            </a:prstGeom>
            <a:grpFill/>
            <a:ln w="5080">
              <a:solidFill>
                <a:srgbClr val="FFFFFF"/>
              </a:solidFill>
              <a:prstDash val="solid"/>
            </a:ln>
          </p:spPr>
          <p:txBody>
            <a:bodyPr/>
            <a:lstStyle/>
            <a:p>
              <a:endParaRPr lang="pt-BR"/>
            </a:p>
          </p:txBody>
        </p:sp>
        <p:sp>
          <p:nvSpPr>
            <p:cNvPr id="73" name="Text 17">
              <a:extLst>
                <a:ext uri="{FF2B5EF4-FFF2-40B4-BE49-F238E27FC236}">
                  <a16:creationId xmlns:a16="http://schemas.microsoft.com/office/drawing/2014/main" xmlns="" id="{9E10E860-8C3E-FD92-63EA-BBF31B1C19AD}"/>
                </a:ext>
              </a:extLst>
            </p:cNvPr>
            <p:cNvSpPr/>
            <p:nvPr/>
          </p:nvSpPr>
          <p:spPr>
            <a:xfrm>
              <a:off x="8275320" y="2020824"/>
              <a:ext cx="310896" cy="73152"/>
            </a:xfrm>
            <a:prstGeom prst="rect">
              <a:avLst/>
            </a:prstGeom>
            <a:grp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Tree>
    <p:extLst>
      <p:ext uri="{BB962C8B-B14F-4D97-AF65-F5344CB8AC3E}">
        <p14:creationId xmlns:p14="http://schemas.microsoft.com/office/powerpoint/2010/main" val="4049978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F551B5-E326-1314-94C4-DC45531351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E17D0E64-FEF9-A167-7214-26D4E2E0D177}"/>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0ED792D9-78FA-D091-1D58-A4983A4560D2}"/>
              </a:ext>
            </a:extLst>
          </p:cNvPr>
          <p:cNvPicPr>
            <a:picLocks noChangeAspect="1"/>
          </p:cNvPicPr>
          <p:nvPr/>
        </p:nvPicPr>
        <p:blipFill>
          <a:blip r:embed="rId3"/>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5EF2921E-B9B8-84E5-CE19-D3A4D9A48E4B}"/>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4389A9FB-7565-D35C-A0D3-780A79F9236B}"/>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7DDB0B53-29D0-1D59-9D9A-3FEEEF81E9C1}"/>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717B0AFC-1EE4-D040-4B9F-71AF9D2A8618}"/>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9B38962B-C22A-E90D-CC17-EDFA276DB38C}"/>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672DAA62-7CF8-A189-81F0-CA061B2C5C22}"/>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DBBB50F9-46E9-3EB3-D4A7-7A6D746B6733}"/>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8C533EDE-ACAC-F475-41DF-6CB6DB004687}"/>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0A888EC9-1655-39D5-4693-BC45D4DDC79B}"/>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14" name="Text 6">
            <a:extLst>
              <a:ext uri="{FF2B5EF4-FFF2-40B4-BE49-F238E27FC236}">
                <a16:creationId xmlns:a16="http://schemas.microsoft.com/office/drawing/2014/main" xmlns="" id="{C9EADE9E-3EB5-E70C-AFD0-3C5C833B6175}"/>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SUBVENÇÕES GOVERNAMENTAIS</a:t>
            </a:r>
            <a:endParaRPr lang="en-US" sz="1200" dirty="0"/>
          </a:p>
        </p:txBody>
      </p:sp>
      <p:sp>
        <p:nvSpPr>
          <p:cNvPr id="16" name="Text 7">
            <a:extLst>
              <a:ext uri="{FF2B5EF4-FFF2-40B4-BE49-F238E27FC236}">
                <a16:creationId xmlns:a16="http://schemas.microsoft.com/office/drawing/2014/main" xmlns="" id="{36EE2633-C80C-3948-60A1-9EC4287D8F5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Exemplo de contabilização: contrato de gestão de R$ 1.200.000,00</a:t>
            </a:r>
            <a:endParaRPr lang="en-US" sz="1950" dirty="0"/>
          </a:p>
        </p:txBody>
      </p:sp>
      <p:sp>
        <p:nvSpPr>
          <p:cNvPr id="18" name="Text 8">
            <a:extLst>
              <a:ext uri="{FF2B5EF4-FFF2-40B4-BE49-F238E27FC236}">
                <a16:creationId xmlns:a16="http://schemas.microsoft.com/office/drawing/2014/main" xmlns="" id="{8DC425BA-8D8A-D371-4692-4BB03981F483}"/>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Contrato anual em 12 parcelas, assinado em 01/11/X1. A leitura deve separar recebimento, estoque, folha, consumo e saldo a executar.</a:t>
            </a:r>
            <a:endParaRPr lang="en-US" sz="1500" dirty="0"/>
          </a:p>
        </p:txBody>
      </p:sp>
      <p:sp>
        <p:nvSpPr>
          <p:cNvPr id="20" name="Shape 9">
            <a:extLst>
              <a:ext uri="{FF2B5EF4-FFF2-40B4-BE49-F238E27FC236}">
                <a16:creationId xmlns:a16="http://schemas.microsoft.com/office/drawing/2014/main" xmlns="" id="{22193711-2022-8D3D-CD49-A6F6D7103611}"/>
              </a:ext>
            </a:extLst>
          </p:cNvPr>
          <p:cNvSpPr/>
          <p:nvPr/>
        </p:nvSpPr>
        <p:spPr>
          <a:xfrm>
            <a:off x="914400" y="1828800"/>
            <a:ext cx="10149840" cy="420624"/>
          </a:xfrm>
          <a:prstGeom prst="roundRect">
            <a:avLst>
              <a:gd name="adj" fmla="val 13043"/>
            </a:avLst>
          </a:prstGeom>
          <a:solidFill>
            <a:srgbClr val="FBF7ED"/>
          </a:solidFill>
          <a:ln w="10160">
            <a:solidFill>
              <a:srgbClr val="E6E0D2"/>
            </a:solidFill>
            <a:prstDash val="solid"/>
          </a:ln>
        </p:spPr>
        <p:txBody>
          <a:bodyPr/>
          <a:lstStyle/>
          <a:p>
            <a:endParaRPr lang="pt-BR" sz="5400"/>
          </a:p>
        </p:txBody>
      </p:sp>
      <p:sp>
        <p:nvSpPr>
          <p:cNvPr id="22" name="Text 10">
            <a:extLst>
              <a:ext uri="{FF2B5EF4-FFF2-40B4-BE49-F238E27FC236}">
                <a16:creationId xmlns:a16="http://schemas.microsoft.com/office/drawing/2014/main" xmlns="" id="{394DDA98-493E-C1F9-0690-547608F7F4C2}"/>
              </a:ext>
            </a:extLst>
          </p:cNvPr>
          <p:cNvSpPr/>
          <p:nvPr/>
        </p:nvSpPr>
        <p:spPr>
          <a:xfrm>
            <a:off x="1143000" y="1947672"/>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05/11/X1</a:t>
            </a:r>
            <a:endParaRPr lang="en-US" sz="2000" dirty="0"/>
          </a:p>
        </p:txBody>
      </p:sp>
      <p:sp>
        <p:nvSpPr>
          <p:cNvPr id="24" name="Text 11">
            <a:extLst>
              <a:ext uri="{FF2B5EF4-FFF2-40B4-BE49-F238E27FC236}">
                <a16:creationId xmlns:a16="http://schemas.microsoft.com/office/drawing/2014/main" xmlns="" id="{1543E791-CCA9-47B7-7C75-5F2F25AFB40B}"/>
              </a:ext>
            </a:extLst>
          </p:cNvPr>
          <p:cNvSpPr/>
          <p:nvPr/>
        </p:nvSpPr>
        <p:spPr>
          <a:xfrm>
            <a:off x="2743200" y="1947672"/>
            <a:ext cx="5212080" cy="109728"/>
          </a:xfrm>
          <a:prstGeom prst="rect">
            <a:avLst/>
          </a:prstGeom>
          <a:noFill/>
          <a:ln/>
        </p:spPr>
        <p:txBody>
          <a:bodyPr wrap="square" lIns="0" tIns="0" rIns="0" bIns="0" rtlCol="0" anchor="ctr"/>
          <a:lstStyle/>
          <a:p>
            <a:pPr marL="0" indent="0">
              <a:buNone/>
            </a:pPr>
            <a:r>
              <a:rPr lang="en-US" sz="2000" dirty="0">
                <a:solidFill>
                  <a:srgbClr val="171717"/>
                </a:solidFill>
              </a:rPr>
              <a:t>Recebimento</a:t>
            </a:r>
            <a:endParaRPr lang="en-US" sz="2000" dirty="0"/>
          </a:p>
        </p:txBody>
      </p:sp>
      <p:sp>
        <p:nvSpPr>
          <p:cNvPr id="26" name="Text 12">
            <a:extLst>
              <a:ext uri="{FF2B5EF4-FFF2-40B4-BE49-F238E27FC236}">
                <a16:creationId xmlns:a16="http://schemas.microsoft.com/office/drawing/2014/main" xmlns="" id="{7FFF9A8E-22D2-3A77-A8E8-26C7505DF678}"/>
              </a:ext>
            </a:extLst>
          </p:cNvPr>
          <p:cNvSpPr/>
          <p:nvPr/>
        </p:nvSpPr>
        <p:spPr>
          <a:xfrm>
            <a:off x="8778240" y="1947672"/>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R$ 100.000,00</a:t>
            </a:r>
            <a:endParaRPr lang="en-US" sz="2000" dirty="0"/>
          </a:p>
        </p:txBody>
      </p:sp>
      <p:sp>
        <p:nvSpPr>
          <p:cNvPr id="28" name="Shape 13">
            <a:extLst>
              <a:ext uri="{FF2B5EF4-FFF2-40B4-BE49-F238E27FC236}">
                <a16:creationId xmlns:a16="http://schemas.microsoft.com/office/drawing/2014/main" xmlns="" id="{858FB018-0A4D-5F47-E43B-0958DDB5C1D0}"/>
              </a:ext>
            </a:extLst>
          </p:cNvPr>
          <p:cNvSpPr/>
          <p:nvPr/>
        </p:nvSpPr>
        <p:spPr>
          <a:xfrm>
            <a:off x="914400" y="2468880"/>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30" name="Text 14">
            <a:extLst>
              <a:ext uri="{FF2B5EF4-FFF2-40B4-BE49-F238E27FC236}">
                <a16:creationId xmlns:a16="http://schemas.microsoft.com/office/drawing/2014/main" xmlns="" id="{06FEAA64-7E4B-66B1-1021-B6BBCC60BA45}"/>
              </a:ext>
            </a:extLst>
          </p:cNvPr>
          <p:cNvSpPr/>
          <p:nvPr/>
        </p:nvSpPr>
        <p:spPr>
          <a:xfrm>
            <a:off x="1143000" y="2587752"/>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10/11/X1</a:t>
            </a:r>
            <a:endParaRPr lang="en-US" sz="2000" dirty="0"/>
          </a:p>
        </p:txBody>
      </p:sp>
      <p:sp>
        <p:nvSpPr>
          <p:cNvPr id="32" name="Text 15">
            <a:extLst>
              <a:ext uri="{FF2B5EF4-FFF2-40B4-BE49-F238E27FC236}">
                <a16:creationId xmlns:a16="http://schemas.microsoft.com/office/drawing/2014/main" xmlns="" id="{28E91EC3-52AB-B7B0-E059-4ECDB7409969}"/>
              </a:ext>
            </a:extLst>
          </p:cNvPr>
          <p:cNvSpPr/>
          <p:nvPr/>
        </p:nvSpPr>
        <p:spPr>
          <a:xfrm>
            <a:off x="2743200" y="2587752"/>
            <a:ext cx="5212080" cy="109728"/>
          </a:xfrm>
          <a:prstGeom prst="rect">
            <a:avLst/>
          </a:prstGeom>
          <a:noFill/>
          <a:ln/>
        </p:spPr>
        <p:txBody>
          <a:bodyPr wrap="square" lIns="0" tIns="0" rIns="0" bIns="0" rtlCol="0" anchor="ctr"/>
          <a:lstStyle/>
          <a:p>
            <a:pPr marL="0" indent="0">
              <a:buNone/>
            </a:pPr>
            <a:r>
              <a:rPr lang="en-US" sz="2000" dirty="0">
                <a:solidFill>
                  <a:srgbClr val="171717"/>
                </a:solidFill>
              </a:rPr>
              <a:t>Aquisição de medicamento (estoque)</a:t>
            </a:r>
            <a:endParaRPr lang="en-US" sz="2000" dirty="0"/>
          </a:p>
        </p:txBody>
      </p:sp>
      <p:sp>
        <p:nvSpPr>
          <p:cNvPr id="34" name="Text 16">
            <a:extLst>
              <a:ext uri="{FF2B5EF4-FFF2-40B4-BE49-F238E27FC236}">
                <a16:creationId xmlns:a16="http://schemas.microsoft.com/office/drawing/2014/main" xmlns="" id="{DB4A484A-511F-56B7-702D-43A6EDDF3847}"/>
              </a:ext>
            </a:extLst>
          </p:cNvPr>
          <p:cNvSpPr/>
          <p:nvPr/>
        </p:nvSpPr>
        <p:spPr>
          <a:xfrm>
            <a:off x="8778240" y="2587752"/>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R$ 10.000,00</a:t>
            </a:r>
            <a:endParaRPr lang="en-US" sz="2000" dirty="0"/>
          </a:p>
        </p:txBody>
      </p:sp>
      <p:sp>
        <p:nvSpPr>
          <p:cNvPr id="36" name="Shape 17">
            <a:extLst>
              <a:ext uri="{FF2B5EF4-FFF2-40B4-BE49-F238E27FC236}">
                <a16:creationId xmlns:a16="http://schemas.microsoft.com/office/drawing/2014/main" xmlns="" id="{E4022366-B4BA-78B4-BB61-0F657DCD043A}"/>
              </a:ext>
            </a:extLst>
          </p:cNvPr>
          <p:cNvSpPr/>
          <p:nvPr/>
        </p:nvSpPr>
        <p:spPr>
          <a:xfrm>
            <a:off x="914400" y="3108960"/>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38" name="Text 18">
            <a:extLst>
              <a:ext uri="{FF2B5EF4-FFF2-40B4-BE49-F238E27FC236}">
                <a16:creationId xmlns:a16="http://schemas.microsoft.com/office/drawing/2014/main" xmlns="" id="{75B8A526-8135-7A28-D7CC-03CC860ACD2B}"/>
              </a:ext>
            </a:extLst>
          </p:cNvPr>
          <p:cNvSpPr/>
          <p:nvPr/>
        </p:nvSpPr>
        <p:spPr>
          <a:xfrm>
            <a:off x="1143000" y="3227832"/>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28/11/X1</a:t>
            </a:r>
            <a:endParaRPr lang="en-US" sz="2000" dirty="0"/>
          </a:p>
        </p:txBody>
      </p:sp>
      <p:sp>
        <p:nvSpPr>
          <p:cNvPr id="40" name="Text 19">
            <a:extLst>
              <a:ext uri="{FF2B5EF4-FFF2-40B4-BE49-F238E27FC236}">
                <a16:creationId xmlns:a16="http://schemas.microsoft.com/office/drawing/2014/main" xmlns="" id="{50FD7F20-7090-A40F-4F9F-4D714FEA35FC}"/>
              </a:ext>
            </a:extLst>
          </p:cNvPr>
          <p:cNvSpPr/>
          <p:nvPr/>
        </p:nvSpPr>
        <p:spPr>
          <a:xfrm>
            <a:off x="2743200" y="3227832"/>
            <a:ext cx="5212080" cy="109728"/>
          </a:xfrm>
          <a:prstGeom prst="rect">
            <a:avLst/>
          </a:prstGeom>
          <a:noFill/>
          <a:ln/>
        </p:spPr>
        <p:txBody>
          <a:bodyPr wrap="square" lIns="0" tIns="0" rIns="0" bIns="0" rtlCol="0" anchor="ctr"/>
          <a:lstStyle/>
          <a:p>
            <a:pPr marL="0" indent="0">
              <a:buNone/>
            </a:pPr>
            <a:r>
              <a:rPr lang="en-US" sz="2000" dirty="0">
                <a:solidFill>
                  <a:srgbClr val="171717"/>
                </a:solidFill>
              </a:rPr>
              <a:t>Provisão de folha</a:t>
            </a:r>
            <a:endParaRPr lang="en-US" sz="2000" dirty="0"/>
          </a:p>
        </p:txBody>
      </p:sp>
      <p:sp>
        <p:nvSpPr>
          <p:cNvPr id="42" name="Text 20">
            <a:extLst>
              <a:ext uri="{FF2B5EF4-FFF2-40B4-BE49-F238E27FC236}">
                <a16:creationId xmlns:a16="http://schemas.microsoft.com/office/drawing/2014/main" xmlns="" id="{10A737A7-ADFF-FB1E-9B62-98AA32323CF8}"/>
              </a:ext>
            </a:extLst>
          </p:cNvPr>
          <p:cNvSpPr/>
          <p:nvPr/>
        </p:nvSpPr>
        <p:spPr>
          <a:xfrm>
            <a:off x="8778240" y="3227832"/>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R$ 20.000,00</a:t>
            </a:r>
            <a:endParaRPr lang="en-US" sz="2000" dirty="0"/>
          </a:p>
        </p:txBody>
      </p:sp>
      <p:sp>
        <p:nvSpPr>
          <p:cNvPr id="44" name="Shape 21">
            <a:extLst>
              <a:ext uri="{FF2B5EF4-FFF2-40B4-BE49-F238E27FC236}">
                <a16:creationId xmlns:a16="http://schemas.microsoft.com/office/drawing/2014/main" xmlns="" id="{F51CD7E7-7FBA-8DC7-8472-C2BC242983B8}"/>
              </a:ext>
            </a:extLst>
          </p:cNvPr>
          <p:cNvSpPr/>
          <p:nvPr/>
        </p:nvSpPr>
        <p:spPr>
          <a:xfrm>
            <a:off x="914400" y="3749040"/>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46" name="Text 22">
            <a:extLst>
              <a:ext uri="{FF2B5EF4-FFF2-40B4-BE49-F238E27FC236}">
                <a16:creationId xmlns:a16="http://schemas.microsoft.com/office/drawing/2014/main" xmlns="" id="{CB5EE7DA-5837-A3F6-F085-755CB76F3562}"/>
              </a:ext>
            </a:extLst>
          </p:cNvPr>
          <p:cNvSpPr/>
          <p:nvPr/>
        </p:nvSpPr>
        <p:spPr>
          <a:xfrm>
            <a:off x="1143000" y="3867912"/>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28/11/X1</a:t>
            </a:r>
            <a:endParaRPr lang="en-US" sz="2000" dirty="0"/>
          </a:p>
        </p:txBody>
      </p:sp>
      <p:sp>
        <p:nvSpPr>
          <p:cNvPr id="48" name="Text 23">
            <a:extLst>
              <a:ext uri="{FF2B5EF4-FFF2-40B4-BE49-F238E27FC236}">
                <a16:creationId xmlns:a16="http://schemas.microsoft.com/office/drawing/2014/main" xmlns="" id="{B36C9E79-1CD2-9DB8-AA4F-32ED0F8042FB}"/>
              </a:ext>
            </a:extLst>
          </p:cNvPr>
          <p:cNvSpPr/>
          <p:nvPr/>
        </p:nvSpPr>
        <p:spPr>
          <a:xfrm>
            <a:off x="2743200" y="3867912"/>
            <a:ext cx="5212080" cy="109728"/>
          </a:xfrm>
          <a:prstGeom prst="rect">
            <a:avLst/>
          </a:prstGeom>
          <a:noFill/>
          <a:ln/>
        </p:spPr>
        <p:txBody>
          <a:bodyPr wrap="square" lIns="0" tIns="0" rIns="0" bIns="0" rtlCol="0" anchor="ctr"/>
          <a:lstStyle/>
          <a:p>
            <a:pPr marL="0" indent="0">
              <a:buNone/>
            </a:pPr>
            <a:r>
              <a:rPr lang="en-US" sz="2000" dirty="0">
                <a:solidFill>
                  <a:srgbClr val="171717"/>
                </a:solidFill>
              </a:rPr>
              <a:t>Estoque consumido no mês</a:t>
            </a:r>
            <a:endParaRPr lang="en-US" sz="2000" dirty="0"/>
          </a:p>
        </p:txBody>
      </p:sp>
      <p:sp>
        <p:nvSpPr>
          <p:cNvPr id="50" name="Text 24">
            <a:extLst>
              <a:ext uri="{FF2B5EF4-FFF2-40B4-BE49-F238E27FC236}">
                <a16:creationId xmlns:a16="http://schemas.microsoft.com/office/drawing/2014/main" xmlns="" id="{22508288-4297-403A-0BFA-F53385CEA178}"/>
              </a:ext>
            </a:extLst>
          </p:cNvPr>
          <p:cNvSpPr/>
          <p:nvPr/>
        </p:nvSpPr>
        <p:spPr>
          <a:xfrm>
            <a:off x="8778240" y="3867912"/>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R$ 3.000,00</a:t>
            </a:r>
            <a:endParaRPr lang="en-US" sz="2000" dirty="0"/>
          </a:p>
        </p:txBody>
      </p:sp>
      <p:sp>
        <p:nvSpPr>
          <p:cNvPr id="52" name="Shape 25">
            <a:extLst>
              <a:ext uri="{FF2B5EF4-FFF2-40B4-BE49-F238E27FC236}">
                <a16:creationId xmlns:a16="http://schemas.microsoft.com/office/drawing/2014/main" xmlns="" id="{9A61B02F-4B49-6793-C67E-58F095E42F7B}"/>
              </a:ext>
            </a:extLst>
          </p:cNvPr>
          <p:cNvSpPr/>
          <p:nvPr/>
        </p:nvSpPr>
        <p:spPr>
          <a:xfrm>
            <a:off x="914400" y="4800600"/>
            <a:ext cx="10149840" cy="786384"/>
          </a:xfrm>
          <a:prstGeom prst="roundRect">
            <a:avLst>
              <a:gd name="adj" fmla="val 11429"/>
            </a:avLst>
          </a:prstGeom>
          <a:solidFill>
            <a:srgbClr val="EAF3FA"/>
          </a:solidFill>
          <a:ln w="10160">
            <a:solidFill>
              <a:srgbClr val="D1E5F4"/>
            </a:solidFill>
            <a:prstDash val="solid"/>
          </a:ln>
        </p:spPr>
        <p:txBody>
          <a:bodyPr/>
          <a:lstStyle/>
          <a:p>
            <a:endParaRPr lang="pt-BR" sz="3200"/>
          </a:p>
        </p:txBody>
      </p:sp>
      <p:sp>
        <p:nvSpPr>
          <p:cNvPr id="54" name="Text 26">
            <a:extLst>
              <a:ext uri="{FF2B5EF4-FFF2-40B4-BE49-F238E27FC236}">
                <a16:creationId xmlns:a16="http://schemas.microsoft.com/office/drawing/2014/main" xmlns="" id="{97C3199E-A81C-4936-0D6F-1304645DC42B}"/>
              </a:ext>
            </a:extLst>
          </p:cNvPr>
          <p:cNvSpPr/>
          <p:nvPr/>
        </p:nvSpPr>
        <p:spPr>
          <a:xfrm>
            <a:off x="1060704" y="4928616"/>
            <a:ext cx="985723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56" name="Text 27">
            <a:extLst>
              <a:ext uri="{FF2B5EF4-FFF2-40B4-BE49-F238E27FC236}">
                <a16:creationId xmlns:a16="http://schemas.microsoft.com/office/drawing/2014/main" xmlns="" id="{D6AAE6AC-D5A9-C6D2-EF3B-148711CDAE19}"/>
              </a:ext>
            </a:extLst>
          </p:cNvPr>
          <p:cNvSpPr/>
          <p:nvPr/>
        </p:nvSpPr>
        <p:spPr>
          <a:xfrm>
            <a:off x="1060704" y="5212080"/>
            <a:ext cx="9857232" cy="374904"/>
          </a:xfrm>
          <a:prstGeom prst="rect">
            <a:avLst/>
          </a:prstGeom>
          <a:noFill/>
          <a:ln/>
        </p:spPr>
        <p:txBody>
          <a:bodyPr wrap="square" lIns="254" tIns="254" rIns="254" bIns="254" rtlCol="0" anchor="t">
            <a:normAutofit fontScale="92500" lnSpcReduction="10000"/>
          </a:bodyPr>
          <a:lstStyle/>
          <a:p>
            <a:pPr marL="0" indent="0">
              <a:buNone/>
            </a:pPr>
            <a:r>
              <a:rPr lang="en-US" sz="1400" dirty="0">
                <a:solidFill>
                  <a:srgbClr val="171717"/>
                </a:solidFill>
              </a:rPr>
              <a:t>O valor recebido não deve ser tratado automaticamente como receita integral. O reconhecimento depende da execução e do confronto com despesas/consumo correlatos.</a:t>
            </a:r>
            <a:endParaRPr lang="en-US" sz="1400" dirty="0"/>
          </a:p>
        </p:txBody>
      </p:sp>
    </p:spTree>
    <p:extLst>
      <p:ext uri="{BB962C8B-B14F-4D97-AF65-F5344CB8AC3E}">
        <p14:creationId xmlns:p14="http://schemas.microsoft.com/office/powerpoint/2010/main" val="2115814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A61347-80FB-BAF0-F6DC-02390FC3ED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257EB684-971F-89A3-F569-8EF186A2AD65}"/>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765152D0-0F29-7033-F53B-E7F857BF9D5F}"/>
              </a:ext>
            </a:extLst>
          </p:cNvPr>
          <p:cNvPicPr>
            <a:picLocks noChangeAspect="1"/>
          </p:cNvPicPr>
          <p:nvPr/>
        </p:nvPicPr>
        <p:blipFill>
          <a:blip r:embed="rId3"/>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4990A71C-F230-7FAB-D76F-4F169FEDEC26}"/>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47EEB144-7680-4B64-CFFE-D03D65A78D40}"/>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165706CD-988C-ACC9-C5CC-3FF651D31701}"/>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3FC66ED8-6CC1-DEDE-5B21-CAA2AF83191F}"/>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914DF1B1-9DE0-E477-6566-15538E41ABAA}"/>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18DC8E14-13FB-A055-42E9-1809AAA7489D}"/>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29F706F7-77C0-5904-97A8-1CFD92A626FA}"/>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A83219B0-F31A-49F0-4EB9-5ED50E12F17E}"/>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64D2156E-AABA-3F85-F6D8-97AFE0789722}"/>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pic>
        <p:nvPicPr>
          <p:cNvPr id="13" name="Imagem 12">
            <a:extLst>
              <a:ext uri="{FF2B5EF4-FFF2-40B4-BE49-F238E27FC236}">
                <a16:creationId xmlns:a16="http://schemas.microsoft.com/office/drawing/2014/main" xmlns="" id="{F39AFA61-5BCC-37A0-6C23-32D2A9074447}"/>
              </a:ext>
            </a:extLst>
          </p:cNvPr>
          <p:cNvPicPr>
            <a:picLocks noChangeAspect="1"/>
          </p:cNvPicPr>
          <p:nvPr/>
        </p:nvPicPr>
        <p:blipFill>
          <a:blip r:embed="rId4"/>
          <a:stretch>
            <a:fillRect/>
          </a:stretch>
        </p:blipFill>
        <p:spPr>
          <a:xfrm>
            <a:off x="3143672" y="104489"/>
            <a:ext cx="6408712" cy="6649023"/>
          </a:xfrm>
          <a:prstGeom prst="rect">
            <a:avLst/>
          </a:prstGeom>
        </p:spPr>
      </p:pic>
      <p:pic>
        <p:nvPicPr>
          <p:cNvPr id="14" name="Imagem 13">
            <a:extLst>
              <a:ext uri="{FF2B5EF4-FFF2-40B4-BE49-F238E27FC236}">
                <a16:creationId xmlns:a16="http://schemas.microsoft.com/office/drawing/2014/main" xmlns="" id="{872B1B5D-8F3F-2BEE-74FB-8F1C9A85CFFD}"/>
              </a:ext>
            </a:extLst>
          </p:cNvPr>
          <p:cNvPicPr>
            <a:picLocks noChangeAspect="1"/>
          </p:cNvPicPr>
          <p:nvPr/>
        </p:nvPicPr>
        <p:blipFill>
          <a:blip r:embed="rId5"/>
          <a:stretch>
            <a:fillRect/>
          </a:stretch>
        </p:blipFill>
        <p:spPr>
          <a:xfrm>
            <a:off x="3307770" y="692696"/>
            <a:ext cx="2788231" cy="580043"/>
          </a:xfrm>
          <a:prstGeom prst="rect">
            <a:avLst/>
          </a:prstGeom>
        </p:spPr>
      </p:pic>
      <p:pic>
        <p:nvPicPr>
          <p:cNvPr id="15" name="Imagem 14">
            <a:extLst>
              <a:ext uri="{FF2B5EF4-FFF2-40B4-BE49-F238E27FC236}">
                <a16:creationId xmlns:a16="http://schemas.microsoft.com/office/drawing/2014/main" xmlns="" id="{D78437C5-4899-4FD4-4766-B16D71850C04}"/>
              </a:ext>
            </a:extLst>
          </p:cNvPr>
          <p:cNvPicPr>
            <a:picLocks noChangeAspect="1"/>
          </p:cNvPicPr>
          <p:nvPr/>
        </p:nvPicPr>
        <p:blipFill>
          <a:blip r:embed="rId6"/>
          <a:stretch>
            <a:fillRect/>
          </a:stretch>
        </p:blipFill>
        <p:spPr>
          <a:xfrm>
            <a:off x="6640920" y="691444"/>
            <a:ext cx="2623433" cy="433300"/>
          </a:xfrm>
          <a:prstGeom prst="rect">
            <a:avLst/>
          </a:prstGeom>
        </p:spPr>
      </p:pic>
      <p:pic>
        <p:nvPicPr>
          <p:cNvPr id="16" name="Imagem 15">
            <a:extLst>
              <a:ext uri="{FF2B5EF4-FFF2-40B4-BE49-F238E27FC236}">
                <a16:creationId xmlns:a16="http://schemas.microsoft.com/office/drawing/2014/main" xmlns="" id="{C5B5FC06-84A0-CCB0-5368-67F8FE0838C0}"/>
              </a:ext>
            </a:extLst>
          </p:cNvPr>
          <p:cNvPicPr>
            <a:picLocks noChangeAspect="1"/>
          </p:cNvPicPr>
          <p:nvPr/>
        </p:nvPicPr>
        <p:blipFill>
          <a:blip r:embed="rId7"/>
          <a:stretch>
            <a:fillRect/>
          </a:stretch>
        </p:blipFill>
        <p:spPr>
          <a:xfrm>
            <a:off x="3317910" y="1290452"/>
            <a:ext cx="2778090" cy="616327"/>
          </a:xfrm>
          <a:prstGeom prst="rect">
            <a:avLst/>
          </a:prstGeom>
        </p:spPr>
      </p:pic>
      <p:pic>
        <p:nvPicPr>
          <p:cNvPr id="17" name="Imagem 16">
            <a:extLst>
              <a:ext uri="{FF2B5EF4-FFF2-40B4-BE49-F238E27FC236}">
                <a16:creationId xmlns:a16="http://schemas.microsoft.com/office/drawing/2014/main" xmlns="" id="{58035DA5-ACA3-7112-0CFF-49D834CD8769}"/>
              </a:ext>
            </a:extLst>
          </p:cNvPr>
          <p:cNvPicPr>
            <a:picLocks noChangeAspect="1"/>
          </p:cNvPicPr>
          <p:nvPr/>
        </p:nvPicPr>
        <p:blipFill>
          <a:blip r:embed="rId8"/>
          <a:stretch>
            <a:fillRect/>
          </a:stretch>
        </p:blipFill>
        <p:spPr>
          <a:xfrm>
            <a:off x="6640918" y="1290450"/>
            <a:ext cx="2623433" cy="233550"/>
          </a:xfrm>
          <a:prstGeom prst="rect">
            <a:avLst/>
          </a:prstGeom>
        </p:spPr>
      </p:pic>
      <p:pic>
        <p:nvPicPr>
          <p:cNvPr id="18" name="Imagem 17">
            <a:extLst>
              <a:ext uri="{FF2B5EF4-FFF2-40B4-BE49-F238E27FC236}">
                <a16:creationId xmlns:a16="http://schemas.microsoft.com/office/drawing/2014/main" xmlns="" id="{B546AC3D-6313-F647-4321-D3F4A451DBAD}"/>
              </a:ext>
            </a:extLst>
          </p:cNvPr>
          <p:cNvPicPr>
            <a:picLocks noChangeAspect="1"/>
          </p:cNvPicPr>
          <p:nvPr/>
        </p:nvPicPr>
        <p:blipFill>
          <a:blip r:embed="rId9"/>
          <a:stretch>
            <a:fillRect/>
          </a:stretch>
        </p:blipFill>
        <p:spPr>
          <a:xfrm>
            <a:off x="3317910" y="1940820"/>
            <a:ext cx="2778090" cy="421380"/>
          </a:xfrm>
          <a:prstGeom prst="rect">
            <a:avLst/>
          </a:prstGeom>
        </p:spPr>
      </p:pic>
      <p:pic>
        <p:nvPicPr>
          <p:cNvPr id="19" name="Imagem 18">
            <a:extLst>
              <a:ext uri="{FF2B5EF4-FFF2-40B4-BE49-F238E27FC236}">
                <a16:creationId xmlns:a16="http://schemas.microsoft.com/office/drawing/2014/main" xmlns="" id="{7559064B-4918-3F73-A645-7E1328BADD2A}"/>
              </a:ext>
            </a:extLst>
          </p:cNvPr>
          <p:cNvPicPr>
            <a:picLocks noChangeAspect="1"/>
          </p:cNvPicPr>
          <p:nvPr/>
        </p:nvPicPr>
        <p:blipFill>
          <a:blip r:embed="rId10"/>
          <a:stretch>
            <a:fillRect/>
          </a:stretch>
        </p:blipFill>
        <p:spPr>
          <a:xfrm>
            <a:off x="6660119" y="1906778"/>
            <a:ext cx="2623432" cy="421380"/>
          </a:xfrm>
          <a:prstGeom prst="rect">
            <a:avLst/>
          </a:prstGeom>
        </p:spPr>
      </p:pic>
      <p:pic>
        <p:nvPicPr>
          <p:cNvPr id="20" name="Imagem 19">
            <a:extLst>
              <a:ext uri="{FF2B5EF4-FFF2-40B4-BE49-F238E27FC236}">
                <a16:creationId xmlns:a16="http://schemas.microsoft.com/office/drawing/2014/main" xmlns="" id="{B7B589D1-33FB-6297-6308-5DD0421D3BBD}"/>
              </a:ext>
            </a:extLst>
          </p:cNvPr>
          <p:cNvPicPr>
            <a:picLocks noChangeAspect="1"/>
          </p:cNvPicPr>
          <p:nvPr/>
        </p:nvPicPr>
        <p:blipFill>
          <a:blip r:embed="rId11"/>
          <a:stretch>
            <a:fillRect/>
          </a:stretch>
        </p:blipFill>
        <p:spPr>
          <a:xfrm>
            <a:off x="3307770" y="3017448"/>
            <a:ext cx="2788231" cy="188835"/>
          </a:xfrm>
          <a:prstGeom prst="rect">
            <a:avLst/>
          </a:prstGeom>
        </p:spPr>
      </p:pic>
      <p:pic>
        <p:nvPicPr>
          <p:cNvPr id="21" name="Imagem 20">
            <a:extLst>
              <a:ext uri="{FF2B5EF4-FFF2-40B4-BE49-F238E27FC236}">
                <a16:creationId xmlns:a16="http://schemas.microsoft.com/office/drawing/2014/main" xmlns="" id="{1B1984CB-42C0-293F-01A0-C621BBA5E057}"/>
              </a:ext>
            </a:extLst>
          </p:cNvPr>
          <p:cNvPicPr>
            <a:picLocks noChangeAspect="1"/>
          </p:cNvPicPr>
          <p:nvPr/>
        </p:nvPicPr>
        <p:blipFill>
          <a:blip r:embed="rId11"/>
          <a:stretch>
            <a:fillRect/>
          </a:stretch>
        </p:blipFill>
        <p:spPr>
          <a:xfrm>
            <a:off x="6641909" y="3013282"/>
            <a:ext cx="2622442" cy="198005"/>
          </a:xfrm>
          <a:prstGeom prst="rect">
            <a:avLst/>
          </a:prstGeom>
        </p:spPr>
      </p:pic>
      <p:pic>
        <p:nvPicPr>
          <p:cNvPr id="22" name="Imagem 21">
            <a:extLst>
              <a:ext uri="{FF2B5EF4-FFF2-40B4-BE49-F238E27FC236}">
                <a16:creationId xmlns:a16="http://schemas.microsoft.com/office/drawing/2014/main" xmlns="" id="{5DF482F2-9A5D-3ED2-C276-F39C6E76C506}"/>
              </a:ext>
            </a:extLst>
          </p:cNvPr>
          <p:cNvPicPr>
            <a:picLocks noChangeAspect="1"/>
          </p:cNvPicPr>
          <p:nvPr/>
        </p:nvPicPr>
        <p:blipFill>
          <a:blip r:embed="rId12"/>
          <a:stretch>
            <a:fillRect/>
          </a:stretch>
        </p:blipFill>
        <p:spPr>
          <a:xfrm>
            <a:off x="3317910" y="4221088"/>
            <a:ext cx="2778090" cy="369550"/>
          </a:xfrm>
          <a:prstGeom prst="rect">
            <a:avLst/>
          </a:prstGeom>
        </p:spPr>
      </p:pic>
      <p:pic>
        <p:nvPicPr>
          <p:cNvPr id="23" name="Imagem 22">
            <a:extLst>
              <a:ext uri="{FF2B5EF4-FFF2-40B4-BE49-F238E27FC236}">
                <a16:creationId xmlns:a16="http://schemas.microsoft.com/office/drawing/2014/main" xmlns="" id="{5E1F3848-B1CC-C272-4357-3FBEC1699DB2}"/>
              </a:ext>
            </a:extLst>
          </p:cNvPr>
          <p:cNvPicPr>
            <a:picLocks noChangeAspect="1"/>
          </p:cNvPicPr>
          <p:nvPr/>
        </p:nvPicPr>
        <p:blipFill>
          <a:blip r:embed="rId13"/>
          <a:stretch>
            <a:fillRect/>
          </a:stretch>
        </p:blipFill>
        <p:spPr>
          <a:xfrm>
            <a:off x="6635035" y="4269809"/>
            <a:ext cx="2629315" cy="189513"/>
          </a:xfrm>
          <a:prstGeom prst="rect">
            <a:avLst/>
          </a:prstGeom>
        </p:spPr>
      </p:pic>
      <p:pic>
        <p:nvPicPr>
          <p:cNvPr id="24" name="Imagem 23">
            <a:extLst>
              <a:ext uri="{FF2B5EF4-FFF2-40B4-BE49-F238E27FC236}">
                <a16:creationId xmlns:a16="http://schemas.microsoft.com/office/drawing/2014/main" xmlns="" id="{2F60B63A-407D-C098-7DCB-032C514E290A}"/>
              </a:ext>
            </a:extLst>
          </p:cNvPr>
          <p:cNvPicPr>
            <a:picLocks noChangeAspect="1"/>
          </p:cNvPicPr>
          <p:nvPr/>
        </p:nvPicPr>
        <p:blipFill>
          <a:blip r:embed="rId14"/>
          <a:stretch>
            <a:fillRect/>
          </a:stretch>
        </p:blipFill>
        <p:spPr>
          <a:xfrm>
            <a:off x="3317910" y="4653136"/>
            <a:ext cx="2778090" cy="369550"/>
          </a:xfrm>
          <a:prstGeom prst="rect">
            <a:avLst/>
          </a:prstGeom>
        </p:spPr>
      </p:pic>
      <p:pic>
        <p:nvPicPr>
          <p:cNvPr id="25" name="Imagem 24">
            <a:extLst>
              <a:ext uri="{FF2B5EF4-FFF2-40B4-BE49-F238E27FC236}">
                <a16:creationId xmlns:a16="http://schemas.microsoft.com/office/drawing/2014/main" xmlns="" id="{0E32C769-0EEC-9414-67E6-FF0EB906A3C8}"/>
              </a:ext>
            </a:extLst>
          </p:cNvPr>
          <p:cNvPicPr>
            <a:picLocks noChangeAspect="1"/>
          </p:cNvPicPr>
          <p:nvPr/>
        </p:nvPicPr>
        <p:blipFill>
          <a:blip r:embed="rId15"/>
          <a:stretch>
            <a:fillRect/>
          </a:stretch>
        </p:blipFill>
        <p:spPr>
          <a:xfrm>
            <a:off x="6635034" y="4626849"/>
            <a:ext cx="2629315" cy="189513"/>
          </a:xfrm>
          <a:prstGeom prst="rect">
            <a:avLst/>
          </a:prstGeom>
        </p:spPr>
      </p:pic>
      <p:pic>
        <p:nvPicPr>
          <p:cNvPr id="26" name="Imagem 25">
            <a:extLst>
              <a:ext uri="{FF2B5EF4-FFF2-40B4-BE49-F238E27FC236}">
                <a16:creationId xmlns:a16="http://schemas.microsoft.com/office/drawing/2014/main" xmlns="" id="{1310D9F0-2417-B89A-B681-12D2A269048F}"/>
              </a:ext>
            </a:extLst>
          </p:cNvPr>
          <p:cNvPicPr>
            <a:picLocks noChangeAspect="1"/>
          </p:cNvPicPr>
          <p:nvPr/>
        </p:nvPicPr>
        <p:blipFill>
          <a:blip r:embed="rId16"/>
          <a:stretch>
            <a:fillRect/>
          </a:stretch>
        </p:blipFill>
        <p:spPr>
          <a:xfrm>
            <a:off x="3307769" y="5157192"/>
            <a:ext cx="2778090" cy="369550"/>
          </a:xfrm>
          <a:prstGeom prst="rect">
            <a:avLst/>
          </a:prstGeom>
        </p:spPr>
      </p:pic>
      <p:pic>
        <p:nvPicPr>
          <p:cNvPr id="27" name="Imagem 26">
            <a:extLst>
              <a:ext uri="{FF2B5EF4-FFF2-40B4-BE49-F238E27FC236}">
                <a16:creationId xmlns:a16="http://schemas.microsoft.com/office/drawing/2014/main" xmlns="" id="{06CE0DC6-7E68-C947-C02E-660273D316C7}"/>
              </a:ext>
            </a:extLst>
          </p:cNvPr>
          <p:cNvPicPr>
            <a:picLocks noChangeAspect="1"/>
          </p:cNvPicPr>
          <p:nvPr/>
        </p:nvPicPr>
        <p:blipFill>
          <a:blip r:embed="rId17"/>
          <a:stretch>
            <a:fillRect/>
          </a:stretch>
        </p:blipFill>
        <p:spPr>
          <a:xfrm>
            <a:off x="6660119" y="5164824"/>
            <a:ext cx="2604229" cy="189513"/>
          </a:xfrm>
          <a:prstGeom prst="rect">
            <a:avLst/>
          </a:prstGeom>
        </p:spPr>
      </p:pic>
      <p:pic>
        <p:nvPicPr>
          <p:cNvPr id="28" name="Imagem 27">
            <a:extLst>
              <a:ext uri="{FF2B5EF4-FFF2-40B4-BE49-F238E27FC236}">
                <a16:creationId xmlns:a16="http://schemas.microsoft.com/office/drawing/2014/main" xmlns="" id="{FD698933-F6A2-458A-27AF-4967BA7126B5}"/>
              </a:ext>
            </a:extLst>
          </p:cNvPr>
          <p:cNvPicPr>
            <a:picLocks noChangeAspect="1"/>
          </p:cNvPicPr>
          <p:nvPr/>
        </p:nvPicPr>
        <p:blipFill>
          <a:blip r:embed="rId18"/>
          <a:stretch>
            <a:fillRect/>
          </a:stretch>
        </p:blipFill>
        <p:spPr>
          <a:xfrm>
            <a:off x="6528048" y="6159066"/>
            <a:ext cx="1656184" cy="554325"/>
          </a:xfrm>
          <a:prstGeom prst="rect">
            <a:avLst/>
          </a:prstGeom>
        </p:spPr>
      </p:pic>
    </p:spTree>
    <p:extLst>
      <p:ext uri="{BB962C8B-B14F-4D97-AF65-F5344CB8AC3E}">
        <p14:creationId xmlns:p14="http://schemas.microsoft.com/office/powerpoint/2010/main" val="289008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14"/>
                                        </p:tgtEl>
                                        <p:attrNameLst>
                                          <p:attrName>ppt_x</p:attrName>
                                        </p:attrNameLst>
                                      </p:cBhvr>
                                      <p:tavLst>
                                        <p:tav tm="0">
                                          <p:val>
                                            <p:strVal val="ppt_x"/>
                                          </p:val>
                                        </p:tav>
                                        <p:tav tm="100000">
                                          <p:val>
                                            <p:strVal val="ppt_x"/>
                                          </p:val>
                                        </p:tav>
                                      </p:tavLst>
                                    </p:anim>
                                    <p:anim calcmode="lin" valueType="num">
                                      <p:cBhvr additive="base">
                                        <p:cTn id="25" dur="500"/>
                                        <p:tgtEl>
                                          <p:spTgt spid="14"/>
                                        </p:tgtEl>
                                        <p:attrNameLst>
                                          <p:attrName>ppt_y</p:attrName>
                                        </p:attrNameLst>
                                      </p:cBhvr>
                                      <p:tavLst>
                                        <p:tav tm="0">
                                          <p:val>
                                            <p:strVal val="ppt_y"/>
                                          </p:val>
                                        </p:tav>
                                        <p:tav tm="100000">
                                          <p:val>
                                            <p:strVal val="1+ppt_h/2"/>
                                          </p:val>
                                        </p:tav>
                                      </p:tavLst>
                                    </p:anim>
                                    <p:set>
                                      <p:cBhvr>
                                        <p:cTn id="26" dur="1" fill="hold">
                                          <p:stCondLst>
                                            <p:cond delay="499"/>
                                          </p:stCondLst>
                                        </p:cTn>
                                        <p:tgtEl>
                                          <p:spTgt spid="14"/>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15"/>
                                        </p:tgtEl>
                                        <p:attrNameLst>
                                          <p:attrName>ppt_x</p:attrName>
                                        </p:attrNameLst>
                                      </p:cBhvr>
                                      <p:tavLst>
                                        <p:tav tm="0">
                                          <p:val>
                                            <p:strVal val="ppt_x"/>
                                          </p:val>
                                        </p:tav>
                                        <p:tav tm="100000">
                                          <p:val>
                                            <p:strVal val="ppt_x"/>
                                          </p:val>
                                        </p:tav>
                                      </p:tavLst>
                                    </p:anim>
                                    <p:anim calcmode="lin" valueType="num">
                                      <p:cBhvr additive="base">
                                        <p:cTn id="29" dur="500"/>
                                        <p:tgtEl>
                                          <p:spTgt spid="15"/>
                                        </p:tgtEl>
                                        <p:attrNameLst>
                                          <p:attrName>ppt_y</p:attrName>
                                        </p:attrNameLst>
                                      </p:cBhvr>
                                      <p:tavLst>
                                        <p:tav tm="0">
                                          <p:val>
                                            <p:strVal val="ppt_y"/>
                                          </p:val>
                                        </p:tav>
                                        <p:tav tm="100000">
                                          <p:val>
                                            <p:strVal val="1+ppt_h/2"/>
                                          </p:val>
                                        </p:tav>
                                      </p:tavLst>
                                    </p:anim>
                                    <p:set>
                                      <p:cBhvr>
                                        <p:cTn id="30" dur="1" fill="hold">
                                          <p:stCondLst>
                                            <p:cond delay="499"/>
                                          </p:stCondLst>
                                        </p:cTn>
                                        <p:tgtEl>
                                          <p:spTgt spid="15"/>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22"/>
                                        </p:tgtEl>
                                        <p:attrNameLst>
                                          <p:attrName>ppt_x</p:attrName>
                                        </p:attrNameLst>
                                      </p:cBhvr>
                                      <p:tavLst>
                                        <p:tav tm="0">
                                          <p:val>
                                            <p:strVal val="ppt_x"/>
                                          </p:val>
                                        </p:tav>
                                        <p:tav tm="100000">
                                          <p:val>
                                            <p:strVal val="ppt_x"/>
                                          </p:val>
                                        </p:tav>
                                      </p:tavLst>
                                    </p:anim>
                                    <p:anim calcmode="lin" valueType="num">
                                      <p:cBhvr additive="base">
                                        <p:cTn id="33" dur="500"/>
                                        <p:tgtEl>
                                          <p:spTgt spid="22"/>
                                        </p:tgtEl>
                                        <p:attrNameLst>
                                          <p:attrName>ppt_y</p:attrName>
                                        </p:attrNameLst>
                                      </p:cBhvr>
                                      <p:tavLst>
                                        <p:tav tm="0">
                                          <p:val>
                                            <p:strVal val="ppt_y"/>
                                          </p:val>
                                        </p:tav>
                                        <p:tav tm="100000">
                                          <p:val>
                                            <p:strVal val="1+ppt_h/2"/>
                                          </p:val>
                                        </p:tav>
                                      </p:tavLst>
                                    </p:anim>
                                    <p:set>
                                      <p:cBhvr>
                                        <p:cTn id="34" dur="1" fill="hold">
                                          <p:stCondLst>
                                            <p:cond delay="499"/>
                                          </p:stCondLst>
                                        </p:cTn>
                                        <p:tgtEl>
                                          <p:spTgt spid="22"/>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500"/>
                                        <p:tgtEl>
                                          <p:spTgt spid="23"/>
                                        </p:tgtEl>
                                        <p:attrNameLst>
                                          <p:attrName>ppt_x</p:attrName>
                                        </p:attrNameLst>
                                      </p:cBhvr>
                                      <p:tavLst>
                                        <p:tav tm="0">
                                          <p:val>
                                            <p:strVal val="ppt_x"/>
                                          </p:val>
                                        </p:tav>
                                        <p:tav tm="100000">
                                          <p:val>
                                            <p:strVal val="ppt_x"/>
                                          </p:val>
                                        </p:tav>
                                      </p:tavLst>
                                    </p:anim>
                                    <p:anim calcmode="lin" valueType="num">
                                      <p:cBhvr additive="base">
                                        <p:cTn id="37" dur="500"/>
                                        <p:tgtEl>
                                          <p:spTgt spid="23"/>
                                        </p:tgtEl>
                                        <p:attrNameLst>
                                          <p:attrName>ppt_y</p:attrName>
                                        </p:attrNameLst>
                                      </p:cBhvr>
                                      <p:tavLst>
                                        <p:tav tm="0">
                                          <p:val>
                                            <p:strVal val="ppt_y"/>
                                          </p:val>
                                        </p:tav>
                                        <p:tav tm="100000">
                                          <p:val>
                                            <p:strVal val="1+ppt_h/2"/>
                                          </p:val>
                                        </p:tav>
                                      </p:tavLst>
                                    </p:anim>
                                    <p:set>
                                      <p:cBhvr>
                                        <p:cTn id="38" dur="1" fill="hold">
                                          <p:stCondLst>
                                            <p:cond delay="499"/>
                                          </p:stCondLst>
                                        </p:cTn>
                                        <p:tgtEl>
                                          <p:spTgt spid="23"/>
                                        </p:tgtEl>
                                        <p:attrNameLst>
                                          <p:attrName>style.visibility</p:attrName>
                                        </p:attrNameLst>
                                      </p:cBhvr>
                                      <p:to>
                                        <p:strVal val="hidden"/>
                                      </p:to>
                                    </p:set>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xit" presetSubtype="4" fill="hold" nodeType="clickEffect">
                                  <p:stCondLst>
                                    <p:cond delay="0"/>
                                  </p:stCondLst>
                                  <p:childTnLst>
                                    <p:anim calcmode="lin" valueType="num">
                                      <p:cBhvr additive="base">
                                        <p:cTn id="58" dur="500"/>
                                        <p:tgtEl>
                                          <p:spTgt spid="16"/>
                                        </p:tgtEl>
                                        <p:attrNameLst>
                                          <p:attrName>ppt_x</p:attrName>
                                        </p:attrNameLst>
                                      </p:cBhvr>
                                      <p:tavLst>
                                        <p:tav tm="0">
                                          <p:val>
                                            <p:strVal val="ppt_x"/>
                                          </p:val>
                                        </p:tav>
                                        <p:tav tm="100000">
                                          <p:val>
                                            <p:strVal val="ppt_x"/>
                                          </p:val>
                                        </p:tav>
                                      </p:tavLst>
                                    </p:anim>
                                    <p:anim calcmode="lin" valueType="num">
                                      <p:cBhvr additive="base">
                                        <p:cTn id="59" dur="500"/>
                                        <p:tgtEl>
                                          <p:spTgt spid="16"/>
                                        </p:tgtEl>
                                        <p:attrNameLst>
                                          <p:attrName>ppt_y</p:attrName>
                                        </p:attrNameLst>
                                      </p:cBhvr>
                                      <p:tavLst>
                                        <p:tav tm="0">
                                          <p:val>
                                            <p:strVal val="ppt_y"/>
                                          </p:val>
                                        </p:tav>
                                        <p:tav tm="100000">
                                          <p:val>
                                            <p:strVal val="1+ppt_h/2"/>
                                          </p:val>
                                        </p:tav>
                                      </p:tavLst>
                                    </p:anim>
                                    <p:set>
                                      <p:cBhvr>
                                        <p:cTn id="60" dur="1" fill="hold">
                                          <p:stCondLst>
                                            <p:cond delay="499"/>
                                          </p:stCondLst>
                                        </p:cTn>
                                        <p:tgtEl>
                                          <p:spTgt spid="16"/>
                                        </p:tgtEl>
                                        <p:attrNameLst>
                                          <p:attrName>style.visibility</p:attrName>
                                        </p:attrNameLst>
                                      </p:cBhvr>
                                      <p:to>
                                        <p:strVal val="hidden"/>
                                      </p:to>
                                    </p:set>
                                  </p:childTnLst>
                                </p:cTn>
                              </p:par>
                              <p:par>
                                <p:cTn id="61" presetID="2" presetClass="exit" presetSubtype="4" fill="hold" nodeType="withEffect">
                                  <p:stCondLst>
                                    <p:cond delay="0"/>
                                  </p:stCondLst>
                                  <p:childTnLst>
                                    <p:anim calcmode="lin" valueType="num">
                                      <p:cBhvr additive="base">
                                        <p:cTn id="62" dur="500"/>
                                        <p:tgtEl>
                                          <p:spTgt spid="17"/>
                                        </p:tgtEl>
                                        <p:attrNameLst>
                                          <p:attrName>ppt_x</p:attrName>
                                        </p:attrNameLst>
                                      </p:cBhvr>
                                      <p:tavLst>
                                        <p:tav tm="0">
                                          <p:val>
                                            <p:strVal val="ppt_x"/>
                                          </p:val>
                                        </p:tav>
                                        <p:tav tm="100000">
                                          <p:val>
                                            <p:strVal val="ppt_x"/>
                                          </p:val>
                                        </p:tav>
                                      </p:tavLst>
                                    </p:anim>
                                    <p:anim calcmode="lin" valueType="num">
                                      <p:cBhvr additive="base">
                                        <p:cTn id="63" dur="500"/>
                                        <p:tgtEl>
                                          <p:spTgt spid="17"/>
                                        </p:tgtEl>
                                        <p:attrNameLst>
                                          <p:attrName>ppt_y</p:attrName>
                                        </p:attrNameLst>
                                      </p:cBhvr>
                                      <p:tavLst>
                                        <p:tav tm="0">
                                          <p:val>
                                            <p:strVal val="ppt_y"/>
                                          </p:val>
                                        </p:tav>
                                        <p:tav tm="100000">
                                          <p:val>
                                            <p:strVal val="1+ppt_h/2"/>
                                          </p:val>
                                        </p:tav>
                                      </p:tavLst>
                                    </p:anim>
                                    <p:set>
                                      <p:cBhvr>
                                        <p:cTn id="64" dur="1" fill="hold">
                                          <p:stCondLst>
                                            <p:cond delay="499"/>
                                          </p:stCondLst>
                                        </p:cTn>
                                        <p:tgtEl>
                                          <p:spTgt spid="17"/>
                                        </p:tgtEl>
                                        <p:attrNameLst>
                                          <p:attrName>style.visibility</p:attrName>
                                        </p:attrNameLst>
                                      </p:cBhvr>
                                      <p:to>
                                        <p:strVal val="hidden"/>
                                      </p:to>
                                    </p:set>
                                  </p:childTnLst>
                                </p:cTn>
                              </p:par>
                              <p:par>
                                <p:cTn id="65" presetID="2" presetClass="exit" presetSubtype="4" fill="hold" nodeType="withEffect">
                                  <p:stCondLst>
                                    <p:cond delay="0"/>
                                  </p:stCondLst>
                                  <p:childTnLst>
                                    <p:anim calcmode="lin" valueType="num">
                                      <p:cBhvr additive="base">
                                        <p:cTn id="66" dur="500"/>
                                        <p:tgtEl>
                                          <p:spTgt spid="24"/>
                                        </p:tgtEl>
                                        <p:attrNameLst>
                                          <p:attrName>ppt_x</p:attrName>
                                        </p:attrNameLst>
                                      </p:cBhvr>
                                      <p:tavLst>
                                        <p:tav tm="0">
                                          <p:val>
                                            <p:strVal val="ppt_x"/>
                                          </p:val>
                                        </p:tav>
                                        <p:tav tm="100000">
                                          <p:val>
                                            <p:strVal val="ppt_x"/>
                                          </p:val>
                                        </p:tav>
                                      </p:tavLst>
                                    </p:anim>
                                    <p:anim calcmode="lin" valueType="num">
                                      <p:cBhvr additive="base">
                                        <p:cTn id="67" dur="500"/>
                                        <p:tgtEl>
                                          <p:spTgt spid="24"/>
                                        </p:tgtEl>
                                        <p:attrNameLst>
                                          <p:attrName>ppt_y</p:attrName>
                                        </p:attrNameLst>
                                      </p:cBhvr>
                                      <p:tavLst>
                                        <p:tav tm="0">
                                          <p:val>
                                            <p:strVal val="ppt_y"/>
                                          </p:val>
                                        </p:tav>
                                        <p:tav tm="100000">
                                          <p:val>
                                            <p:strVal val="1+ppt_h/2"/>
                                          </p:val>
                                        </p:tav>
                                      </p:tavLst>
                                    </p:anim>
                                    <p:set>
                                      <p:cBhvr>
                                        <p:cTn id="68" dur="1" fill="hold">
                                          <p:stCondLst>
                                            <p:cond delay="499"/>
                                          </p:stCondLst>
                                        </p:cTn>
                                        <p:tgtEl>
                                          <p:spTgt spid="24"/>
                                        </p:tgtEl>
                                        <p:attrNameLst>
                                          <p:attrName>style.visibility</p:attrName>
                                        </p:attrNameLst>
                                      </p:cBhvr>
                                      <p:to>
                                        <p:strVal val="hidden"/>
                                      </p:to>
                                    </p:set>
                                  </p:childTnLst>
                                </p:cTn>
                              </p:par>
                              <p:par>
                                <p:cTn id="69" presetID="2" presetClass="exit" presetSubtype="4" fill="hold" nodeType="withEffect">
                                  <p:stCondLst>
                                    <p:cond delay="0"/>
                                  </p:stCondLst>
                                  <p:childTnLst>
                                    <p:anim calcmode="lin" valueType="num">
                                      <p:cBhvr additive="base">
                                        <p:cTn id="70" dur="500"/>
                                        <p:tgtEl>
                                          <p:spTgt spid="25"/>
                                        </p:tgtEl>
                                        <p:attrNameLst>
                                          <p:attrName>ppt_x</p:attrName>
                                        </p:attrNameLst>
                                      </p:cBhvr>
                                      <p:tavLst>
                                        <p:tav tm="0">
                                          <p:val>
                                            <p:strVal val="ppt_x"/>
                                          </p:val>
                                        </p:tav>
                                        <p:tav tm="100000">
                                          <p:val>
                                            <p:strVal val="ppt_x"/>
                                          </p:val>
                                        </p:tav>
                                      </p:tavLst>
                                    </p:anim>
                                    <p:anim calcmode="lin" valueType="num">
                                      <p:cBhvr additive="base">
                                        <p:cTn id="71" dur="500"/>
                                        <p:tgtEl>
                                          <p:spTgt spid="25"/>
                                        </p:tgtEl>
                                        <p:attrNameLst>
                                          <p:attrName>ppt_y</p:attrName>
                                        </p:attrNameLst>
                                      </p:cBhvr>
                                      <p:tavLst>
                                        <p:tav tm="0">
                                          <p:val>
                                            <p:strVal val="ppt_y"/>
                                          </p:val>
                                        </p:tav>
                                        <p:tav tm="100000">
                                          <p:val>
                                            <p:strVal val="1+ppt_h/2"/>
                                          </p:val>
                                        </p:tav>
                                      </p:tavLst>
                                    </p:anim>
                                    <p:set>
                                      <p:cBhvr>
                                        <p:cTn id="72" dur="1" fill="hold">
                                          <p:stCondLst>
                                            <p:cond delay="499"/>
                                          </p:stCondLst>
                                        </p:cTn>
                                        <p:tgtEl>
                                          <p:spTgt spid="25"/>
                                        </p:tgtEl>
                                        <p:attrNameLst>
                                          <p:attrName>style.visibility</p:attrName>
                                        </p:attrNameLst>
                                      </p:cBhvr>
                                      <p:to>
                                        <p:strVal val="hidden"/>
                                      </p:to>
                                    </p:set>
                                  </p:childTnLst>
                                </p:cTn>
                              </p:par>
                              <p:par>
                                <p:cTn id="73" presetID="2" presetClass="entr" presetSubtype="4" fill="hold"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ppt_x"/>
                                          </p:val>
                                        </p:tav>
                                        <p:tav tm="100000">
                                          <p:val>
                                            <p:strVal val="#ppt_x"/>
                                          </p:val>
                                        </p:tav>
                                      </p:tavLst>
                                    </p:anim>
                                    <p:anim calcmode="lin" valueType="num">
                                      <p:cBhvr additive="base">
                                        <p:cTn id="80" dur="500" fill="hold"/>
                                        <p:tgtEl>
                                          <p:spTgt spid="1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fill="hold"/>
                                        <p:tgtEl>
                                          <p:spTgt spid="20"/>
                                        </p:tgtEl>
                                        <p:attrNameLst>
                                          <p:attrName>ppt_x</p:attrName>
                                        </p:attrNameLst>
                                      </p:cBhvr>
                                      <p:tavLst>
                                        <p:tav tm="0">
                                          <p:val>
                                            <p:strVal val="#ppt_x"/>
                                          </p:val>
                                        </p:tav>
                                        <p:tav tm="100000">
                                          <p:val>
                                            <p:strVal val="#ppt_x"/>
                                          </p:val>
                                        </p:tav>
                                      </p:tavLst>
                                    </p:anim>
                                    <p:anim calcmode="lin" valueType="num">
                                      <p:cBhvr additive="base">
                                        <p:cTn id="84" dur="500" fill="hold"/>
                                        <p:tgtEl>
                                          <p:spTgt spid="20"/>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fill="hold"/>
                                        <p:tgtEl>
                                          <p:spTgt spid="26"/>
                                        </p:tgtEl>
                                        <p:attrNameLst>
                                          <p:attrName>ppt_x</p:attrName>
                                        </p:attrNameLst>
                                      </p:cBhvr>
                                      <p:tavLst>
                                        <p:tav tm="0">
                                          <p:val>
                                            <p:strVal val="#ppt_x"/>
                                          </p:val>
                                        </p:tav>
                                        <p:tav tm="100000">
                                          <p:val>
                                            <p:strVal val="#ppt_x"/>
                                          </p:val>
                                        </p:tav>
                                      </p:tavLst>
                                    </p:anim>
                                    <p:anim calcmode="lin" valueType="num">
                                      <p:cBhvr additive="base">
                                        <p:cTn id="92" dur="500" fill="hold"/>
                                        <p:tgtEl>
                                          <p:spTgt spid="26"/>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fill="hold"/>
                                        <p:tgtEl>
                                          <p:spTgt spid="28"/>
                                        </p:tgtEl>
                                        <p:attrNameLst>
                                          <p:attrName>ppt_x</p:attrName>
                                        </p:attrNameLst>
                                      </p:cBhvr>
                                      <p:tavLst>
                                        <p:tav tm="0">
                                          <p:val>
                                            <p:strVal val="#ppt_x"/>
                                          </p:val>
                                        </p:tav>
                                        <p:tav tm="100000">
                                          <p:val>
                                            <p:strVal val="#ppt_x"/>
                                          </p:val>
                                        </p:tav>
                                      </p:tavLst>
                                    </p:anim>
                                    <p:anim calcmode="lin" valueType="num">
                                      <p:cBhvr additive="base">
                                        <p:cTn id="102" dur="500" fill="hold"/>
                                        <p:tgtEl>
                                          <p:spTgt spid="28"/>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additive="base">
                                        <p:cTn id="105" dur="500" fill="hold"/>
                                        <p:tgtEl>
                                          <p:spTgt spid="14"/>
                                        </p:tgtEl>
                                        <p:attrNameLst>
                                          <p:attrName>ppt_x</p:attrName>
                                        </p:attrNameLst>
                                      </p:cBhvr>
                                      <p:tavLst>
                                        <p:tav tm="0">
                                          <p:val>
                                            <p:strVal val="#ppt_x"/>
                                          </p:val>
                                        </p:tav>
                                        <p:tav tm="100000">
                                          <p:val>
                                            <p:strVal val="#ppt_x"/>
                                          </p:val>
                                        </p:tav>
                                      </p:tavLst>
                                    </p:anim>
                                    <p:anim calcmode="lin" valueType="num">
                                      <p:cBhvr additive="base">
                                        <p:cTn id="106" dur="500" fill="hold"/>
                                        <p:tgtEl>
                                          <p:spTgt spid="14"/>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15"/>
                                        </p:tgtEl>
                                        <p:attrNameLst>
                                          <p:attrName>style.visibility</p:attrName>
                                        </p:attrNameLst>
                                      </p:cBhvr>
                                      <p:to>
                                        <p:strVal val="visible"/>
                                      </p:to>
                                    </p:set>
                                    <p:anim calcmode="lin" valueType="num">
                                      <p:cBhvr additive="base">
                                        <p:cTn id="109" dur="500" fill="hold"/>
                                        <p:tgtEl>
                                          <p:spTgt spid="15"/>
                                        </p:tgtEl>
                                        <p:attrNameLst>
                                          <p:attrName>ppt_x</p:attrName>
                                        </p:attrNameLst>
                                      </p:cBhvr>
                                      <p:tavLst>
                                        <p:tav tm="0">
                                          <p:val>
                                            <p:strVal val="#ppt_x"/>
                                          </p:val>
                                        </p:tav>
                                        <p:tav tm="100000">
                                          <p:val>
                                            <p:strVal val="#ppt_x"/>
                                          </p:val>
                                        </p:tav>
                                      </p:tavLst>
                                    </p:anim>
                                    <p:anim calcmode="lin" valueType="num">
                                      <p:cBhvr additive="base">
                                        <p:cTn id="110" dur="500" fill="hold"/>
                                        <p:tgtEl>
                                          <p:spTgt spid="15"/>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2"/>
                                        </p:tgtEl>
                                        <p:attrNameLst>
                                          <p:attrName>style.visibility</p:attrName>
                                        </p:attrNameLst>
                                      </p:cBhvr>
                                      <p:to>
                                        <p:strVal val="visible"/>
                                      </p:to>
                                    </p:set>
                                    <p:anim calcmode="lin" valueType="num">
                                      <p:cBhvr additive="base">
                                        <p:cTn id="113" dur="500" fill="hold"/>
                                        <p:tgtEl>
                                          <p:spTgt spid="22"/>
                                        </p:tgtEl>
                                        <p:attrNameLst>
                                          <p:attrName>ppt_x</p:attrName>
                                        </p:attrNameLst>
                                      </p:cBhvr>
                                      <p:tavLst>
                                        <p:tav tm="0">
                                          <p:val>
                                            <p:strVal val="#ppt_x"/>
                                          </p:val>
                                        </p:tav>
                                        <p:tav tm="100000">
                                          <p:val>
                                            <p:strVal val="#ppt_x"/>
                                          </p:val>
                                        </p:tav>
                                      </p:tavLst>
                                    </p:anim>
                                    <p:anim calcmode="lin" valueType="num">
                                      <p:cBhvr additive="base">
                                        <p:cTn id="114" dur="500" fill="hold"/>
                                        <p:tgtEl>
                                          <p:spTgt spid="22"/>
                                        </p:tgtEl>
                                        <p:attrNameLst>
                                          <p:attrName>ppt_y</p:attrName>
                                        </p:attrNameLst>
                                      </p:cBhvr>
                                      <p:tavLst>
                                        <p:tav tm="0">
                                          <p:val>
                                            <p:strVal val="1+#ppt_h/2"/>
                                          </p:val>
                                        </p:tav>
                                        <p:tav tm="100000">
                                          <p:val>
                                            <p:strVal val="#ppt_y"/>
                                          </p:val>
                                        </p:tav>
                                      </p:tavLst>
                                    </p:anim>
                                  </p:childTnLst>
                                </p:cTn>
                              </p:par>
                              <p:par>
                                <p:cTn id="115" presetID="2" presetClass="entr" presetSubtype="4" fill="hold" nodeType="withEffect">
                                  <p:stCondLst>
                                    <p:cond delay="0"/>
                                  </p:stCondLst>
                                  <p:childTnLst>
                                    <p:set>
                                      <p:cBhvr>
                                        <p:cTn id="116" dur="1" fill="hold">
                                          <p:stCondLst>
                                            <p:cond delay="0"/>
                                          </p:stCondLst>
                                        </p:cTn>
                                        <p:tgtEl>
                                          <p:spTgt spid="23"/>
                                        </p:tgtEl>
                                        <p:attrNameLst>
                                          <p:attrName>style.visibility</p:attrName>
                                        </p:attrNameLst>
                                      </p:cBhvr>
                                      <p:to>
                                        <p:strVal val="visible"/>
                                      </p:to>
                                    </p:set>
                                    <p:anim calcmode="lin" valueType="num">
                                      <p:cBhvr additive="base">
                                        <p:cTn id="117" dur="500" fill="hold"/>
                                        <p:tgtEl>
                                          <p:spTgt spid="23"/>
                                        </p:tgtEl>
                                        <p:attrNameLst>
                                          <p:attrName>ppt_x</p:attrName>
                                        </p:attrNameLst>
                                      </p:cBhvr>
                                      <p:tavLst>
                                        <p:tav tm="0">
                                          <p:val>
                                            <p:strVal val="#ppt_x"/>
                                          </p:val>
                                        </p:tav>
                                        <p:tav tm="100000">
                                          <p:val>
                                            <p:strVal val="#ppt_x"/>
                                          </p:val>
                                        </p:tav>
                                      </p:tavLst>
                                    </p:anim>
                                    <p:anim calcmode="lin" valueType="num">
                                      <p:cBhvr additive="base">
                                        <p:cTn id="118" dur="500" fill="hold"/>
                                        <p:tgtEl>
                                          <p:spTgt spid="23"/>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additive="base">
                                        <p:cTn id="121" dur="500" fill="hold"/>
                                        <p:tgtEl>
                                          <p:spTgt spid="16"/>
                                        </p:tgtEl>
                                        <p:attrNameLst>
                                          <p:attrName>ppt_x</p:attrName>
                                        </p:attrNameLst>
                                      </p:cBhvr>
                                      <p:tavLst>
                                        <p:tav tm="0">
                                          <p:val>
                                            <p:strVal val="#ppt_x"/>
                                          </p:val>
                                        </p:tav>
                                        <p:tav tm="100000">
                                          <p:val>
                                            <p:strVal val="#ppt_x"/>
                                          </p:val>
                                        </p:tav>
                                      </p:tavLst>
                                    </p:anim>
                                    <p:anim calcmode="lin" valueType="num">
                                      <p:cBhvr additive="base">
                                        <p:cTn id="122" dur="500" fill="hold"/>
                                        <p:tgtEl>
                                          <p:spTgt spid="16"/>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17"/>
                                        </p:tgtEl>
                                        <p:attrNameLst>
                                          <p:attrName>style.visibility</p:attrName>
                                        </p:attrNameLst>
                                      </p:cBhvr>
                                      <p:to>
                                        <p:strVal val="visible"/>
                                      </p:to>
                                    </p:set>
                                    <p:anim calcmode="lin" valueType="num">
                                      <p:cBhvr additive="base">
                                        <p:cTn id="125" dur="500" fill="hold"/>
                                        <p:tgtEl>
                                          <p:spTgt spid="17"/>
                                        </p:tgtEl>
                                        <p:attrNameLst>
                                          <p:attrName>ppt_x</p:attrName>
                                        </p:attrNameLst>
                                      </p:cBhvr>
                                      <p:tavLst>
                                        <p:tav tm="0">
                                          <p:val>
                                            <p:strVal val="#ppt_x"/>
                                          </p:val>
                                        </p:tav>
                                        <p:tav tm="100000">
                                          <p:val>
                                            <p:strVal val="#ppt_x"/>
                                          </p:val>
                                        </p:tav>
                                      </p:tavLst>
                                    </p:anim>
                                    <p:anim calcmode="lin" valueType="num">
                                      <p:cBhvr additive="base">
                                        <p:cTn id="126" dur="500" fill="hold"/>
                                        <p:tgtEl>
                                          <p:spTgt spid="17"/>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24"/>
                                        </p:tgtEl>
                                        <p:attrNameLst>
                                          <p:attrName>style.visibility</p:attrName>
                                        </p:attrNameLst>
                                      </p:cBhvr>
                                      <p:to>
                                        <p:strVal val="visible"/>
                                      </p:to>
                                    </p:set>
                                    <p:anim calcmode="lin" valueType="num">
                                      <p:cBhvr additive="base">
                                        <p:cTn id="129" dur="500" fill="hold"/>
                                        <p:tgtEl>
                                          <p:spTgt spid="24"/>
                                        </p:tgtEl>
                                        <p:attrNameLst>
                                          <p:attrName>ppt_x</p:attrName>
                                        </p:attrNameLst>
                                      </p:cBhvr>
                                      <p:tavLst>
                                        <p:tav tm="0">
                                          <p:val>
                                            <p:strVal val="#ppt_x"/>
                                          </p:val>
                                        </p:tav>
                                        <p:tav tm="100000">
                                          <p:val>
                                            <p:strVal val="#ppt_x"/>
                                          </p:val>
                                        </p:tav>
                                      </p:tavLst>
                                    </p:anim>
                                    <p:anim calcmode="lin" valueType="num">
                                      <p:cBhvr additive="base">
                                        <p:cTn id="130" dur="500" fill="hold"/>
                                        <p:tgtEl>
                                          <p:spTgt spid="24"/>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additive="base">
                                        <p:cTn id="133" dur="500" fill="hold"/>
                                        <p:tgtEl>
                                          <p:spTgt spid="25"/>
                                        </p:tgtEl>
                                        <p:attrNameLst>
                                          <p:attrName>ppt_x</p:attrName>
                                        </p:attrNameLst>
                                      </p:cBhvr>
                                      <p:tavLst>
                                        <p:tav tm="0">
                                          <p:val>
                                            <p:strVal val="#ppt_x"/>
                                          </p:val>
                                        </p:tav>
                                        <p:tav tm="100000">
                                          <p:val>
                                            <p:strVal val="#ppt_x"/>
                                          </p:val>
                                        </p:tav>
                                      </p:tavLst>
                                    </p:anim>
                                    <p:anim calcmode="lin" valueType="num">
                                      <p:cBhvr additive="base">
                                        <p:cTn id="13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A97D33-41D8-A1CC-237E-598F6457C0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A87C8550-1083-F453-4D3D-FE833A520174}"/>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1B527722-10D8-63AD-7602-035F13C6DF7D}"/>
              </a:ext>
            </a:extLst>
          </p:cNvPr>
          <p:cNvPicPr>
            <a:picLocks noChangeAspect="1"/>
          </p:cNvPicPr>
          <p:nvPr/>
        </p:nvPicPr>
        <p:blipFill>
          <a:blip r:embed="rId3"/>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0547D7A0-404A-BC0E-2815-D385CEB2FCCC}"/>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B3F56938-4E03-83D1-5641-BF3A16DAB163}"/>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8F9B9B2A-4949-E679-3E3C-36A6A8B02915}"/>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060405FC-CEF6-D186-7753-BBF65AA50592}"/>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6C9D4891-6A49-018C-8C07-DC8ECE4F5E7F}"/>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01DD5BED-CE8F-904B-9C72-CD6176793C58}"/>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3BDD2D05-E745-AE0A-5D54-91B9A7B585B0}"/>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7C704C00-9DBF-CD9B-0C63-9B82F5D334FF}"/>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2720E126-6A80-0CEA-9D11-55281A2192F6}"/>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
        <p:nvSpPr>
          <p:cNvPr id="14" name="Text 6">
            <a:extLst>
              <a:ext uri="{FF2B5EF4-FFF2-40B4-BE49-F238E27FC236}">
                <a16:creationId xmlns:a16="http://schemas.microsoft.com/office/drawing/2014/main" xmlns="" id="{4AEB04A4-385D-F915-9D72-FAEF4A6CE1A9}"/>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SUBVENÇÕES GOVERNAMENTAIS</a:t>
            </a:r>
            <a:endParaRPr lang="en-US" sz="1200" dirty="0"/>
          </a:p>
        </p:txBody>
      </p:sp>
      <p:sp>
        <p:nvSpPr>
          <p:cNvPr id="16" name="Text 7">
            <a:extLst>
              <a:ext uri="{FF2B5EF4-FFF2-40B4-BE49-F238E27FC236}">
                <a16:creationId xmlns:a16="http://schemas.microsoft.com/office/drawing/2014/main" xmlns="" id="{E99C0716-E7D1-68FF-FC14-266BDD15770A}"/>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Dezembro: execução sem novo repasse</a:t>
            </a:r>
            <a:endParaRPr lang="en-US" sz="1950" dirty="0"/>
          </a:p>
        </p:txBody>
      </p:sp>
      <p:sp>
        <p:nvSpPr>
          <p:cNvPr id="18" name="Text 8">
            <a:extLst>
              <a:ext uri="{FF2B5EF4-FFF2-40B4-BE49-F238E27FC236}">
                <a16:creationId xmlns:a16="http://schemas.microsoft.com/office/drawing/2014/main" xmlns="" id="{72F336C5-ABBB-F280-974C-52C89A17367F}"/>
              </a:ext>
            </a:extLst>
          </p:cNvPr>
          <p:cNvSpPr/>
          <p:nvPr/>
        </p:nvSpPr>
        <p:spPr>
          <a:xfrm>
            <a:off x="502920" y="1145181"/>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segundo mês ilustra provisão de folha e consumo de estoque com ausência de novo recebimento.</a:t>
            </a:r>
            <a:endParaRPr lang="en-US" sz="1500" dirty="0"/>
          </a:p>
        </p:txBody>
      </p:sp>
      <p:sp>
        <p:nvSpPr>
          <p:cNvPr id="20" name="Shape 9">
            <a:extLst>
              <a:ext uri="{FF2B5EF4-FFF2-40B4-BE49-F238E27FC236}">
                <a16:creationId xmlns:a16="http://schemas.microsoft.com/office/drawing/2014/main" xmlns="" id="{ECEC2480-DC8A-1757-CA62-2AB02E98AA76}"/>
              </a:ext>
            </a:extLst>
          </p:cNvPr>
          <p:cNvSpPr/>
          <p:nvPr/>
        </p:nvSpPr>
        <p:spPr>
          <a:xfrm>
            <a:off x="914400" y="2541865"/>
            <a:ext cx="10149840" cy="420624"/>
          </a:xfrm>
          <a:prstGeom prst="roundRect">
            <a:avLst>
              <a:gd name="adj" fmla="val 13043"/>
            </a:avLst>
          </a:prstGeom>
          <a:solidFill>
            <a:srgbClr val="FDEDEA"/>
          </a:solidFill>
          <a:ln w="10160">
            <a:solidFill>
              <a:srgbClr val="E6E0D2"/>
            </a:solidFill>
            <a:prstDash val="solid"/>
          </a:ln>
        </p:spPr>
        <p:txBody>
          <a:bodyPr/>
          <a:lstStyle/>
          <a:p>
            <a:endParaRPr lang="pt-BR" sz="5400"/>
          </a:p>
        </p:txBody>
      </p:sp>
      <p:sp>
        <p:nvSpPr>
          <p:cNvPr id="22" name="Text 10">
            <a:extLst>
              <a:ext uri="{FF2B5EF4-FFF2-40B4-BE49-F238E27FC236}">
                <a16:creationId xmlns:a16="http://schemas.microsoft.com/office/drawing/2014/main" xmlns="" id="{7262F95B-4825-D742-AE15-D1857AD4184A}"/>
              </a:ext>
            </a:extLst>
          </p:cNvPr>
          <p:cNvSpPr/>
          <p:nvPr/>
        </p:nvSpPr>
        <p:spPr>
          <a:xfrm>
            <a:off x="1143000" y="2660737"/>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05/12/X1</a:t>
            </a:r>
            <a:endParaRPr lang="en-US" sz="2000" dirty="0"/>
          </a:p>
        </p:txBody>
      </p:sp>
      <p:sp>
        <p:nvSpPr>
          <p:cNvPr id="24" name="Text 11">
            <a:extLst>
              <a:ext uri="{FF2B5EF4-FFF2-40B4-BE49-F238E27FC236}">
                <a16:creationId xmlns:a16="http://schemas.microsoft.com/office/drawing/2014/main" xmlns="" id="{FE4A1C53-C514-D9DE-EFFD-583D44C8B90C}"/>
              </a:ext>
            </a:extLst>
          </p:cNvPr>
          <p:cNvSpPr/>
          <p:nvPr/>
        </p:nvSpPr>
        <p:spPr>
          <a:xfrm>
            <a:off x="2743200" y="2660737"/>
            <a:ext cx="5212080" cy="109728"/>
          </a:xfrm>
          <a:prstGeom prst="rect">
            <a:avLst/>
          </a:prstGeom>
          <a:noFill/>
          <a:ln/>
        </p:spPr>
        <p:txBody>
          <a:bodyPr wrap="square" lIns="0" tIns="0" rIns="0" bIns="0" rtlCol="0" anchor="ctr"/>
          <a:lstStyle/>
          <a:p>
            <a:pPr marL="0" indent="0">
              <a:buNone/>
            </a:pPr>
            <a:r>
              <a:rPr lang="en-US" sz="2000" dirty="0">
                <a:solidFill>
                  <a:srgbClr val="171717"/>
                </a:solidFill>
              </a:rPr>
              <a:t>Recebimento (não houve repasse)</a:t>
            </a:r>
            <a:endParaRPr lang="en-US" sz="2000" dirty="0"/>
          </a:p>
        </p:txBody>
      </p:sp>
      <p:sp>
        <p:nvSpPr>
          <p:cNvPr id="26" name="Text 12">
            <a:extLst>
              <a:ext uri="{FF2B5EF4-FFF2-40B4-BE49-F238E27FC236}">
                <a16:creationId xmlns:a16="http://schemas.microsoft.com/office/drawing/2014/main" xmlns="" id="{6D3FE1E9-8962-10FE-C892-82AB4DC7A5EC}"/>
              </a:ext>
            </a:extLst>
          </p:cNvPr>
          <p:cNvSpPr/>
          <p:nvPr/>
        </p:nvSpPr>
        <p:spPr>
          <a:xfrm>
            <a:off x="8778240" y="2660737"/>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R$ 0,00</a:t>
            </a:r>
            <a:endParaRPr lang="en-US" sz="2000" dirty="0"/>
          </a:p>
        </p:txBody>
      </p:sp>
      <p:sp>
        <p:nvSpPr>
          <p:cNvPr id="28" name="Shape 13">
            <a:extLst>
              <a:ext uri="{FF2B5EF4-FFF2-40B4-BE49-F238E27FC236}">
                <a16:creationId xmlns:a16="http://schemas.microsoft.com/office/drawing/2014/main" xmlns="" id="{E2AC1301-9B20-CD74-0C9F-1962B73381A4}"/>
              </a:ext>
            </a:extLst>
          </p:cNvPr>
          <p:cNvSpPr/>
          <p:nvPr/>
        </p:nvSpPr>
        <p:spPr>
          <a:xfrm>
            <a:off x="914400" y="3181945"/>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30" name="Text 14">
            <a:extLst>
              <a:ext uri="{FF2B5EF4-FFF2-40B4-BE49-F238E27FC236}">
                <a16:creationId xmlns:a16="http://schemas.microsoft.com/office/drawing/2014/main" xmlns="" id="{7C297388-E914-9BAC-C9E2-3EC7AFADA1EF}"/>
              </a:ext>
            </a:extLst>
          </p:cNvPr>
          <p:cNvSpPr/>
          <p:nvPr/>
        </p:nvSpPr>
        <p:spPr>
          <a:xfrm>
            <a:off x="1143000" y="3300817"/>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05/12/X1</a:t>
            </a:r>
            <a:endParaRPr lang="en-US" sz="2000" dirty="0"/>
          </a:p>
        </p:txBody>
      </p:sp>
      <p:sp>
        <p:nvSpPr>
          <p:cNvPr id="32" name="Text 15">
            <a:extLst>
              <a:ext uri="{FF2B5EF4-FFF2-40B4-BE49-F238E27FC236}">
                <a16:creationId xmlns:a16="http://schemas.microsoft.com/office/drawing/2014/main" xmlns="" id="{45FB30AB-D315-5A45-AC2B-979B1B40ADF9}"/>
              </a:ext>
            </a:extLst>
          </p:cNvPr>
          <p:cNvSpPr/>
          <p:nvPr/>
        </p:nvSpPr>
        <p:spPr>
          <a:xfrm>
            <a:off x="2743200" y="3300817"/>
            <a:ext cx="5212080" cy="109728"/>
          </a:xfrm>
          <a:prstGeom prst="rect">
            <a:avLst/>
          </a:prstGeom>
          <a:noFill/>
          <a:ln/>
        </p:spPr>
        <p:txBody>
          <a:bodyPr wrap="square" lIns="0" tIns="0" rIns="0" bIns="0" rtlCol="0" anchor="ctr"/>
          <a:lstStyle/>
          <a:p>
            <a:pPr marL="0" indent="0">
              <a:buNone/>
            </a:pPr>
            <a:r>
              <a:rPr lang="en-US" sz="2000" dirty="0">
                <a:solidFill>
                  <a:srgbClr val="171717"/>
                </a:solidFill>
              </a:rPr>
              <a:t>Pagamento da folha ref. mês anterior</a:t>
            </a:r>
            <a:endParaRPr lang="en-US" sz="2000" dirty="0"/>
          </a:p>
        </p:txBody>
      </p:sp>
      <p:sp>
        <p:nvSpPr>
          <p:cNvPr id="34" name="Text 16">
            <a:extLst>
              <a:ext uri="{FF2B5EF4-FFF2-40B4-BE49-F238E27FC236}">
                <a16:creationId xmlns:a16="http://schemas.microsoft.com/office/drawing/2014/main" xmlns="" id="{D79C238A-7F8A-ED50-8ABB-0880DAAAFB1C}"/>
              </a:ext>
            </a:extLst>
          </p:cNvPr>
          <p:cNvSpPr/>
          <p:nvPr/>
        </p:nvSpPr>
        <p:spPr>
          <a:xfrm>
            <a:off x="8778240" y="3300817"/>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R$ 20.000,00</a:t>
            </a:r>
            <a:endParaRPr lang="en-US" sz="2000" dirty="0"/>
          </a:p>
        </p:txBody>
      </p:sp>
      <p:sp>
        <p:nvSpPr>
          <p:cNvPr id="36" name="Shape 17">
            <a:extLst>
              <a:ext uri="{FF2B5EF4-FFF2-40B4-BE49-F238E27FC236}">
                <a16:creationId xmlns:a16="http://schemas.microsoft.com/office/drawing/2014/main" xmlns="" id="{BBB6CB88-4883-97A2-6DCA-D785C98AE28C}"/>
              </a:ext>
            </a:extLst>
          </p:cNvPr>
          <p:cNvSpPr/>
          <p:nvPr/>
        </p:nvSpPr>
        <p:spPr>
          <a:xfrm>
            <a:off x="914400" y="3822025"/>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38" name="Text 18">
            <a:extLst>
              <a:ext uri="{FF2B5EF4-FFF2-40B4-BE49-F238E27FC236}">
                <a16:creationId xmlns:a16="http://schemas.microsoft.com/office/drawing/2014/main" xmlns="" id="{59A9C36E-4D3F-632D-2CF6-68B96D3BC96B}"/>
              </a:ext>
            </a:extLst>
          </p:cNvPr>
          <p:cNvSpPr/>
          <p:nvPr/>
        </p:nvSpPr>
        <p:spPr>
          <a:xfrm>
            <a:off x="1143000" y="3940897"/>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28/12/X1</a:t>
            </a:r>
            <a:endParaRPr lang="en-US" sz="2000" dirty="0"/>
          </a:p>
        </p:txBody>
      </p:sp>
      <p:sp>
        <p:nvSpPr>
          <p:cNvPr id="40" name="Text 19">
            <a:extLst>
              <a:ext uri="{FF2B5EF4-FFF2-40B4-BE49-F238E27FC236}">
                <a16:creationId xmlns:a16="http://schemas.microsoft.com/office/drawing/2014/main" xmlns="" id="{F003D5BC-2C9A-C512-8BBF-36A35257343F}"/>
              </a:ext>
            </a:extLst>
          </p:cNvPr>
          <p:cNvSpPr/>
          <p:nvPr/>
        </p:nvSpPr>
        <p:spPr>
          <a:xfrm>
            <a:off x="2743200" y="3940897"/>
            <a:ext cx="5212080" cy="109728"/>
          </a:xfrm>
          <a:prstGeom prst="rect">
            <a:avLst/>
          </a:prstGeom>
          <a:noFill/>
          <a:ln/>
        </p:spPr>
        <p:txBody>
          <a:bodyPr wrap="square" lIns="0" tIns="0" rIns="0" bIns="0" rtlCol="0" anchor="ctr"/>
          <a:lstStyle/>
          <a:p>
            <a:pPr marL="0" indent="0">
              <a:buNone/>
            </a:pPr>
            <a:r>
              <a:rPr lang="en-US" sz="2000" dirty="0">
                <a:solidFill>
                  <a:srgbClr val="171717"/>
                </a:solidFill>
              </a:rPr>
              <a:t>Provisão folha mês atual</a:t>
            </a:r>
            <a:endParaRPr lang="en-US" sz="2000" dirty="0"/>
          </a:p>
        </p:txBody>
      </p:sp>
      <p:sp>
        <p:nvSpPr>
          <p:cNvPr id="42" name="Text 20">
            <a:extLst>
              <a:ext uri="{FF2B5EF4-FFF2-40B4-BE49-F238E27FC236}">
                <a16:creationId xmlns:a16="http://schemas.microsoft.com/office/drawing/2014/main" xmlns="" id="{A2C9ACB2-8CD6-5629-C56C-F672DA12B6D9}"/>
              </a:ext>
            </a:extLst>
          </p:cNvPr>
          <p:cNvSpPr/>
          <p:nvPr/>
        </p:nvSpPr>
        <p:spPr>
          <a:xfrm>
            <a:off x="8778240" y="3940897"/>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R$ 80.000,00</a:t>
            </a:r>
            <a:endParaRPr lang="en-US" sz="2000" dirty="0"/>
          </a:p>
        </p:txBody>
      </p:sp>
      <p:sp>
        <p:nvSpPr>
          <p:cNvPr id="44" name="Shape 21">
            <a:extLst>
              <a:ext uri="{FF2B5EF4-FFF2-40B4-BE49-F238E27FC236}">
                <a16:creationId xmlns:a16="http://schemas.microsoft.com/office/drawing/2014/main" xmlns="" id="{868DC3ED-429D-C2F1-E434-AAE8D71FA657}"/>
              </a:ext>
            </a:extLst>
          </p:cNvPr>
          <p:cNvSpPr/>
          <p:nvPr/>
        </p:nvSpPr>
        <p:spPr>
          <a:xfrm>
            <a:off x="914400" y="4462105"/>
            <a:ext cx="10149840" cy="420624"/>
          </a:xfrm>
          <a:prstGeom prst="roundRect">
            <a:avLst>
              <a:gd name="adj" fmla="val 13043"/>
            </a:avLst>
          </a:prstGeom>
          <a:solidFill>
            <a:srgbClr val="FFFFFF"/>
          </a:solidFill>
          <a:ln w="10160">
            <a:solidFill>
              <a:srgbClr val="E6E0D2"/>
            </a:solidFill>
            <a:prstDash val="solid"/>
          </a:ln>
        </p:spPr>
        <p:txBody>
          <a:bodyPr/>
          <a:lstStyle/>
          <a:p>
            <a:endParaRPr lang="pt-BR" sz="5400"/>
          </a:p>
        </p:txBody>
      </p:sp>
      <p:sp>
        <p:nvSpPr>
          <p:cNvPr id="46" name="Text 22">
            <a:extLst>
              <a:ext uri="{FF2B5EF4-FFF2-40B4-BE49-F238E27FC236}">
                <a16:creationId xmlns:a16="http://schemas.microsoft.com/office/drawing/2014/main" xmlns="" id="{C65DF2FF-67B0-B10F-708E-D2DD9FC53F64}"/>
              </a:ext>
            </a:extLst>
          </p:cNvPr>
          <p:cNvSpPr/>
          <p:nvPr/>
        </p:nvSpPr>
        <p:spPr>
          <a:xfrm>
            <a:off x="1143000" y="4580977"/>
            <a:ext cx="1325880" cy="109728"/>
          </a:xfrm>
          <a:prstGeom prst="rect">
            <a:avLst/>
          </a:prstGeom>
          <a:noFill/>
          <a:ln/>
        </p:spPr>
        <p:txBody>
          <a:bodyPr wrap="square" lIns="0" tIns="0" rIns="0" bIns="0" rtlCol="0" anchor="ctr"/>
          <a:lstStyle/>
          <a:p>
            <a:pPr marL="0" indent="0">
              <a:buNone/>
            </a:pPr>
            <a:r>
              <a:rPr lang="en-US" sz="2000" b="1" dirty="0">
                <a:solidFill>
                  <a:srgbClr val="00467F"/>
                </a:solidFill>
              </a:rPr>
              <a:t>28/12/X1</a:t>
            </a:r>
            <a:endParaRPr lang="en-US" sz="2000" dirty="0"/>
          </a:p>
        </p:txBody>
      </p:sp>
      <p:sp>
        <p:nvSpPr>
          <p:cNvPr id="48" name="Text 23">
            <a:extLst>
              <a:ext uri="{FF2B5EF4-FFF2-40B4-BE49-F238E27FC236}">
                <a16:creationId xmlns:a16="http://schemas.microsoft.com/office/drawing/2014/main" xmlns="" id="{946EC67E-11C7-139E-F145-2C63A1CAA57D}"/>
              </a:ext>
            </a:extLst>
          </p:cNvPr>
          <p:cNvSpPr/>
          <p:nvPr/>
        </p:nvSpPr>
        <p:spPr>
          <a:xfrm>
            <a:off x="2743200" y="4580977"/>
            <a:ext cx="5212080" cy="109728"/>
          </a:xfrm>
          <a:prstGeom prst="rect">
            <a:avLst/>
          </a:prstGeom>
          <a:noFill/>
          <a:ln/>
        </p:spPr>
        <p:txBody>
          <a:bodyPr wrap="square" lIns="0" tIns="0" rIns="0" bIns="0" rtlCol="0" anchor="ctr"/>
          <a:lstStyle/>
          <a:p>
            <a:pPr marL="0" indent="0">
              <a:buNone/>
            </a:pPr>
            <a:r>
              <a:rPr lang="en-US" sz="2000" dirty="0">
                <a:solidFill>
                  <a:srgbClr val="171717"/>
                </a:solidFill>
              </a:rPr>
              <a:t>Estoque consumido no mês atual</a:t>
            </a:r>
            <a:endParaRPr lang="en-US" sz="2000" dirty="0"/>
          </a:p>
        </p:txBody>
      </p:sp>
      <p:sp>
        <p:nvSpPr>
          <p:cNvPr id="50" name="Text 24">
            <a:extLst>
              <a:ext uri="{FF2B5EF4-FFF2-40B4-BE49-F238E27FC236}">
                <a16:creationId xmlns:a16="http://schemas.microsoft.com/office/drawing/2014/main" xmlns="" id="{681D0A1F-C551-DB08-41BD-5D586B40B29D}"/>
              </a:ext>
            </a:extLst>
          </p:cNvPr>
          <p:cNvSpPr/>
          <p:nvPr/>
        </p:nvSpPr>
        <p:spPr>
          <a:xfrm>
            <a:off x="8778240" y="4580977"/>
            <a:ext cx="1645920" cy="109728"/>
          </a:xfrm>
          <a:prstGeom prst="rect">
            <a:avLst/>
          </a:prstGeom>
          <a:noFill/>
          <a:ln/>
        </p:spPr>
        <p:txBody>
          <a:bodyPr wrap="square" lIns="0" tIns="0" rIns="0" bIns="0" rtlCol="0" anchor="ctr"/>
          <a:lstStyle/>
          <a:p>
            <a:pPr marL="0" indent="0" algn="r">
              <a:buNone/>
            </a:pPr>
            <a:r>
              <a:rPr lang="en-US" sz="2000" b="1" dirty="0">
                <a:solidFill>
                  <a:srgbClr val="171717"/>
                </a:solidFill>
              </a:rPr>
              <a:t>R$ 6.000,00</a:t>
            </a:r>
            <a:endParaRPr lang="en-US" sz="2000" dirty="0"/>
          </a:p>
        </p:txBody>
      </p:sp>
    </p:spTree>
    <p:extLst>
      <p:ext uri="{BB962C8B-B14F-4D97-AF65-F5344CB8AC3E}">
        <p14:creationId xmlns:p14="http://schemas.microsoft.com/office/powerpoint/2010/main" val="871849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EE5A715-AB93-4E50-86CB-CE248446593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92BD9F8A-D2B8-6469-9AFB-D75FE09E4DE9}"/>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120149BD-5A35-D848-4E83-16D4FFA4C276}"/>
              </a:ext>
            </a:extLst>
          </p:cNvPr>
          <p:cNvPicPr>
            <a:picLocks noChangeAspect="1"/>
          </p:cNvPicPr>
          <p:nvPr/>
        </p:nvPicPr>
        <p:blipFill>
          <a:blip r:embed="rId3"/>
          <a:stretch>
            <a:fillRect/>
          </a:stretch>
        </p:blipFill>
        <p:spPr>
          <a:xfrm>
            <a:off x="10222992" y="210312"/>
            <a:ext cx="1325880" cy="484632"/>
          </a:xfrm>
          <a:prstGeom prst="rect">
            <a:avLst/>
          </a:prstGeom>
        </p:spPr>
      </p:pic>
      <p:grpSp>
        <p:nvGrpSpPr>
          <p:cNvPr id="4" name="Agrupar 3">
            <a:extLst>
              <a:ext uri="{FF2B5EF4-FFF2-40B4-BE49-F238E27FC236}">
                <a16:creationId xmlns:a16="http://schemas.microsoft.com/office/drawing/2014/main" xmlns="" id="{0F8FC810-99A9-0F5C-A502-509C7EDEAE1C}"/>
              </a:ext>
            </a:extLst>
          </p:cNvPr>
          <p:cNvGrpSpPr/>
          <p:nvPr/>
        </p:nvGrpSpPr>
        <p:grpSpPr>
          <a:xfrm>
            <a:off x="12327202" y="2188726"/>
            <a:ext cx="310896" cy="310896"/>
            <a:chOff x="8275320" y="1901952"/>
            <a:chExt cx="310896" cy="310896"/>
          </a:xfrm>
        </p:grpSpPr>
        <p:sp>
          <p:nvSpPr>
            <p:cNvPr id="5" name="Shape 16">
              <a:extLst>
                <a:ext uri="{FF2B5EF4-FFF2-40B4-BE49-F238E27FC236}">
                  <a16:creationId xmlns:a16="http://schemas.microsoft.com/office/drawing/2014/main" xmlns="" id="{4D519BDB-08CF-7128-A135-5E83B95AB47B}"/>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EA507B84-3B24-4FF2-669A-8766E09D689B}"/>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98488CCF-6846-BB22-57CE-89380E2BB691}"/>
              </a:ext>
            </a:extLst>
          </p:cNvPr>
          <p:cNvGrpSpPr/>
          <p:nvPr/>
        </p:nvGrpSpPr>
        <p:grpSpPr>
          <a:xfrm>
            <a:off x="12327202" y="3029974"/>
            <a:ext cx="316097" cy="310896"/>
            <a:chOff x="8275320" y="2743200"/>
            <a:chExt cx="316097" cy="310896"/>
          </a:xfrm>
        </p:grpSpPr>
        <p:sp>
          <p:nvSpPr>
            <p:cNvPr id="8" name="Shape 19">
              <a:extLst>
                <a:ext uri="{FF2B5EF4-FFF2-40B4-BE49-F238E27FC236}">
                  <a16:creationId xmlns:a16="http://schemas.microsoft.com/office/drawing/2014/main" xmlns="" id="{21CAB358-E654-313B-D3EB-6A0A88FB04BF}"/>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9289CF50-8261-F4C2-C224-D07AA56E47F0}"/>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C042EE8C-7DBE-A8D9-8405-0B6139AFBD8A}"/>
              </a:ext>
            </a:extLst>
          </p:cNvPr>
          <p:cNvGrpSpPr/>
          <p:nvPr/>
        </p:nvGrpSpPr>
        <p:grpSpPr>
          <a:xfrm>
            <a:off x="12305935" y="3871222"/>
            <a:ext cx="363831" cy="311480"/>
            <a:chOff x="8254053" y="3584448"/>
            <a:chExt cx="363831" cy="311480"/>
          </a:xfrm>
        </p:grpSpPr>
        <p:sp>
          <p:nvSpPr>
            <p:cNvPr id="11" name="Shape 22">
              <a:extLst>
                <a:ext uri="{FF2B5EF4-FFF2-40B4-BE49-F238E27FC236}">
                  <a16:creationId xmlns:a16="http://schemas.microsoft.com/office/drawing/2014/main" xmlns="" id="{32236D2B-FEC1-F530-0FD6-89D6896538F1}"/>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B0FB0960-9C7A-BBFF-D768-478DDED2E94B}"/>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pic>
        <p:nvPicPr>
          <p:cNvPr id="13" name="Imagem 12">
            <a:extLst>
              <a:ext uri="{FF2B5EF4-FFF2-40B4-BE49-F238E27FC236}">
                <a16:creationId xmlns:a16="http://schemas.microsoft.com/office/drawing/2014/main" xmlns="" id="{0E36EA54-B766-9EDF-A81E-1C726DA78353}"/>
              </a:ext>
            </a:extLst>
          </p:cNvPr>
          <p:cNvPicPr>
            <a:picLocks noChangeAspect="1"/>
          </p:cNvPicPr>
          <p:nvPr/>
        </p:nvPicPr>
        <p:blipFill>
          <a:blip r:embed="rId4"/>
          <a:stretch>
            <a:fillRect/>
          </a:stretch>
        </p:blipFill>
        <p:spPr>
          <a:xfrm>
            <a:off x="2927648" y="136525"/>
            <a:ext cx="6048672" cy="6584950"/>
          </a:xfrm>
          <a:prstGeom prst="rect">
            <a:avLst/>
          </a:prstGeom>
        </p:spPr>
      </p:pic>
      <p:pic>
        <p:nvPicPr>
          <p:cNvPr id="14" name="Imagem 13">
            <a:extLst>
              <a:ext uri="{FF2B5EF4-FFF2-40B4-BE49-F238E27FC236}">
                <a16:creationId xmlns:a16="http://schemas.microsoft.com/office/drawing/2014/main" xmlns="" id="{FA757ED8-D903-1551-A303-931E20FB6D64}"/>
              </a:ext>
            </a:extLst>
          </p:cNvPr>
          <p:cNvPicPr>
            <a:picLocks noChangeAspect="1"/>
          </p:cNvPicPr>
          <p:nvPr/>
        </p:nvPicPr>
        <p:blipFill>
          <a:blip r:embed="rId5"/>
          <a:stretch>
            <a:fillRect/>
          </a:stretch>
        </p:blipFill>
        <p:spPr>
          <a:xfrm>
            <a:off x="2927648" y="764704"/>
            <a:ext cx="6048672" cy="552450"/>
          </a:xfrm>
          <a:prstGeom prst="rect">
            <a:avLst/>
          </a:prstGeom>
        </p:spPr>
      </p:pic>
      <p:pic>
        <p:nvPicPr>
          <p:cNvPr id="15" name="Imagem 14">
            <a:extLst>
              <a:ext uri="{FF2B5EF4-FFF2-40B4-BE49-F238E27FC236}">
                <a16:creationId xmlns:a16="http://schemas.microsoft.com/office/drawing/2014/main" xmlns="" id="{61980BD8-DD39-625C-1A1F-F4010D0474C8}"/>
              </a:ext>
            </a:extLst>
          </p:cNvPr>
          <p:cNvPicPr>
            <a:picLocks noChangeAspect="1"/>
          </p:cNvPicPr>
          <p:nvPr/>
        </p:nvPicPr>
        <p:blipFill>
          <a:blip r:embed="rId6"/>
          <a:stretch>
            <a:fillRect/>
          </a:stretch>
        </p:blipFill>
        <p:spPr>
          <a:xfrm>
            <a:off x="2927648" y="1367193"/>
            <a:ext cx="6048672" cy="552450"/>
          </a:xfrm>
          <a:prstGeom prst="rect">
            <a:avLst/>
          </a:prstGeom>
        </p:spPr>
      </p:pic>
      <p:pic>
        <p:nvPicPr>
          <p:cNvPr id="16" name="Imagem 15">
            <a:extLst>
              <a:ext uri="{FF2B5EF4-FFF2-40B4-BE49-F238E27FC236}">
                <a16:creationId xmlns:a16="http://schemas.microsoft.com/office/drawing/2014/main" xmlns="" id="{37911774-9A25-C6FD-008A-F2C48DB5CBE1}"/>
              </a:ext>
            </a:extLst>
          </p:cNvPr>
          <p:cNvPicPr>
            <a:picLocks noChangeAspect="1"/>
          </p:cNvPicPr>
          <p:nvPr/>
        </p:nvPicPr>
        <p:blipFill>
          <a:blip r:embed="rId7"/>
          <a:stretch>
            <a:fillRect/>
          </a:stretch>
        </p:blipFill>
        <p:spPr>
          <a:xfrm>
            <a:off x="2927648" y="1969682"/>
            <a:ext cx="6048672" cy="552450"/>
          </a:xfrm>
          <a:prstGeom prst="rect">
            <a:avLst/>
          </a:prstGeom>
        </p:spPr>
      </p:pic>
      <p:pic>
        <p:nvPicPr>
          <p:cNvPr id="17" name="Imagem 16">
            <a:extLst>
              <a:ext uri="{FF2B5EF4-FFF2-40B4-BE49-F238E27FC236}">
                <a16:creationId xmlns:a16="http://schemas.microsoft.com/office/drawing/2014/main" xmlns="" id="{B18446C6-54D4-D585-A287-1CA9F75E6BB0}"/>
              </a:ext>
            </a:extLst>
          </p:cNvPr>
          <p:cNvPicPr>
            <a:picLocks noChangeAspect="1"/>
          </p:cNvPicPr>
          <p:nvPr/>
        </p:nvPicPr>
        <p:blipFill>
          <a:blip r:embed="rId8"/>
          <a:stretch>
            <a:fillRect/>
          </a:stretch>
        </p:blipFill>
        <p:spPr>
          <a:xfrm>
            <a:off x="2927648" y="3039000"/>
            <a:ext cx="6048672" cy="195263"/>
          </a:xfrm>
          <a:prstGeom prst="rect">
            <a:avLst/>
          </a:prstGeom>
        </p:spPr>
      </p:pic>
      <p:pic>
        <p:nvPicPr>
          <p:cNvPr id="18" name="Imagem 17">
            <a:extLst>
              <a:ext uri="{FF2B5EF4-FFF2-40B4-BE49-F238E27FC236}">
                <a16:creationId xmlns:a16="http://schemas.microsoft.com/office/drawing/2014/main" xmlns="" id="{07822F14-4CA2-1BC4-9D4E-08ADCE0C8419}"/>
              </a:ext>
            </a:extLst>
          </p:cNvPr>
          <p:cNvPicPr>
            <a:picLocks noChangeAspect="1"/>
          </p:cNvPicPr>
          <p:nvPr/>
        </p:nvPicPr>
        <p:blipFill>
          <a:blip r:embed="rId9"/>
          <a:stretch>
            <a:fillRect/>
          </a:stretch>
        </p:blipFill>
        <p:spPr>
          <a:xfrm>
            <a:off x="2936408" y="4293097"/>
            <a:ext cx="6039913" cy="371475"/>
          </a:xfrm>
          <a:prstGeom prst="rect">
            <a:avLst/>
          </a:prstGeom>
        </p:spPr>
      </p:pic>
      <p:pic>
        <p:nvPicPr>
          <p:cNvPr id="19" name="Imagem 18">
            <a:extLst>
              <a:ext uri="{FF2B5EF4-FFF2-40B4-BE49-F238E27FC236}">
                <a16:creationId xmlns:a16="http://schemas.microsoft.com/office/drawing/2014/main" xmlns="" id="{717CCC43-D3B1-9F4E-198E-3114F787FB5E}"/>
              </a:ext>
            </a:extLst>
          </p:cNvPr>
          <p:cNvPicPr>
            <a:picLocks noChangeAspect="1"/>
          </p:cNvPicPr>
          <p:nvPr/>
        </p:nvPicPr>
        <p:blipFill>
          <a:blip r:embed="rId10"/>
          <a:stretch>
            <a:fillRect/>
          </a:stretch>
        </p:blipFill>
        <p:spPr>
          <a:xfrm>
            <a:off x="2936408" y="4725145"/>
            <a:ext cx="6039913" cy="371475"/>
          </a:xfrm>
          <a:prstGeom prst="rect">
            <a:avLst/>
          </a:prstGeom>
        </p:spPr>
      </p:pic>
      <p:pic>
        <p:nvPicPr>
          <p:cNvPr id="20" name="Imagem 19">
            <a:extLst>
              <a:ext uri="{FF2B5EF4-FFF2-40B4-BE49-F238E27FC236}">
                <a16:creationId xmlns:a16="http://schemas.microsoft.com/office/drawing/2014/main" xmlns="" id="{41243E97-823B-E9C6-17D0-D3143A7BB9D5}"/>
              </a:ext>
            </a:extLst>
          </p:cNvPr>
          <p:cNvPicPr>
            <a:picLocks noChangeAspect="1"/>
          </p:cNvPicPr>
          <p:nvPr/>
        </p:nvPicPr>
        <p:blipFill>
          <a:blip r:embed="rId11"/>
          <a:stretch>
            <a:fillRect/>
          </a:stretch>
        </p:blipFill>
        <p:spPr>
          <a:xfrm>
            <a:off x="2945748" y="5119333"/>
            <a:ext cx="6030573" cy="371475"/>
          </a:xfrm>
          <a:prstGeom prst="rect">
            <a:avLst/>
          </a:prstGeom>
        </p:spPr>
      </p:pic>
      <p:pic>
        <p:nvPicPr>
          <p:cNvPr id="21" name="Imagem 20">
            <a:extLst>
              <a:ext uri="{FF2B5EF4-FFF2-40B4-BE49-F238E27FC236}">
                <a16:creationId xmlns:a16="http://schemas.microsoft.com/office/drawing/2014/main" xmlns="" id="{70B51A4D-8872-E6BC-1558-B9CAC4233CE9}"/>
              </a:ext>
            </a:extLst>
          </p:cNvPr>
          <p:cNvPicPr>
            <a:picLocks noChangeAspect="1"/>
          </p:cNvPicPr>
          <p:nvPr/>
        </p:nvPicPr>
        <p:blipFill>
          <a:blip r:embed="rId12"/>
          <a:stretch>
            <a:fillRect/>
          </a:stretch>
        </p:blipFill>
        <p:spPr>
          <a:xfrm>
            <a:off x="5928659" y="6148422"/>
            <a:ext cx="1751517" cy="554325"/>
          </a:xfrm>
          <a:prstGeom prst="rect">
            <a:avLst/>
          </a:prstGeom>
        </p:spPr>
      </p:pic>
    </p:spTree>
    <p:extLst>
      <p:ext uri="{BB962C8B-B14F-4D97-AF65-F5344CB8AC3E}">
        <p14:creationId xmlns:p14="http://schemas.microsoft.com/office/powerpoint/2010/main" val="8816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14"/>
                                        </p:tgtEl>
                                        <p:attrNameLst>
                                          <p:attrName>ppt_x</p:attrName>
                                        </p:attrNameLst>
                                      </p:cBhvr>
                                      <p:tavLst>
                                        <p:tav tm="0">
                                          <p:val>
                                            <p:strVal val="ppt_x"/>
                                          </p:val>
                                        </p:tav>
                                        <p:tav tm="100000">
                                          <p:val>
                                            <p:strVal val="ppt_x"/>
                                          </p:val>
                                        </p:tav>
                                      </p:tavLst>
                                    </p:anim>
                                    <p:anim calcmode="lin" valueType="num">
                                      <p:cBhvr additive="base">
                                        <p:cTn id="17" dur="500"/>
                                        <p:tgtEl>
                                          <p:spTgt spid="14"/>
                                        </p:tgtEl>
                                        <p:attrNameLst>
                                          <p:attrName>ppt_y</p:attrName>
                                        </p:attrNameLst>
                                      </p:cBhvr>
                                      <p:tavLst>
                                        <p:tav tm="0">
                                          <p:val>
                                            <p:strVal val="ppt_y"/>
                                          </p:val>
                                        </p:tav>
                                        <p:tav tm="100000">
                                          <p:val>
                                            <p:strVal val="1+ppt_h/2"/>
                                          </p:val>
                                        </p:tav>
                                      </p:tavLst>
                                    </p:anim>
                                    <p:set>
                                      <p:cBhvr>
                                        <p:cTn id="18" dur="1" fill="hold">
                                          <p:stCondLst>
                                            <p:cond delay="499"/>
                                          </p:stCondLst>
                                        </p:cTn>
                                        <p:tgtEl>
                                          <p:spTgt spid="14"/>
                                        </p:tgtEl>
                                        <p:attrNameLst>
                                          <p:attrName>style.visibility</p:attrName>
                                        </p:attrNameLst>
                                      </p:cBhvr>
                                      <p:to>
                                        <p:strVal val="hidden"/>
                                      </p:to>
                                    </p:set>
                                  </p:childTnLst>
                                </p:cTn>
                              </p:par>
                              <p:par>
                                <p:cTn id="19" presetID="2" presetClass="exit" presetSubtype="4" fill="hold" nodeType="withEffect">
                                  <p:stCondLst>
                                    <p:cond delay="0"/>
                                  </p:stCondLst>
                                  <p:childTnLst>
                                    <p:anim calcmode="lin" valueType="num">
                                      <p:cBhvr additive="base">
                                        <p:cTn id="20" dur="500"/>
                                        <p:tgtEl>
                                          <p:spTgt spid="18"/>
                                        </p:tgtEl>
                                        <p:attrNameLst>
                                          <p:attrName>ppt_x</p:attrName>
                                        </p:attrNameLst>
                                      </p:cBhvr>
                                      <p:tavLst>
                                        <p:tav tm="0">
                                          <p:val>
                                            <p:strVal val="ppt_x"/>
                                          </p:val>
                                        </p:tav>
                                        <p:tav tm="100000">
                                          <p:val>
                                            <p:strVal val="ppt_x"/>
                                          </p:val>
                                        </p:tav>
                                      </p:tavLst>
                                    </p:anim>
                                    <p:anim calcmode="lin" valueType="num">
                                      <p:cBhvr additive="base">
                                        <p:cTn id="21" dur="500"/>
                                        <p:tgtEl>
                                          <p:spTgt spid="18"/>
                                        </p:tgtEl>
                                        <p:attrNameLst>
                                          <p:attrName>ppt_y</p:attrName>
                                        </p:attrNameLst>
                                      </p:cBhvr>
                                      <p:tavLst>
                                        <p:tav tm="0">
                                          <p:val>
                                            <p:strVal val="ppt_y"/>
                                          </p:val>
                                        </p:tav>
                                        <p:tav tm="100000">
                                          <p:val>
                                            <p:strVal val="1+ppt_h/2"/>
                                          </p:val>
                                        </p:tav>
                                      </p:tavLst>
                                    </p:anim>
                                    <p:set>
                                      <p:cBhvr>
                                        <p:cTn id="22" dur="1" fill="hold">
                                          <p:stCondLst>
                                            <p:cond delay="499"/>
                                          </p:stCondLst>
                                        </p:cTn>
                                        <p:tgtEl>
                                          <p:spTgt spid="18"/>
                                        </p:tgtEl>
                                        <p:attrNameLst>
                                          <p:attrName>style.visibility</p:attrName>
                                        </p:attrNameLst>
                                      </p:cBhvr>
                                      <p:to>
                                        <p:strVal val="hidden"/>
                                      </p:to>
                                    </p:set>
                                  </p:childTnLst>
                                </p:cTn>
                              </p:par>
                              <p:par>
                                <p:cTn id="23" presetID="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nodeType="clickEffect">
                                  <p:stCondLst>
                                    <p:cond delay="0"/>
                                  </p:stCondLst>
                                  <p:childTnLst>
                                    <p:anim calcmode="lin" valueType="num">
                                      <p:cBhvr additive="base">
                                        <p:cTn id="34" dur="500"/>
                                        <p:tgtEl>
                                          <p:spTgt spid="15"/>
                                        </p:tgtEl>
                                        <p:attrNameLst>
                                          <p:attrName>ppt_x</p:attrName>
                                        </p:attrNameLst>
                                      </p:cBhvr>
                                      <p:tavLst>
                                        <p:tav tm="0">
                                          <p:val>
                                            <p:strVal val="ppt_x"/>
                                          </p:val>
                                        </p:tav>
                                        <p:tav tm="100000">
                                          <p:val>
                                            <p:strVal val="ppt_x"/>
                                          </p:val>
                                        </p:tav>
                                      </p:tavLst>
                                    </p:anim>
                                    <p:anim calcmode="lin" valueType="num">
                                      <p:cBhvr additive="base">
                                        <p:cTn id="35" dur="500"/>
                                        <p:tgtEl>
                                          <p:spTgt spid="15"/>
                                        </p:tgtEl>
                                        <p:attrNameLst>
                                          <p:attrName>ppt_y</p:attrName>
                                        </p:attrNameLst>
                                      </p:cBhvr>
                                      <p:tavLst>
                                        <p:tav tm="0">
                                          <p:val>
                                            <p:strVal val="ppt_y"/>
                                          </p:val>
                                        </p:tav>
                                        <p:tav tm="100000">
                                          <p:val>
                                            <p:strVal val="1+ppt_h/2"/>
                                          </p:val>
                                        </p:tav>
                                      </p:tavLst>
                                    </p:anim>
                                    <p:set>
                                      <p:cBhvr>
                                        <p:cTn id="36" dur="1" fill="hold">
                                          <p:stCondLst>
                                            <p:cond delay="499"/>
                                          </p:stCondLst>
                                        </p:cTn>
                                        <p:tgtEl>
                                          <p:spTgt spid="15"/>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9"/>
                                        </p:tgtEl>
                                        <p:attrNameLst>
                                          <p:attrName>ppt_x</p:attrName>
                                        </p:attrNameLst>
                                      </p:cBhvr>
                                      <p:tavLst>
                                        <p:tav tm="0">
                                          <p:val>
                                            <p:strVal val="ppt_x"/>
                                          </p:val>
                                        </p:tav>
                                        <p:tav tm="100000">
                                          <p:val>
                                            <p:strVal val="ppt_x"/>
                                          </p:val>
                                        </p:tav>
                                      </p:tavLst>
                                    </p:anim>
                                    <p:anim calcmode="lin" valueType="num">
                                      <p:cBhvr additive="base">
                                        <p:cTn id="39" dur="500"/>
                                        <p:tgtEl>
                                          <p:spTgt spid="19"/>
                                        </p:tgtEl>
                                        <p:attrNameLst>
                                          <p:attrName>ppt_y</p:attrName>
                                        </p:attrNameLst>
                                      </p:cBhvr>
                                      <p:tavLst>
                                        <p:tav tm="0">
                                          <p:val>
                                            <p:strVal val="ppt_y"/>
                                          </p:val>
                                        </p:tav>
                                        <p:tav tm="100000">
                                          <p:val>
                                            <p:strVal val="1+ppt_h/2"/>
                                          </p:val>
                                        </p:tav>
                                      </p:tavLst>
                                    </p:anim>
                                    <p:set>
                                      <p:cBhvr>
                                        <p:cTn id="40" dur="1" fill="hold">
                                          <p:stCondLst>
                                            <p:cond delay="499"/>
                                          </p:stCondLst>
                                        </p:cTn>
                                        <p:tgtEl>
                                          <p:spTgt spid="19"/>
                                        </p:tgtEl>
                                        <p:attrNameLst>
                                          <p:attrName>style.visibility</p:attrName>
                                        </p:attrNameLst>
                                      </p:cBhvr>
                                      <p:to>
                                        <p:strVal val="hidden"/>
                                      </p:to>
                                    </p:set>
                                  </p:childTnLst>
                                </p:cTn>
                              </p:par>
                              <p:par>
                                <p:cTn id="41" presetID="2" presetClass="entr" presetSubtype="4"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ppt_x"/>
                                          </p:val>
                                        </p:tav>
                                        <p:tav tm="100000">
                                          <p:val>
                                            <p:strVal val="#ppt_x"/>
                                          </p:val>
                                        </p:tav>
                                      </p:tavLst>
                                    </p:anim>
                                    <p:anim calcmode="lin" valueType="num">
                                      <p:cBhvr additive="base">
                                        <p:cTn id="7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A0385C7-7CB0-B296-E9A5-151EBC686C6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58EC9F52-F626-3942-D259-A6AF44E621E9}"/>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33F32F29-B3BC-B807-EAEF-B0F6E1A45270}"/>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09E1B454-5FCE-5761-DACF-A97EF6603DBE}"/>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SUBVENÇÕES A RECEBER</a:t>
            </a:r>
            <a:endParaRPr lang="en-US" sz="1200" dirty="0"/>
          </a:p>
        </p:txBody>
      </p:sp>
      <p:sp>
        <p:nvSpPr>
          <p:cNvPr id="16" name="Text 7">
            <a:extLst>
              <a:ext uri="{FF2B5EF4-FFF2-40B4-BE49-F238E27FC236}">
                <a16:creationId xmlns:a16="http://schemas.microsoft.com/office/drawing/2014/main" xmlns="" id="{952C64C6-695E-56CF-BF20-A218F75D0470}"/>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Déficit de exercício mesmo com lastro contratual</a:t>
            </a:r>
            <a:endParaRPr lang="en-US" sz="1950" dirty="0"/>
          </a:p>
        </p:txBody>
      </p:sp>
      <p:sp>
        <p:nvSpPr>
          <p:cNvPr id="18" name="Text 8">
            <a:extLst>
              <a:ext uri="{FF2B5EF4-FFF2-40B4-BE49-F238E27FC236}">
                <a16:creationId xmlns:a16="http://schemas.microsoft.com/office/drawing/2014/main" xmlns="" id="{21468038-E929-30BC-14C3-BC8E6CB5FA58}"/>
              </a:ext>
            </a:extLst>
          </p:cNvPr>
          <p:cNvSpPr/>
          <p:nvPr/>
        </p:nvSpPr>
        <p:spPr>
          <a:xfrm>
            <a:off x="502920" y="1120014"/>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problema indicado é a coexistência de déficit com saldo contratual/subvenção a receber e a executar.</a:t>
            </a:r>
            <a:endParaRPr lang="en-US" sz="1500" dirty="0"/>
          </a:p>
        </p:txBody>
      </p:sp>
      <p:sp>
        <p:nvSpPr>
          <p:cNvPr id="20" name="Shape 9">
            <a:extLst>
              <a:ext uri="{FF2B5EF4-FFF2-40B4-BE49-F238E27FC236}">
                <a16:creationId xmlns:a16="http://schemas.microsoft.com/office/drawing/2014/main" xmlns="" id="{D25D404D-EB59-2C9A-63AA-89B8C33A3BC1}"/>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render/slide-34.png">
            <a:extLst>
              <a:ext uri="{FF2B5EF4-FFF2-40B4-BE49-F238E27FC236}">
                <a16:creationId xmlns:a16="http://schemas.microsoft.com/office/drawing/2014/main" xmlns="" id="{3F35C452-3C09-77B0-36FA-1ACB86B0AD02}"/>
              </a:ext>
            </a:extLst>
          </p:cNvPr>
          <p:cNvPicPr>
            <a:picLocks noChangeAspect="1"/>
          </p:cNvPicPr>
          <p:nvPr/>
        </p:nvPicPr>
        <p:blipFill>
          <a:blip r:embed="rId4"/>
          <a:srcRect l="9352" t="5606" r="13188" b="5606"/>
          <a:stretch>
            <a:fillRect/>
          </a:stretch>
        </p:blipFill>
        <p:spPr>
          <a:xfrm>
            <a:off x="619528" y="1613221"/>
            <a:ext cx="6856322" cy="4417945"/>
          </a:xfrm>
          <a:prstGeom prst="rect">
            <a:avLst/>
          </a:prstGeom>
        </p:spPr>
      </p:pic>
      <p:sp>
        <p:nvSpPr>
          <p:cNvPr id="30" name="Text 13">
            <a:extLst>
              <a:ext uri="{FF2B5EF4-FFF2-40B4-BE49-F238E27FC236}">
                <a16:creationId xmlns:a16="http://schemas.microsoft.com/office/drawing/2014/main" xmlns="" id="{23075155-59FA-2577-09CD-6988E3A8F4AA}"/>
              </a:ext>
            </a:extLst>
          </p:cNvPr>
          <p:cNvSpPr/>
          <p:nvPr/>
        </p:nvSpPr>
        <p:spPr>
          <a:xfrm>
            <a:off x="3968496" y="3461210"/>
            <a:ext cx="246888" cy="73152"/>
          </a:xfrm>
          <a:prstGeom prst="rect">
            <a:avLst/>
          </a:prstGeom>
          <a:noFill/>
          <a:ln/>
        </p:spPr>
        <p:txBody>
          <a:bodyPr wrap="square" lIns="0" tIns="0" rIns="0" bIns="0" rtlCol="0" anchor="ctr"/>
          <a:lstStyle/>
          <a:p>
            <a:pPr marL="0" indent="0" algn="ctr">
              <a:buNone/>
            </a:pPr>
            <a:r>
              <a:rPr lang="en-US" sz="600" b="1" dirty="0">
                <a:solidFill>
                  <a:srgbClr val="FFFFFF"/>
                </a:solidFill>
              </a:rPr>
              <a:t>1</a:t>
            </a:r>
            <a:endParaRPr lang="en-US" sz="600" dirty="0"/>
          </a:p>
        </p:txBody>
      </p:sp>
      <p:sp>
        <p:nvSpPr>
          <p:cNvPr id="32" name="Shape 14">
            <a:extLst>
              <a:ext uri="{FF2B5EF4-FFF2-40B4-BE49-F238E27FC236}">
                <a16:creationId xmlns:a16="http://schemas.microsoft.com/office/drawing/2014/main" xmlns="" id="{3D96C54C-6FBF-4749-9BE4-566A4A800E5A}"/>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C1C64CBC-27CF-EB88-FEEA-E68348DBCE40}"/>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DC3FAF09-31C5-458D-8B0C-F520238FCEB3}"/>
              </a:ext>
            </a:extLst>
          </p:cNvPr>
          <p:cNvSpPr/>
          <p:nvPr/>
        </p:nvSpPr>
        <p:spPr>
          <a:xfrm>
            <a:off x="8714232" y="3024842"/>
            <a:ext cx="2651760" cy="795232"/>
          </a:xfrm>
          <a:prstGeom prst="rect">
            <a:avLst/>
          </a:prstGeom>
          <a:noFill/>
          <a:ln/>
        </p:spPr>
        <p:txBody>
          <a:bodyPr wrap="square" lIns="127" tIns="127" rIns="127" bIns="127" rtlCol="0" anchor="ctr">
            <a:normAutofit/>
          </a:bodyPr>
          <a:lstStyle/>
          <a:p>
            <a:pPr marL="0" indent="0">
              <a:buNone/>
            </a:pPr>
            <a:r>
              <a:rPr lang="en-US" sz="1400" dirty="0">
                <a:solidFill>
                  <a:srgbClr val="171717"/>
                </a:solidFill>
              </a:rPr>
              <a:t>Déficit do </a:t>
            </a:r>
            <a:r>
              <a:rPr lang="en-US" sz="1400" dirty="0" err="1">
                <a:solidFill>
                  <a:srgbClr val="171717"/>
                </a:solidFill>
              </a:rPr>
              <a:t>exercício</a:t>
            </a:r>
            <a:r>
              <a:rPr lang="en-US" sz="1400" dirty="0">
                <a:solidFill>
                  <a:srgbClr val="171717"/>
                </a:solidFill>
              </a:rPr>
              <a:t>, </a:t>
            </a:r>
            <a:r>
              <a:rPr lang="en-US" sz="1400" dirty="0" err="1">
                <a:solidFill>
                  <a:srgbClr val="171717"/>
                </a:solidFill>
              </a:rPr>
              <a:t>mesmo</a:t>
            </a:r>
            <a:r>
              <a:rPr lang="en-US" sz="1400" dirty="0">
                <a:solidFill>
                  <a:srgbClr val="171717"/>
                </a:solidFill>
              </a:rPr>
              <a:t> com lastro contratual.</a:t>
            </a:r>
            <a:endParaRPr lang="en-US" sz="1400" dirty="0"/>
          </a:p>
        </p:txBody>
      </p:sp>
      <p:sp>
        <p:nvSpPr>
          <p:cNvPr id="46" name="Text 21">
            <a:extLst>
              <a:ext uri="{FF2B5EF4-FFF2-40B4-BE49-F238E27FC236}">
                <a16:creationId xmlns:a16="http://schemas.microsoft.com/office/drawing/2014/main" xmlns="" id="{79DBBE4A-0E25-93B3-F69A-9A229287260C}"/>
              </a:ext>
            </a:extLst>
          </p:cNvPr>
          <p:cNvSpPr/>
          <p:nvPr/>
        </p:nvSpPr>
        <p:spPr>
          <a:xfrm>
            <a:off x="8714232" y="3866090"/>
            <a:ext cx="2651760" cy="795232"/>
          </a:xfrm>
          <a:prstGeom prst="rect">
            <a:avLst/>
          </a:prstGeom>
          <a:noFill/>
          <a:ln/>
        </p:spPr>
        <p:txBody>
          <a:bodyPr wrap="square" lIns="127" tIns="127" rIns="127" bIns="127" rtlCol="0" anchor="ctr">
            <a:normAutofit/>
          </a:bodyPr>
          <a:lstStyle/>
          <a:p>
            <a:pPr marL="0" indent="0">
              <a:buNone/>
            </a:pPr>
            <a:r>
              <a:rPr lang="en-US" sz="1400" dirty="0" err="1">
                <a:solidFill>
                  <a:srgbClr val="171717"/>
                </a:solidFill>
              </a:rPr>
              <a:t>Apresentação</a:t>
            </a:r>
            <a:r>
              <a:rPr lang="en-US" sz="1400" dirty="0">
                <a:solidFill>
                  <a:srgbClr val="171717"/>
                </a:solidFill>
              </a:rPr>
              <a:t> de </a:t>
            </a:r>
            <a:r>
              <a:rPr lang="en-US" sz="1400" dirty="0" err="1">
                <a:solidFill>
                  <a:srgbClr val="171717"/>
                </a:solidFill>
              </a:rPr>
              <a:t>Subvenção</a:t>
            </a:r>
            <a:r>
              <a:rPr lang="en-US" sz="1400" dirty="0">
                <a:solidFill>
                  <a:srgbClr val="171717"/>
                </a:solidFill>
              </a:rPr>
              <a:t> a receber e subvenção a </a:t>
            </a:r>
            <a:r>
              <a:rPr lang="en-US" sz="1400" dirty="0" err="1">
                <a:solidFill>
                  <a:srgbClr val="171717"/>
                </a:solidFill>
              </a:rPr>
              <a:t>executar</a:t>
            </a:r>
            <a:r>
              <a:rPr lang="en-US" sz="1400" dirty="0">
                <a:solidFill>
                  <a:srgbClr val="171717"/>
                </a:solidFill>
              </a:rPr>
              <a:t>.</a:t>
            </a:r>
            <a:endParaRPr lang="en-US" sz="1400" dirty="0"/>
          </a:p>
        </p:txBody>
      </p:sp>
      <p:grpSp>
        <p:nvGrpSpPr>
          <p:cNvPr id="4" name="Agrupar 3">
            <a:extLst>
              <a:ext uri="{FF2B5EF4-FFF2-40B4-BE49-F238E27FC236}">
                <a16:creationId xmlns:a16="http://schemas.microsoft.com/office/drawing/2014/main" xmlns="" id="{BD277E2D-A67B-24A8-192B-0EF5A98C2933}"/>
              </a:ext>
            </a:extLst>
          </p:cNvPr>
          <p:cNvGrpSpPr/>
          <p:nvPr/>
        </p:nvGrpSpPr>
        <p:grpSpPr>
          <a:xfrm>
            <a:off x="8242688" y="3278586"/>
            <a:ext cx="310896" cy="310896"/>
            <a:chOff x="8275320" y="1901952"/>
            <a:chExt cx="310896" cy="310896"/>
          </a:xfrm>
        </p:grpSpPr>
        <p:sp>
          <p:nvSpPr>
            <p:cNvPr id="5" name="Shape 16">
              <a:extLst>
                <a:ext uri="{FF2B5EF4-FFF2-40B4-BE49-F238E27FC236}">
                  <a16:creationId xmlns:a16="http://schemas.microsoft.com/office/drawing/2014/main" xmlns="" id="{183B0E68-E12F-5546-C04E-0C91E022D160}"/>
                </a:ext>
              </a:extLst>
            </p:cNvPr>
            <p:cNvSpPr/>
            <p:nvPr/>
          </p:nvSpPr>
          <p:spPr>
            <a:xfrm>
              <a:off x="8275320" y="1901952"/>
              <a:ext cx="310896" cy="310896"/>
            </a:xfrm>
            <a:prstGeom prst="ellipse">
              <a:avLst/>
            </a:prstGeom>
            <a:solidFill>
              <a:srgbClr val="C00000"/>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8F68617F-0A9E-B2B1-A708-FD06DFB19341}"/>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92E52025-2F01-D8B6-23C1-7DAB71FAEB7D}"/>
              </a:ext>
            </a:extLst>
          </p:cNvPr>
          <p:cNvGrpSpPr/>
          <p:nvPr/>
        </p:nvGrpSpPr>
        <p:grpSpPr>
          <a:xfrm>
            <a:off x="8242688" y="4119834"/>
            <a:ext cx="316097" cy="310896"/>
            <a:chOff x="8275320" y="2743200"/>
            <a:chExt cx="316097" cy="310896"/>
          </a:xfrm>
        </p:grpSpPr>
        <p:sp>
          <p:nvSpPr>
            <p:cNvPr id="8" name="Shape 19">
              <a:extLst>
                <a:ext uri="{FF2B5EF4-FFF2-40B4-BE49-F238E27FC236}">
                  <a16:creationId xmlns:a16="http://schemas.microsoft.com/office/drawing/2014/main" xmlns="" id="{5E3DBA59-A645-13A4-5556-5078C191D7CC}"/>
                </a:ext>
              </a:extLst>
            </p:cNvPr>
            <p:cNvSpPr/>
            <p:nvPr/>
          </p:nvSpPr>
          <p:spPr>
            <a:xfrm>
              <a:off x="8275320" y="2743200"/>
              <a:ext cx="310896" cy="310896"/>
            </a:xfrm>
            <a:prstGeom prst="ellipse">
              <a:avLst/>
            </a:prstGeom>
            <a:solidFill>
              <a:srgbClr val="C00000"/>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2C6593D7-0B62-8C41-CA86-8E4F2D5F0772}"/>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spTree>
    <p:extLst>
      <p:ext uri="{BB962C8B-B14F-4D97-AF65-F5344CB8AC3E}">
        <p14:creationId xmlns:p14="http://schemas.microsoft.com/office/powerpoint/2010/main" val="84961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E3FF7D4-F0F0-58A3-7C88-05A4EC282C6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CC36CA20-6920-1843-4CAE-53D79FEAD628}"/>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C3C5956E-0D33-05B9-EFAB-B12BC09917DD}"/>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F26BE113-87F7-4424-8697-67CA3E1F93D2}"/>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DRE</a:t>
            </a:r>
            <a:endParaRPr lang="en-US" sz="1200" dirty="0"/>
          </a:p>
        </p:txBody>
      </p:sp>
      <p:sp>
        <p:nvSpPr>
          <p:cNvPr id="16" name="Text 7">
            <a:extLst>
              <a:ext uri="{FF2B5EF4-FFF2-40B4-BE49-F238E27FC236}">
                <a16:creationId xmlns:a16="http://schemas.microsoft.com/office/drawing/2014/main" xmlns="" id="{A7A9870E-44F9-3362-911A-638519961C94}"/>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DRE com déficit no mesmo valor da provisão de perda</a:t>
            </a:r>
            <a:endParaRPr lang="en-US" sz="1950" dirty="0"/>
          </a:p>
        </p:txBody>
      </p:sp>
      <p:sp>
        <p:nvSpPr>
          <p:cNvPr id="18" name="Text 8">
            <a:extLst>
              <a:ext uri="{FF2B5EF4-FFF2-40B4-BE49-F238E27FC236}">
                <a16:creationId xmlns:a16="http://schemas.microsoft.com/office/drawing/2014/main" xmlns="" id="{7C439410-5555-F29F-40BE-F78956E12C6D}"/>
              </a:ext>
            </a:extLst>
          </p:cNvPr>
          <p:cNvSpPr/>
          <p:nvPr/>
        </p:nvSpPr>
        <p:spPr>
          <a:xfrm>
            <a:off x="502920" y="127101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A tela sugere que a provisão de perda tem impacto direto no déficit do exercício.</a:t>
            </a:r>
            <a:endParaRPr lang="en-US" sz="1500" dirty="0"/>
          </a:p>
        </p:txBody>
      </p:sp>
      <p:sp>
        <p:nvSpPr>
          <p:cNvPr id="20" name="Shape 9">
            <a:extLst>
              <a:ext uri="{FF2B5EF4-FFF2-40B4-BE49-F238E27FC236}">
                <a16:creationId xmlns:a16="http://schemas.microsoft.com/office/drawing/2014/main" xmlns="" id="{1A9D580F-4DF2-3ED5-0128-3523CF9571C5}"/>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assets/slide_35_pic1.png">
            <a:extLst>
              <a:ext uri="{FF2B5EF4-FFF2-40B4-BE49-F238E27FC236}">
                <a16:creationId xmlns:a16="http://schemas.microsoft.com/office/drawing/2014/main" xmlns="" id="{8593DCF4-6236-7337-2BB7-F0D2A9B384BA}"/>
              </a:ext>
            </a:extLst>
          </p:cNvPr>
          <p:cNvPicPr>
            <a:picLocks noChangeAspect="1"/>
          </p:cNvPicPr>
          <p:nvPr/>
        </p:nvPicPr>
        <p:blipFill>
          <a:blip r:embed="rId4"/>
          <a:stretch>
            <a:fillRect/>
          </a:stretch>
        </p:blipFill>
        <p:spPr>
          <a:xfrm>
            <a:off x="530352" y="2069103"/>
            <a:ext cx="7315200" cy="3506177"/>
          </a:xfrm>
          <a:prstGeom prst="rect">
            <a:avLst/>
          </a:prstGeom>
        </p:spPr>
      </p:pic>
      <p:sp>
        <p:nvSpPr>
          <p:cNvPr id="32" name="Shape 14">
            <a:extLst>
              <a:ext uri="{FF2B5EF4-FFF2-40B4-BE49-F238E27FC236}">
                <a16:creationId xmlns:a16="http://schemas.microsoft.com/office/drawing/2014/main" xmlns="" id="{4BF55AD6-DC1D-FAD9-5422-CEB890302188}"/>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3EC58B71-F5D5-B567-8011-5ABF3E9E965A}"/>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err="1">
                <a:solidFill>
                  <a:srgbClr val="00467F"/>
                </a:solidFill>
              </a:rPr>
              <a:t>Leitura</a:t>
            </a:r>
            <a:r>
              <a:rPr lang="en-US" sz="1600" b="1" dirty="0">
                <a:solidFill>
                  <a:srgbClr val="00467F"/>
                </a:solidFill>
              </a:rPr>
              <a:t> </a:t>
            </a:r>
            <a:r>
              <a:rPr lang="en-US" sz="1600" b="1" dirty="0" err="1">
                <a:solidFill>
                  <a:srgbClr val="00467F"/>
                </a:solidFill>
              </a:rPr>
              <a:t>técnica</a:t>
            </a:r>
            <a:endParaRPr lang="en-US" sz="1600" dirty="0"/>
          </a:p>
        </p:txBody>
      </p:sp>
      <p:sp>
        <p:nvSpPr>
          <p:cNvPr id="40" name="Text 18">
            <a:extLst>
              <a:ext uri="{FF2B5EF4-FFF2-40B4-BE49-F238E27FC236}">
                <a16:creationId xmlns:a16="http://schemas.microsoft.com/office/drawing/2014/main" xmlns="" id="{7AD7F4CE-B182-EDE5-8E9D-97F26A2CC433}"/>
              </a:ext>
            </a:extLst>
          </p:cNvPr>
          <p:cNvSpPr/>
          <p:nvPr/>
        </p:nvSpPr>
        <p:spPr>
          <a:xfrm>
            <a:off x="8714232" y="3444292"/>
            <a:ext cx="2651760" cy="795232"/>
          </a:xfrm>
          <a:prstGeom prst="rect">
            <a:avLst/>
          </a:prstGeom>
          <a:noFill/>
          <a:ln/>
        </p:spPr>
        <p:txBody>
          <a:bodyPr wrap="square" lIns="127" tIns="127" rIns="127" bIns="127" rtlCol="0" anchor="ctr">
            <a:normAutofit/>
          </a:bodyPr>
          <a:lstStyle/>
          <a:p>
            <a:pPr marL="0" indent="0">
              <a:buNone/>
            </a:pPr>
            <a:r>
              <a:rPr lang="pt-BR" sz="1400" dirty="0">
                <a:solidFill>
                  <a:srgbClr val="171717"/>
                </a:solidFill>
              </a:rPr>
              <a:t>DRE com déficit no mesmo valor da provisão de perda</a:t>
            </a:r>
            <a:r>
              <a:rPr lang="en-US" sz="1400" dirty="0">
                <a:solidFill>
                  <a:srgbClr val="171717"/>
                </a:solidFill>
              </a:rPr>
              <a:t>.</a:t>
            </a:r>
            <a:endParaRPr lang="en-US" sz="1400" dirty="0"/>
          </a:p>
        </p:txBody>
      </p:sp>
      <p:grpSp>
        <p:nvGrpSpPr>
          <p:cNvPr id="4" name="Agrupar 3">
            <a:extLst>
              <a:ext uri="{FF2B5EF4-FFF2-40B4-BE49-F238E27FC236}">
                <a16:creationId xmlns:a16="http://schemas.microsoft.com/office/drawing/2014/main" xmlns="" id="{4E4EBA9E-1A1D-193B-3F73-E5C4948EBC1C}"/>
              </a:ext>
            </a:extLst>
          </p:cNvPr>
          <p:cNvGrpSpPr/>
          <p:nvPr/>
        </p:nvGrpSpPr>
        <p:grpSpPr>
          <a:xfrm>
            <a:off x="8242688" y="3678167"/>
            <a:ext cx="310896" cy="310896"/>
            <a:chOff x="8275320" y="1901952"/>
            <a:chExt cx="310896" cy="310896"/>
          </a:xfrm>
        </p:grpSpPr>
        <p:sp>
          <p:nvSpPr>
            <p:cNvPr id="5" name="Shape 16">
              <a:extLst>
                <a:ext uri="{FF2B5EF4-FFF2-40B4-BE49-F238E27FC236}">
                  <a16:creationId xmlns:a16="http://schemas.microsoft.com/office/drawing/2014/main" xmlns="" id="{735DF3AD-1C1A-1D1D-CEE1-0276FFC4903C}"/>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68B6A842-9962-40A4-0929-89F94872B9B6}"/>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sp>
        <p:nvSpPr>
          <p:cNvPr id="60" name="Retângulo 59">
            <a:extLst>
              <a:ext uri="{FF2B5EF4-FFF2-40B4-BE49-F238E27FC236}">
                <a16:creationId xmlns:a16="http://schemas.microsoft.com/office/drawing/2014/main" xmlns="" id="{2D42B6E8-B16E-6EF1-2206-3A88746F9591}"/>
              </a:ext>
            </a:extLst>
          </p:cNvPr>
          <p:cNvSpPr/>
          <p:nvPr/>
        </p:nvSpPr>
        <p:spPr>
          <a:xfrm>
            <a:off x="547971" y="3961798"/>
            <a:ext cx="6356071" cy="11704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
        <p:nvSpPr>
          <p:cNvPr id="62" name="Retângulo 61">
            <a:extLst>
              <a:ext uri="{FF2B5EF4-FFF2-40B4-BE49-F238E27FC236}">
                <a16:creationId xmlns:a16="http://schemas.microsoft.com/office/drawing/2014/main" xmlns="" id="{9FE6E431-D290-1DB5-4CC5-393017527725}"/>
              </a:ext>
            </a:extLst>
          </p:cNvPr>
          <p:cNvSpPr/>
          <p:nvPr/>
        </p:nvSpPr>
        <p:spPr>
          <a:xfrm>
            <a:off x="547971" y="5423689"/>
            <a:ext cx="6356071" cy="11704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79219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5332451-3814-BD4A-DF4B-F1E1AE582BA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2A524761-7B4A-7A71-6F79-83BEC96337F6}"/>
              </a:ext>
            </a:extLst>
          </p:cNvPr>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a:extLst>
              <a:ext uri="{FF2B5EF4-FFF2-40B4-BE49-F238E27FC236}">
                <a16:creationId xmlns:a16="http://schemas.microsoft.com/office/drawing/2014/main" xmlns="" id="{B6198BEB-D5D9-A73C-7318-050218F0D3FA}"/>
              </a:ext>
            </a:extLst>
          </p:cNvPr>
          <p:cNvPicPr>
            <a:picLocks noChangeAspect="1"/>
          </p:cNvPicPr>
          <p:nvPr/>
        </p:nvPicPr>
        <p:blipFill>
          <a:blip r:embed="rId3"/>
          <a:stretch>
            <a:fillRect/>
          </a:stretch>
        </p:blipFill>
        <p:spPr>
          <a:xfrm>
            <a:off x="10222992" y="210312"/>
            <a:ext cx="1325880" cy="484632"/>
          </a:xfrm>
          <a:prstGeom prst="rect">
            <a:avLst/>
          </a:prstGeom>
        </p:spPr>
      </p:pic>
      <p:sp>
        <p:nvSpPr>
          <p:cNvPr id="14" name="Text 6">
            <a:extLst>
              <a:ext uri="{FF2B5EF4-FFF2-40B4-BE49-F238E27FC236}">
                <a16:creationId xmlns:a16="http://schemas.microsoft.com/office/drawing/2014/main" xmlns="" id="{E0C15F1A-86FD-8ED1-DCEC-BAACCF44A88A}"/>
              </a:ext>
            </a:extLst>
          </p:cNvPr>
          <p:cNvSpPr/>
          <p:nvPr/>
        </p:nvSpPr>
        <p:spPr>
          <a:xfrm>
            <a:off x="502920" y="566928"/>
            <a:ext cx="2926080" cy="182880"/>
          </a:xfrm>
          <a:prstGeom prst="rect">
            <a:avLst/>
          </a:prstGeom>
          <a:noFill/>
          <a:ln/>
        </p:spPr>
        <p:txBody>
          <a:bodyPr wrap="square" lIns="0" tIns="0" rIns="0" bIns="0" rtlCol="0" anchor="ctr"/>
          <a:lstStyle/>
          <a:p>
            <a:pPr marL="0" indent="0">
              <a:buNone/>
            </a:pPr>
            <a:r>
              <a:rPr lang="en-US" sz="1200" b="1" dirty="0">
                <a:solidFill>
                  <a:srgbClr val="B28A2E"/>
                </a:solidFill>
              </a:rPr>
              <a:t>PROVISÃO E SUBVENÇÃO</a:t>
            </a:r>
            <a:endParaRPr lang="en-US" sz="1200" dirty="0"/>
          </a:p>
        </p:txBody>
      </p:sp>
      <p:sp>
        <p:nvSpPr>
          <p:cNvPr id="16" name="Text 7">
            <a:extLst>
              <a:ext uri="{FF2B5EF4-FFF2-40B4-BE49-F238E27FC236}">
                <a16:creationId xmlns:a16="http://schemas.microsoft.com/office/drawing/2014/main" xmlns="" id="{AF01F25A-73B1-4AA2-2D49-7B9132D884EE}"/>
              </a:ext>
            </a:extLst>
          </p:cNvPr>
          <p:cNvSpPr/>
          <p:nvPr/>
        </p:nvSpPr>
        <p:spPr>
          <a:xfrm>
            <a:off x="502920" y="795528"/>
            <a:ext cx="10149840" cy="402336"/>
          </a:xfrm>
          <a:prstGeom prst="rect">
            <a:avLst/>
          </a:prstGeom>
          <a:noFill/>
          <a:ln/>
        </p:spPr>
        <p:txBody>
          <a:bodyPr wrap="square" lIns="0" tIns="0" rIns="0" bIns="0" rtlCol="0" anchor="ctr">
            <a:normAutofit/>
          </a:bodyPr>
          <a:lstStyle/>
          <a:p>
            <a:pPr marL="0" indent="0">
              <a:buNone/>
            </a:pPr>
            <a:r>
              <a:rPr lang="en-US" sz="1950" b="1" dirty="0">
                <a:solidFill>
                  <a:srgbClr val="171717"/>
                </a:solidFill>
              </a:rPr>
              <a:t>Provisão de perda como base para subvenção a receber</a:t>
            </a:r>
            <a:endParaRPr lang="en-US" sz="1950" dirty="0"/>
          </a:p>
        </p:txBody>
      </p:sp>
      <p:sp>
        <p:nvSpPr>
          <p:cNvPr id="18" name="Text 8">
            <a:extLst>
              <a:ext uri="{FF2B5EF4-FFF2-40B4-BE49-F238E27FC236}">
                <a16:creationId xmlns:a16="http://schemas.microsoft.com/office/drawing/2014/main" xmlns="" id="{6756E7BC-1E7F-082A-4A3F-7A854905B009}"/>
              </a:ext>
            </a:extLst>
          </p:cNvPr>
          <p:cNvSpPr/>
          <p:nvPr/>
        </p:nvSpPr>
        <p:spPr>
          <a:xfrm>
            <a:off x="502920" y="1103236"/>
            <a:ext cx="10332720" cy="219456"/>
          </a:xfrm>
          <a:prstGeom prst="rect">
            <a:avLst/>
          </a:prstGeom>
          <a:noFill/>
          <a:ln/>
        </p:spPr>
        <p:txBody>
          <a:bodyPr wrap="square" lIns="0" tIns="0" rIns="0" bIns="0" rtlCol="0" anchor="ctr">
            <a:noAutofit/>
          </a:bodyPr>
          <a:lstStyle/>
          <a:p>
            <a:pPr marL="0" indent="0">
              <a:buNone/>
            </a:pPr>
            <a:r>
              <a:rPr lang="en-US" sz="1500" dirty="0">
                <a:solidFill>
                  <a:srgbClr val="666666"/>
                </a:solidFill>
              </a:rPr>
              <a:t>O texto indica que o déficit apresentado na DRE compõe a base do valor a receber, exigindo explicação robusta.</a:t>
            </a:r>
            <a:endParaRPr lang="en-US" sz="1500" dirty="0"/>
          </a:p>
        </p:txBody>
      </p:sp>
      <p:sp>
        <p:nvSpPr>
          <p:cNvPr id="20" name="Shape 9">
            <a:extLst>
              <a:ext uri="{FF2B5EF4-FFF2-40B4-BE49-F238E27FC236}">
                <a16:creationId xmlns:a16="http://schemas.microsoft.com/office/drawing/2014/main" xmlns="" id="{47ACBF37-F593-2D3F-65FD-78DE1F5BDEDD}"/>
              </a:ext>
            </a:extLst>
          </p:cNvPr>
          <p:cNvSpPr/>
          <p:nvPr/>
        </p:nvSpPr>
        <p:spPr>
          <a:xfrm>
            <a:off x="493776" y="1499616"/>
            <a:ext cx="7388352" cy="4645152"/>
          </a:xfrm>
          <a:prstGeom prst="roundRect">
            <a:avLst>
              <a:gd name="adj" fmla="val 1181"/>
            </a:avLst>
          </a:prstGeom>
          <a:solidFill>
            <a:srgbClr val="FFFFFF"/>
          </a:solidFill>
          <a:ln w="10160">
            <a:solidFill>
              <a:srgbClr val="E6E0D2"/>
            </a:solidFill>
            <a:prstDash val="solid"/>
          </a:ln>
        </p:spPr>
        <p:txBody>
          <a:bodyPr/>
          <a:lstStyle/>
          <a:p>
            <a:endParaRPr lang="pt-BR"/>
          </a:p>
        </p:txBody>
      </p:sp>
      <p:pic>
        <p:nvPicPr>
          <p:cNvPr id="22" name="Image 1" descr="/mnt/data/ricardo_render/slide-36.png">
            <a:extLst>
              <a:ext uri="{FF2B5EF4-FFF2-40B4-BE49-F238E27FC236}">
                <a16:creationId xmlns:a16="http://schemas.microsoft.com/office/drawing/2014/main" xmlns="" id="{08416733-1EAF-142A-3570-6E188CBDB517}"/>
              </a:ext>
            </a:extLst>
          </p:cNvPr>
          <p:cNvPicPr>
            <a:picLocks noChangeAspect="1"/>
          </p:cNvPicPr>
          <p:nvPr/>
        </p:nvPicPr>
        <p:blipFill>
          <a:blip r:embed="rId4"/>
          <a:stretch>
            <a:fillRect/>
          </a:stretch>
        </p:blipFill>
        <p:spPr>
          <a:xfrm>
            <a:off x="530352" y="1766077"/>
            <a:ext cx="7315200" cy="4112230"/>
          </a:xfrm>
          <a:prstGeom prst="rect">
            <a:avLst/>
          </a:prstGeom>
        </p:spPr>
      </p:pic>
      <p:sp>
        <p:nvSpPr>
          <p:cNvPr id="32" name="Shape 14">
            <a:extLst>
              <a:ext uri="{FF2B5EF4-FFF2-40B4-BE49-F238E27FC236}">
                <a16:creationId xmlns:a16="http://schemas.microsoft.com/office/drawing/2014/main" xmlns="" id="{FA340341-6EA8-42DD-3DF3-6F52F1236B99}"/>
              </a:ext>
            </a:extLst>
          </p:cNvPr>
          <p:cNvSpPr/>
          <p:nvPr/>
        </p:nvSpPr>
        <p:spPr>
          <a:xfrm>
            <a:off x="8092440" y="1527048"/>
            <a:ext cx="3474720" cy="4572000"/>
          </a:xfrm>
          <a:prstGeom prst="roundRect">
            <a:avLst>
              <a:gd name="adj" fmla="val 2105"/>
            </a:avLst>
          </a:prstGeom>
          <a:solidFill>
            <a:srgbClr val="FBF7ED"/>
          </a:solidFill>
          <a:ln w="10160">
            <a:solidFill>
              <a:srgbClr val="E9D7A8"/>
            </a:solidFill>
            <a:prstDash val="solid"/>
          </a:ln>
        </p:spPr>
        <p:txBody>
          <a:bodyPr/>
          <a:lstStyle/>
          <a:p>
            <a:endParaRPr lang="pt-BR"/>
          </a:p>
        </p:txBody>
      </p:sp>
      <p:sp>
        <p:nvSpPr>
          <p:cNvPr id="34" name="Text 15">
            <a:extLst>
              <a:ext uri="{FF2B5EF4-FFF2-40B4-BE49-F238E27FC236}">
                <a16:creationId xmlns:a16="http://schemas.microsoft.com/office/drawing/2014/main" xmlns="" id="{1AA7BB98-6232-EECD-9FBC-9B5C3FE39EE7}"/>
              </a:ext>
            </a:extLst>
          </p:cNvPr>
          <p:cNvSpPr/>
          <p:nvPr/>
        </p:nvSpPr>
        <p:spPr>
          <a:xfrm>
            <a:off x="8238744" y="1655064"/>
            <a:ext cx="3182112" cy="201168"/>
          </a:xfrm>
          <a:prstGeom prst="rect">
            <a:avLst/>
          </a:prstGeom>
          <a:noFill/>
          <a:ln/>
        </p:spPr>
        <p:txBody>
          <a:bodyPr wrap="square" lIns="0" tIns="0" rIns="0" bIns="0" rtlCol="0" anchor="ctr">
            <a:noAutofit/>
          </a:bodyPr>
          <a:lstStyle/>
          <a:p>
            <a:pPr marL="0" indent="0">
              <a:buNone/>
            </a:pPr>
            <a:r>
              <a:rPr lang="en-US" sz="1600" b="1" dirty="0">
                <a:solidFill>
                  <a:srgbClr val="00467F"/>
                </a:solidFill>
              </a:rPr>
              <a:t>Leitura técnica</a:t>
            </a:r>
            <a:endParaRPr lang="en-US" sz="1600" dirty="0"/>
          </a:p>
        </p:txBody>
      </p:sp>
      <p:sp>
        <p:nvSpPr>
          <p:cNvPr id="40" name="Text 18">
            <a:extLst>
              <a:ext uri="{FF2B5EF4-FFF2-40B4-BE49-F238E27FC236}">
                <a16:creationId xmlns:a16="http://schemas.microsoft.com/office/drawing/2014/main" xmlns="" id="{BABB1ABE-269E-1F80-8C1F-0CBEC396C896}"/>
              </a:ext>
            </a:extLst>
          </p:cNvPr>
          <p:cNvSpPr/>
          <p:nvPr/>
        </p:nvSpPr>
        <p:spPr>
          <a:xfrm>
            <a:off x="8714232" y="2462779"/>
            <a:ext cx="2651760" cy="795232"/>
          </a:xfrm>
          <a:prstGeom prst="rect">
            <a:avLst/>
          </a:prstGeom>
          <a:noFill/>
          <a:ln/>
        </p:spPr>
        <p:txBody>
          <a:bodyPr wrap="square" lIns="127" tIns="127" rIns="127" bIns="127" rtlCol="0" anchor="ctr">
            <a:normAutofit/>
          </a:bodyPr>
          <a:lstStyle/>
          <a:p>
            <a:pPr marL="0" indent="0">
              <a:buNone/>
            </a:pPr>
            <a:r>
              <a:rPr lang="pt-BR" sz="1200" dirty="0">
                <a:solidFill>
                  <a:srgbClr val="171717"/>
                </a:solidFill>
              </a:rPr>
              <a:t>Mesmo com </a:t>
            </a:r>
            <a:r>
              <a:rPr lang="pt-BR" sz="1200" dirty="0" err="1">
                <a:solidFill>
                  <a:srgbClr val="171717"/>
                </a:solidFill>
              </a:rPr>
              <a:t>Deficit</a:t>
            </a:r>
            <a:r>
              <a:rPr lang="pt-BR" sz="1200" dirty="0">
                <a:solidFill>
                  <a:srgbClr val="171717"/>
                </a:solidFill>
              </a:rPr>
              <a:t> na DRE a provisão de perda foi base para a subvenção a receber no ativo.</a:t>
            </a:r>
          </a:p>
        </p:txBody>
      </p:sp>
      <p:sp>
        <p:nvSpPr>
          <p:cNvPr id="46" name="Text 21">
            <a:extLst>
              <a:ext uri="{FF2B5EF4-FFF2-40B4-BE49-F238E27FC236}">
                <a16:creationId xmlns:a16="http://schemas.microsoft.com/office/drawing/2014/main" xmlns="" id="{B27251D0-5493-92EE-A15E-600F0A2F3DB3}"/>
              </a:ext>
            </a:extLst>
          </p:cNvPr>
          <p:cNvSpPr/>
          <p:nvPr/>
        </p:nvSpPr>
        <p:spPr>
          <a:xfrm>
            <a:off x="8714232" y="3304027"/>
            <a:ext cx="2651760" cy="795232"/>
          </a:xfrm>
          <a:prstGeom prst="rect">
            <a:avLst/>
          </a:prstGeom>
          <a:noFill/>
          <a:ln/>
        </p:spPr>
        <p:txBody>
          <a:bodyPr wrap="square" lIns="127" tIns="127" rIns="127" bIns="127" rtlCol="0" anchor="ctr">
            <a:normAutofit/>
          </a:bodyPr>
          <a:lstStyle/>
          <a:p>
            <a:r>
              <a:rPr lang="pt-BR" sz="1200" dirty="0">
                <a:solidFill>
                  <a:srgbClr val="171717"/>
                </a:solidFill>
              </a:rPr>
              <a:t>A Entidade informou que os custos foram superiores ao total repassado em 2025.</a:t>
            </a:r>
            <a:endParaRPr lang="en-US" sz="1200" dirty="0"/>
          </a:p>
        </p:txBody>
      </p:sp>
      <p:sp>
        <p:nvSpPr>
          <p:cNvPr id="52" name="Text 24">
            <a:extLst>
              <a:ext uri="{FF2B5EF4-FFF2-40B4-BE49-F238E27FC236}">
                <a16:creationId xmlns:a16="http://schemas.microsoft.com/office/drawing/2014/main" xmlns="" id="{9586C81F-2E6A-71DE-81BE-E022CDD67CF0}"/>
              </a:ext>
            </a:extLst>
          </p:cNvPr>
          <p:cNvSpPr/>
          <p:nvPr/>
        </p:nvSpPr>
        <p:spPr>
          <a:xfrm>
            <a:off x="8714232" y="4145274"/>
            <a:ext cx="2651760" cy="1609490"/>
          </a:xfrm>
          <a:prstGeom prst="rect">
            <a:avLst/>
          </a:prstGeom>
          <a:noFill/>
          <a:ln/>
        </p:spPr>
        <p:txBody>
          <a:bodyPr wrap="square" lIns="127" tIns="127" rIns="127" bIns="127" rtlCol="0" anchor="ctr">
            <a:normAutofit/>
          </a:bodyPr>
          <a:lstStyle/>
          <a:p>
            <a:pPr marL="0" indent="0">
              <a:buNone/>
            </a:pPr>
            <a:r>
              <a:rPr lang="pt-BR" sz="1200" dirty="0">
                <a:solidFill>
                  <a:srgbClr val="171717"/>
                </a:solidFill>
              </a:rPr>
              <a:t>Porém a base utilizada enviou saldo do ano anterior, além do registro de perda, para composição do saldo. Ou seja, o Resultado deficitário apresentado na DRE faz parte da base do valor a receber. </a:t>
            </a:r>
            <a:endParaRPr lang="en-US" sz="1200" dirty="0"/>
          </a:p>
        </p:txBody>
      </p:sp>
      <p:grpSp>
        <p:nvGrpSpPr>
          <p:cNvPr id="4" name="Agrupar 3">
            <a:extLst>
              <a:ext uri="{FF2B5EF4-FFF2-40B4-BE49-F238E27FC236}">
                <a16:creationId xmlns:a16="http://schemas.microsoft.com/office/drawing/2014/main" xmlns="" id="{AF963FCA-93BC-F938-9CE6-55122EAB1DF3}"/>
              </a:ext>
            </a:extLst>
          </p:cNvPr>
          <p:cNvGrpSpPr/>
          <p:nvPr/>
        </p:nvGrpSpPr>
        <p:grpSpPr>
          <a:xfrm>
            <a:off x="8196967" y="2688336"/>
            <a:ext cx="310896" cy="310896"/>
            <a:chOff x="8275320" y="1901952"/>
            <a:chExt cx="310896" cy="310896"/>
          </a:xfrm>
        </p:grpSpPr>
        <p:sp>
          <p:nvSpPr>
            <p:cNvPr id="5" name="Shape 16">
              <a:extLst>
                <a:ext uri="{FF2B5EF4-FFF2-40B4-BE49-F238E27FC236}">
                  <a16:creationId xmlns:a16="http://schemas.microsoft.com/office/drawing/2014/main" xmlns="" id="{48A8D60D-9E62-720C-CD9D-39CB2B8DD359}"/>
                </a:ext>
              </a:extLst>
            </p:cNvPr>
            <p:cNvSpPr/>
            <p:nvPr/>
          </p:nvSpPr>
          <p:spPr>
            <a:xfrm>
              <a:off x="8275320" y="1901952"/>
              <a:ext cx="310896" cy="310896"/>
            </a:xfrm>
            <a:prstGeom prst="ellipse">
              <a:avLst/>
            </a:prstGeom>
            <a:solidFill>
              <a:srgbClr val="B54736"/>
            </a:solidFill>
            <a:ln w="5080">
              <a:solidFill>
                <a:srgbClr val="FFFFFF"/>
              </a:solidFill>
              <a:prstDash val="solid"/>
            </a:ln>
          </p:spPr>
          <p:txBody>
            <a:bodyPr/>
            <a:lstStyle/>
            <a:p>
              <a:endParaRPr lang="pt-BR"/>
            </a:p>
          </p:txBody>
        </p:sp>
        <p:sp>
          <p:nvSpPr>
            <p:cNvPr id="6" name="Text 17">
              <a:extLst>
                <a:ext uri="{FF2B5EF4-FFF2-40B4-BE49-F238E27FC236}">
                  <a16:creationId xmlns:a16="http://schemas.microsoft.com/office/drawing/2014/main" xmlns="" id="{A714C1A0-7417-60FC-EC2B-610D612CC469}"/>
                </a:ext>
              </a:extLst>
            </p:cNvPr>
            <p:cNvSpPr/>
            <p:nvPr/>
          </p:nvSpPr>
          <p:spPr>
            <a:xfrm>
              <a:off x="8275320" y="2020824"/>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grpSp>
      <p:grpSp>
        <p:nvGrpSpPr>
          <p:cNvPr id="7" name="Agrupar 6">
            <a:extLst>
              <a:ext uri="{FF2B5EF4-FFF2-40B4-BE49-F238E27FC236}">
                <a16:creationId xmlns:a16="http://schemas.microsoft.com/office/drawing/2014/main" xmlns="" id="{9F1F4A2D-E8A1-1980-511F-C6692E648FBA}"/>
              </a:ext>
            </a:extLst>
          </p:cNvPr>
          <p:cNvGrpSpPr/>
          <p:nvPr/>
        </p:nvGrpSpPr>
        <p:grpSpPr>
          <a:xfrm>
            <a:off x="8196967" y="3529584"/>
            <a:ext cx="316097" cy="310896"/>
            <a:chOff x="8275320" y="2743200"/>
            <a:chExt cx="316097" cy="310896"/>
          </a:xfrm>
        </p:grpSpPr>
        <p:sp>
          <p:nvSpPr>
            <p:cNvPr id="8" name="Shape 19">
              <a:extLst>
                <a:ext uri="{FF2B5EF4-FFF2-40B4-BE49-F238E27FC236}">
                  <a16:creationId xmlns:a16="http://schemas.microsoft.com/office/drawing/2014/main" xmlns="" id="{5FFB817E-3A0A-1E26-776B-12F592B90C6C}"/>
                </a:ext>
              </a:extLst>
            </p:cNvPr>
            <p:cNvSpPr/>
            <p:nvPr/>
          </p:nvSpPr>
          <p:spPr>
            <a:xfrm>
              <a:off x="8275320" y="2743200"/>
              <a:ext cx="310896" cy="310896"/>
            </a:xfrm>
            <a:prstGeom prst="ellipse">
              <a:avLst/>
            </a:prstGeom>
            <a:solidFill>
              <a:srgbClr val="B28A2E"/>
            </a:solidFill>
            <a:ln w="5080">
              <a:solidFill>
                <a:srgbClr val="FFFFFF"/>
              </a:solidFill>
              <a:prstDash val="solid"/>
            </a:ln>
          </p:spPr>
          <p:txBody>
            <a:bodyPr/>
            <a:lstStyle/>
            <a:p>
              <a:endParaRPr lang="pt-BR"/>
            </a:p>
          </p:txBody>
        </p:sp>
        <p:sp>
          <p:nvSpPr>
            <p:cNvPr id="9" name="Text 20">
              <a:extLst>
                <a:ext uri="{FF2B5EF4-FFF2-40B4-BE49-F238E27FC236}">
                  <a16:creationId xmlns:a16="http://schemas.microsoft.com/office/drawing/2014/main" xmlns="" id="{A0BDCAD7-6045-C075-CD7A-E0F9208BE3A7}"/>
                </a:ext>
              </a:extLst>
            </p:cNvPr>
            <p:cNvSpPr/>
            <p:nvPr/>
          </p:nvSpPr>
          <p:spPr>
            <a:xfrm>
              <a:off x="8280521" y="2862072"/>
              <a:ext cx="310896" cy="73152"/>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grpSp>
      <p:grpSp>
        <p:nvGrpSpPr>
          <p:cNvPr id="10" name="Agrupar 9">
            <a:extLst>
              <a:ext uri="{FF2B5EF4-FFF2-40B4-BE49-F238E27FC236}">
                <a16:creationId xmlns:a16="http://schemas.microsoft.com/office/drawing/2014/main" xmlns="" id="{AF6167B4-3BDF-B570-C901-CB856BF79F60}"/>
              </a:ext>
            </a:extLst>
          </p:cNvPr>
          <p:cNvGrpSpPr/>
          <p:nvPr/>
        </p:nvGrpSpPr>
        <p:grpSpPr>
          <a:xfrm>
            <a:off x="8175700" y="4790282"/>
            <a:ext cx="363831" cy="311480"/>
            <a:chOff x="8254053" y="3584448"/>
            <a:chExt cx="363831" cy="311480"/>
          </a:xfrm>
        </p:grpSpPr>
        <p:sp>
          <p:nvSpPr>
            <p:cNvPr id="11" name="Shape 22">
              <a:extLst>
                <a:ext uri="{FF2B5EF4-FFF2-40B4-BE49-F238E27FC236}">
                  <a16:creationId xmlns:a16="http://schemas.microsoft.com/office/drawing/2014/main" xmlns="" id="{091183B8-D256-71DF-15E9-CAC7E9D4C285}"/>
                </a:ext>
              </a:extLst>
            </p:cNvPr>
            <p:cNvSpPr/>
            <p:nvPr/>
          </p:nvSpPr>
          <p:spPr>
            <a:xfrm>
              <a:off x="8275320" y="3584448"/>
              <a:ext cx="310896" cy="310896"/>
            </a:xfrm>
            <a:prstGeom prst="ellipse">
              <a:avLst/>
            </a:prstGeom>
            <a:solidFill>
              <a:srgbClr val="B28A2E"/>
            </a:solidFill>
            <a:ln w="5080">
              <a:solidFill>
                <a:srgbClr val="FFFFFF"/>
              </a:solidFill>
              <a:prstDash val="solid"/>
            </a:ln>
          </p:spPr>
          <p:txBody>
            <a:bodyPr anchor="ctr" anchorCtr="0"/>
            <a:lstStyle/>
            <a:p>
              <a:endParaRPr lang="pt-BR" b="1" dirty="0"/>
            </a:p>
          </p:txBody>
        </p:sp>
        <p:sp>
          <p:nvSpPr>
            <p:cNvPr id="12" name="Text 23">
              <a:extLst>
                <a:ext uri="{FF2B5EF4-FFF2-40B4-BE49-F238E27FC236}">
                  <a16:creationId xmlns:a16="http://schemas.microsoft.com/office/drawing/2014/main" xmlns="" id="{DFE45C1D-9AD4-E854-BA81-B44E5E088639}"/>
                </a:ext>
              </a:extLst>
            </p:cNvPr>
            <p:cNvSpPr/>
            <p:nvPr/>
          </p:nvSpPr>
          <p:spPr>
            <a:xfrm>
              <a:off x="8254053" y="3594176"/>
              <a:ext cx="363831" cy="301752"/>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grpSp>
    </p:spTree>
    <p:extLst>
      <p:ext uri="{BB962C8B-B14F-4D97-AF65-F5344CB8AC3E}">
        <p14:creationId xmlns:p14="http://schemas.microsoft.com/office/powerpoint/2010/main" val="3582495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ENCERRAMENTO</a:t>
            </a:r>
            <a:endParaRPr lang="en-US" sz="560" dirty="0"/>
          </a:p>
        </p:txBody>
      </p:sp>
      <p:pic>
        <p:nvPicPr>
          <p:cNvPr id="7" name="Image 1" descr="/mnt/data/template_unzip/ppt/media/image1.png"/>
          <p:cNvPicPr>
            <a:picLocks noChangeAspect="1"/>
          </p:cNvPicPr>
          <p:nvPr/>
        </p:nvPicPr>
        <p:blipFill>
          <a:blip r:embed="rId3"/>
          <a:srcRect l="13537" t="37431" r="13537" b="37431"/>
          <a:stretch>
            <a:fillRect/>
          </a:stretch>
        </p:blipFill>
        <p:spPr>
          <a:xfrm>
            <a:off x="2660300" y="1267743"/>
            <a:ext cx="6871398" cy="2368588"/>
          </a:xfrm>
          <a:prstGeom prst="rect">
            <a:avLst/>
          </a:prstGeom>
        </p:spPr>
      </p:pic>
      <p:pic>
        <p:nvPicPr>
          <p:cNvPr id="10" name="Image 2" descr="/mnt/data/extracted_pictures/slide38_pic03.png"/>
          <p:cNvPicPr>
            <a:picLocks noChangeAspect="1"/>
          </p:cNvPicPr>
          <p:nvPr/>
        </p:nvPicPr>
        <p:blipFill>
          <a:blip r:embed="rId4"/>
          <a:stretch>
            <a:fillRect/>
          </a:stretch>
        </p:blipFill>
        <p:spPr>
          <a:xfrm>
            <a:off x="5175196" y="3956371"/>
            <a:ext cx="1841607" cy="1877501"/>
          </a:xfrm>
          <a:prstGeom prst="rect">
            <a:avLst/>
          </a:prstGeom>
        </p:spPr>
      </p:pic>
      <p:sp>
        <p:nvSpPr>
          <p:cNvPr id="11" name="Text 6"/>
          <p:cNvSpPr/>
          <p:nvPr/>
        </p:nvSpPr>
        <p:spPr>
          <a:xfrm>
            <a:off x="4160520" y="5833872"/>
            <a:ext cx="3886200" cy="320040"/>
          </a:xfrm>
          <a:prstGeom prst="rect">
            <a:avLst/>
          </a:prstGeom>
          <a:noFill/>
          <a:ln/>
        </p:spPr>
        <p:txBody>
          <a:bodyPr wrap="square" lIns="0" tIns="0" rIns="0" bIns="0" rtlCol="0" anchor="ctr">
            <a:normAutofit fontScale="92500" lnSpcReduction="10000"/>
          </a:bodyPr>
          <a:lstStyle/>
          <a:p>
            <a:pPr marL="0" indent="0" algn="ctr">
              <a:buNone/>
            </a:pPr>
            <a:r>
              <a:rPr lang="en-US" sz="1200" dirty="0">
                <a:solidFill>
                  <a:srgbClr val="1F2933"/>
                </a:solidFill>
                <a:latin typeface="Aptos" pitchFamily="34" charset="0"/>
                <a:ea typeface="Aptos" pitchFamily="34" charset="-122"/>
                <a:cs typeface="Aptos" pitchFamily="34" charset="-120"/>
              </a:rPr>
              <a:t>José Ricardo Xavier</a:t>
            </a:r>
            <a:endParaRPr lang="en-US" sz="1200" dirty="0"/>
          </a:p>
          <a:p>
            <a:pPr marL="0" indent="0" algn="ctr">
              <a:buNone/>
            </a:pPr>
            <a:r>
              <a:rPr lang="en-US" sz="1200" dirty="0">
                <a:solidFill>
                  <a:srgbClr val="1F2933"/>
                </a:solidFill>
                <a:latin typeface="Aptos" pitchFamily="34" charset="0"/>
                <a:ea typeface="Aptos" pitchFamily="34" charset="-122"/>
                <a:cs typeface="Aptos" pitchFamily="34" charset="-120"/>
              </a:rPr>
              <a:t>Coordenador – Comissão Terceiro Setor – CRC-GO</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DIVULGAÇÃO</a:t>
            </a:r>
            <a:endParaRPr lang="en-US" sz="560" dirty="0"/>
          </a:p>
        </p:txBody>
      </p:sp>
      <p:sp>
        <p:nvSpPr>
          <p:cNvPr id="7" name="Text 4"/>
          <p:cNvSpPr/>
          <p:nvPr/>
        </p:nvSpPr>
        <p:spPr>
          <a:xfrm>
            <a:off x="658368" y="429768"/>
            <a:ext cx="7132320" cy="182880"/>
          </a:xfrm>
          <a:prstGeom prst="rect">
            <a:avLst/>
          </a:prstGeom>
          <a:noFill/>
          <a:ln/>
        </p:spPr>
        <p:txBody>
          <a:bodyPr wrap="square" lIns="0" tIns="0" rIns="0" bIns="0" rtlCol="0" anchor="ctr"/>
          <a:lstStyle/>
          <a:p>
            <a:pPr marL="0" indent="0">
              <a:buNone/>
            </a:pPr>
            <a:r>
              <a:rPr lang="en-US" sz="760" b="1" dirty="0">
                <a:solidFill>
                  <a:srgbClr val="B8943D"/>
                </a:solidFill>
                <a:latin typeface="Aptos" pitchFamily="34" charset="0"/>
                <a:ea typeface="Aptos" pitchFamily="34" charset="-122"/>
                <a:cs typeface="Aptos" pitchFamily="34" charset="-120"/>
              </a:rPr>
              <a:t>CONTROLE</a:t>
            </a:r>
            <a:endParaRPr lang="en-US" sz="760" dirty="0"/>
          </a:p>
        </p:txBody>
      </p:sp>
      <p:sp>
        <p:nvSpPr>
          <p:cNvPr id="8" name="Text 5"/>
          <p:cNvSpPr/>
          <p:nvPr/>
        </p:nvSpPr>
        <p:spPr>
          <a:xfrm>
            <a:off x="658368" y="1060704"/>
            <a:ext cx="9555480" cy="658368"/>
          </a:xfrm>
          <a:prstGeom prst="rect">
            <a:avLst/>
          </a:prstGeom>
          <a:noFill/>
          <a:ln/>
        </p:spPr>
        <p:txBody>
          <a:bodyPr wrap="square" lIns="0" tIns="0" rIns="0" bIns="0" rtlCol="0" anchor="ctr">
            <a:normAutofit/>
          </a:bodyPr>
          <a:lstStyle/>
          <a:p>
            <a:pPr marL="0" indent="0">
              <a:buNone/>
            </a:pPr>
            <a:r>
              <a:rPr lang="en-US" sz="2595" b="1" dirty="0">
                <a:solidFill>
                  <a:srgbClr val="1F2933"/>
                </a:solidFill>
                <a:latin typeface="Aptos Display" pitchFamily="34" charset="0"/>
                <a:ea typeface="Aptos Display" pitchFamily="34" charset="-122"/>
                <a:cs typeface="Aptos Display" pitchFamily="34" charset="-120"/>
              </a:rPr>
              <a:t>Pacote mínimo antes da publicação</a:t>
            </a:r>
            <a:endParaRPr lang="en-US" sz="2595" dirty="0"/>
          </a:p>
        </p:txBody>
      </p:sp>
      <p:sp>
        <p:nvSpPr>
          <p:cNvPr id="9" name="Shape 6"/>
          <p:cNvSpPr/>
          <p:nvPr/>
        </p:nvSpPr>
        <p:spPr>
          <a:xfrm>
            <a:off x="658368" y="1792224"/>
            <a:ext cx="2057400" cy="0"/>
          </a:xfrm>
          <a:prstGeom prst="line">
            <a:avLst/>
          </a:prstGeom>
          <a:noFill/>
          <a:ln w="15240">
            <a:solidFill>
              <a:srgbClr val="B8943D"/>
            </a:solidFill>
            <a:prstDash val="solid"/>
          </a:ln>
        </p:spPr>
        <p:txBody>
          <a:bodyPr/>
          <a:lstStyle/>
          <a:p>
            <a:endParaRPr lang="pt-BR"/>
          </a:p>
        </p:txBody>
      </p:sp>
      <p:sp>
        <p:nvSpPr>
          <p:cNvPr id="10" name="Text 7"/>
          <p:cNvSpPr/>
          <p:nvPr/>
        </p:nvSpPr>
        <p:spPr>
          <a:xfrm>
            <a:off x="777240" y="285729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BP</a:t>
            </a:r>
            <a:endParaRPr lang="en-US" sz="1000" dirty="0"/>
          </a:p>
        </p:txBody>
      </p:sp>
      <p:sp>
        <p:nvSpPr>
          <p:cNvPr id="11" name="Text 8"/>
          <p:cNvSpPr/>
          <p:nvPr/>
        </p:nvSpPr>
        <p:spPr>
          <a:xfrm>
            <a:off x="1527048" y="291215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Balanço Patrimonial</a:t>
            </a:r>
            <a:endParaRPr lang="en-US" sz="1200" dirty="0"/>
          </a:p>
        </p:txBody>
      </p:sp>
      <p:sp>
        <p:nvSpPr>
          <p:cNvPr id="12" name="Text 9"/>
          <p:cNvSpPr/>
          <p:nvPr/>
        </p:nvSpPr>
        <p:spPr>
          <a:xfrm>
            <a:off x="3566160" y="285729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DRE</a:t>
            </a:r>
            <a:endParaRPr lang="en-US" sz="1000" dirty="0"/>
          </a:p>
        </p:txBody>
      </p:sp>
      <p:sp>
        <p:nvSpPr>
          <p:cNvPr id="13" name="Text 10"/>
          <p:cNvSpPr/>
          <p:nvPr/>
        </p:nvSpPr>
        <p:spPr>
          <a:xfrm>
            <a:off x="4315968" y="291215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Resultado do exercício</a:t>
            </a:r>
            <a:endParaRPr lang="en-US" sz="1200" dirty="0"/>
          </a:p>
        </p:txBody>
      </p:sp>
      <p:sp>
        <p:nvSpPr>
          <p:cNvPr id="14" name="Text 11"/>
          <p:cNvSpPr/>
          <p:nvPr/>
        </p:nvSpPr>
        <p:spPr>
          <a:xfrm>
            <a:off x="6355080" y="285729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DMPL</a:t>
            </a:r>
            <a:endParaRPr lang="en-US" sz="1000" dirty="0"/>
          </a:p>
        </p:txBody>
      </p:sp>
      <p:sp>
        <p:nvSpPr>
          <p:cNvPr id="15" name="Text 12"/>
          <p:cNvSpPr/>
          <p:nvPr/>
        </p:nvSpPr>
        <p:spPr>
          <a:xfrm>
            <a:off x="7104888" y="291215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Mutação do PL</a:t>
            </a:r>
            <a:endParaRPr lang="en-US" sz="1200" dirty="0"/>
          </a:p>
        </p:txBody>
      </p:sp>
      <p:sp>
        <p:nvSpPr>
          <p:cNvPr id="16" name="Text 13"/>
          <p:cNvSpPr/>
          <p:nvPr/>
        </p:nvSpPr>
        <p:spPr>
          <a:xfrm>
            <a:off x="9144000" y="285729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DFC</a:t>
            </a:r>
            <a:endParaRPr lang="en-US" sz="1000" dirty="0"/>
          </a:p>
        </p:txBody>
      </p:sp>
      <p:sp>
        <p:nvSpPr>
          <p:cNvPr id="17" name="Text 14"/>
          <p:cNvSpPr/>
          <p:nvPr/>
        </p:nvSpPr>
        <p:spPr>
          <a:xfrm>
            <a:off x="9893808" y="291215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Fluxo de caixa</a:t>
            </a:r>
            <a:endParaRPr lang="en-US" sz="1200" dirty="0"/>
          </a:p>
        </p:txBody>
      </p:sp>
      <p:sp>
        <p:nvSpPr>
          <p:cNvPr id="18" name="Text 15"/>
          <p:cNvSpPr/>
          <p:nvPr/>
        </p:nvSpPr>
        <p:spPr>
          <a:xfrm>
            <a:off x="777240" y="390885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DRA</a:t>
            </a:r>
            <a:endParaRPr lang="en-US" sz="1000" dirty="0"/>
          </a:p>
        </p:txBody>
      </p:sp>
      <p:sp>
        <p:nvSpPr>
          <p:cNvPr id="19" name="Text 16"/>
          <p:cNvSpPr/>
          <p:nvPr/>
        </p:nvSpPr>
        <p:spPr>
          <a:xfrm>
            <a:off x="1527048" y="396371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Resultado abrangente</a:t>
            </a:r>
            <a:endParaRPr lang="en-US" sz="1200" dirty="0"/>
          </a:p>
        </p:txBody>
      </p:sp>
      <p:sp>
        <p:nvSpPr>
          <p:cNvPr id="20" name="Text 17"/>
          <p:cNvSpPr/>
          <p:nvPr/>
        </p:nvSpPr>
        <p:spPr>
          <a:xfrm>
            <a:off x="3566160" y="3908851"/>
            <a:ext cx="594360" cy="411480"/>
          </a:xfrm>
          <a:prstGeom prst="rect">
            <a:avLst/>
          </a:prstGeom>
          <a:solidFill>
            <a:srgbClr val="004C83"/>
          </a:solidFill>
          <a:ln>
            <a:solidFill>
              <a:srgbClr val="004C83">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NE</a:t>
            </a:r>
            <a:endParaRPr lang="en-US" sz="1000" dirty="0"/>
          </a:p>
        </p:txBody>
      </p:sp>
      <p:sp>
        <p:nvSpPr>
          <p:cNvPr id="21" name="Text 18"/>
          <p:cNvSpPr/>
          <p:nvPr/>
        </p:nvSpPr>
        <p:spPr>
          <a:xfrm>
            <a:off x="4315968" y="396371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Notas numeradas</a:t>
            </a:r>
            <a:endParaRPr lang="en-US" sz="1200" dirty="0"/>
          </a:p>
        </p:txBody>
      </p:sp>
      <p:sp>
        <p:nvSpPr>
          <p:cNvPr id="22" name="Text 19"/>
          <p:cNvSpPr/>
          <p:nvPr/>
        </p:nvSpPr>
        <p:spPr>
          <a:xfrm>
            <a:off x="6355080" y="3908851"/>
            <a:ext cx="594360" cy="411480"/>
          </a:xfrm>
          <a:prstGeom prst="rect">
            <a:avLst/>
          </a:prstGeom>
          <a:solidFill>
            <a:srgbClr val="B8943D"/>
          </a:solidFill>
          <a:ln>
            <a:solidFill>
              <a:srgbClr val="B8943D">
                <a:alpha val="0"/>
              </a:srgbClr>
            </a:solidFill>
          </a:ln>
        </p:spPr>
        <p:txBody>
          <a:bodyPr wrap="square" lIns="0" tIns="0" rIns="0" bIns="0" rtlCol="0" anchor="ctr"/>
          <a:lstStyle/>
          <a:p>
            <a:pPr marL="0" indent="0" algn="ctr">
              <a:buNone/>
            </a:pPr>
            <a:r>
              <a:rPr lang="en-US" sz="1000" b="1" dirty="0">
                <a:solidFill>
                  <a:srgbClr val="FFFFFF"/>
                </a:solidFill>
                <a:latin typeface="Aptos" pitchFamily="34" charset="0"/>
                <a:ea typeface="Aptos" pitchFamily="34" charset="-122"/>
                <a:cs typeface="Aptos" pitchFamily="34" charset="-120"/>
              </a:rPr>
              <a:t>REL.</a:t>
            </a:r>
            <a:endParaRPr lang="en-US" sz="1000" dirty="0"/>
          </a:p>
        </p:txBody>
      </p:sp>
      <p:sp>
        <p:nvSpPr>
          <p:cNvPr id="23" name="Text 20"/>
          <p:cNvSpPr/>
          <p:nvPr/>
        </p:nvSpPr>
        <p:spPr>
          <a:xfrm>
            <a:off x="7104888" y="3963715"/>
            <a:ext cx="1691640" cy="301752"/>
          </a:xfrm>
          <a:prstGeom prst="rect">
            <a:avLst/>
          </a:prstGeom>
          <a:noFill/>
          <a:ln/>
        </p:spPr>
        <p:txBody>
          <a:bodyPr wrap="square" lIns="0" tIns="0" rIns="0" bIns="0" rtlCol="0" anchor="ctr">
            <a:normAutofit/>
          </a:bodyPr>
          <a:lstStyle/>
          <a:p>
            <a:pPr marL="0" indent="0">
              <a:buNone/>
            </a:pPr>
            <a:r>
              <a:rPr lang="en-US" sz="1200" b="1" dirty="0">
                <a:solidFill>
                  <a:srgbClr val="1F2933"/>
                </a:solidFill>
                <a:latin typeface="Aptos" pitchFamily="34" charset="0"/>
                <a:ea typeface="Aptos" pitchFamily="34" charset="-122"/>
                <a:cs typeface="Aptos" pitchFamily="34" charset="-120"/>
              </a:rPr>
              <a:t>Relatório compatível</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146304"/>
            <a:ext cx="10835640" cy="0"/>
          </a:xfrm>
          <a:prstGeom prst="line">
            <a:avLst/>
          </a:prstGeom>
          <a:noFill/>
          <a:ln w="15240">
            <a:solidFill>
              <a:srgbClr val="B8943D"/>
            </a:solidFill>
            <a:prstDash val="solid"/>
          </a:ln>
        </p:spPr>
        <p:txBody>
          <a:bodyPr/>
          <a:lstStyle/>
          <a:p>
            <a:endParaRPr lang="pt-BR"/>
          </a:p>
        </p:txBody>
      </p:sp>
      <p:pic>
        <p:nvPicPr>
          <p:cNvPr id="3" name="Image 0" descr="/mnt/data/template_logo2.png"/>
          <p:cNvPicPr>
            <a:picLocks noChangeAspect="1"/>
          </p:cNvPicPr>
          <p:nvPr/>
        </p:nvPicPr>
        <p:blipFill>
          <a:blip r:embed="rId3"/>
          <a:stretch>
            <a:fillRect/>
          </a:stretch>
        </p:blipFill>
        <p:spPr>
          <a:xfrm>
            <a:off x="10222992" y="210312"/>
            <a:ext cx="1325880" cy="484632"/>
          </a:xfrm>
          <a:prstGeom prst="rect">
            <a:avLst/>
          </a:prstGeom>
        </p:spPr>
      </p:pic>
      <p:sp>
        <p:nvSpPr>
          <p:cNvPr id="4" name="Shape 1"/>
          <p:cNvSpPr/>
          <p:nvPr/>
        </p:nvSpPr>
        <p:spPr>
          <a:xfrm>
            <a:off x="685800" y="6364224"/>
            <a:ext cx="10835640" cy="0"/>
          </a:xfrm>
          <a:prstGeom prst="line">
            <a:avLst/>
          </a:prstGeom>
          <a:noFill/>
          <a:ln w="7620">
            <a:solidFill>
              <a:srgbClr val="C9CED6"/>
            </a:solidFill>
            <a:prstDash val="solid"/>
          </a:ln>
        </p:spPr>
        <p:txBody>
          <a:bodyPr/>
          <a:lstStyle/>
          <a:p>
            <a:endParaRPr lang="pt-BR"/>
          </a:p>
        </p:txBody>
      </p:sp>
      <p:sp>
        <p:nvSpPr>
          <p:cNvPr id="5" name="Text 2"/>
          <p:cNvSpPr/>
          <p:nvPr/>
        </p:nvSpPr>
        <p:spPr>
          <a:xfrm>
            <a:off x="658368" y="6464808"/>
            <a:ext cx="4023360" cy="137160"/>
          </a:xfrm>
          <a:prstGeom prst="rect">
            <a:avLst/>
          </a:prstGeom>
          <a:noFill/>
          <a:ln/>
        </p:spPr>
        <p:txBody>
          <a:bodyPr wrap="square" lIns="0" tIns="0" rIns="0" bIns="0" rtlCol="0" anchor="ctr"/>
          <a:lstStyle/>
          <a:p>
            <a:pPr marL="0" indent="0">
              <a:buNone/>
            </a:pPr>
            <a:r>
              <a:rPr lang="en-US" sz="560" dirty="0">
                <a:solidFill>
                  <a:srgbClr val="A3AAB4"/>
                </a:solidFill>
                <a:latin typeface="Aptos" pitchFamily="34" charset="0"/>
                <a:ea typeface="Aptos" pitchFamily="34" charset="-122"/>
                <a:cs typeface="Aptos" pitchFamily="34" charset="-120"/>
              </a:rPr>
              <a:t>Conteúdo executivo</a:t>
            </a:r>
            <a:endParaRPr lang="en-US" sz="560" dirty="0"/>
          </a:p>
        </p:txBody>
      </p:sp>
      <p:sp>
        <p:nvSpPr>
          <p:cNvPr id="6" name="Text 3"/>
          <p:cNvSpPr/>
          <p:nvPr/>
        </p:nvSpPr>
        <p:spPr>
          <a:xfrm>
            <a:off x="8595360" y="6464808"/>
            <a:ext cx="2926080" cy="137160"/>
          </a:xfrm>
          <a:prstGeom prst="rect">
            <a:avLst/>
          </a:prstGeom>
          <a:noFill/>
          <a:ln/>
        </p:spPr>
        <p:txBody>
          <a:bodyPr wrap="square" lIns="0" tIns="0" rIns="0" bIns="0" rtlCol="0" anchor="ctr"/>
          <a:lstStyle/>
          <a:p>
            <a:pPr marL="0" indent="0" algn="r">
              <a:buNone/>
            </a:pPr>
            <a:r>
              <a:rPr lang="en-US" sz="560" dirty="0">
                <a:solidFill>
                  <a:srgbClr val="A3AAB4"/>
                </a:solidFill>
                <a:latin typeface="Aptos" pitchFamily="34" charset="0"/>
                <a:ea typeface="Aptos" pitchFamily="34" charset="-122"/>
                <a:cs typeface="Aptos" pitchFamily="34" charset="-120"/>
              </a:rPr>
              <a:t>FECHAMENTO</a:t>
            </a:r>
            <a:endParaRPr lang="en-US" sz="560" dirty="0"/>
          </a:p>
        </p:txBody>
      </p:sp>
      <p:sp>
        <p:nvSpPr>
          <p:cNvPr id="7" name="Text 4"/>
          <p:cNvSpPr/>
          <p:nvPr/>
        </p:nvSpPr>
        <p:spPr>
          <a:xfrm>
            <a:off x="658368" y="429768"/>
            <a:ext cx="7132320" cy="182880"/>
          </a:xfrm>
          <a:prstGeom prst="rect">
            <a:avLst/>
          </a:prstGeom>
          <a:noFill/>
          <a:ln/>
        </p:spPr>
        <p:txBody>
          <a:bodyPr wrap="square" lIns="0" tIns="0" rIns="0" bIns="0" rtlCol="0" anchor="ctr"/>
          <a:lstStyle/>
          <a:p>
            <a:pPr marL="0" indent="0">
              <a:buNone/>
            </a:pPr>
            <a:r>
              <a:rPr lang="en-US" sz="760" b="1" dirty="0">
                <a:solidFill>
                  <a:srgbClr val="B8943D"/>
                </a:solidFill>
                <a:latin typeface="Aptos" pitchFamily="34" charset="0"/>
                <a:ea typeface="Aptos" pitchFamily="34" charset="-122"/>
                <a:cs typeface="Aptos" pitchFamily="34" charset="-120"/>
              </a:rPr>
              <a:t>CHECKLIST FINAL</a:t>
            </a:r>
            <a:endParaRPr lang="en-US" sz="760" dirty="0"/>
          </a:p>
        </p:txBody>
      </p:sp>
      <p:sp>
        <p:nvSpPr>
          <p:cNvPr id="8" name="Text 5"/>
          <p:cNvSpPr/>
          <p:nvPr/>
        </p:nvSpPr>
        <p:spPr>
          <a:xfrm>
            <a:off x="658368" y="1060704"/>
            <a:ext cx="9555480" cy="658368"/>
          </a:xfrm>
          <a:prstGeom prst="rect">
            <a:avLst/>
          </a:prstGeom>
          <a:noFill/>
          <a:ln/>
        </p:spPr>
        <p:txBody>
          <a:bodyPr wrap="square" lIns="0" tIns="0" rIns="0" bIns="0" rtlCol="0" anchor="ctr">
            <a:normAutofit/>
          </a:bodyPr>
          <a:lstStyle/>
          <a:p>
            <a:pPr marL="0" indent="0">
              <a:buNone/>
            </a:pPr>
            <a:r>
              <a:rPr lang="en-US" sz="2595" b="1" dirty="0">
                <a:solidFill>
                  <a:srgbClr val="1F2933"/>
                </a:solidFill>
                <a:latin typeface="Aptos Display" pitchFamily="34" charset="0"/>
                <a:ea typeface="Aptos Display" pitchFamily="34" charset="-122"/>
                <a:cs typeface="Aptos Display" pitchFamily="34" charset="-120"/>
              </a:rPr>
              <a:t>Check list </a:t>
            </a:r>
            <a:r>
              <a:rPr lang="en-US" sz="2595" b="1" dirty="0" err="1">
                <a:solidFill>
                  <a:srgbClr val="1F2933"/>
                </a:solidFill>
                <a:latin typeface="Aptos Display" pitchFamily="34" charset="0"/>
                <a:ea typeface="Aptos Display" pitchFamily="34" charset="-122"/>
                <a:cs typeface="Aptos Display" pitchFamily="34" charset="-120"/>
              </a:rPr>
              <a:t>básico</a:t>
            </a:r>
            <a:r>
              <a:rPr lang="en-US" sz="2595" b="1" dirty="0">
                <a:solidFill>
                  <a:srgbClr val="1F2933"/>
                </a:solidFill>
                <a:latin typeface="Aptos Display" pitchFamily="34" charset="0"/>
                <a:ea typeface="Aptos Display" pitchFamily="34" charset="-122"/>
                <a:cs typeface="Aptos Display" pitchFamily="34" charset="-120"/>
              </a:rPr>
              <a:t> antes de liberar a demonstração</a:t>
            </a:r>
            <a:endParaRPr lang="en-US" sz="2595" dirty="0"/>
          </a:p>
        </p:txBody>
      </p:sp>
      <p:sp>
        <p:nvSpPr>
          <p:cNvPr id="9" name="Shape 6"/>
          <p:cNvSpPr/>
          <p:nvPr/>
        </p:nvSpPr>
        <p:spPr>
          <a:xfrm>
            <a:off x="658368" y="1792224"/>
            <a:ext cx="2057400" cy="0"/>
          </a:xfrm>
          <a:prstGeom prst="line">
            <a:avLst/>
          </a:prstGeom>
          <a:noFill/>
          <a:ln w="15240">
            <a:solidFill>
              <a:srgbClr val="B8943D"/>
            </a:solidFill>
            <a:prstDash val="solid"/>
          </a:ln>
        </p:spPr>
        <p:txBody>
          <a:bodyPr/>
          <a:lstStyle/>
          <a:p>
            <a:endParaRPr lang="pt-BR"/>
          </a:p>
        </p:txBody>
      </p:sp>
      <p:sp>
        <p:nvSpPr>
          <p:cNvPr id="10" name="Text 7"/>
          <p:cNvSpPr/>
          <p:nvPr/>
        </p:nvSpPr>
        <p:spPr>
          <a:xfrm>
            <a:off x="868680" y="2396735"/>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11" name="Text 8"/>
          <p:cNvSpPr/>
          <p:nvPr/>
        </p:nvSpPr>
        <p:spPr>
          <a:xfrm>
            <a:off x="1188720" y="2396735"/>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O total do Ativo é igual ao total do Passivo + PL?</a:t>
            </a:r>
            <a:endParaRPr lang="en-US" sz="1600" dirty="0"/>
          </a:p>
        </p:txBody>
      </p:sp>
      <p:sp>
        <p:nvSpPr>
          <p:cNvPr id="12" name="Text 9"/>
          <p:cNvSpPr/>
          <p:nvPr/>
        </p:nvSpPr>
        <p:spPr>
          <a:xfrm>
            <a:off x="868680" y="2890511"/>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13" name="Text 10"/>
          <p:cNvSpPr/>
          <p:nvPr/>
        </p:nvSpPr>
        <p:spPr>
          <a:xfrm>
            <a:off x="1188720" y="2890511"/>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Contas de compensação ficaram fora dos totais?</a:t>
            </a:r>
            <a:endParaRPr lang="en-US" sz="1600" dirty="0"/>
          </a:p>
        </p:txBody>
      </p:sp>
      <p:sp>
        <p:nvSpPr>
          <p:cNvPr id="14" name="Text 11"/>
          <p:cNvSpPr/>
          <p:nvPr/>
        </p:nvSpPr>
        <p:spPr>
          <a:xfrm>
            <a:off x="868680" y="3384287"/>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15" name="Text 12"/>
          <p:cNvSpPr/>
          <p:nvPr/>
        </p:nvSpPr>
        <p:spPr>
          <a:xfrm>
            <a:off x="1188720" y="3384287"/>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DRE, DMPL e PL do BP fecham matematicamente?</a:t>
            </a:r>
            <a:endParaRPr lang="en-US" sz="1600" dirty="0"/>
          </a:p>
        </p:txBody>
      </p:sp>
      <p:sp>
        <p:nvSpPr>
          <p:cNvPr id="16" name="Text 13"/>
          <p:cNvSpPr/>
          <p:nvPr/>
        </p:nvSpPr>
        <p:spPr>
          <a:xfrm>
            <a:off x="868680" y="3878063"/>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17" name="Text 14"/>
          <p:cNvSpPr/>
          <p:nvPr/>
        </p:nvSpPr>
        <p:spPr>
          <a:xfrm>
            <a:off x="1188720" y="3878063"/>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Todas as notas citadas existem e estão numeradas?</a:t>
            </a:r>
            <a:endParaRPr lang="en-US" sz="1600" dirty="0"/>
          </a:p>
        </p:txBody>
      </p:sp>
      <p:sp>
        <p:nvSpPr>
          <p:cNvPr id="18" name="Text 15"/>
          <p:cNvSpPr/>
          <p:nvPr/>
        </p:nvSpPr>
        <p:spPr>
          <a:xfrm>
            <a:off x="868680" y="4371839"/>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19" name="Text 16"/>
          <p:cNvSpPr/>
          <p:nvPr/>
        </p:nvSpPr>
        <p:spPr>
          <a:xfrm>
            <a:off x="1188720" y="4371839"/>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A unidade de medida está coerente?</a:t>
            </a:r>
            <a:endParaRPr lang="en-US" sz="1600" dirty="0"/>
          </a:p>
        </p:txBody>
      </p:sp>
      <p:sp>
        <p:nvSpPr>
          <p:cNvPr id="20" name="Text 17"/>
          <p:cNvSpPr/>
          <p:nvPr/>
        </p:nvSpPr>
        <p:spPr>
          <a:xfrm>
            <a:off x="868680" y="4865615"/>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21" name="Text 18"/>
          <p:cNvSpPr/>
          <p:nvPr/>
        </p:nvSpPr>
        <p:spPr>
          <a:xfrm>
            <a:off x="1188720" y="4865615"/>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O comparativo reapresentado foi explicado?</a:t>
            </a:r>
            <a:endParaRPr lang="en-US" sz="1600" dirty="0"/>
          </a:p>
        </p:txBody>
      </p:sp>
      <p:sp>
        <p:nvSpPr>
          <p:cNvPr id="22" name="Text 19"/>
          <p:cNvSpPr/>
          <p:nvPr/>
        </p:nvSpPr>
        <p:spPr>
          <a:xfrm>
            <a:off x="6080760" y="2396735"/>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23" name="Text 20"/>
          <p:cNvSpPr/>
          <p:nvPr/>
        </p:nvSpPr>
        <p:spPr>
          <a:xfrm>
            <a:off x="6400800" y="2396735"/>
            <a:ext cx="4709160" cy="246888"/>
          </a:xfrm>
          <a:prstGeom prst="rect">
            <a:avLst/>
          </a:prstGeom>
          <a:noFill/>
          <a:ln/>
        </p:spPr>
        <p:txBody>
          <a:bodyPr wrap="square" lIns="0" tIns="0" rIns="0" bIns="0" rtlCol="0" anchor="ctr">
            <a:noAutofit/>
          </a:bodyPr>
          <a:lstStyle/>
          <a:p>
            <a:pPr marL="0" indent="0">
              <a:buNone/>
            </a:pPr>
            <a:r>
              <a:rPr lang="en-US" sz="1600" dirty="0">
                <a:solidFill>
                  <a:srgbClr val="1F2933"/>
                </a:solidFill>
                <a:latin typeface="Aptos" pitchFamily="34" charset="0"/>
                <a:ea typeface="Aptos" pitchFamily="34" charset="-122"/>
                <a:cs typeface="Aptos" pitchFamily="34" charset="-120"/>
              </a:rPr>
              <a:t>A subvenção foi reconhecida conforme condição cumprida?</a:t>
            </a:r>
            <a:endParaRPr lang="en-US" sz="1600" dirty="0"/>
          </a:p>
        </p:txBody>
      </p:sp>
      <p:sp>
        <p:nvSpPr>
          <p:cNvPr id="24" name="Text 21"/>
          <p:cNvSpPr/>
          <p:nvPr/>
        </p:nvSpPr>
        <p:spPr>
          <a:xfrm>
            <a:off x="6080760" y="2890511"/>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25" name="Text 22"/>
          <p:cNvSpPr/>
          <p:nvPr/>
        </p:nvSpPr>
        <p:spPr>
          <a:xfrm>
            <a:off x="6400800" y="2890511"/>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Valores a receber têm direito e lastro documentado?</a:t>
            </a:r>
            <a:endParaRPr lang="en-US" sz="1600" dirty="0"/>
          </a:p>
        </p:txBody>
      </p:sp>
      <p:sp>
        <p:nvSpPr>
          <p:cNvPr id="26" name="Text 23"/>
          <p:cNvSpPr/>
          <p:nvPr/>
        </p:nvSpPr>
        <p:spPr>
          <a:xfrm>
            <a:off x="6080760" y="3384287"/>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27" name="Text 24"/>
          <p:cNvSpPr/>
          <p:nvPr/>
        </p:nvSpPr>
        <p:spPr>
          <a:xfrm>
            <a:off x="6400800" y="3384287"/>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Provisões têm relatório e classificação de risco?</a:t>
            </a:r>
            <a:endParaRPr lang="en-US" sz="1600" dirty="0"/>
          </a:p>
        </p:txBody>
      </p:sp>
      <p:sp>
        <p:nvSpPr>
          <p:cNvPr id="28" name="Text 25"/>
          <p:cNvSpPr/>
          <p:nvPr/>
        </p:nvSpPr>
        <p:spPr>
          <a:xfrm>
            <a:off x="6080760" y="3878063"/>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29" name="Text 26"/>
          <p:cNvSpPr/>
          <p:nvPr/>
        </p:nvSpPr>
        <p:spPr>
          <a:xfrm>
            <a:off x="6400800" y="3878063"/>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DFC/DMPL/DRA foram divulgadas quando aplicável?</a:t>
            </a:r>
            <a:endParaRPr lang="en-US" sz="1600" dirty="0"/>
          </a:p>
        </p:txBody>
      </p:sp>
      <p:sp>
        <p:nvSpPr>
          <p:cNvPr id="30" name="Text 27"/>
          <p:cNvSpPr/>
          <p:nvPr/>
        </p:nvSpPr>
        <p:spPr>
          <a:xfrm>
            <a:off x="6080760" y="4371839"/>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31" name="Text 28"/>
          <p:cNvSpPr/>
          <p:nvPr/>
        </p:nvSpPr>
        <p:spPr>
          <a:xfrm>
            <a:off x="6400800" y="4371839"/>
            <a:ext cx="4709160" cy="246888"/>
          </a:xfrm>
          <a:prstGeom prst="rect">
            <a:avLst/>
          </a:prstGeom>
          <a:noFill/>
          <a:ln/>
        </p:spPr>
        <p:txBody>
          <a:bodyPr wrap="square" lIns="0" tIns="0" rIns="0" bIns="0" rtlCol="0" anchor="ctr">
            <a:normAutofit/>
          </a:bodyPr>
          <a:lstStyle/>
          <a:p>
            <a:pPr marL="0" indent="0">
              <a:buNone/>
            </a:pPr>
            <a:r>
              <a:rPr lang="en-US" sz="1600" dirty="0">
                <a:solidFill>
                  <a:srgbClr val="1F2933"/>
                </a:solidFill>
                <a:latin typeface="Aptos" pitchFamily="34" charset="0"/>
                <a:ea typeface="Aptos" pitchFamily="34" charset="-122"/>
                <a:cs typeface="Aptos" pitchFamily="34" charset="-120"/>
              </a:rPr>
              <a:t>O relatório cobre exatamente as peças publicadas?</a:t>
            </a:r>
            <a:endParaRPr lang="en-US" sz="1600" dirty="0"/>
          </a:p>
        </p:txBody>
      </p:sp>
      <p:sp>
        <p:nvSpPr>
          <p:cNvPr id="32" name="Text 29"/>
          <p:cNvSpPr/>
          <p:nvPr/>
        </p:nvSpPr>
        <p:spPr>
          <a:xfrm>
            <a:off x="6080760" y="4865615"/>
            <a:ext cx="228600" cy="219456"/>
          </a:xfrm>
          <a:prstGeom prst="rect">
            <a:avLst/>
          </a:prstGeom>
          <a:noFill/>
          <a:ln/>
        </p:spPr>
        <p:txBody>
          <a:bodyPr wrap="square" lIns="0" tIns="0" rIns="0" bIns="0" rtlCol="0" anchor="ctr"/>
          <a:lstStyle/>
          <a:p>
            <a:pPr marL="0" indent="0">
              <a:buNone/>
            </a:pPr>
            <a:r>
              <a:rPr lang="en-US" sz="2400" b="1" dirty="0">
                <a:solidFill>
                  <a:srgbClr val="2F7D4B"/>
                </a:solidFill>
                <a:latin typeface="Aptos" pitchFamily="34" charset="0"/>
                <a:ea typeface="Aptos" pitchFamily="34" charset="-122"/>
                <a:cs typeface="Aptos" pitchFamily="34" charset="-120"/>
              </a:rPr>
              <a:t>✓</a:t>
            </a:r>
            <a:endParaRPr lang="en-US" sz="2400" dirty="0"/>
          </a:p>
        </p:txBody>
      </p:sp>
      <p:sp>
        <p:nvSpPr>
          <p:cNvPr id="33" name="Text 30"/>
          <p:cNvSpPr/>
          <p:nvPr/>
        </p:nvSpPr>
        <p:spPr>
          <a:xfrm>
            <a:off x="6400800" y="4865614"/>
            <a:ext cx="4922520" cy="319025"/>
          </a:xfrm>
          <a:prstGeom prst="rect">
            <a:avLst/>
          </a:prstGeom>
          <a:noFill/>
          <a:ln/>
        </p:spPr>
        <p:txBody>
          <a:bodyPr wrap="square" lIns="0" tIns="0" rIns="0" bIns="0" rtlCol="0" anchor="ctr">
            <a:normAutofit fontScale="85000" lnSpcReduction="10000"/>
          </a:bodyPr>
          <a:lstStyle/>
          <a:p>
            <a:pPr marL="0" indent="0">
              <a:buNone/>
            </a:pPr>
            <a:r>
              <a:rPr lang="en-US" sz="1600" dirty="0">
                <a:solidFill>
                  <a:srgbClr val="1F2933"/>
                </a:solidFill>
                <a:latin typeface="Aptos" pitchFamily="34" charset="0"/>
                <a:ea typeface="Aptos" pitchFamily="34" charset="-122"/>
                <a:cs typeface="Aptos" pitchFamily="34" charset="-120"/>
              </a:rPr>
              <a:t>A conclusão do auditor/revisor é compatível com o contrato?</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247</TotalTime>
  <Words>2341</Words>
  <Application>Microsoft Office PowerPoint</Application>
  <PresentationFormat>Widescreen</PresentationFormat>
  <Paragraphs>471</Paragraphs>
  <Slides>38</Slides>
  <Notes>38</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38</vt:i4>
      </vt:variant>
    </vt:vector>
  </HeadingPairs>
  <TitlesOfParts>
    <vt:vector size="42" baseType="lpstr">
      <vt:lpstr>Aptos</vt:lpstr>
      <vt:lpstr>Aptos Display</vt:lpstr>
      <vt:lpstr>Arial</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CRCGO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Diagnóstico de Consistência nas Demonstrações Contábeis</dc:title>
  <dc:subject>Diagnóstico de consistência nas demonstrações contábeis</dc:subject>
  <dc:creator>JOSE RICARDO XAVIER</dc:creator>
  <cp:lastModifiedBy>Assessoria</cp:lastModifiedBy>
  <cp:revision>52</cp:revision>
  <dcterms:created xsi:type="dcterms:W3CDTF">2026-05-29T02:18:59Z</dcterms:created>
  <dcterms:modified xsi:type="dcterms:W3CDTF">2026-10-01T18:48:27Z</dcterms:modified>
</cp:coreProperties>
</file>