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ertura" id="{1B8D8AF9-DFA8-EB7F-AB9B-BE58F48A95FD}">
          <p14:sldIdLst>
            <p14:sldId id="256"/>
            <p14:sldId id="257"/>
          </p14:sldIdLst>
        </p14:section>
        <p14:section name="Bloco 1 · Contexto" id="{79C16533-A475-5F51-AE73-48B56A06E9A9}">
          <p14:sldIdLst>
            <p14:sldId id="258"/>
            <p14:sldId id="259"/>
          </p14:sldIdLst>
        </p14:section>
        <p14:section name="Bloco 2 · Quem entrega" id="{BD3B899C-F283-4909-5019-1F6CA4EE7BF9}">
          <p14:sldIdLst>
            <p14:sldId id="260"/>
            <p14:sldId id="261"/>
          </p14:sldIdLst>
        </p14:section>
        <p14:section name="Bloco 3 · O que é a DeRE" id="{9F2D47A3-844B-EFCD-39B0-ACC8C390E867}">
          <p14:sldIdLst>
            <p14:sldId id="262"/>
            <p14:sldId id="263"/>
            <p14:sldId id="264"/>
          </p14:sldIdLst>
        </p14:section>
        <p14:section name="Bloco 4 · Eventos, códigos e tabelas" id="{F19885D4-403D-F25D-81E5-D48E191675D7}">
          <p14:sldIdLst>
            <p14:sldId id="265"/>
            <p14:sldId id="266"/>
            <p14:sldId id="267"/>
            <p14:sldId id="268"/>
            <p14:sldId id="269"/>
          </p14:sldIdLst>
        </p14:section>
        <p14:section name="Bloco 5 · Apuração por ramo" id="{C30C5F46-0946-F9FE-E3A2-8EA0341B8231}">
          <p14:sldIdLst>
            <p14:sldId id="270"/>
            <p14:sldId id="271"/>
            <p14:sldId id="272"/>
            <p14:sldId id="273"/>
          </p14:sldIdLst>
        </p14:section>
        <p14:section name="Bloco 6 · Ato cooperativo" id="{C358C1A3-EBE4-63DE-06B0-A3D689D96215}">
          <p14:sldIdLst>
            <p14:sldId id="275"/>
            <p14:sldId id="276"/>
          </p14:sldIdLst>
        </p14:section>
        <p14:section name="Bloco 7 · Cronograma e riscos" id="{85D140F5-6776-9D9E-E3CC-D099301D6F40}">
          <p14:sldIdLst>
            <p14:sldId id="277"/>
            <p14:sldId id="278"/>
          </p14:sldIdLst>
        </p14:section>
        <p14:section name="Encerramento" id="{C82AD009-666A-DBCC-ED08-8A1018BC7840}">
          <p14:sldIdLst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000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Abertura. Apresentar o tema: a DeRE, nova declaração da Reforma Tributária, vista pelo ângulo das cooperativas. Antecipar a tese: a DeRE alcança a cooperativa pela atividade que ela exerce, não pela forma cooperativa.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Percorrer a agenda rapidamente. Destacar que os blocos 2 (quem entrega) e 6 (ato cooperativo) são os mais específicos para cooperativas; os demais explicam a mecânica da DeRE.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Constituição exige adequado tratamento tributário ao ato cooperativo. A LC 214/2025 concretiza isso com a alíquota zero do art. 271, que depende de opção, e com a transferência de créditos do art. 272. Conferir a redação vigente dos arts. 271 e 272 (eventuais alterações da LC 227/2026).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regime regular apura débito e crédito operação a operação, a partir das notas fiscais. Os regimes específicos (serviços financeiros, planos de saúde, concursos de prognósticos) tributam a margem mensal, e é aí que entra a DeRE. Uma mesma cooperativa pode ter atividades nos dois caminhos.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obrigação decorre da atividade. Cooperativas de crédito estão no rol do art. 183 (serviços financeiros) e usam o plano COSIF. Cooperativas médicas e odontológicas que operam planos, e cooperativas de seguro saúde, estão no art. 234 e usam o plano ANS. Uma cooperativa de saúde que só presta serviços, sem operar plano, fica no regime regular, assim como agropecuárias, transporte, trabalho, consumo e infraestrutura.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Atividade mista: a DeRE cobre só a atividade do regime específico; as demais receitas seguem em nota fiscal. Arquivo único pela raiz do CNPJ. O ato cooperativo a alíquota zero não dispensa a entrega: o manual exige todos os eventos da cooperativa em regime específico. Dispensas listadas no FAQ da RFB.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DeRE significa Declaração de Regimes Específicos. É mantida pela Receita Federal e pelo Comitê Gestor do IBS. O art. 305 da LC 214/2025 permite obrigações acessórias próprias para os regimes específicos, uniformes no país, com as informações para base de cálculo, creditamento e distribuição do IBS.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há programa gerador nem entrada pelo e-CAC: a cooperativa precisa de integração via API, normalmente pelo fornecedor do sistema. O XML é validado pelo XSD oficial e assinado com certificado ICP-Brasil. O processamento é assíncrono. O plano referencial é o do regulador. Prazo mensal: dia 15 do mês seguinte, sem prorrogação para fim de semana ou feriado (MOD, Cap. III, item 2.1.2, segundo a Fenacon; conferir no manual).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pacote técnico vigente é a versão 1.3.0. O manual explica conceitos e regras; os leiautes trazem os campos de cada evento; o Anexo I traz as tabelas e códigos; o Anexo II as regras de validação; e os XSD os esquemas do XML. Ponto de atenção: versões mudam com frequência e códigos já foram renumerados entre versões do Anexo 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Fluxo: primeiro os eventos de tabela (D-1001 e D-1011), que precisam estar processados; depois, todo mês, o balancete D-1101, as aplicações financeiras D-1106 (planos de saúde e seguros) e a relação de deduções D-1121; o mês fecha com o D-1199 e o sistema devolve o retorno totalizador D-9199. Para corrigir um mês fechado, reabre-se com o D-1198. Os eventos transacionais (D-22xx no crédito e D-3201 na saúde) entram a partir de 2027.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D-1001 identifica o contribuinte, o regime principal e secundário e as atividades (Tabela 21 no financeiro, Tabela 31 na saúde). D-1011 é o Plano Geral de Contas Comentado: o plano inteiro, com o plano referencial do regulador (COSIF ou ANS), o cCtaRef e o codTrib em toda conta analítica. Só se reenvia o D-1011 quando muda a estrutura ou o codTrib. Conferir na tabela de domínio o código de regime informado no D-1001.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codTrib é o código central: nove dígitos, Tabela 11, obrigatório em toda conta analítica, vedado nas sintéticas. Ele diz se a conta é receita tributada, dedução, isenção, imunidade, alíquota zero ou transição. É exclusivo da DeRE e não tem correspondência com o cClassTrib da nota fiscal. O codBC indica a base a que o valor se soma (na saúde, a faixa 5010 a 5050; conferir o significado de cada código no Anexo I). O cCtaRef liga a conta ao COSIF ou ao plano ANS. O cDbrMista desdobra contas mistas. O tpAtiv aparece no D-1121.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Três grupos. As tabelas comuns valem para todos os regimes, com destaque para a 11 (codTrib) e a 12 (codBC). A série 20 é do financeiro: a cooperativa de crédito usa a 21 (atividades) e a 22 (COSIF). A série 30 é da saúde: 31 (atividades), 32 (plano ANS) e 33 (coeficiente de rateio do prêmio não individualizado, ligado ao dever de informar beneficiários do art. 239).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núcleo mensal (D-1001, D-1011, D-1101, D-1121 e D-1199) é igual para crédito e saúde. O D-1106 é dos planos de saúde e seguros. No crédito, o D-2101 só se houver títulos de dívida com oferta pública, e os transacionais D-2201, D-2202 e D-2211 identificam adquirentes a partir de 2027. Na saúde, o D-3201 identifica adquirentes e beneficiários. Conferir: os leiautes D-22xx ainda são preliminares e não há confirmação oficial de quais se aplicam a cooperativas de crédito.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seis passos valem para crédito e saúde. 1) Classificar as contas e enviar o D-1011. 2) Enviar o balancete D-1101. 3) O sistema totaliza por codBC: receitas somam, deduções subtraem. 4) Deduções comprovadas por documento no D-1121, que controla em conta-corrente para evitar duplo benefício. 5) Base negativa compensada pelo método automático PEPS ou manual. 6) Fechamento pelo D-1199 e conferência do retorno D-9199, que alimenta a Apuração Assistida.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contas de natureza credora, o valor apurado é o movimento credor, menos ajustes credores, mais ajustes devedores; para as devedoras, o inverso. Os ajustes servem para alinhar a contabilidade à base tributável (por exemplo, caixa x competência). Eles só valem no período corrente: corrigir mês anterior exige reabrir com o D-1198; mudar o codTrib de uma conta exige reabrir, reenviar o plano e reprocessar.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cooperativa de crédito entram as receitas das operações de crédito, câmbio e títulos, sem o principal, além de tarifas e comissões. Deduzem-se despesas de captação, despesas de câmbio e perdas com títulos; despesas administrativas não são dedutíveis. A alíquota é uniforme nacional, em escala de 10,85% em 2027 até 12,5% em 2033. O tomador do regime regular se credita sobre o custo que excede a Selic. Exemplo fictício de um mês: R$ 1 milhão de receitas menos R$ 600 mil de captação dá base de R$ 400 mil e R$ 43,4 mil de tributo, antes do efeito do ato cooperativo. Conferir: dispositivo e anos intermediários da escala de alíquotas, que vieram de fonte jornalística.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operadora de planos, entram as contraprestações efetivamente recebidas (regime de caixa) e as receitas financeiras dos ativos garantidores, quando liquidados com redução das provisões técnicas. Deduzem-se as indenizações pagas (custo assistencial), cancelamentos e restituições, intermediação e taxas de administração, e a corresponsabilidade cedida. Reembolsos e receitas financeiras livres ficam fora. Alíquota: referência reduzida em 60%. O adquirente não tem crédito, salvo o empregador do regime regular que contrata plano para empregados. O dever de informar titulares e valores alimenta o D-3201. Conferir a redação vigente dos arts. 234 a 243.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DeRE não tem um evento próprio para o ato cooperativo. O efeito aparece no codTrib: contas segregadas para operações com associados recebem código de alíquota zero. As quatro hipóteses do art. 271: associado fornecendo à cooperativa; cooperativa fornecendo a associado do regime regular; operações dentro do sistema cooperativo; e serviços financeiros a associados. A opção é feita de 1º de setembro a 31 de outubro do ano anterior, no Portal Tributação sobre Consumo, com lista de associados, e é irretratável no ano. Conferir os arts. 391 a 393 do Decreto, extraídos de artigos de escritório.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Saúde: o art. 332, § 8º, do Decreto vedaria deduzir indenizações ligadas a fornecimentos com alíquota zero; há tese de que o repasse ao cooperado é não incidência (art. 6º, XI, da LC 214/2025) e continua dedutível. Não há manifestação da RFB, do CGIBS nem do Judiciário. Crédito: não está claro o alcance do § 2º do art. 271 diante do filtro do art. 392 do Decreto, já que muitos associados são pessoas físicas fora do regime regular; não localizamos manifestação oficial. Plano de contas: sem segregação entre associados e não associados não há como atribuir codTrib distinto.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Linha do tempo: pacote técnico 1.0.0 em dezembro de 2025; produção restrita em junho de 2026; Ato Conjunto nº 4 em julho; pacote 1.3.0 em setembro. Desde 1º de outubro a DeRE recebe os eventos de tabela. A opção pelo regime das cooperativas para 2027 vai até 31 de outubro. A primeira entrega mensal, da competência outubro, vence em 15 de novembro de 2026. Os demais eventos, inclusive os transacionais, a partir de 1º de janeiro de 2027. Conferir as datas no texto do Ato Conjunto nº 4 publicado no DOU de 31/07/2026.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Três riscos altos: a opção pelo regime das cooperativas, com prazo até 31/10/2026 e irretratável em 2027; a dedução dos repasses a cooperados na saúde; e o alcance da alíquota zero com associados pessoa física no crédito. Riscos médios: segregação de associados no plano de contas, versão das tabelas e diferença entre caixa e competência na saúde. À direita, o checklist de preparação para levar à cooperativa.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Fechamento com as três mensagens: (1) a DeRE alcança a cooperativa pela atividade; (2) o De/Para do plano do regulador para codTrib é a decisão tributária central; (3) o ato cooperativo só produz efeito com contas segregadas e opção feita no prazo. Abrir para perguntas.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737360"/>
            <a:ext cx="67665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8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383280"/>
            <a:ext cx="64008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200" dirty="0">
                <a:solidFill>
                  <a:schemeClr val="bg2"/>
                </a:solidFill>
              </a:defRPr>
            </a:lvl1pPr>
          </a:lstStyle>
          <a:p>
            <a:pPr marL="0" indent="0" algn="l">
              <a:buNone/>
            </a:pPr>
            <a:endParaRPr lang="en-US" sz="2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b="1" kern="0" spc="100" dirty="0">
                <a:solidFill>
                  <a:schemeClr val="accent1"/>
                </a:solidFill>
              </a:defRPr>
            </a:lvl1pPr>
          </a:lstStyle>
          <a:p>
            <a:pPr marL="0" indent="0">
              <a:buNone/>
            </a:pP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737360"/>
            <a:ext cx="6766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800" b="1" dirty="0">
                <a:solidFill>
                  <a:schemeClr val="bg1"/>
                </a:solidFill>
              </a:rPr>
              <a:t>DeRE e Cooperativas</a:t>
            </a:r>
            <a:endParaRPr lang="en-US" sz="4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38328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dirty="0">
                <a:solidFill>
                  <a:schemeClr val="bg2"/>
                </a:solidFill>
              </a:rPr>
              <a:t>Quem entrega, como apura e onde entra o ato cooperativo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9377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Luis Fernando de Lima Manhoso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530352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2"/>
                </a:solidFill>
              </a:rPr>
              <a:t>Reforma Tributária do Consumo · IBS e CBS · 2026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818120" y="1463040"/>
            <a:ext cx="2377440" cy="2377440"/>
          </a:xfrm>
          <a:prstGeom prst="ellipse">
            <a:avLst/>
          </a:prstGeom>
          <a:solidFill>
            <a:schemeClr val="accent1">
              <a:alpha val="65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9144000" y="1463040"/>
            <a:ext cx="2377440" cy="2377440"/>
          </a:xfrm>
          <a:prstGeom prst="ellipse">
            <a:avLst/>
          </a:prstGeom>
          <a:solidFill>
            <a:schemeClr val="accent2">
              <a:alpha val="55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476488" y="2606040"/>
            <a:ext cx="2377440" cy="2377440"/>
          </a:xfrm>
          <a:prstGeom prst="ellipse">
            <a:avLst/>
          </a:prstGeom>
          <a:solidFill>
            <a:schemeClr val="accent3">
              <a:alpha val="55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7680960" y="5257800"/>
            <a:ext cx="1280160" cy="38404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 txBox="1"/>
          <p:nvPr/>
        </p:nvSpPr>
        <p:spPr>
          <a:xfrm>
            <a:off x="7680960" y="525780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1"/>
                </a:solidFill>
              </a:rPr>
              <a:t>codTrib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9098280" y="5257800"/>
            <a:ext cx="1188720" cy="384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9098280" y="5257800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2"/>
                </a:solidFill>
              </a:rPr>
              <a:t>D-1101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10424160" y="5257800"/>
            <a:ext cx="137160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 txBox="1"/>
          <p:nvPr/>
        </p:nvSpPr>
        <p:spPr>
          <a:xfrm>
            <a:off x="10424160" y="525780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COSIF · ANS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AGENDA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O caminho desta apresentação em sete blocos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341098" y="2514600"/>
            <a:ext cx="9509499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3"/>
          <p:cNvSpPr/>
          <p:nvPr/>
        </p:nvSpPr>
        <p:spPr>
          <a:xfrm>
            <a:off x="929618" y="2103120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 txBox="1"/>
          <p:nvPr/>
        </p:nvSpPr>
        <p:spPr>
          <a:xfrm>
            <a:off x="929618" y="2103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3063240"/>
            <a:ext cx="14934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</a:rPr>
              <a:t>Contexto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2514535" y="2103120"/>
            <a:ext cx="822960" cy="82296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 txBox="1"/>
          <p:nvPr/>
        </p:nvSpPr>
        <p:spPr>
          <a:xfrm>
            <a:off x="2514535" y="2103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1"/>
                </a:solidFill>
              </a:rPr>
              <a:t>2</a:t>
            </a:r>
            <a:endParaRPr lang="en-US" sz="2400" dirty="0"/>
          </a:p>
        </p:txBody>
      </p:sp>
      <p:sp>
        <p:nvSpPr>
          <p:cNvPr id="11" name="Text 8"/>
          <p:cNvSpPr txBox="1"/>
          <p:nvPr/>
        </p:nvSpPr>
        <p:spPr>
          <a:xfrm>
            <a:off x="2179276" y="3063240"/>
            <a:ext cx="14934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</a:rPr>
              <a:t>Quem entrega a DeRE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099451" y="2103120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 txBox="1"/>
          <p:nvPr/>
        </p:nvSpPr>
        <p:spPr>
          <a:xfrm>
            <a:off x="4099451" y="2103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3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3764193" y="3063240"/>
            <a:ext cx="14934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</a:rPr>
              <a:t>O que é a DeRE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5684368" y="2103120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 txBox="1"/>
          <p:nvPr/>
        </p:nvSpPr>
        <p:spPr>
          <a:xfrm>
            <a:off x="5684368" y="2103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4</a:t>
            </a:r>
            <a:endParaRPr lang="en-US" sz="2400" dirty="0"/>
          </a:p>
        </p:txBody>
      </p:sp>
      <p:sp>
        <p:nvSpPr>
          <p:cNvPr id="17" name="Text 14"/>
          <p:cNvSpPr txBox="1"/>
          <p:nvPr/>
        </p:nvSpPr>
        <p:spPr>
          <a:xfrm>
            <a:off x="5349109" y="3063240"/>
            <a:ext cx="14934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</a:rPr>
              <a:t>Eventos, códigos e tabelas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7269284" y="2103120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Text 16"/>
          <p:cNvSpPr txBox="1"/>
          <p:nvPr/>
        </p:nvSpPr>
        <p:spPr>
          <a:xfrm>
            <a:off x="7269284" y="2103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5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6934026" y="3063240"/>
            <a:ext cx="14934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</a:rPr>
              <a:t>Apuração por ramo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8854201" y="2103120"/>
            <a:ext cx="822960" cy="82296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Text 19"/>
          <p:cNvSpPr txBox="1"/>
          <p:nvPr/>
        </p:nvSpPr>
        <p:spPr>
          <a:xfrm>
            <a:off x="8854201" y="2103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1"/>
                </a:solidFill>
              </a:rPr>
              <a:t>6</a:t>
            </a:r>
            <a:endParaRPr lang="en-US" sz="2400" dirty="0"/>
          </a:p>
        </p:txBody>
      </p:sp>
      <p:sp>
        <p:nvSpPr>
          <p:cNvPr id="23" name="Text 20"/>
          <p:cNvSpPr txBox="1"/>
          <p:nvPr/>
        </p:nvSpPr>
        <p:spPr>
          <a:xfrm>
            <a:off x="8518942" y="3063240"/>
            <a:ext cx="14934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</a:rPr>
              <a:t>Ato cooperativo na DeRE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10439117" y="2103120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Text 22"/>
          <p:cNvSpPr txBox="1"/>
          <p:nvPr/>
        </p:nvSpPr>
        <p:spPr>
          <a:xfrm>
            <a:off x="10439117" y="2103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7</a:t>
            </a:r>
            <a:endParaRPr lang="en-US" sz="2400" dirty="0"/>
          </a:p>
        </p:txBody>
      </p:sp>
      <p:sp>
        <p:nvSpPr>
          <p:cNvPr id="26" name="Text 23"/>
          <p:cNvSpPr txBox="1"/>
          <p:nvPr/>
        </p:nvSpPr>
        <p:spPr>
          <a:xfrm>
            <a:off x="10103859" y="3063240"/>
            <a:ext cx="14934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</a:rPr>
              <a:t>Cronograma e riscos</a:t>
            </a:r>
            <a:endParaRPr lang="en-US" sz="1500" dirty="0"/>
          </a:p>
        </p:txBody>
      </p:sp>
      <p:sp>
        <p:nvSpPr>
          <p:cNvPr id="27" name="Shape 24"/>
          <p:cNvSpPr/>
          <p:nvPr/>
        </p:nvSpPr>
        <p:spPr>
          <a:xfrm>
            <a:off x="548640" y="4434840"/>
            <a:ext cx="11094415" cy="128016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4754880"/>
            <a:ext cx="640080" cy="640080"/>
          </a:xfrm>
          <a:prstGeom prst="rect">
            <a:avLst/>
          </a:prstGeom>
        </p:spPr>
      </p:pic>
      <p:sp>
        <p:nvSpPr>
          <p:cNvPr id="29" name="Text 25"/>
          <p:cNvSpPr txBox="1"/>
          <p:nvPr/>
        </p:nvSpPr>
        <p:spPr>
          <a:xfrm>
            <a:off x="1783080" y="4572000"/>
            <a:ext cx="95399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Tese central: </a:t>
            </a:r>
            <a:r>
              <a:rPr lang="en-US" sz="1700" dirty="0">
                <a:solidFill>
                  <a:schemeClr val="tx1"/>
                </a:solidFill>
              </a:rPr>
              <a:t>a DeRE alcança a cooperativa pela atividade que ela exerce, não pela forma cooperativa. E, para quem está obrigado, o ato cooperativo passa a aparecer na classificação das contas.</a:t>
            </a:r>
            <a:endParaRPr lang="en-US" sz="170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1 · CONTEXTO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A Reforma reconhece o ato cooperativo, mediante opção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CF, arts. 146, III, "c", e 156-A, § 6º; LC 214/2025, arts. 271 e 272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828800"/>
            <a:ext cx="3454298" cy="4206240"/>
          </a:xfrm>
          <a:prstGeom prst="roundRect">
            <a:avLst>
              <a:gd name="adj" fmla="val 2118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4"/>
          <p:cNvSpPr/>
          <p:nvPr/>
        </p:nvSpPr>
        <p:spPr>
          <a:xfrm>
            <a:off x="914400" y="2148840"/>
            <a:ext cx="914400" cy="9144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856" y="2368296"/>
            <a:ext cx="475488" cy="47548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914400" y="3291840"/>
            <a:ext cx="27227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Constituição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914400" y="3840480"/>
            <a:ext cx="27227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Lei complementar deve dar adequado tratamento tributário ao ato cooperativo (art. 146, III, "c") e dispor sobre o regime das </a:t>
            </a:r>
            <a:r>
              <a:rPr lang="en-US" sz="1500" dirty="0" err="1">
                <a:solidFill>
                  <a:schemeClr val="tx1"/>
                </a:solidFill>
              </a:rPr>
              <a:t>cooperativas</a:t>
            </a:r>
            <a:r>
              <a:rPr lang="en-US" sz="1500" dirty="0">
                <a:solidFill>
                  <a:schemeClr val="tx1"/>
                </a:solidFill>
              </a:rPr>
              <a:t> no CBS (art. 195, V) e </a:t>
            </a:r>
            <a:r>
              <a:rPr lang="en-US" sz="1500" dirty="0" err="1">
                <a:solidFill>
                  <a:schemeClr val="tx1"/>
                </a:solidFill>
              </a:rPr>
              <a:t>na</a:t>
            </a:r>
            <a:r>
              <a:rPr lang="en-US" sz="1500" dirty="0">
                <a:solidFill>
                  <a:schemeClr val="tx1"/>
                </a:solidFill>
              </a:rPr>
              <a:t> IBS (art. 156-A, § 6º)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4368698" y="1828800"/>
            <a:ext cx="3454298" cy="4206240"/>
          </a:xfrm>
          <a:prstGeom prst="roundRect">
            <a:avLst>
              <a:gd name="adj" fmla="val 2118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8"/>
          <p:cNvSpPr/>
          <p:nvPr/>
        </p:nvSpPr>
        <p:spPr>
          <a:xfrm>
            <a:off x="4734458" y="2148840"/>
            <a:ext cx="914400" cy="91440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914" y="2368296"/>
            <a:ext cx="475488" cy="475488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734458" y="3291840"/>
            <a:ext cx="27227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Alíquota zero, por opção</a:t>
            </a:r>
            <a:endParaRPr lang="en-US" sz="2000" dirty="0"/>
          </a:p>
        </p:txBody>
      </p:sp>
      <p:sp>
        <p:nvSpPr>
          <p:cNvPr id="15" name="Text 10"/>
          <p:cNvSpPr txBox="1"/>
          <p:nvPr/>
        </p:nvSpPr>
        <p:spPr>
          <a:xfrm>
            <a:off x="4734458" y="3840480"/>
            <a:ext cx="27227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Operações com associados, entre cooperativas do mesmo sistema e serviços financeiros prestados a associados (LC 214/2025, art. 271)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8188757" y="1828800"/>
            <a:ext cx="3454298" cy="4206240"/>
          </a:xfrm>
          <a:prstGeom prst="roundRect">
            <a:avLst>
              <a:gd name="adj" fmla="val 2118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2"/>
          <p:cNvSpPr/>
          <p:nvPr/>
        </p:nvSpPr>
        <p:spPr>
          <a:xfrm>
            <a:off x="8554517" y="2148840"/>
            <a:ext cx="914400" cy="9144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3973" y="2368296"/>
            <a:ext cx="475488" cy="475488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8554517" y="3291840"/>
            <a:ext cx="27227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Transferência de créditos</a:t>
            </a:r>
            <a:endParaRPr lang="en-US" sz="2000" dirty="0"/>
          </a:p>
        </p:txBody>
      </p:sp>
      <p:sp>
        <p:nvSpPr>
          <p:cNvPr id="20" name="Text 14"/>
          <p:cNvSpPr txBox="1"/>
          <p:nvPr/>
        </p:nvSpPr>
        <p:spPr>
          <a:xfrm>
            <a:off x="8554517" y="3840480"/>
            <a:ext cx="27227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O associado do regime regular pode transferir à cooperativa os créditos das operações anteriores (LC 214/2025, art. 272)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1 · CONTEXTO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Dois caminhos de apuração: nota fiscal ou margem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LC 214/2025, arts. 181 a 243 (regimes específicos) e art. 305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3246120"/>
            <a:ext cx="2651760" cy="1188720"/>
          </a:xfrm>
          <a:prstGeom prst="roundRect">
            <a:avLst>
              <a:gd name="adj" fmla="val 6154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 txBox="1"/>
          <p:nvPr/>
        </p:nvSpPr>
        <p:spPr>
          <a:xfrm>
            <a:off x="731520" y="3246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Operação da cooperativa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3200400" y="3840480"/>
            <a:ext cx="594360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3794760" y="2743200"/>
            <a:ext cx="0" cy="219456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Shape 7"/>
          <p:cNvSpPr/>
          <p:nvPr/>
        </p:nvSpPr>
        <p:spPr>
          <a:xfrm>
            <a:off x="3794760" y="2743200"/>
            <a:ext cx="548640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11" name="Shape 8"/>
          <p:cNvSpPr/>
          <p:nvPr/>
        </p:nvSpPr>
        <p:spPr>
          <a:xfrm>
            <a:off x="3794760" y="4937760"/>
            <a:ext cx="548640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9"/>
          <p:cNvSpPr/>
          <p:nvPr/>
        </p:nvSpPr>
        <p:spPr>
          <a:xfrm>
            <a:off x="4434840" y="1828800"/>
            <a:ext cx="7205472" cy="1828800"/>
          </a:xfrm>
          <a:prstGeom prst="roundRect">
            <a:avLst>
              <a:gd name="adj" fmla="val 4000"/>
            </a:avLst>
          </a:prstGeom>
          <a:solidFill>
            <a:schemeClr val="bg1"/>
          </a:solidFill>
          <a:ln w="19050">
            <a:solidFill>
              <a:schemeClr val="accent5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10"/>
          <p:cNvSpPr/>
          <p:nvPr/>
        </p:nvSpPr>
        <p:spPr>
          <a:xfrm>
            <a:off x="4709160" y="2286000"/>
            <a:ext cx="914400" cy="91440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8616" y="2505456"/>
            <a:ext cx="475488" cy="475488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897880" y="20574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Regime regular</a:t>
            </a:r>
            <a:endParaRPr lang="en-US" sz="2200" dirty="0"/>
          </a:p>
        </p:txBody>
      </p:sp>
      <p:sp>
        <p:nvSpPr>
          <p:cNvPr id="16" name="Text 12"/>
          <p:cNvSpPr txBox="1"/>
          <p:nvPr/>
        </p:nvSpPr>
        <p:spPr>
          <a:xfrm>
            <a:off x="5897880" y="256032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Débito e crédito operação a operação</a:t>
            </a:r>
            <a:endParaRPr lang="en-US" sz="15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Informado em NF-e / NFS-e (cClassTrib)</a:t>
            </a:r>
            <a:endParaRPr lang="en-US" sz="15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Maioria dos ramos cooperativos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4434840" y="4023360"/>
            <a:ext cx="7205472" cy="1828800"/>
          </a:xfrm>
          <a:prstGeom prst="roundRect">
            <a:avLst>
              <a:gd name="adj" fmla="val 4000"/>
            </a:avLst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8" name="Shape 14"/>
          <p:cNvSpPr/>
          <p:nvPr/>
        </p:nvSpPr>
        <p:spPr>
          <a:xfrm>
            <a:off x="4709160" y="4480560"/>
            <a:ext cx="914400" cy="9144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616" y="4700016"/>
            <a:ext cx="475488" cy="47548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5897880" y="42519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Regimes específicos</a:t>
            </a:r>
            <a:endParaRPr lang="en-US" sz="2200" dirty="0"/>
          </a:p>
        </p:txBody>
      </p:sp>
      <p:sp>
        <p:nvSpPr>
          <p:cNvPr id="21" name="Text 16"/>
          <p:cNvSpPr txBox="1"/>
          <p:nvPr/>
        </p:nvSpPr>
        <p:spPr>
          <a:xfrm>
            <a:off x="5897880" y="475488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Tributo sobre a margem mensal</a:t>
            </a:r>
            <a:endParaRPr lang="en-US" sz="15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Apurado na DeRE</a:t>
            </a:r>
            <a:endParaRPr lang="en-US" sz="15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Crédito (serviços financeiros) e saúde (planos)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2 · QUEM ENTREGA A DERE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Só cooperativas em regime específico entregam a DeRE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LC 214/2025, arts. 183 e 234; FAQ DeRE (RFB), itens 2.1 e 5.3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3474720" cy="457200"/>
          </a:xfrm>
          <a:prstGeom prst="roundRect">
            <a:avLst>
              <a:gd name="adj" fmla="val 16000"/>
            </a:avLst>
          </a:prstGeom>
          <a:solidFill>
            <a:schemeClr val="accent1">
              <a:alpha val="15000"/>
            </a:schemeClr>
          </a:solidFill>
          <a:ln w="15875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874520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097280" y="178308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Crédito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4023360" y="2011680"/>
            <a:ext cx="731520" cy="0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Shape 6"/>
          <p:cNvSpPr/>
          <p:nvPr/>
        </p:nvSpPr>
        <p:spPr>
          <a:xfrm>
            <a:off x="548640" y="2331720"/>
            <a:ext cx="3474720" cy="457200"/>
          </a:xfrm>
          <a:prstGeom prst="roundRect">
            <a:avLst>
              <a:gd name="adj" fmla="val 16000"/>
            </a:avLst>
          </a:prstGeom>
          <a:solidFill>
            <a:schemeClr val="accent1">
              <a:alpha val="15000"/>
            </a:schemeClr>
          </a:solidFill>
          <a:ln w="15875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423160"/>
            <a:ext cx="274320" cy="27432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097280" y="233172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Saúde · operadora de plano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4023360" y="2560320"/>
            <a:ext cx="731520" cy="0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9"/>
          <p:cNvSpPr/>
          <p:nvPr/>
        </p:nvSpPr>
        <p:spPr>
          <a:xfrm>
            <a:off x="548640" y="2880360"/>
            <a:ext cx="3474720" cy="4572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2971800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097280" y="28803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Saúde · sem operar plano</a:t>
            </a:r>
            <a:endParaRPr lang="en-US" sz="1500" dirty="0"/>
          </a:p>
        </p:txBody>
      </p:sp>
      <p:sp>
        <p:nvSpPr>
          <p:cNvPr id="17" name="Shape 11"/>
          <p:cNvSpPr/>
          <p:nvPr/>
        </p:nvSpPr>
        <p:spPr>
          <a:xfrm>
            <a:off x="4023360" y="3108960"/>
            <a:ext cx="731520" cy="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Shape 12"/>
          <p:cNvSpPr/>
          <p:nvPr/>
        </p:nvSpPr>
        <p:spPr>
          <a:xfrm>
            <a:off x="548640" y="3429000"/>
            <a:ext cx="3474720" cy="4572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3520440"/>
            <a:ext cx="274320" cy="27432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097280" y="342900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Agropecuário</a:t>
            </a:r>
            <a:endParaRPr lang="en-US" sz="1500" dirty="0"/>
          </a:p>
        </p:txBody>
      </p:sp>
      <p:sp>
        <p:nvSpPr>
          <p:cNvPr id="21" name="Shape 14"/>
          <p:cNvSpPr/>
          <p:nvPr/>
        </p:nvSpPr>
        <p:spPr>
          <a:xfrm>
            <a:off x="4023360" y="3657600"/>
            <a:ext cx="731520" cy="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Shape 15"/>
          <p:cNvSpPr/>
          <p:nvPr/>
        </p:nvSpPr>
        <p:spPr>
          <a:xfrm>
            <a:off x="548640" y="3977640"/>
            <a:ext cx="3474720" cy="4572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4069080"/>
            <a:ext cx="274320" cy="27432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097280" y="39776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Consumo</a:t>
            </a:r>
            <a:endParaRPr lang="en-US" sz="1500" dirty="0"/>
          </a:p>
        </p:txBody>
      </p:sp>
      <p:sp>
        <p:nvSpPr>
          <p:cNvPr id="25" name="Shape 17"/>
          <p:cNvSpPr/>
          <p:nvPr/>
        </p:nvSpPr>
        <p:spPr>
          <a:xfrm>
            <a:off x="4023360" y="4206240"/>
            <a:ext cx="731520" cy="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Shape 18"/>
          <p:cNvSpPr/>
          <p:nvPr/>
        </p:nvSpPr>
        <p:spPr>
          <a:xfrm>
            <a:off x="548640" y="4526280"/>
            <a:ext cx="3474720" cy="4572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4617720"/>
            <a:ext cx="274320" cy="27432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1097280" y="452628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Infraestrutura</a:t>
            </a:r>
            <a:endParaRPr lang="en-US" sz="1500" dirty="0"/>
          </a:p>
        </p:txBody>
      </p:sp>
      <p:sp>
        <p:nvSpPr>
          <p:cNvPr id="29" name="Shape 20"/>
          <p:cNvSpPr/>
          <p:nvPr/>
        </p:nvSpPr>
        <p:spPr>
          <a:xfrm>
            <a:off x="4023360" y="4754880"/>
            <a:ext cx="731520" cy="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0" name="Shape 21"/>
          <p:cNvSpPr/>
          <p:nvPr/>
        </p:nvSpPr>
        <p:spPr>
          <a:xfrm>
            <a:off x="548640" y="5074920"/>
            <a:ext cx="3474720" cy="4572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5166360"/>
            <a:ext cx="274320" cy="27432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1097280" y="507492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Trabalho e produção</a:t>
            </a:r>
            <a:endParaRPr lang="en-US" sz="1500" dirty="0"/>
          </a:p>
        </p:txBody>
      </p:sp>
      <p:sp>
        <p:nvSpPr>
          <p:cNvPr id="33" name="Shape 23"/>
          <p:cNvSpPr/>
          <p:nvPr/>
        </p:nvSpPr>
        <p:spPr>
          <a:xfrm>
            <a:off x="4023360" y="5303520"/>
            <a:ext cx="731520" cy="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4" name="Shape 24"/>
          <p:cNvSpPr/>
          <p:nvPr/>
        </p:nvSpPr>
        <p:spPr>
          <a:xfrm>
            <a:off x="548640" y="5623560"/>
            <a:ext cx="3474720" cy="4572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5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5715000"/>
            <a:ext cx="274320" cy="274320"/>
          </a:xfrm>
          <a:prstGeom prst="rect">
            <a:avLst/>
          </a:prstGeom>
        </p:spPr>
      </p:pic>
      <p:sp>
        <p:nvSpPr>
          <p:cNvPr id="36" name="Text 25"/>
          <p:cNvSpPr txBox="1"/>
          <p:nvPr/>
        </p:nvSpPr>
        <p:spPr>
          <a:xfrm>
            <a:off x="1097280" y="56235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Transporte</a:t>
            </a:r>
            <a:endParaRPr lang="en-US" sz="1500" dirty="0"/>
          </a:p>
        </p:txBody>
      </p:sp>
      <p:sp>
        <p:nvSpPr>
          <p:cNvPr id="37" name="Shape 26"/>
          <p:cNvSpPr/>
          <p:nvPr/>
        </p:nvSpPr>
        <p:spPr>
          <a:xfrm>
            <a:off x="4023360" y="5852160"/>
            <a:ext cx="731520" cy="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8" name="Shape 27"/>
          <p:cNvSpPr/>
          <p:nvPr/>
        </p:nvSpPr>
        <p:spPr>
          <a:xfrm>
            <a:off x="4754880" y="2011680"/>
            <a:ext cx="0" cy="548640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9" name="Shape 28"/>
          <p:cNvSpPr/>
          <p:nvPr/>
        </p:nvSpPr>
        <p:spPr>
          <a:xfrm>
            <a:off x="4754880" y="3108960"/>
            <a:ext cx="0" cy="274320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0" name="Shape 29"/>
          <p:cNvSpPr/>
          <p:nvPr/>
        </p:nvSpPr>
        <p:spPr>
          <a:xfrm>
            <a:off x="4754880" y="2286000"/>
            <a:ext cx="731520" cy="0"/>
          </a:xfrm>
          <a:prstGeom prst="line">
            <a:avLst/>
          </a:prstGeom>
          <a:noFill/>
          <a:ln w="25400">
            <a:solidFill>
              <a:schemeClr val="accent1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41" name="Shape 30"/>
          <p:cNvSpPr/>
          <p:nvPr/>
        </p:nvSpPr>
        <p:spPr>
          <a:xfrm>
            <a:off x="4754880" y="4480560"/>
            <a:ext cx="731520" cy="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42" name="Shape 31"/>
          <p:cNvSpPr/>
          <p:nvPr/>
        </p:nvSpPr>
        <p:spPr>
          <a:xfrm>
            <a:off x="5577840" y="1508760"/>
            <a:ext cx="6062472" cy="1554480"/>
          </a:xfrm>
          <a:prstGeom prst="roundRect">
            <a:avLst>
              <a:gd name="adj" fmla="val 4706"/>
            </a:avLst>
          </a:prstGeom>
          <a:solidFill>
            <a:schemeClr val="accent1">
              <a:alpha val="15000"/>
            </a:schemeClr>
          </a:solidFill>
          <a:ln w="254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3" name="Text 32"/>
          <p:cNvSpPr txBox="1"/>
          <p:nvPr/>
        </p:nvSpPr>
        <p:spPr>
          <a:xfrm>
            <a:off x="5852160" y="1627632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DeRE · margem mensal</a:t>
            </a:r>
            <a:endParaRPr lang="en-US" sz="2000" dirty="0"/>
          </a:p>
        </p:txBody>
      </p:sp>
      <p:sp>
        <p:nvSpPr>
          <p:cNvPr id="44" name="Text 33"/>
          <p:cNvSpPr txBox="1"/>
          <p:nvPr/>
        </p:nvSpPr>
        <p:spPr>
          <a:xfrm>
            <a:off x="5852160" y="2084832"/>
            <a:ext cx="5577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Crédito → serviços financeiros · plano COSIF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Saúde → planos de assistência · plano ANS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Entrega mesmo com ato </a:t>
            </a:r>
            <a:r>
              <a:rPr lang="en-US" sz="1500" dirty="0" err="1">
                <a:solidFill>
                  <a:schemeClr val="tx1"/>
                </a:solidFill>
              </a:rPr>
              <a:t>cooperativo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/>
              <a:t>à</a:t>
            </a:r>
            <a:r>
              <a:rPr lang="en-US" sz="1500" dirty="0">
                <a:solidFill>
                  <a:schemeClr val="tx1"/>
                </a:solidFill>
              </a:rPr>
              <a:t> alíquota zero</a:t>
            </a:r>
            <a:endParaRPr lang="en-US" sz="1500" dirty="0"/>
          </a:p>
        </p:txBody>
      </p:sp>
      <p:sp>
        <p:nvSpPr>
          <p:cNvPr id="45" name="Shape 34"/>
          <p:cNvSpPr/>
          <p:nvPr/>
        </p:nvSpPr>
        <p:spPr>
          <a:xfrm>
            <a:off x="5577840" y="3703320"/>
            <a:ext cx="6062472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6" name="Text 35"/>
          <p:cNvSpPr txBox="1"/>
          <p:nvPr/>
        </p:nvSpPr>
        <p:spPr>
          <a:xfrm>
            <a:off x="5852160" y="3822192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Regime regular · nota fiscal</a:t>
            </a:r>
            <a:endParaRPr lang="en-US" sz="2000" dirty="0"/>
          </a:p>
        </p:txBody>
      </p:sp>
      <p:sp>
        <p:nvSpPr>
          <p:cNvPr id="47" name="Text 36"/>
          <p:cNvSpPr txBox="1"/>
          <p:nvPr/>
        </p:nvSpPr>
        <p:spPr>
          <a:xfrm>
            <a:off x="5852160" y="4279392"/>
            <a:ext cx="5577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NF-e / NFS-e com cClassTrib; débito e crédito por operação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Ato cooperativo: alíquota zero, mediante opção (art. 271)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Sem DeRE</a:t>
            </a:r>
            <a:endParaRPr lang="en-US" sz="1500" dirty="0"/>
          </a:p>
        </p:txBody>
      </p:sp>
      <p:sp>
        <p:nvSpPr>
          <p:cNvPr id="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2 · QUEM ENTREGA A DERE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Quatro situações de fronteira que costumam gerar dúvida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FAQ DeRE (RFB), itens 2.2 a 2.4; Manual de Orientação da DeRE v1.3.0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5364328" cy="2057400"/>
          </a:xfrm>
          <a:prstGeom prst="roundRect">
            <a:avLst>
              <a:gd name="adj" fmla="val 3556"/>
            </a:avLst>
          </a:prstGeom>
          <a:solidFill>
            <a:schemeClr val="bg1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4"/>
          <p:cNvSpPr/>
          <p:nvPr/>
        </p:nvSpPr>
        <p:spPr>
          <a:xfrm>
            <a:off x="868680" y="2148840"/>
            <a:ext cx="868680" cy="8686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163" y="2357323"/>
            <a:ext cx="451714" cy="451714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2011680" y="2130552"/>
            <a:ext cx="3626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Atividade mista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2011680" y="2606040"/>
            <a:ext cx="36269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DeRE para a atividade do regime específico; as demais receitas seguem em NF-e/NFS-e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6278728" y="1783080"/>
            <a:ext cx="5364328" cy="2057400"/>
          </a:xfrm>
          <a:prstGeom prst="roundRect">
            <a:avLst>
              <a:gd name="adj" fmla="val 3556"/>
            </a:avLst>
          </a:prstGeom>
          <a:solidFill>
            <a:schemeClr val="bg1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2" name="Shape 8"/>
          <p:cNvSpPr/>
          <p:nvPr/>
        </p:nvSpPr>
        <p:spPr>
          <a:xfrm>
            <a:off x="6598768" y="2148840"/>
            <a:ext cx="868680" cy="8686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7251" y="2357323"/>
            <a:ext cx="451714" cy="45171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741768" y="2130552"/>
            <a:ext cx="3626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Raiz do CNPJ</a:t>
            </a:r>
            <a:endParaRPr lang="en-US" sz="2000" dirty="0"/>
          </a:p>
        </p:txBody>
      </p:sp>
      <p:sp>
        <p:nvSpPr>
          <p:cNvPr id="15" name="Text 10"/>
          <p:cNvSpPr txBox="1"/>
          <p:nvPr/>
        </p:nvSpPr>
        <p:spPr>
          <a:xfrm>
            <a:off x="7741768" y="2606040"/>
            <a:ext cx="36269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Um único arquivo, pelos 8 dígitos da raiz, para a matriz e todas as filiais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548640" y="4160520"/>
            <a:ext cx="5364328" cy="2057400"/>
          </a:xfrm>
          <a:prstGeom prst="roundRect">
            <a:avLst>
              <a:gd name="adj" fmla="val 3556"/>
            </a:avLst>
          </a:prstGeom>
          <a:solidFill>
            <a:schemeClr val="bg1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Shape 12"/>
          <p:cNvSpPr/>
          <p:nvPr/>
        </p:nvSpPr>
        <p:spPr>
          <a:xfrm>
            <a:off x="868680" y="4526280"/>
            <a:ext cx="868680" cy="86868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163" y="4734763"/>
            <a:ext cx="451714" cy="451714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2011680" y="4507992"/>
            <a:ext cx="3626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Ato cooperativo não dispensa</a:t>
            </a:r>
            <a:endParaRPr lang="en-US" sz="2000" dirty="0"/>
          </a:p>
        </p:txBody>
      </p:sp>
      <p:sp>
        <p:nvSpPr>
          <p:cNvPr id="20" name="Text 14"/>
          <p:cNvSpPr txBox="1"/>
          <p:nvPr/>
        </p:nvSpPr>
        <p:spPr>
          <a:xfrm>
            <a:off x="2011680" y="4983480"/>
            <a:ext cx="36269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Cooperativa em regime específico entrega todos os eventos, mesmo com atos a alíquota zero</a:t>
            </a:r>
            <a:endParaRPr lang="en-US" sz="1500" dirty="0"/>
          </a:p>
        </p:txBody>
      </p:sp>
      <p:sp>
        <p:nvSpPr>
          <p:cNvPr id="21" name="Shape 15"/>
          <p:cNvSpPr/>
          <p:nvPr/>
        </p:nvSpPr>
        <p:spPr>
          <a:xfrm>
            <a:off x="6278728" y="4160520"/>
            <a:ext cx="5364328" cy="2057400"/>
          </a:xfrm>
          <a:prstGeom prst="roundRect">
            <a:avLst>
              <a:gd name="adj" fmla="val 3556"/>
            </a:avLst>
          </a:prstGeom>
          <a:solidFill>
            <a:schemeClr val="bg1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2" name="Shape 16"/>
          <p:cNvSpPr/>
          <p:nvPr/>
        </p:nvSpPr>
        <p:spPr>
          <a:xfrm>
            <a:off x="6598768" y="4526280"/>
            <a:ext cx="868680" cy="8686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7251" y="4734763"/>
            <a:ext cx="451714" cy="451714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7741768" y="4507992"/>
            <a:ext cx="36269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Dispensados</a:t>
            </a:r>
            <a:endParaRPr lang="en-US" sz="2000" dirty="0"/>
          </a:p>
        </p:txBody>
      </p:sp>
      <p:sp>
        <p:nvSpPr>
          <p:cNvPr id="25" name="Text 18"/>
          <p:cNvSpPr txBox="1"/>
          <p:nvPr/>
        </p:nvSpPr>
        <p:spPr>
          <a:xfrm>
            <a:off x="7741768" y="4983480"/>
            <a:ext cx="36269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Correspondentes bancários, intermediários e optantes do Simples Nacional, salvo opção pelo regime regular</a:t>
            </a:r>
            <a:endParaRPr lang="en-US" sz="1500" dirty="0"/>
          </a:p>
        </p:txBody>
      </p:sp>
      <p:sp>
        <p:nvSpPr>
          <p:cNvPr id="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3 · O QUE É A DERE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A DeRE é a declaração de apuração dos regimes específicos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LC 214/2025, art. 305; Decreto 12.955/2026, arts. 112 e 116; Resolução CGIBS nº 6/2026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828800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200" b="1" dirty="0">
                <a:solidFill>
                  <a:schemeClr val="accent1"/>
                </a:solidFill>
              </a:rPr>
              <a:t>DeRE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97180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Declaração de Regimes Específicos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566160"/>
            <a:ext cx="5029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Declaração mensal em que os contribuintes dos regimes específicos apuram IBS e CBS sobre a margem. Mantida pela Receita Federal e pelo Comitê Gestor do IBS.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309360" y="1828800"/>
            <a:ext cx="1097280" cy="10972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392" y="2084832"/>
            <a:ext cx="585216" cy="58521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635240" y="1938528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LC 214/2025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7635240" y="2359152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art. 305 · obrigações acessórias próprias dos regimes específicos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6309360" y="3200400"/>
            <a:ext cx="1097280" cy="109728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392" y="3456432"/>
            <a:ext cx="585216" cy="585216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635240" y="3310128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Decreto 12.955/2026</a:t>
            </a:r>
            <a:endParaRPr lang="en-US" sz="2000" dirty="0"/>
          </a:p>
        </p:txBody>
      </p:sp>
      <p:sp>
        <p:nvSpPr>
          <p:cNvPr id="16" name="Text 11"/>
          <p:cNvSpPr txBox="1"/>
          <p:nvPr/>
        </p:nvSpPr>
        <p:spPr>
          <a:xfrm>
            <a:off x="7635240" y="3730752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arts. 112 e 116 · Regulamento da CBS</a:t>
            </a:r>
            <a:endParaRPr lang="en-US" sz="1500" dirty="0"/>
          </a:p>
        </p:txBody>
      </p:sp>
      <p:sp>
        <p:nvSpPr>
          <p:cNvPr id="17" name="Shape 12"/>
          <p:cNvSpPr/>
          <p:nvPr/>
        </p:nvSpPr>
        <p:spPr>
          <a:xfrm>
            <a:off x="6309360" y="4572000"/>
            <a:ext cx="1097280" cy="1097280"/>
          </a:xfrm>
          <a:prstGeom prst="ellipse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392" y="4828032"/>
            <a:ext cx="585216" cy="585216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7635240" y="4681728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Resolução CGIBS nº 6/2026</a:t>
            </a:r>
            <a:endParaRPr lang="en-US" sz="2000" dirty="0"/>
          </a:p>
        </p:txBody>
      </p:sp>
      <p:sp>
        <p:nvSpPr>
          <p:cNvPr id="20" name="Text 14"/>
          <p:cNvSpPr txBox="1"/>
          <p:nvPr/>
        </p:nvSpPr>
        <p:spPr>
          <a:xfrm>
            <a:off x="7635240" y="5102352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regulamento do IBS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3 · O QUE É A DERE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Entrega só por API, em XML assinado e assíncrona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FAQ DeRE (RFB), itens 2.2, 3.1 a 3.4 e 5.3; Fenacon, 27/08/2026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150" y="1980590"/>
            <a:ext cx="427939" cy="427939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600200" y="1801368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Somente API / Web Service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1600200" y="221284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Ambiente Nacional; sem PGD e sem e-CAC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548640" y="288036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150" y="3077870"/>
            <a:ext cx="427939" cy="427939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600200" y="2898648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XML validado e assinado</a:t>
            </a:r>
            <a:endParaRPr lang="en-US" sz="1900" dirty="0"/>
          </a:p>
        </p:txBody>
      </p:sp>
      <p:sp>
        <p:nvSpPr>
          <p:cNvPr id="13" name="Text 8"/>
          <p:cNvSpPr txBox="1"/>
          <p:nvPr/>
        </p:nvSpPr>
        <p:spPr>
          <a:xfrm>
            <a:off x="1600200" y="331012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XSD oficial + certificado digital ICP-Brasil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548640" y="397764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150" y="4175150"/>
            <a:ext cx="427939" cy="427939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600200" y="3995928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Processamento assíncrono</a:t>
            </a:r>
            <a:endParaRPr lang="en-US" sz="1900" dirty="0"/>
          </a:p>
        </p:txBody>
      </p:sp>
      <p:sp>
        <p:nvSpPr>
          <p:cNvPr id="17" name="Text 11"/>
          <p:cNvSpPr txBox="1"/>
          <p:nvPr/>
        </p:nvSpPr>
        <p:spPr>
          <a:xfrm>
            <a:off x="1600200" y="440740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Recibo provisório, depois recibo de processamento</a:t>
            </a:r>
            <a:endParaRPr lang="en-US" sz="1500" dirty="0"/>
          </a:p>
        </p:txBody>
      </p:sp>
      <p:sp>
        <p:nvSpPr>
          <p:cNvPr id="18" name="Shape 12"/>
          <p:cNvSpPr/>
          <p:nvPr/>
        </p:nvSpPr>
        <p:spPr>
          <a:xfrm>
            <a:off x="548640" y="507492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150" y="5272430"/>
            <a:ext cx="427939" cy="427939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600200" y="5093208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Plano referencial do regulador</a:t>
            </a:r>
            <a:endParaRPr lang="en-US" sz="1900" dirty="0"/>
          </a:p>
        </p:txBody>
      </p:sp>
      <p:sp>
        <p:nvSpPr>
          <p:cNvPr id="21" name="Text 14"/>
          <p:cNvSpPr txBox="1"/>
          <p:nvPr/>
        </p:nvSpPr>
        <p:spPr>
          <a:xfrm>
            <a:off x="1600200" y="550468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COSIF (crédito) · ANS (saúde) · SUSEP (seguros)</a:t>
            </a:r>
            <a:endParaRPr lang="en-US" sz="1500" dirty="0"/>
          </a:p>
        </p:txBody>
      </p:sp>
      <p:sp>
        <p:nvSpPr>
          <p:cNvPr id="22" name="Shape 15"/>
          <p:cNvSpPr/>
          <p:nvPr/>
        </p:nvSpPr>
        <p:spPr>
          <a:xfrm>
            <a:off x="7498080" y="1783080"/>
            <a:ext cx="4142232" cy="1920240"/>
          </a:xfrm>
          <a:prstGeom prst="roundRect">
            <a:avLst>
              <a:gd name="adj" fmla="val 3810"/>
            </a:avLst>
          </a:prstGeom>
          <a:solidFill>
            <a:schemeClr val="accent1">
              <a:alpha val="15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Text 16"/>
          <p:cNvSpPr txBox="1"/>
          <p:nvPr/>
        </p:nvSpPr>
        <p:spPr>
          <a:xfrm>
            <a:off x="7772400" y="196596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chemeClr val="tx2"/>
                </a:solidFill>
              </a:rPr>
              <a:t>8 dígitos</a:t>
            </a:r>
            <a:endParaRPr lang="en-US" sz="4800" dirty="0"/>
          </a:p>
        </p:txBody>
      </p:sp>
      <p:sp>
        <p:nvSpPr>
          <p:cNvPr id="24" name="Text 17"/>
          <p:cNvSpPr txBox="1"/>
          <p:nvPr/>
        </p:nvSpPr>
        <p:spPr>
          <a:xfrm>
            <a:off x="7772400" y="288036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raiz do CNPJ: um arquivo para a matriz e todas as filiais</a:t>
            </a:r>
            <a:endParaRPr lang="en-US" sz="1500" dirty="0"/>
          </a:p>
        </p:txBody>
      </p:sp>
      <p:sp>
        <p:nvSpPr>
          <p:cNvPr id="25" name="Shape 18"/>
          <p:cNvSpPr/>
          <p:nvPr/>
        </p:nvSpPr>
        <p:spPr>
          <a:xfrm>
            <a:off x="7498080" y="3977640"/>
            <a:ext cx="4142232" cy="1920240"/>
          </a:xfrm>
          <a:prstGeom prst="roundRect">
            <a:avLst>
              <a:gd name="adj" fmla="val 3810"/>
            </a:avLst>
          </a:prstGeom>
          <a:solidFill>
            <a:schemeClr val="accent4">
              <a:alpha val="15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Text 19"/>
          <p:cNvSpPr txBox="1"/>
          <p:nvPr/>
        </p:nvSpPr>
        <p:spPr>
          <a:xfrm>
            <a:off x="7772400" y="416052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chemeClr val="tx2"/>
                </a:solidFill>
              </a:rPr>
              <a:t>Dia 15</a:t>
            </a:r>
            <a:endParaRPr lang="en-US" sz="4800" dirty="0"/>
          </a:p>
        </p:txBody>
      </p:sp>
      <p:sp>
        <p:nvSpPr>
          <p:cNvPr id="27" name="Text 20"/>
          <p:cNvSpPr txBox="1"/>
          <p:nvPr/>
        </p:nvSpPr>
        <p:spPr>
          <a:xfrm>
            <a:off x="7772400" y="507492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do mês seguinte, sem prorrogação </a:t>
            </a:r>
            <a:r>
              <a:rPr lang="en-US" sz="1500" dirty="0" err="1">
                <a:solidFill>
                  <a:schemeClr val="tx1"/>
                </a:solidFill>
              </a:rPr>
              <a:t>em</a:t>
            </a:r>
            <a:r>
              <a:rPr lang="en-US" sz="1500" dirty="0">
                <a:solidFill>
                  <a:schemeClr val="tx1"/>
                </a:solidFill>
              </a:rPr>
              <a:t> final de semana ou feriado</a:t>
            </a:r>
            <a:endParaRPr lang="en-US" sz="1500" dirty="0"/>
          </a:p>
        </p:txBody>
      </p:sp>
      <p:sp>
        <p:nvSpPr>
          <p:cNvPr id="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3 · O QUE É A DERE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Pacote técnico v1.3.0: cinco peças para TI e contabilidade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Ato Técnico Conjunto RFB/SUFIS/CGIBS nº 6, de 28/09/2026; portal do CGIBS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828800"/>
            <a:ext cx="1999427" cy="2743200"/>
          </a:xfrm>
          <a:prstGeom prst="roundRect">
            <a:avLst>
              <a:gd name="adj" fmla="val 3659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4"/>
          <p:cNvSpPr/>
          <p:nvPr/>
        </p:nvSpPr>
        <p:spPr>
          <a:xfrm>
            <a:off x="1136874" y="210312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384" y="2300630"/>
            <a:ext cx="427939" cy="427939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85800" y="3063240"/>
            <a:ext cx="172510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Manual (MOD)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685800" y="3703320"/>
            <a:ext cx="172510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conceitos, fluxo e regras de apuração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2822387" y="1828800"/>
            <a:ext cx="1999427" cy="2743200"/>
          </a:xfrm>
          <a:prstGeom prst="roundRect">
            <a:avLst>
              <a:gd name="adj" fmla="val 3659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8"/>
          <p:cNvSpPr/>
          <p:nvPr/>
        </p:nvSpPr>
        <p:spPr>
          <a:xfrm>
            <a:off x="3410621" y="210312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8131" y="2300630"/>
            <a:ext cx="427939" cy="42793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2959547" y="3063240"/>
            <a:ext cx="172510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Leiautes de Eventos</a:t>
            </a:r>
            <a:endParaRPr lang="en-US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2959547" y="3703320"/>
            <a:ext cx="172510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campos de cada evento D-xxxx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5096134" y="1828800"/>
            <a:ext cx="1999427" cy="2743200"/>
          </a:xfrm>
          <a:prstGeom prst="roundRect">
            <a:avLst>
              <a:gd name="adj" fmla="val 3659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2"/>
          <p:cNvSpPr/>
          <p:nvPr/>
        </p:nvSpPr>
        <p:spPr>
          <a:xfrm>
            <a:off x="5684368" y="2103120"/>
            <a:ext cx="822960" cy="82296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1878" y="2300630"/>
            <a:ext cx="427939" cy="427939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5233294" y="3063240"/>
            <a:ext cx="172510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Anexo I · Tabelas</a:t>
            </a:r>
            <a:endParaRPr lang="en-US" sz="1700" dirty="0"/>
          </a:p>
        </p:txBody>
      </p:sp>
      <p:sp>
        <p:nvSpPr>
          <p:cNvPr id="20" name="Text 14"/>
          <p:cNvSpPr txBox="1"/>
          <p:nvPr/>
        </p:nvSpPr>
        <p:spPr>
          <a:xfrm>
            <a:off x="5233294" y="3703320"/>
            <a:ext cx="172510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codTrib, codBC, atividades e planos referenciais</a:t>
            </a:r>
            <a:endParaRPr lang="en-US" sz="1400" dirty="0"/>
          </a:p>
        </p:txBody>
      </p:sp>
      <p:sp>
        <p:nvSpPr>
          <p:cNvPr id="21" name="Shape 15"/>
          <p:cNvSpPr/>
          <p:nvPr/>
        </p:nvSpPr>
        <p:spPr>
          <a:xfrm>
            <a:off x="7369881" y="1828800"/>
            <a:ext cx="1999427" cy="2743200"/>
          </a:xfrm>
          <a:prstGeom prst="roundRect">
            <a:avLst>
              <a:gd name="adj" fmla="val 3659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16"/>
          <p:cNvSpPr/>
          <p:nvPr/>
        </p:nvSpPr>
        <p:spPr>
          <a:xfrm>
            <a:off x="7958115" y="210312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5625" y="2300630"/>
            <a:ext cx="427939" cy="427939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7507041" y="3063240"/>
            <a:ext cx="172510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Anexo II · Validação</a:t>
            </a:r>
            <a:endParaRPr lang="en-US" sz="1700" dirty="0"/>
          </a:p>
        </p:txBody>
      </p:sp>
      <p:sp>
        <p:nvSpPr>
          <p:cNvPr id="25" name="Text 18"/>
          <p:cNvSpPr txBox="1"/>
          <p:nvPr/>
        </p:nvSpPr>
        <p:spPr>
          <a:xfrm>
            <a:off x="7507041" y="3703320"/>
            <a:ext cx="172510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regras que rejeitam o arquivo</a:t>
            </a:r>
            <a:endParaRPr lang="en-US" sz="1400" dirty="0"/>
          </a:p>
        </p:txBody>
      </p:sp>
      <p:sp>
        <p:nvSpPr>
          <p:cNvPr id="26" name="Shape 19"/>
          <p:cNvSpPr/>
          <p:nvPr/>
        </p:nvSpPr>
        <p:spPr>
          <a:xfrm>
            <a:off x="9643628" y="1828800"/>
            <a:ext cx="1999427" cy="2743200"/>
          </a:xfrm>
          <a:prstGeom prst="roundRect">
            <a:avLst>
              <a:gd name="adj" fmla="val 3659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0"/>
          <p:cNvSpPr/>
          <p:nvPr/>
        </p:nvSpPr>
        <p:spPr>
          <a:xfrm>
            <a:off x="10231862" y="210312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9372" y="2300630"/>
            <a:ext cx="427939" cy="427939"/>
          </a:xfrm>
          <a:prstGeom prst="rect">
            <a:avLst/>
          </a:prstGeom>
        </p:spPr>
      </p:pic>
      <p:sp>
        <p:nvSpPr>
          <p:cNvPr id="29" name="Text 21"/>
          <p:cNvSpPr txBox="1"/>
          <p:nvPr/>
        </p:nvSpPr>
        <p:spPr>
          <a:xfrm>
            <a:off x="9780788" y="3063240"/>
            <a:ext cx="172510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Esquemas XSD</a:t>
            </a:r>
            <a:endParaRPr lang="en-US" sz="1700" dirty="0"/>
          </a:p>
        </p:txBody>
      </p:sp>
      <p:sp>
        <p:nvSpPr>
          <p:cNvPr id="30" name="Text 22"/>
          <p:cNvSpPr txBox="1"/>
          <p:nvPr/>
        </p:nvSpPr>
        <p:spPr>
          <a:xfrm>
            <a:off x="9780788" y="3703320"/>
            <a:ext cx="172510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estrutura técnica do XML</a:t>
            </a:r>
            <a:endParaRPr lang="en-US" sz="1400" dirty="0"/>
          </a:p>
        </p:txBody>
      </p:sp>
      <p:sp>
        <p:nvSpPr>
          <p:cNvPr id="31" name="Shape 23"/>
          <p:cNvSpPr/>
          <p:nvPr/>
        </p:nvSpPr>
        <p:spPr>
          <a:xfrm>
            <a:off x="548640" y="4892040"/>
            <a:ext cx="11094415" cy="1188720"/>
          </a:xfrm>
          <a:prstGeom prst="roundRect">
            <a:avLst>
              <a:gd name="adj" fmla="val 6154"/>
            </a:avLst>
          </a:prstGeom>
          <a:solidFill>
            <a:schemeClr val="accent4">
              <a:alpha val="20000"/>
            </a:schemeClr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680" y="5184648"/>
            <a:ext cx="594360" cy="594360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1737360" y="4892040"/>
            <a:ext cx="963137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</a:rPr>
              <a:t>Versões mudam com frequência. </a:t>
            </a:r>
            <a:r>
              <a:rPr lang="en-US" sz="1700" dirty="0">
                <a:solidFill>
                  <a:schemeClr val="tx1"/>
                </a:solidFill>
              </a:rPr>
              <a:t>Códigos já foram renumerados entre versões do Anexo I: registre em toda parametrização a versão das tabelas usada.</a:t>
            </a:r>
            <a:endParaRPr lang="en-US" sz="1700" dirty="0"/>
          </a:p>
        </p:txBody>
      </p:sp>
      <p:sp>
        <p:nvSpPr>
          <p:cNvPr id="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4 · EVENTOS, CÓDIGOS E TABELAS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O balancete D-1101 concentra a apuração mensal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Leiautes de Eventos DeRE v1.3.0; FAQ DeRE (RFB), item 4.2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2606040"/>
            <a:ext cx="1783080" cy="1143000"/>
          </a:xfrm>
          <a:prstGeom prst="roundRect">
            <a:avLst>
              <a:gd name="adj" fmla="val 6400"/>
            </a:avLst>
          </a:prstGeom>
          <a:solidFill>
            <a:schemeClr val="accent1">
              <a:alpha val="15000"/>
            </a:schemeClr>
          </a:solidFill>
          <a:ln w="15875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 txBox="1"/>
          <p:nvPr/>
        </p:nvSpPr>
        <p:spPr>
          <a:xfrm>
            <a:off x="548640" y="2715768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D-1001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3108960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Dados do contribuinte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2697480" y="2606040"/>
            <a:ext cx="1783080" cy="1143000"/>
          </a:xfrm>
          <a:prstGeom prst="roundRect">
            <a:avLst>
              <a:gd name="adj" fmla="val 6400"/>
            </a:avLst>
          </a:prstGeom>
          <a:solidFill>
            <a:schemeClr val="accent1">
              <a:alpha val="15000"/>
            </a:schemeClr>
          </a:solidFill>
          <a:ln w="15875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 txBox="1"/>
          <p:nvPr/>
        </p:nvSpPr>
        <p:spPr>
          <a:xfrm>
            <a:off x="2697480" y="2715768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D-1011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2788920" y="3108960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Plano de contas (PGCC)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800600" y="1691640"/>
            <a:ext cx="2697480" cy="2971800"/>
          </a:xfrm>
          <a:prstGeom prst="roundRect">
            <a:avLst>
              <a:gd name="adj" fmla="val 2712"/>
            </a:avLst>
          </a:prstGeom>
          <a:solidFill>
            <a:schemeClr val="bg1"/>
          </a:solidFill>
          <a:ln w="15875">
            <a:solidFill>
              <a:schemeClr val="accent5"/>
            </a:solidFill>
            <a:prstDash val="dash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 txBox="1"/>
          <p:nvPr/>
        </p:nvSpPr>
        <p:spPr>
          <a:xfrm>
            <a:off x="4800600" y="1737360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Mensal · até o dia 15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4983480" y="2103120"/>
            <a:ext cx="2331720" cy="777240"/>
          </a:xfrm>
          <a:prstGeom prst="roundRect">
            <a:avLst>
              <a:gd name="adj" fmla="val 9412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2"/>
          <p:cNvSpPr txBox="1"/>
          <p:nvPr/>
        </p:nvSpPr>
        <p:spPr>
          <a:xfrm>
            <a:off x="4983480" y="210312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D-1101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</a:rPr>
              <a:t>Balancete mensal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4983480" y="2971800"/>
            <a:ext cx="2331720" cy="777240"/>
          </a:xfrm>
          <a:prstGeom prst="roundRect">
            <a:avLst>
              <a:gd name="adj" fmla="val 9412"/>
            </a:avLst>
          </a:prstGeom>
          <a:solidFill>
            <a:schemeClr val="accent2">
              <a:alpha val="15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4"/>
          <p:cNvSpPr txBox="1"/>
          <p:nvPr/>
        </p:nvSpPr>
        <p:spPr>
          <a:xfrm>
            <a:off x="4983480" y="297180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1"/>
                </a:solidFill>
              </a:rPr>
              <a:t>D-1106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Aplicações financeiras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4983480" y="3840480"/>
            <a:ext cx="2331720" cy="777240"/>
          </a:xfrm>
          <a:prstGeom prst="roundRect">
            <a:avLst>
              <a:gd name="adj" fmla="val 9412"/>
            </a:avLst>
          </a:prstGeom>
          <a:solidFill>
            <a:schemeClr val="accent2">
              <a:alpha val="15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Text 16"/>
          <p:cNvSpPr txBox="1"/>
          <p:nvPr/>
        </p:nvSpPr>
        <p:spPr>
          <a:xfrm>
            <a:off x="4983480" y="384048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1"/>
                </a:solidFill>
              </a:rPr>
              <a:t>D-1121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Deduções utilizadas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7818120" y="2606040"/>
            <a:ext cx="1783080" cy="1143000"/>
          </a:xfrm>
          <a:prstGeom prst="roundRect">
            <a:avLst>
              <a:gd name="adj" fmla="val 6400"/>
            </a:avLst>
          </a:prstGeom>
          <a:solidFill>
            <a:schemeClr val="accent2">
              <a:alpha val="15000"/>
            </a:schemeClr>
          </a:solidFill>
          <a:ln w="15875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8"/>
          <p:cNvSpPr txBox="1"/>
          <p:nvPr/>
        </p:nvSpPr>
        <p:spPr>
          <a:xfrm>
            <a:off x="7818120" y="2715768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D-1199</a:t>
            </a:r>
            <a:endParaRPr lang="en-US" sz="2000" dirty="0"/>
          </a:p>
        </p:txBody>
      </p:sp>
      <p:sp>
        <p:nvSpPr>
          <p:cNvPr id="22" name="Text 19"/>
          <p:cNvSpPr txBox="1"/>
          <p:nvPr/>
        </p:nvSpPr>
        <p:spPr>
          <a:xfrm>
            <a:off x="7909560" y="3108960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Fechamento mensal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9857232" y="2606040"/>
            <a:ext cx="1783080" cy="1143000"/>
          </a:xfrm>
          <a:prstGeom prst="roundRect">
            <a:avLst>
              <a:gd name="adj" fmla="val 6400"/>
            </a:avLst>
          </a:prstGeom>
          <a:solidFill>
            <a:schemeClr val="accent6">
              <a:alpha val="15000"/>
            </a:schemeClr>
          </a:solidFill>
          <a:ln w="1587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1"/>
          <p:cNvSpPr txBox="1"/>
          <p:nvPr/>
        </p:nvSpPr>
        <p:spPr>
          <a:xfrm>
            <a:off x="9857232" y="2715768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D-9199</a:t>
            </a:r>
            <a:endParaRPr lang="en-US" sz="2000" dirty="0"/>
          </a:p>
        </p:txBody>
      </p:sp>
      <p:sp>
        <p:nvSpPr>
          <p:cNvPr id="25" name="Text 22"/>
          <p:cNvSpPr txBox="1"/>
          <p:nvPr/>
        </p:nvSpPr>
        <p:spPr>
          <a:xfrm>
            <a:off x="9948672" y="3108960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Retorno totalizador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2331720" y="3172968"/>
            <a:ext cx="365760" cy="0"/>
          </a:xfrm>
          <a:prstGeom prst="line">
            <a:avLst/>
          </a:prstGeom>
          <a:noFill/>
          <a:ln w="19050">
            <a:solidFill>
              <a:schemeClr val="accent5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27" name="Shape 24"/>
          <p:cNvSpPr/>
          <p:nvPr/>
        </p:nvSpPr>
        <p:spPr>
          <a:xfrm>
            <a:off x="4480560" y="3172968"/>
            <a:ext cx="320040" cy="0"/>
          </a:xfrm>
          <a:prstGeom prst="line">
            <a:avLst/>
          </a:prstGeom>
          <a:noFill/>
          <a:ln w="19050">
            <a:solidFill>
              <a:schemeClr val="accent5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28" name="Shape 25"/>
          <p:cNvSpPr/>
          <p:nvPr/>
        </p:nvSpPr>
        <p:spPr>
          <a:xfrm>
            <a:off x="7498080" y="3172968"/>
            <a:ext cx="320040" cy="0"/>
          </a:xfrm>
          <a:prstGeom prst="line">
            <a:avLst/>
          </a:prstGeom>
          <a:noFill/>
          <a:ln w="19050">
            <a:solidFill>
              <a:schemeClr val="accent5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29" name="Shape 26"/>
          <p:cNvSpPr/>
          <p:nvPr/>
        </p:nvSpPr>
        <p:spPr>
          <a:xfrm>
            <a:off x="9601200" y="3172968"/>
            <a:ext cx="256032" cy="0"/>
          </a:xfrm>
          <a:prstGeom prst="line">
            <a:avLst/>
          </a:prstGeom>
          <a:noFill/>
          <a:ln w="19050">
            <a:solidFill>
              <a:schemeClr val="accent5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30" name="Shape 27"/>
          <p:cNvSpPr/>
          <p:nvPr/>
        </p:nvSpPr>
        <p:spPr>
          <a:xfrm>
            <a:off x="4983480" y="4846320"/>
            <a:ext cx="2331720" cy="640080"/>
          </a:xfrm>
          <a:prstGeom prst="roundRect">
            <a:avLst>
              <a:gd name="adj" fmla="val 11429"/>
            </a:avLst>
          </a:prstGeom>
          <a:solidFill>
            <a:schemeClr val="accent3">
              <a:alpha val="15000"/>
            </a:schemeClr>
          </a:solidFill>
          <a:ln w="15875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1" name="Text 28"/>
          <p:cNvSpPr txBox="1"/>
          <p:nvPr/>
        </p:nvSpPr>
        <p:spPr>
          <a:xfrm>
            <a:off x="4983480" y="484632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</a:rPr>
              <a:t>D-1198 </a:t>
            </a:r>
            <a:r>
              <a:rPr lang="en-US" sz="1500" dirty="0">
                <a:solidFill>
                  <a:schemeClr val="tx1"/>
                </a:solidFill>
              </a:rPr>
              <a:t>Reabertura</a:t>
            </a:r>
            <a:endParaRPr lang="en-US" sz="1500" dirty="0"/>
          </a:p>
        </p:txBody>
      </p:sp>
      <p:sp>
        <p:nvSpPr>
          <p:cNvPr id="32" name="Shape 29"/>
          <p:cNvSpPr/>
          <p:nvPr/>
        </p:nvSpPr>
        <p:spPr>
          <a:xfrm>
            <a:off x="8705088" y="3749040"/>
            <a:ext cx="0" cy="1417320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3" name="Shape 30"/>
          <p:cNvSpPr/>
          <p:nvPr/>
        </p:nvSpPr>
        <p:spPr>
          <a:xfrm>
            <a:off x="7315200" y="5166360"/>
            <a:ext cx="1389888" cy="0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  <a:head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34" name="Shape 31"/>
          <p:cNvSpPr/>
          <p:nvPr/>
        </p:nvSpPr>
        <p:spPr>
          <a:xfrm>
            <a:off x="6144768" y="4663440"/>
            <a:ext cx="0" cy="182880"/>
          </a:xfrm>
          <a:prstGeom prst="line">
            <a:avLst/>
          </a:prstGeom>
          <a:noFill/>
          <a:ln w="19050">
            <a:solidFill>
              <a:schemeClr val="accent3"/>
            </a:solidFill>
            <a:prstDash val="solid"/>
            <a:head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2"/>
          <p:cNvSpPr txBox="1"/>
          <p:nvPr/>
        </p:nvSpPr>
        <p:spPr>
          <a:xfrm>
            <a:off x="8823960" y="429768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chemeClr val="accent3"/>
                </a:solidFill>
              </a:rPr>
              <a:t>retificação</a:t>
            </a:r>
            <a:endParaRPr lang="en-US" sz="1300" dirty="0"/>
          </a:p>
        </p:txBody>
      </p:sp>
      <p:sp>
        <p:nvSpPr>
          <p:cNvPr id="36" name="Shape 33"/>
          <p:cNvSpPr/>
          <p:nvPr/>
        </p:nvSpPr>
        <p:spPr>
          <a:xfrm>
            <a:off x="3584448" y="3749040"/>
            <a:ext cx="0" cy="1874520"/>
          </a:xfrm>
          <a:prstGeom prst="line">
            <a:avLst/>
          </a:prstGeom>
          <a:noFill/>
          <a:ln w="19050">
            <a:solidFill>
              <a:schemeClr val="accent5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37" name="Shape 34"/>
          <p:cNvSpPr/>
          <p:nvPr/>
        </p:nvSpPr>
        <p:spPr>
          <a:xfrm>
            <a:off x="548640" y="5623560"/>
            <a:ext cx="11094415" cy="640080"/>
          </a:xfrm>
          <a:prstGeom prst="roundRect">
            <a:avLst>
              <a:gd name="adj" fmla="val 11429"/>
            </a:avLst>
          </a:prstGeom>
          <a:solidFill>
            <a:schemeClr val="accent4">
              <a:alpha val="25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8" name="Text 35"/>
          <p:cNvSpPr txBox="1"/>
          <p:nvPr/>
        </p:nvSpPr>
        <p:spPr>
          <a:xfrm>
            <a:off x="3794760" y="56235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Transacionais a partir de 01/01/2027:  </a:t>
            </a:r>
            <a:r>
              <a:rPr lang="en-US" sz="1500" dirty="0">
                <a:solidFill>
                  <a:schemeClr val="tx1"/>
                </a:solidFill>
              </a:rPr>
              <a:t>D-22xx (crédito) e D-3201 (saúde) identificam adquirentes, tomadores e beneficiários</a:t>
            </a:r>
            <a:endParaRPr lang="en-US" sz="1500" dirty="0"/>
          </a:p>
        </p:txBody>
      </p:sp>
      <p:sp>
        <p:nvSpPr>
          <p:cNvPr id="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4 · EVENTOS, CÓDIGOS E TABELAS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Eventos de tabela: quem é a cooperativa e seu plano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Leiautes de Eventos DeRE v1.3.0; FAQ DeRE (RFB), itens 4.2, 5.15 e 5.17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5029200" cy="4297680"/>
          </a:xfrm>
          <a:prstGeom prst="roundRect">
            <a:avLst>
              <a:gd name="adj" fmla="val 1702"/>
            </a:avLst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4"/>
          <p:cNvSpPr/>
          <p:nvPr/>
        </p:nvSpPr>
        <p:spPr>
          <a:xfrm>
            <a:off x="868680" y="2057400"/>
            <a:ext cx="1554480" cy="45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 txBox="1"/>
          <p:nvPr/>
        </p:nvSpPr>
        <p:spPr>
          <a:xfrm>
            <a:off x="868680" y="205740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D-1001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26974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tx2"/>
                </a:solidFill>
              </a:rPr>
              <a:t>Informações do contribuinte</a:t>
            </a:r>
            <a:endParaRPr lang="en-US" sz="2100" dirty="0"/>
          </a:p>
        </p:txBody>
      </p:sp>
      <p:sp>
        <p:nvSpPr>
          <p:cNvPr id="10" name="Shape 7"/>
          <p:cNvSpPr/>
          <p:nvPr/>
        </p:nvSpPr>
        <p:spPr>
          <a:xfrm>
            <a:off x="868680" y="3383280"/>
            <a:ext cx="329184" cy="329184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" y="3465576"/>
            <a:ext cx="164592" cy="16459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371600" y="333756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Regime tributário principal e secundário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868680" y="4251960"/>
            <a:ext cx="329184" cy="329184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" y="4334256"/>
            <a:ext cx="164592" cy="16459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371600" y="420624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Atividades: Tabela 21 (financeiro) ou 31 (saúde)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868680" y="5120640"/>
            <a:ext cx="329184" cy="329184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" y="5202936"/>
            <a:ext cx="164592" cy="16459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371600" y="507492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Primeiro evento a ser processado</a:t>
            </a:r>
            <a:endParaRPr lang="en-US" sz="1600" dirty="0"/>
          </a:p>
        </p:txBody>
      </p:sp>
      <p:sp>
        <p:nvSpPr>
          <p:cNvPr id="19" name="Shape 13"/>
          <p:cNvSpPr/>
          <p:nvPr/>
        </p:nvSpPr>
        <p:spPr>
          <a:xfrm>
            <a:off x="6613855" y="1783080"/>
            <a:ext cx="5029200" cy="4297680"/>
          </a:xfrm>
          <a:prstGeom prst="roundRect">
            <a:avLst>
              <a:gd name="adj" fmla="val 1702"/>
            </a:avLst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0" name="Shape 14"/>
          <p:cNvSpPr/>
          <p:nvPr/>
        </p:nvSpPr>
        <p:spPr>
          <a:xfrm>
            <a:off x="6933895" y="2057400"/>
            <a:ext cx="1554480" cy="45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Text 15"/>
          <p:cNvSpPr txBox="1"/>
          <p:nvPr/>
        </p:nvSpPr>
        <p:spPr>
          <a:xfrm>
            <a:off x="6933895" y="205740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D-1011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6933895" y="26974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tx2"/>
                </a:solidFill>
              </a:rPr>
              <a:t>Plano Geral de Contas Comentado</a:t>
            </a:r>
            <a:endParaRPr lang="en-US" sz="2100" dirty="0"/>
          </a:p>
        </p:txBody>
      </p:sp>
      <p:sp>
        <p:nvSpPr>
          <p:cNvPr id="23" name="Shape 17"/>
          <p:cNvSpPr/>
          <p:nvPr/>
        </p:nvSpPr>
        <p:spPr>
          <a:xfrm>
            <a:off x="6933895" y="3383280"/>
            <a:ext cx="329184" cy="329184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6191" y="3465576"/>
            <a:ext cx="164592" cy="164592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7436815" y="333756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Plano completo: contas sintéticas e analíticas</a:t>
            </a:r>
            <a:endParaRPr lang="en-US" sz="1600" dirty="0"/>
          </a:p>
        </p:txBody>
      </p:sp>
      <p:sp>
        <p:nvSpPr>
          <p:cNvPr id="26" name="Shape 19"/>
          <p:cNvSpPr/>
          <p:nvPr/>
        </p:nvSpPr>
        <p:spPr>
          <a:xfrm>
            <a:off x="6933895" y="4251960"/>
            <a:ext cx="329184" cy="329184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6191" y="4334256"/>
            <a:ext cx="164592" cy="164592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7436815" y="420624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Plano referencial COSIF ou ANS, com cCtaRef</a:t>
            </a:r>
            <a:endParaRPr lang="en-US" sz="1600" dirty="0"/>
          </a:p>
        </p:txBody>
      </p:sp>
      <p:sp>
        <p:nvSpPr>
          <p:cNvPr id="29" name="Shape 21"/>
          <p:cNvSpPr/>
          <p:nvPr/>
        </p:nvSpPr>
        <p:spPr>
          <a:xfrm>
            <a:off x="6933895" y="5120640"/>
            <a:ext cx="329184" cy="329184"/>
          </a:xfrm>
          <a:prstGeom prst="ellipse">
            <a:avLst/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6191" y="5202936"/>
            <a:ext cx="164592" cy="164592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7436815" y="507492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codTrib em toda conta analítica; reenvio só se mudar estrutura ou codTrib</a:t>
            </a:r>
            <a:endParaRPr lang="en-US" sz="1600" dirty="0"/>
          </a:p>
        </p:txBody>
      </p:sp>
      <p:sp>
        <p:nvSpPr>
          <p:cNvPr id="32" name="Shape 23"/>
          <p:cNvSpPr/>
          <p:nvPr/>
        </p:nvSpPr>
        <p:spPr>
          <a:xfrm>
            <a:off x="5779008" y="352044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Text 24"/>
          <p:cNvSpPr txBox="1"/>
          <p:nvPr/>
        </p:nvSpPr>
        <p:spPr>
          <a:xfrm>
            <a:off x="5779008" y="3520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1"/>
                </a:solidFill>
              </a:rPr>
              <a:t>→</a:t>
            </a:r>
            <a:endParaRPr lang="en-US" sz="2400" dirty="0"/>
          </a:p>
        </p:txBody>
      </p:sp>
      <p:sp>
        <p:nvSpPr>
          <p:cNvPr id="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4 · EVENTOS, CÓDIGOS E TABELAS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Códigos que definem a tributação de cada conta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Anexo I DeRE v1.3.0 (Tabelas 11, 12, 22 e 32); FAQ DeRE (RFB), itens 5.4 a 5.6 e 5.17 a 5.25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4114800" y="2514600"/>
            <a:ext cx="1021385" cy="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3566160" cy="1463040"/>
          </a:xfrm>
          <a:prstGeom prst="roundRect">
            <a:avLst>
              <a:gd name="adj" fmla="val 5000"/>
            </a:avLst>
          </a:prstGeom>
          <a:solidFill>
            <a:schemeClr val="accent4">
              <a:alpha val="40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 txBox="1"/>
          <p:nvPr/>
        </p:nvSpPr>
        <p:spPr>
          <a:xfrm>
            <a:off x="777240" y="19202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codTrib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350008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Tabela 11 · 9 dígitos. Regra tributária da conta; obrigatório em toda analítica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114800" y="4617720"/>
            <a:ext cx="1021385" cy="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Shape 8"/>
          <p:cNvSpPr/>
          <p:nvPr/>
        </p:nvSpPr>
        <p:spPr>
          <a:xfrm>
            <a:off x="548640" y="3886200"/>
            <a:ext cx="356616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 txBox="1"/>
          <p:nvPr/>
        </p:nvSpPr>
        <p:spPr>
          <a:xfrm>
            <a:off x="777240" y="40233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codBC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777240" y="4453128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Tabela 12. Base de cálculo a que o valor da conta se soma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7056425" y="2514600"/>
            <a:ext cx="1017727" cy="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Shape 12"/>
          <p:cNvSpPr/>
          <p:nvPr/>
        </p:nvSpPr>
        <p:spPr>
          <a:xfrm>
            <a:off x="8074152" y="1783080"/>
            <a:ext cx="356616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 txBox="1"/>
          <p:nvPr/>
        </p:nvSpPr>
        <p:spPr>
          <a:xfrm>
            <a:off x="8302752" y="19202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cCtaRef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8302752" y="2350008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Tabelas 22 e 32. Conta correspondente no COSIF ou no plano ANS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7056425" y="4617720"/>
            <a:ext cx="1017727" cy="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Shape 16"/>
          <p:cNvSpPr/>
          <p:nvPr/>
        </p:nvSpPr>
        <p:spPr>
          <a:xfrm>
            <a:off x="8074152" y="3886200"/>
            <a:ext cx="356616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7"/>
          <p:cNvSpPr txBox="1"/>
          <p:nvPr/>
        </p:nvSpPr>
        <p:spPr>
          <a:xfrm>
            <a:off x="8302752" y="40233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cDbrMista</a:t>
            </a:r>
            <a:endParaRPr lang="en-US" sz="2000" dirty="0"/>
          </a:p>
        </p:txBody>
      </p:sp>
      <p:sp>
        <p:nvSpPr>
          <p:cNvPr id="21" name="Text 18"/>
          <p:cNvSpPr txBox="1"/>
          <p:nvPr/>
        </p:nvSpPr>
        <p:spPr>
          <a:xfrm>
            <a:off x="8302752" y="4453128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Desdobra conta mista: 000 sem desdobro; 001 a 999 nas filhas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096305" y="4389120"/>
            <a:ext cx="0" cy="105156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Shape 20"/>
          <p:cNvSpPr/>
          <p:nvPr/>
        </p:nvSpPr>
        <p:spPr>
          <a:xfrm>
            <a:off x="4270248" y="5440680"/>
            <a:ext cx="3657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Text 21"/>
          <p:cNvSpPr txBox="1"/>
          <p:nvPr/>
        </p:nvSpPr>
        <p:spPr>
          <a:xfrm>
            <a:off x="4453128" y="546811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tpAtiv</a:t>
            </a:r>
            <a:endParaRPr lang="en-US" sz="2000" dirty="0"/>
          </a:p>
        </p:txBody>
      </p:sp>
      <p:sp>
        <p:nvSpPr>
          <p:cNvPr id="25" name="Text 22"/>
          <p:cNvSpPr txBox="1"/>
          <p:nvPr/>
        </p:nvSpPr>
        <p:spPr>
          <a:xfrm>
            <a:off x="4453128" y="583387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No D-1121: atividade da dedução (saúde = 20)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5044745" y="2286000"/>
            <a:ext cx="2103120" cy="21031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985" y="2560320"/>
            <a:ext cx="548640" cy="548640"/>
          </a:xfrm>
          <a:prstGeom prst="rect">
            <a:avLst/>
          </a:prstGeom>
        </p:spPr>
      </p:pic>
      <p:sp>
        <p:nvSpPr>
          <p:cNvPr id="28" name="Text 24"/>
          <p:cNvSpPr txBox="1"/>
          <p:nvPr/>
        </p:nvSpPr>
        <p:spPr>
          <a:xfrm>
            <a:off x="5044745" y="32004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chemeClr val="bg1"/>
                </a:solidFill>
              </a:rPr>
              <a:t>Conta analítica</a:t>
            </a:r>
            <a:endParaRPr lang="en-US" sz="1900" dirty="0"/>
          </a:p>
        </p:txBody>
      </p:sp>
      <p:sp>
        <p:nvSpPr>
          <p:cNvPr id="29" name="Text 25"/>
          <p:cNvSpPr txBox="1"/>
          <p:nvPr/>
        </p:nvSpPr>
        <p:spPr>
          <a:xfrm>
            <a:off x="5227625" y="361188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bg2"/>
                </a:solidFill>
              </a:rPr>
              <a:t>do plano da cooperativa</a:t>
            </a:r>
            <a:endParaRPr lang="en-US" sz="1300" dirty="0"/>
          </a:p>
        </p:txBody>
      </p:sp>
      <p:sp>
        <p:nvSpPr>
          <p:cNvPr id="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4 · EVENTOS, CÓDIGOS E TABELAS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As tabelas do Anexo I se dividem em comuns e por regime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Anexo I DeRE v1.3.0, índice de tabelas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3454298" cy="548640"/>
          </a:xfrm>
          <a:prstGeom prst="roundRect">
            <a:avLst>
              <a:gd name="adj" fmla="val 13333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 txBox="1"/>
          <p:nvPr/>
        </p:nvSpPr>
        <p:spPr>
          <a:xfrm>
            <a:off x="777240" y="1783080"/>
            <a:ext cx="29970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Comuns a todos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548640" y="2514600"/>
            <a:ext cx="777240" cy="40233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 txBox="1"/>
          <p:nvPr/>
        </p:nvSpPr>
        <p:spPr>
          <a:xfrm>
            <a:off x="548640" y="2514600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11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463040" y="2514600"/>
            <a:ext cx="253989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Códigos de tributação (codTrib)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48640" y="3026664"/>
            <a:ext cx="777240" cy="40233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 txBox="1"/>
          <p:nvPr/>
        </p:nvSpPr>
        <p:spPr>
          <a:xfrm>
            <a:off x="548640" y="3026664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12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1463040" y="3026664"/>
            <a:ext cx="253989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Códigos de base de cálculo (codBC)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48640" y="3538728"/>
            <a:ext cx="777240" cy="402336"/>
          </a:xfrm>
          <a:prstGeom prst="roundRect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2"/>
          <p:cNvSpPr txBox="1"/>
          <p:nvPr/>
        </p:nvSpPr>
        <p:spPr>
          <a:xfrm>
            <a:off x="548640" y="3538728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/>
                </a:solidFill>
              </a:rPr>
              <a:t>12.1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463040" y="3538728"/>
            <a:ext cx="253989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Coeficientes de rateio e reversão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548640" y="4050792"/>
            <a:ext cx="777240" cy="402336"/>
          </a:xfrm>
          <a:prstGeom prst="roundRect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5"/>
          <p:cNvSpPr txBox="1"/>
          <p:nvPr/>
        </p:nvSpPr>
        <p:spPr>
          <a:xfrm>
            <a:off x="548640" y="4050792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/>
                </a:solidFill>
              </a:rPr>
              <a:t>12.2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1463040" y="4050792"/>
            <a:ext cx="253989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Variáveis das bases de cálculo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548640" y="4562856"/>
            <a:ext cx="777240" cy="402336"/>
          </a:xfrm>
          <a:prstGeom prst="roundRect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Text 18"/>
          <p:cNvSpPr txBox="1"/>
          <p:nvPr/>
        </p:nvSpPr>
        <p:spPr>
          <a:xfrm>
            <a:off x="548640" y="4562856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/>
                </a:solidFill>
              </a:rPr>
              <a:t>13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1463040" y="4562856"/>
            <a:ext cx="253989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Unidades federativas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548640" y="5074920"/>
            <a:ext cx="777240" cy="402336"/>
          </a:xfrm>
          <a:prstGeom prst="roundRect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Text 21"/>
          <p:cNvSpPr txBox="1"/>
          <p:nvPr/>
        </p:nvSpPr>
        <p:spPr>
          <a:xfrm>
            <a:off x="548640" y="5074920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/>
                </a:solidFill>
              </a:rPr>
              <a:t>14</a:t>
            </a:r>
            <a:endParaRPr lang="en-US" sz="1400" dirty="0"/>
          </a:p>
        </p:txBody>
      </p:sp>
      <p:sp>
        <p:nvSpPr>
          <p:cNvPr id="25" name="Text 22"/>
          <p:cNvSpPr txBox="1"/>
          <p:nvPr/>
        </p:nvSpPr>
        <p:spPr>
          <a:xfrm>
            <a:off x="1463040" y="5074920"/>
            <a:ext cx="253989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Plano referencial SPED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548640" y="5586984"/>
            <a:ext cx="777240" cy="402336"/>
          </a:xfrm>
          <a:prstGeom prst="roundRect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Text 24"/>
          <p:cNvSpPr txBox="1"/>
          <p:nvPr/>
        </p:nvSpPr>
        <p:spPr>
          <a:xfrm>
            <a:off x="548640" y="5586984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/>
                </a:solidFill>
              </a:rPr>
              <a:t>15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1463040" y="5586984"/>
            <a:ext cx="253989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Países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4368698" y="1783080"/>
            <a:ext cx="3454298" cy="548640"/>
          </a:xfrm>
          <a:prstGeom prst="roundRect">
            <a:avLst>
              <a:gd name="adj" fmla="val 13333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Text 27"/>
          <p:cNvSpPr txBox="1"/>
          <p:nvPr/>
        </p:nvSpPr>
        <p:spPr>
          <a:xfrm>
            <a:off x="4597298" y="1783080"/>
            <a:ext cx="29970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Série 20 · Financeiro</a:t>
            </a:r>
            <a:endParaRPr lang="en-US" sz="1800" dirty="0"/>
          </a:p>
        </p:txBody>
      </p:sp>
      <p:sp>
        <p:nvSpPr>
          <p:cNvPr id="31" name="Shape 28"/>
          <p:cNvSpPr/>
          <p:nvPr/>
        </p:nvSpPr>
        <p:spPr>
          <a:xfrm>
            <a:off x="4368698" y="2514600"/>
            <a:ext cx="777240" cy="40233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Text 29"/>
          <p:cNvSpPr txBox="1"/>
          <p:nvPr/>
        </p:nvSpPr>
        <p:spPr>
          <a:xfrm>
            <a:off x="4368698" y="2514600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21</a:t>
            </a:r>
            <a:endParaRPr lang="en-US" sz="1400" dirty="0"/>
          </a:p>
        </p:txBody>
      </p:sp>
      <p:sp>
        <p:nvSpPr>
          <p:cNvPr id="33" name="Text 30"/>
          <p:cNvSpPr txBox="1"/>
          <p:nvPr/>
        </p:nvSpPr>
        <p:spPr>
          <a:xfrm>
            <a:off x="5283098" y="2514600"/>
            <a:ext cx="253989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Atividades financeiras</a:t>
            </a:r>
            <a:endParaRPr lang="en-US" sz="1400" dirty="0"/>
          </a:p>
        </p:txBody>
      </p:sp>
      <p:sp>
        <p:nvSpPr>
          <p:cNvPr id="34" name="Shape 31"/>
          <p:cNvSpPr/>
          <p:nvPr/>
        </p:nvSpPr>
        <p:spPr>
          <a:xfrm>
            <a:off x="4368698" y="3026664"/>
            <a:ext cx="777240" cy="40233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5" name="Text 32"/>
          <p:cNvSpPr txBox="1"/>
          <p:nvPr/>
        </p:nvSpPr>
        <p:spPr>
          <a:xfrm>
            <a:off x="4368698" y="3026664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22</a:t>
            </a:r>
            <a:endParaRPr lang="en-US" sz="1400" dirty="0"/>
          </a:p>
        </p:txBody>
      </p:sp>
      <p:sp>
        <p:nvSpPr>
          <p:cNvPr id="36" name="Text 33"/>
          <p:cNvSpPr txBox="1"/>
          <p:nvPr/>
        </p:nvSpPr>
        <p:spPr>
          <a:xfrm>
            <a:off x="5283098" y="3026664"/>
            <a:ext cx="253989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Plano referencial COSIF</a:t>
            </a:r>
            <a:endParaRPr lang="en-US" sz="1400" dirty="0"/>
          </a:p>
        </p:txBody>
      </p:sp>
      <p:sp>
        <p:nvSpPr>
          <p:cNvPr id="37" name="Shape 34"/>
          <p:cNvSpPr/>
          <p:nvPr/>
        </p:nvSpPr>
        <p:spPr>
          <a:xfrm>
            <a:off x="4368698" y="3538728"/>
            <a:ext cx="777240" cy="402336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8" name="Text 35"/>
          <p:cNvSpPr txBox="1"/>
          <p:nvPr/>
        </p:nvSpPr>
        <p:spPr>
          <a:xfrm>
            <a:off x="4368698" y="3538728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/>
                </a:solidFill>
              </a:rPr>
              <a:t>23</a:t>
            </a:r>
            <a:endParaRPr lang="en-US" sz="1400" dirty="0"/>
          </a:p>
        </p:txBody>
      </p:sp>
      <p:sp>
        <p:nvSpPr>
          <p:cNvPr id="39" name="Text 36"/>
          <p:cNvSpPr txBox="1"/>
          <p:nvPr/>
        </p:nvSpPr>
        <p:spPr>
          <a:xfrm>
            <a:off x="5283098" y="3538728"/>
            <a:ext cx="253989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Plano referencial SUSEP</a:t>
            </a:r>
            <a:endParaRPr lang="en-US" sz="1400" dirty="0"/>
          </a:p>
        </p:txBody>
      </p:sp>
      <p:sp>
        <p:nvSpPr>
          <p:cNvPr id="40" name="Shape 37"/>
          <p:cNvSpPr/>
          <p:nvPr/>
        </p:nvSpPr>
        <p:spPr>
          <a:xfrm>
            <a:off x="4368698" y="4050792"/>
            <a:ext cx="777240" cy="402336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1" name="Text 38"/>
          <p:cNvSpPr txBox="1"/>
          <p:nvPr/>
        </p:nvSpPr>
        <p:spPr>
          <a:xfrm>
            <a:off x="4368698" y="4050792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/>
                </a:solidFill>
              </a:rPr>
              <a:t>24</a:t>
            </a:r>
            <a:endParaRPr lang="en-US" sz="1400" dirty="0"/>
          </a:p>
        </p:txBody>
      </p:sp>
      <p:sp>
        <p:nvSpPr>
          <p:cNvPr id="42" name="Text 39"/>
          <p:cNvSpPr txBox="1"/>
          <p:nvPr/>
        </p:nvSpPr>
        <p:spPr>
          <a:xfrm>
            <a:off x="5283098" y="4050792"/>
            <a:ext cx="253989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Plano referencial PREVIC</a:t>
            </a:r>
            <a:endParaRPr lang="en-US" sz="1400" dirty="0"/>
          </a:p>
        </p:txBody>
      </p:sp>
      <p:sp>
        <p:nvSpPr>
          <p:cNvPr id="43" name="Shape 40"/>
          <p:cNvSpPr/>
          <p:nvPr/>
        </p:nvSpPr>
        <p:spPr>
          <a:xfrm>
            <a:off x="4368698" y="4562856"/>
            <a:ext cx="777240" cy="402336"/>
          </a:xfrm>
          <a:prstGeom prst="roundRect">
            <a:avLst>
              <a:gd name="adj" fmla="val 50000"/>
            </a:avLst>
          </a:prstGeom>
          <a:solidFill>
            <a:schemeClr val="accent2">
              <a:alpha val="30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4" name="Text 41"/>
          <p:cNvSpPr txBox="1"/>
          <p:nvPr/>
        </p:nvSpPr>
        <p:spPr>
          <a:xfrm>
            <a:off x="4368698" y="4562856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/>
                </a:solidFill>
              </a:rPr>
              <a:t>25</a:t>
            </a:r>
            <a:endParaRPr lang="en-US" sz="1400" dirty="0"/>
          </a:p>
        </p:txBody>
      </p:sp>
      <p:sp>
        <p:nvSpPr>
          <p:cNvPr id="45" name="Text 42"/>
          <p:cNvSpPr txBox="1"/>
          <p:nvPr/>
        </p:nvSpPr>
        <p:spPr>
          <a:xfrm>
            <a:off x="5283098" y="4562856"/>
            <a:ext cx="253989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Plano referencial COFI</a:t>
            </a:r>
            <a:endParaRPr lang="en-US" sz="1400" dirty="0"/>
          </a:p>
        </p:txBody>
      </p:sp>
      <p:sp>
        <p:nvSpPr>
          <p:cNvPr id="46" name="Shape 43"/>
          <p:cNvSpPr/>
          <p:nvPr/>
        </p:nvSpPr>
        <p:spPr>
          <a:xfrm>
            <a:off x="8188757" y="1783080"/>
            <a:ext cx="3454298" cy="548640"/>
          </a:xfrm>
          <a:prstGeom prst="roundRect">
            <a:avLst>
              <a:gd name="adj" fmla="val 13333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7" name="Text 44"/>
          <p:cNvSpPr txBox="1"/>
          <p:nvPr/>
        </p:nvSpPr>
        <p:spPr>
          <a:xfrm>
            <a:off x="8417357" y="1783080"/>
            <a:ext cx="29970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Série 30 · Saúde</a:t>
            </a:r>
            <a:endParaRPr lang="en-US" sz="1800" dirty="0"/>
          </a:p>
        </p:txBody>
      </p:sp>
      <p:sp>
        <p:nvSpPr>
          <p:cNvPr id="48" name="Shape 45"/>
          <p:cNvSpPr/>
          <p:nvPr/>
        </p:nvSpPr>
        <p:spPr>
          <a:xfrm>
            <a:off x="8188757" y="2514600"/>
            <a:ext cx="777240" cy="40233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9" name="Text 46"/>
          <p:cNvSpPr txBox="1"/>
          <p:nvPr/>
        </p:nvSpPr>
        <p:spPr>
          <a:xfrm>
            <a:off x="8188757" y="2514600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31</a:t>
            </a:r>
            <a:endParaRPr lang="en-US" sz="1400" dirty="0"/>
          </a:p>
        </p:txBody>
      </p:sp>
      <p:sp>
        <p:nvSpPr>
          <p:cNvPr id="50" name="Text 47"/>
          <p:cNvSpPr txBox="1"/>
          <p:nvPr/>
        </p:nvSpPr>
        <p:spPr>
          <a:xfrm>
            <a:off x="9103157" y="2514600"/>
            <a:ext cx="253989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Atividades de planos de saúde</a:t>
            </a:r>
            <a:endParaRPr lang="en-US" sz="1400" dirty="0"/>
          </a:p>
        </p:txBody>
      </p:sp>
      <p:sp>
        <p:nvSpPr>
          <p:cNvPr id="51" name="Shape 48"/>
          <p:cNvSpPr/>
          <p:nvPr/>
        </p:nvSpPr>
        <p:spPr>
          <a:xfrm>
            <a:off x="8188757" y="3026664"/>
            <a:ext cx="777240" cy="40233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2" name="Text 49"/>
          <p:cNvSpPr txBox="1"/>
          <p:nvPr/>
        </p:nvSpPr>
        <p:spPr>
          <a:xfrm>
            <a:off x="8188757" y="3026664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32</a:t>
            </a:r>
            <a:endParaRPr lang="en-US" sz="1400" dirty="0"/>
          </a:p>
        </p:txBody>
      </p:sp>
      <p:sp>
        <p:nvSpPr>
          <p:cNvPr id="53" name="Text 50"/>
          <p:cNvSpPr txBox="1"/>
          <p:nvPr/>
        </p:nvSpPr>
        <p:spPr>
          <a:xfrm>
            <a:off x="9103157" y="3026664"/>
            <a:ext cx="253989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Plano referencial ANS</a:t>
            </a:r>
            <a:endParaRPr lang="en-US" sz="1400" dirty="0"/>
          </a:p>
        </p:txBody>
      </p:sp>
      <p:sp>
        <p:nvSpPr>
          <p:cNvPr id="54" name="Shape 51"/>
          <p:cNvSpPr/>
          <p:nvPr/>
        </p:nvSpPr>
        <p:spPr>
          <a:xfrm>
            <a:off x="8188757" y="3538728"/>
            <a:ext cx="777240" cy="40233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5" name="Text 52"/>
          <p:cNvSpPr txBox="1"/>
          <p:nvPr/>
        </p:nvSpPr>
        <p:spPr>
          <a:xfrm>
            <a:off x="8188757" y="3538728"/>
            <a:ext cx="777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33</a:t>
            </a:r>
            <a:endParaRPr lang="en-US" sz="1400" dirty="0"/>
          </a:p>
        </p:txBody>
      </p:sp>
      <p:sp>
        <p:nvSpPr>
          <p:cNvPr id="56" name="Text 53"/>
          <p:cNvSpPr txBox="1"/>
          <p:nvPr/>
        </p:nvSpPr>
        <p:spPr>
          <a:xfrm>
            <a:off x="9103157" y="3538728"/>
            <a:ext cx="253989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Rateio do prêmio não individualizado</a:t>
            </a:r>
            <a:endParaRPr lang="en-US" sz="1400" dirty="0"/>
          </a:p>
        </p:txBody>
      </p:sp>
      <p:sp>
        <p:nvSpPr>
          <p:cNvPr id="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4 · EVENTOS, CÓDIGOS E TABELAS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O núcleo é comum; os eventos transacionais mudam por ramo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Leiautes de Eventos DeRE v1.3.0; Ato Conjunto RFB/CGIBS nº 4/2026</a:t>
            </a:r>
            <a:endParaRPr lang="en-US" sz="10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83080"/>
          <a:ext cx="11094415" cy="3712464"/>
        </p:xfrm>
        <a:graphic>
          <a:graphicData uri="http://schemas.openxmlformats.org/drawingml/2006/table">
            <a:tbl>
              <a:tblPr/>
              <a:tblGrid>
                <a:gridCol w="35661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02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Evento</a:t>
                      </a:r>
                      <a:endParaRPr lang="en-US" sz="15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O que informa</a:t>
                      </a:r>
                      <a:endParaRPr lang="en-US" sz="15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Crédito</a:t>
                      </a:r>
                      <a:endParaRPr lang="en-US" sz="15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Saúde</a:t>
                      </a:r>
                      <a:endParaRPr lang="en-US" sz="15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D-1001 · D-1011 · D-1101 · D-1121 · D-1199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Cadastro, plano de contas, balancete, deduções e fechamento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Sim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Sim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D-1106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Aplicações financeiras (planos de saúde e seguros)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accent5"/>
                          </a:solidFill>
                        </a:rPr>
                        <a:t>Não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Sim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D-2101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Débito em títulos de dívida com oferta pública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Se houver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accent5"/>
                          </a:solidFill>
                        </a:rPr>
                        <a:t>Não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D-2201 · D-2202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Adquirentes de serviços e de tarifas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Sim, 2027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accent5"/>
                          </a:solidFill>
                        </a:rPr>
                        <a:t>Não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D-2211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Adquirentes de operações de crédito e TVM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Sim, 2027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alpha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accent5"/>
                          </a:solidFill>
                        </a:rPr>
                        <a:t>Não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D-3201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Adquirentes e beneficiários de planos de saúde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chemeClr val="accent5"/>
                          </a:solidFill>
                        </a:rPr>
                        <a:t>Não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Sim, 2027</a:t>
                      </a:r>
                      <a:endParaRPr lang="en-US" sz="1400" dirty="0"/>
                    </a:p>
                  </a:txBody>
                  <a:tcPr marL="109728" marR="109728" anchor="ctr">
                    <a:lnL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7" name="Text 3"/>
          <p:cNvSpPr txBox="1"/>
          <p:nvPr/>
        </p:nvSpPr>
        <p:spPr>
          <a:xfrm>
            <a:off x="548640" y="580644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chemeClr val="accent5"/>
                </a:solidFill>
              </a:rPr>
              <a:t>Leiautes transacionais D-22xx ainda preliminares na versão 1.3.0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5 · APURAÇÃO POR RAMO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A apuração segue seis passos, do plano de contas ao fechamento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Manual de Orientação da DeRE v1.3.0; Makro, 08/10/2026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4069080"/>
            <a:ext cx="1691640" cy="2057400"/>
          </a:xfrm>
          <a:prstGeom prst="roundRect">
            <a:avLst>
              <a:gd name="adj" fmla="val 3243"/>
            </a:avLst>
          </a:prstGeom>
          <a:solidFill>
            <a:schemeClr val="accent1">
              <a:alpha val="15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4"/>
          <p:cNvSpPr/>
          <p:nvPr/>
        </p:nvSpPr>
        <p:spPr>
          <a:xfrm>
            <a:off x="685800" y="420624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 txBox="1"/>
          <p:nvPr/>
        </p:nvSpPr>
        <p:spPr>
          <a:xfrm>
            <a:off x="685800" y="4206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1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4892040"/>
            <a:ext cx="1417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Classificar as contas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557784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codTrib, codBC e cCtaRef no D-1011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2428646" y="3611880"/>
            <a:ext cx="1691640" cy="2514600"/>
          </a:xfrm>
          <a:prstGeom prst="roundRect">
            <a:avLst>
              <a:gd name="adj" fmla="val 3243"/>
            </a:avLst>
          </a:prstGeom>
          <a:solidFill>
            <a:schemeClr val="accent1">
              <a:alpha val="21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9"/>
          <p:cNvSpPr/>
          <p:nvPr/>
        </p:nvSpPr>
        <p:spPr>
          <a:xfrm>
            <a:off x="2565806" y="374904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 txBox="1"/>
          <p:nvPr/>
        </p:nvSpPr>
        <p:spPr>
          <a:xfrm>
            <a:off x="2565806" y="3749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2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2565806" y="4434840"/>
            <a:ext cx="1417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Enviar o balancete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2565806" y="512064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D-1101: valor apurado por conta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4308653" y="3154680"/>
            <a:ext cx="1691640" cy="2971800"/>
          </a:xfrm>
          <a:prstGeom prst="roundRect">
            <a:avLst>
              <a:gd name="adj" fmla="val 3243"/>
            </a:avLst>
          </a:prstGeom>
          <a:solidFill>
            <a:schemeClr val="accent1">
              <a:alpha val="27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4"/>
          <p:cNvSpPr/>
          <p:nvPr/>
        </p:nvSpPr>
        <p:spPr>
          <a:xfrm>
            <a:off x="4445813" y="329184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5"/>
          <p:cNvSpPr txBox="1"/>
          <p:nvPr/>
        </p:nvSpPr>
        <p:spPr>
          <a:xfrm>
            <a:off x="4445813" y="32918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3</a:t>
            </a:r>
            <a:endParaRPr lang="en-US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4445813" y="3977640"/>
            <a:ext cx="1417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Totalizar por codBC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4445813" y="466344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receitas somam, deduções subtraem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6188659" y="2697480"/>
            <a:ext cx="1691640" cy="3429000"/>
          </a:xfrm>
          <a:prstGeom prst="roundRect">
            <a:avLst>
              <a:gd name="adj" fmla="val 3243"/>
            </a:avLst>
          </a:prstGeom>
          <a:solidFill>
            <a:schemeClr val="accent1">
              <a:alpha val="33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19"/>
          <p:cNvSpPr/>
          <p:nvPr/>
        </p:nvSpPr>
        <p:spPr>
          <a:xfrm>
            <a:off x="6325819" y="283464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Text 20"/>
          <p:cNvSpPr txBox="1"/>
          <p:nvPr/>
        </p:nvSpPr>
        <p:spPr>
          <a:xfrm>
            <a:off x="6325819" y="2834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4</a:t>
            </a:r>
            <a:endParaRPr lang="en-US" sz="2000" dirty="0"/>
          </a:p>
        </p:txBody>
      </p:sp>
      <p:sp>
        <p:nvSpPr>
          <p:cNvPr id="24" name="Text 21"/>
          <p:cNvSpPr txBox="1"/>
          <p:nvPr/>
        </p:nvSpPr>
        <p:spPr>
          <a:xfrm>
            <a:off x="6325819" y="3520440"/>
            <a:ext cx="1417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Comprovar as deduções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6325819" y="420624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D-1121, documento a documento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8068666" y="2240280"/>
            <a:ext cx="1691640" cy="3886200"/>
          </a:xfrm>
          <a:prstGeom prst="roundRect">
            <a:avLst>
              <a:gd name="adj" fmla="val 3243"/>
            </a:avLst>
          </a:prstGeom>
          <a:solidFill>
            <a:schemeClr val="accent1">
              <a:alpha val="39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Shape 24"/>
          <p:cNvSpPr/>
          <p:nvPr/>
        </p:nvSpPr>
        <p:spPr>
          <a:xfrm>
            <a:off x="8205826" y="237744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8" name="Text 25"/>
          <p:cNvSpPr txBox="1"/>
          <p:nvPr/>
        </p:nvSpPr>
        <p:spPr>
          <a:xfrm>
            <a:off x="8205826" y="23774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5</a:t>
            </a:r>
            <a:endParaRPr lang="en-US" sz="2000" dirty="0"/>
          </a:p>
        </p:txBody>
      </p:sp>
      <p:sp>
        <p:nvSpPr>
          <p:cNvPr id="29" name="Text 26"/>
          <p:cNvSpPr txBox="1"/>
          <p:nvPr/>
        </p:nvSpPr>
        <p:spPr>
          <a:xfrm>
            <a:off x="8205826" y="3063240"/>
            <a:ext cx="1417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Compensar base negativa</a:t>
            </a:r>
            <a:endParaRPr lang="en-US" sz="1500" dirty="0"/>
          </a:p>
        </p:txBody>
      </p:sp>
      <p:sp>
        <p:nvSpPr>
          <p:cNvPr id="30" name="Text 27"/>
          <p:cNvSpPr txBox="1"/>
          <p:nvPr/>
        </p:nvSpPr>
        <p:spPr>
          <a:xfrm>
            <a:off x="8205826" y="374904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PEPS automático ou manual</a:t>
            </a:r>
            <a:endParaRPr lang="en-US" sz="1400" dirty="0"/>
          </a:p>
        </p:txBody>
      </p:sp>
      <p:sp>
        <p:nvSpPr>
          <p:cNvPr id="31" name="Shape 28"/>
          <p:cNvSpPr/>
          <p:nvPr/>
        </p:nvSpPr>
        <p:spPr>
          <a:xfrm>
            <a:off x="9948672" y="1783080"/>
            <a:ext cx="1691640" cy="4343400"/>
          </a:xfrm>
          <a:prstGeom prst="roundRect">
            <a:avLst>
              <a:gd name="adj" fmla="val 3243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Shape 29"/>
          <p:cNvSpPr/>
          <p:nvPr/>
        </p:nvSpPr>
        <p:spPr>
          <a:xfrm>
            <a:off x="10085832" y="192024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Text 30"/>
          <p:cNvSpPr txBox="1"/>
          <p:nvPr/>
        </p:nvSpPr>
        <p:spPr>
          <a:xfrm>
            <a:off x="10085832" y="1920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6</a:t>
            </a:r>
            <a:endParaRPr lang="en-US" sz="2000" dirty="0"/>
          </a:p>
        </p:txBody>
      </p:sp>
      <p:sp>
        <p:nvSpPr>
          <p:cNvPr id="34" name="Text 31"/>
          <p:cNvSpPr txBox="1"/>
          <p:nvPr/>
        </p:nvSpPr>
        <p:spPr>
          <a:xfrm>
            <a:off x="10085832" y="2606040"/>
            <a:ext cx="1417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Fechar o mês</a:t>
            </a:r>
            <a:endParaRPr lang="en-US" sz="1500" dirty="0"/>
          </a:p>
        </p:txBody>
      </p:sp>
      <p:sp>
        <p:nvSpPr>
          <p:cNvPr id="35" name="Text 32"/>
          <p:cNvSpPr txBox="1"/>
          <p:nvPr/>
        </p:nvSpPr>
        <p:spPr>
          <a:xfrm>
            <a:off x="10085832" y="329184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2"/>
                </a:solidFill>
              </a:rPr>
              <a:t>D-1199 e retorno D-9199</a:t>
            </a:r>
            <a:endParaRPr lang="en-US" sz="1400" dirty="0"/>
          </a:p>
        </p:txBody>
      </p:sp>
      <p:sp>
        <p:nvSpPr>
          <p:cNvPr id="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5 · APURAÇÃO POR RAMO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O valor apurado de cada conta sai do movimento do balancete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FAQ DeRE (RFB), itens 5.11 a 5.14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5364328" cy="2194560"/>
          </a:xfrm>
          <a:prstGeom prst="roundRect">
            <a:avLst>
              <a:gd name="adj" fmla="val 3333"/>
            </a:avLst>
          </a:prstGeom>
          <a:solidFill>
            <a:schemeClr val="accent1">
              <a:alpha val="12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 txBox="1"/>
          <p:nvPr/>
        </p:nvSpPr>
        <p:spPr>
          <a:xfrm>
            <a:off x="868680" y="19659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Conta credora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3901288" y="1984248"/>
            <a:ext cx="169164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 txBox="1"/>
          <p:nvPr/>
        </p:nvSpPr>
        <p:spPr>
          <a:xfrm>
            <a:off x="3901288" y="1984248"/>
            <a:ext cx="1691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natVApur = C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868680" y="2697480"/>
            <a:ext cx="47242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1"/>
                </a:solidFill>
              </a:rPr>
              <a:t>vApur = vMovCred − vAjusteCred + vAjusteDebt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278728" y="1783080"/>
            <a:ext cx="5364328" cy="2194560"/>
          </a:xfrm>
          <a:prstGeom prst="roundRect">
            <a:avLst>
              <a:gd name="adj" fmla="val 3333"/>
            </a:avLst>
          </a:prstGeom>
          <a:solidFill>
            <a:schemeClr val="accent2">
              <a:alpha val="12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 txBox="1"/>
          <p:nvPr/>
        </p:nvSpPr>
        <p:spPr>
          <a:xfrm>
            <a:off x="6598768" y="19659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Conta devedora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9631375" y="1984248"/>
            <a:ext cx="169164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1"/>
          <p:cNvSpPr txBox="1"/>
          <p:nvPr/>
        </p:nvSpPr>
        <p:spPr>
          <a:xfrm>
            <a:off x="9631375" y="1984248"/>
            <a:ext cx="1691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natVApur = D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6598768" y="2697480"/>
            <a:ext cx="47242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1"/>
                </a:solidFill>
              </a:rPr>
              <a:t>vApur = vMovDebt − vAjusteDebt + vAjusteCred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548640" y="4434840"/>
            <a:ext cx="777240" cy="77724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78" y="4621378"/>
            <a:ext cx="404165" cy="404165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1508760" y="4343400"/>
            <a:ext cx="244845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Ajustes valem só no período corrente</a:t>
            </a:r>
            <a:endParaRPr lang="en-US" sz="1600" dirty="0"/>
          </a:p>
        </p:txBody>
      </p:sp>
      <p:sp>
        <p:nvSpPr>
          <p:cNvPr id="19" name="Shape 15"/>
          <p:cNvSpPr/>
          <p:nvPr/>
        </p:nvSpPr>
        <p:spPr>
          <a:xfrm>
            <a:off x="4368698" y="4434840"/>
            <a:ext cx="777240" cy="77724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236" y="4621378"/>
            <a:ext cx="404165" cy="40416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5328818" y="4343400"/>
            <a:ext cx="244845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Correção retroativa: reabrir o mês com o D-1198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8188757" y="4434840"/>
            <a:ext cx="777240" cy="77724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5294" y="4621378"/>
            <a:ext cx="404165" cy="404165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9148877" y="4343400"/>
            <a:ext cx="244845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Mudou o codTrib: reenviar o PGCC e reprocessar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5 · APURAÇÃO POR RAMO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Crédito: tributa-se a margem da intermediação financeira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LC 214/2025, arts. 183, 187, 189, 192, 194 e 233 (escala de alíquotas conforme PLP 108/2024)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3429000" cy="4297680"/>
          </a:xfrm>
          <a:prstGeom prst="roundRect">
            <a:avLst>
              <a:gd name="adj" fmla="val 21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79" y="2119579"/>
            <a:ext cx="332842" cy="33284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600200" y="201168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Entra na base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822960" y="2834640"/>
            <a:ext cx="2926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Receitas de crédito, câmbio e TVM, sem o principal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Tarifas e comissões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4251960" y="1783080"/>
            <a:ext cx="3429000" cy="4297680"/>
          </a:xfrm>
          <a:prstGeom prst="roundRect">
            <a:avLst>
              <a:gd name="adj" fmla="val 21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8"/>
          <p:cNvSpPr/>
          <p:nvPr/>
        </p:nvSpPr>
        <p:spPr>
          <a:xfrm>
            <a:off x="4526280" y="196596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9899" y="2119579"/>
            <a:ext cx="332842" cy="33284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303520" y="201168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Deduz da base</a:t>
            </a:r>
            <a:endParaRPr lang="en-US" sz="2000" dirty="0"/>
          </a:p>
        </p:txBody>
      </p:sp>
      <p:sp>
        <p:nvSpPr>
          <p:cNvPr id="15" name="Text 10"/>
          <p:cNvSpPr txBox="1"/>
          <p:nvPr/>
        </p:nvSpPr>
        <p:spPr>
          <a:xfrm>
            <a:off x="4526280" y="2834640"/>
            <a:ext cx="2926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Despesas de captação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Despesas de câmbio e perdas com títulos (art. 192)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Despesas administrativas: vedado (art. 187)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7955280" y="1783080"/>
            <a:ext cx="3687775" cy="2103120"/>
          </a:xfrm>
          <a:prstGeom prst="roundRect">
            <a:avLst>
              <a:gd name="adj" fmla="val 3478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2"/>
          <p:cNvSpPr txBox="1"/>
          <p:nvPr/>
        </p:nvSpPr>
        <p:spPr>
          <a:xfrm>
            <a:off x="8229600" y="1920240"/>
            <a:ext cx="31391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chemeClr val="bg1"/>
                </a:solidFill>
              </a:rPr>
              <a:t>10,85%</a:t>
            </a:r>
            <a:endParaRPr lang="en-US" sz="4400" dirty="0"/>
          </a:p>
        </p:txBody>
      </p:sp>
      <p:sp>
        <p:nvSpPr>
          <p:cNvPr id="18" name="Text 13"/>
          <p:cNvSpPr txBox="1"/>
          <p:nvPr/>
        </p:nvSpPr>
        <p:spPr>
          <a:xfrm>
            <a:off x="8229600" y="2926080"/>
            <a:ext cx="31391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</a:rPr>
              <a:t>IBS + CBS em 2027, subindo até 12,5% em 2033 (alíquota uniforme nacional)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7955280" y="4069080"/>
            <a:ext cx="3687775" cy="2011680"/>
          </a:xfrm>
          <a:prstGeom prst="roundRect">
            <a:avLst>
              <a:gd name="adj" fmla="val 3636"/>
            </a:avLst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15"/>
          <p:cNvSpPr txBox="1"/>
          <p:nvPr/>
        </p:nvSpPr>
        <p:spPr>
          <a:xfrm>
            <a:off x="8229600" y="4160520"/>
            <a:ext cx="31391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Exemplo de um mês · R$ mil, fictício</a:t>
            </a:r>
            <a:endParaRPr lang="en-US" sz="1400" dirty="0"/>
          </a:p>
        </p:txBody>
      </p:sp>
      <p:sp>
        <p:nvSpPr>
          <p:cNvPr id="21" name="Text 16"/>
          <p:cNvSpPr txBox="1"/>
          <p:nvPr/>
        </p:nvSpPr>
        <p:spPr>
          <a:xfrm>
            <a:off x="8229600" y="4572000"/>
            <a:ext cx="31391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Receitas 1.000 − captação 600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= base 400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Tributo a 10,85%: 43,4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8229600" y="5623560"/>
            <a:ext cx="3139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Antes do efeito do ato cooperativo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5 · APURAÇÃO POR RAMO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Saúde: tributa-se a margem sobre o custo assistencial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LC 214/2025, arts. 235, 237, 238 e 239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3429000" cy="4297680"/>
          </a:xfrm>
          <a:prstGeom prst="roundRect">
            <a:avLst>
              <a:gd name="adj" fmla="val 21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79" y="2119579"/>
            <a:ext cx="332842" cy="33284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600200" y="201168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Entra na base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822960" y="2834640"/>
            <a:ext cx="2926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Contraprestações efetivamente recebidas (caixa)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Receita financeira de ativos garantidores liquidados, com redução das provisões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4251960" y="1783080"/>
            <a:ext cx="3429000" cy="4297680"/>
          </a:xfrm>
          <a:prstGeom prst="roundRect">
            <a:avLst>
              <a:gd name="adj" fmla="val 21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8"/>
          <p:cNvSpPr/>
          <p:nvPr/>
        </p:nvSpPr>
        <p:spPr>
          <a:xfrm>
            <a:off x="4526280" y="196596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9899" y="2119579"/>
            <a:ext cx="332842" cy="33284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303520" y="201168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Deduz da base</a:t>
            </a:r>
            <a:endParaRPr lang="en-US" sz="2000" dirty="0"/>
          </a:p>
        </p:txBody>
      </p:sp>
      <p:sp>
        <p:nvSpPr>
          <p:cNvPr id="15" name="Text 10"/>
          <p:cNvSpPr txBox="1"/>
          <p:nvPr/>
        </p:nvSpPr>
        <p:spPr>
          <a:xfrm>
            <a:off x="4526280" y="2834640"/>
            <a:ext cx="29260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Indenizações pagas (custo assistencial)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Cancelamentos e restituições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Intermediação e taxa de administração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Corresponsabilidade cedida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7955280" y="1783080"/>
            <a:ext cx="3687775" cy="2103120"/>
          </a:xfrm>
          <a:prstGeom prst="roundRect">
            <a:avLst>
              <a:gd name="adj" fmla="val 3478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2"/>
          <p:cNvSpPr txBox="1"/>
          <p:nvPr/>
        </p:nvSpPr>
        <p:spPr>
          <a:xfrm>
            <a:off x="8229600" y="1920240"/>
            <a:ext cx="31391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chemeClr val="bg1"/>
                </a:solidFill>
              </a:rPr>
              <a:t>− 60%</a:t>
            </a:r>
            <a:endParaRPr lang="en-US" sz="4400" dirty="0"/>
          </a:p>
        </p:txBody>
      </p:sp>
      <p:sp>
        <p:nvSpPr>
          <p:cNvPr id="18" name="Text 13"/>
          <p:cNvSpPr txBox="1"/>
          <p:nvPr/>
        </p:nvSpPr>
        <p:spPr>
          <a:xfrm>
            <a:off x="8229600" y="2926080"/>
            <a:ext cx="31391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</a:rPr>
              <a:t>redução sobre as alíquotas de referência (art. 237)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7955280" y="4069080"/>
            <a:ext cx="3687775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5"/>
          <p:cNvSpPr/>
          <p:nvPr/>
        </p:nvSpPr>
        <p:spPr>
          <a:xfrm>
            <a:off x="8138160" y="4233672"/>
            <a:ext cx="585216" cy="585216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8612" y="4374124"/>
            <a:ext cx="304312" cy="304312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8869680" y="4069080"/>
            <a:ext cx="26362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Adquirente sem crédito, salvo empregador do regime regular (art. 238)</a:t>
            </a:r>
            <a:endParaRPr lang="en-US" sz="1400" dirty="0"/>
          </a:p>
        </p:txBody>
      </p:sp>
      <p:sp>
        <p:nvSpPr>
          <p:cNvPr id="23" name="Shape 17"/>
          <p:cNvSpPr/>
          <p:nvPr/>
        </p:nvSpPr>
        <p:spPr>
          <a:xfrm>
            <a:off x="7955280" y="5120640"/>
            <a:ext cx="3687775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18"/>
          <p:cNvSpPr/>
          <p:nvPr/>
        </p:nvSpPr>
        <p:spPr>
          <a:xfrm>
            <a:off x="8138160" y="5285232"/>
            <a:ext cx="585216" cy="585216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8612" y="5425684"/>
            <a:ext cx="304312" cy="30431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8869680" y="5120640"/>
            <a:ext cx="26362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Informar titulares e valores por beneficiário: base do D-3201 (art. 239)</a:t>
            </a:r>
            <a:endParaRPr lang="en-US" sz="1400" dirty="0"/>
          </a:p>
        </p:txBody>
      </p:sp>
      <p:sp>
        <p:nvSpPr>
          <p:cNvPr id="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6 · ATO COOPERATIVO NA DERE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O ato cooperativo entra na DeRE pelo codTrib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LC 214/2025, art. 271; Decreto 12.955/2026, arts. 391 a 393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7315200" cy="932688"/>
          </a:xfrm>
          <a:prstGeom prst="roundRect">
            <a:avLst>
              <a:gd name="adj" fmla="val 784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Shape 4"/>
          <p:cNvSpPr/>
          <p:nvPr/>
        </p:nvSpPr>
        <p:spPr>
          <a:xfrm>
            <a:off x="731520" y="2039112"/>
            <a:ext cx="1463040" cy="42062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5"/>
          <p:cNvSpPr txBox="1"/>
          <p:nvPr/>
        </p:nvSpPr>
        <p:spPr>
          <a:xfrm>
            <a:off x="731520" y="2039112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Associado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2194560" y="2039112"/>
            <a:ext cx="365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1"/>
                </a:solidFill>
              </a:rPr>
              <a:t>→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2560320" y="2039112"/>
            <a:ext cx="160020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 txBox="1"/>
          <p:nvPr/>
        </p:nvSpPr>
        <p:spPr>
          <a:xfrm>
            <a:off x="2560320" y="2039112"/>
            <a:ext cx="1600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Cooperativa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4297680" y="2039112"/>
            <a:ext cx="1051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Art. 271, I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5394960" y="1783080"/>
            <a:ext cx="23317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Saúde: custo com cooperado em contas próprias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48640" y="2862072"/>
            <a:ext cx="7315200" cy="932688"/>
          </a:xfrm>
          <a:prstGeom prst="roundRect">
            <a:avLst>
              <a:gd name="adj" fmla="val 784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2"/>
          <p:cNvSpPr/>
          <p:nvPr/>
        </p:nvSpPr>
        <p:spPr>
          <a:xfrm>
            <a:off x="731520" y="3118104"/>
            <a:ext cx="1463040" cy="42062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3"/>
          <p:cNvSpPr txBox="1"/>
          <p:nvPr/>
        </p:nvSpPr>
        <p:spPr>
          <a:xfrm>
            <a:off x="731520" y="3118104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Cooperativa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2194560" y="3118104"/>
            <a:ext cx="365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1"/>
                </a:solidFill>
              </a:rPr>
              <a:t>→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2560320" y="3118104"/>
            <a:ext cx="160020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Text 16"/>
          <p:cNvSpPr txBox="1"/>
          <p:nvPr/>
        </p:nvSpPr>
        <p:spPr>
          <a:xfrm>
            <a:off x="2560320" y="3118104"/>
            <a:ext cx="1600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Associado regular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4297680" y="3118104"/>
            <a:ext cx="1051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Art. 271, II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5394960" y="2862072"/>
            <a:ext cx="23317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Receita com associado em conta de alíquota zero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548640" y="3941064"/>
            <a:ext cx="7315200" cy="932688"/>
          </a:xfrm>
          <a:prstGeom prst="roundRect">
            <a:avLst>
              <a:gd name="adj" fmla="val 784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0"/>
          <p:cNvSpPr/>
          <p:nvPr/>
        </p:nvSpPr>
        <p:spPr>
          <a:xfrm>
            <a:off x="731520" y="4197096"/>
            <a:ext cx="1463040" cy="42062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Text 21"/>
          <p:cNvSpPr txBox="1"/>
          <p:nvPr/>
        </p:nvSpPr>
        <p:spPr>
          <a:xfrm>
            <a:off x="731520" y="4197096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Cooperativa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2194560" y="4197096"/>
            <a:ext cx="365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1"/>
                </a:solidFill>
              </a:rPr>
              <a:t>→</a:t>
            </a:r>
            <a:endParaRPr lang="en-US" sz="2000" dirty="0"/>
          </a:p>
        </p:txBody>
      </p:sp>
      <p:sp>
        <p:nvSpPr>
          <p:cNvPr id="26" name="Shape 23"/>
          <p:cNvSpPr/>
          <p:nvPr/>
        </p:nvSpPr>
        <p:spPr>
          <a:xfrm>
            <a:off x="2560320" y="4197096"/>
            <a:ext cx="160020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Text 24"/>
          <p:cNvSpPr txBox="1"/>
          <p:nvPr/>
        </p:nvSpPr>
        <p:spPr>
          <a:xfrm>
            <a:off x="2560320" y="4197096"/>
            <a:ext cx="1600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Sistema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4297680" y="4197096"/>
            <a:ext cx="1051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§ 1º, I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5394960" y="3941064"/>
            <a:ext cx="23317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Repasses e intercâmbio do sistema segregados</a:t>
            </a:r>
            <a:endParaRPr lang="en-US" sz="1400" dirty="0"/>
          </a:p>
        </p:txBody>
      </p:sp>
      <p:sp>
        <p:nvSpPr>
          <p:cNvPr id="30" name="Shape 27"/>
          <p:cNvSpPr/>
          <p:nvPr/>
        </p:nvSpPr>
        <p:spPr>
          <a:xfrm>
            <a:off x="548640" y="5020056"/>
            <a:ext cx="7315200" cy="932688"/>
          </a:xfrm>
          <a:prstGeom prst="roundRect">
            <a:avLst>
              <a:gd name="adj" fmla="val 784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Shape 28"/>
          <p:cNvSpPr/>
          <p:nvPr/>
        </p:nvSpPr>
        <p:spPr>
          <a:xfrm>
            <a:off x="731520" y="5276088"/>
            <a:ext cx="1463040" cy="42062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Text 29"/>
          <p:cNvSpPr txBox="1"/>
          <p:nvPr/>
        </p:nvSpPr>
        <p:spPr>
          <a:xfrm>
            <a:off x="731520" y="5276088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Crédito</a:t>
            </a:r>
            <a:endParaRPr lang="en-US" sz="1300" dirty="0"/>
          </a:p>
        </p:txBody>
      </p:sp>
      <p:sp>
        <p:nvSpPr>
          <p:cNvPr id="33" name="Text 30"/>
          <p:cNvSpPr txBox="1"/>
          <p:nvPr/>
        </p:nvSpPr>
        <p:spPr>
          <a:xfrm>
            <a:off x="2194560" y="5276088"/>
            <a:ext cx="365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1"/>
                </a:solidFill>
              </a:rPr>
              <a:t>→</a:t>
            </a:r>
            <a:endParaRPr lang="en-US" sz="2000" dirty="0"/>
          </a:p>
        </p:txBody>
      </p:sp>
      <p:sp>
        <p:nvSpPr>
          <p:cNvPr id="34" name="Shape 31"/>
          <p:cNvSpPr/>
          <p:nvPr/>
        </p:nvSpPr>
        <p:spPr>
          <a:xfrm>
            <a:off x="2560320" y="5276088"/>
            <a:ext cx="160020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5" name="Text 32"/>
          <p:cNvSpPr txBox="1"/>
          <p:nvPr/>
        </p:nvSpPr>
        <p:spPr>
          <a:xfrm>
            <a:off x="2560320" y="5276088"/>
            <a:ext cx="1600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Associado</a:t>
            </a:r>
            <a:endParaRPr lang="en-US" sz="1300" dirty="0"/>
          </a:p>
        </p:txBody>
      </p:sp>
      <p:sp>
        <p:nvSpPr>
          <p:cNvPr id="36" name="Text 33"/>
          <p:cNvSpPr txBox="1"/>
          <p:nvPr/>
        </p:nvSpPr>
        <p:spPr>
          <a:xfrm>
            <a:off x="4297680" y="5276088"/>
            <a:ext cx="1051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§ 2º</a:t>
            </a:r>
            <a:endParaRPr lang="en-US" sz="1400" dirty="0"/>
          </a:p>
        </p:txBody>
      </p:sp>
      <p:sp>
        <p:nvSpPr>
          <p:cNvPr id="37" name="Text 34"/>
          <p:cNvSpPr txBox="1"/>
          <p:nvPr/>
        </p:nvSpPr>
        <p:spPr>
          <a:xfrm>
            <a:off x="5394960" y="5020056"/>
            <a:ext cx="23317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Receitas com associados separadas das de não associados</a:t>
            </a:r>
            <a:endParaRPr lang="en-US" sz="1400" dirty="0"/>
          </a:p>
        </p:txBody>
      </p:sp>
      <p:sp>
        <p:nvSpPr>
          <p:cNvPr id="38" name="Shape 35"/>
          <p:cNvSpPr/>
          <p:nvPr/>
        </p:nvSpPr>
        <p:spPr>
          <a:xfrm>
            <a:off x="8183880" y="1783080"/>
            <a:ext cx="3459175" cy="2148840"/>
          </a:xfrm>
          <a:prstGeom prst="roundRect">
            <a:avLst>
              <a:gd name="adj" fmla="val 3404"/>
            </a:avLst>
          </a:prstGeom>
          <a:solidFill>
            <a:schemeClr val="accent4">
              <a:alpha val="30000"/>
            </a:schemeClr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1965960"/>
            <a:ext cx="411480" cy="411480"/>
          </a:xfrm>
          <a:prstGeom prst="rect">
            <a:avLst/>
          </a:prstGeom>
        </p:spPr>
      </p:pic>
      <p:sp>
        <p:nvSpPr>
          <p:cNvPr id="40" name="Text 36"/>
          <p:cNvSpPr txBox="1"/>
          <p:nvPr/>
        </p:nvSpPr>
        <p:spPr>
          <a:xfrm>
            <a:off x="8961120" y="1965960"/>
            <a:ext cx="254477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Opção</a:t>
            </a:r>
            <a:endParaRPr lang="en-US" sz="1800" dirty="0"/>
          </a:p>
        </p:txBody>
      </p:sp>
      <p:sp>
        <p:nvSpPr>
          <p:cNvPr id="41" name="Text 37"/>
          <p:cNvSpPr txBox="1"/>
          <p:nvPr/>
        </p:nvSpPr>
        <p:spPr>
          <a:xfrm>
            <a:off x="8412480" y="2468880"/>
            <a:ext cx="304769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01/09 a 31/10 do ano anterior, no Portal Tributação sobre Consumo, com lista de associados; irretratável no ano (art. 393)</a:t>
            </a:r>
            <a:endParaRPr lang="en-US" sz="1400" dirty="0"/>
          </a:p>
        </p:txBody>
      </p:sp>
      <p:sp>
        <p:nvSpPr>
          <p:cNvPr id="42" name="Shape 38"/>
          <p:cNvSpPr/>
          <p:nvPr/>
        </p:nvSpPr>
        <p:spPr>
          <a:xfrm>
            <a:off x="8183880" y="4069080"/>
            <a:ext cx="3459175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0" y="4251960"/>
            <a:ext cx="365760" cy="365760"/>
          </a:xfrm>
          <a:prstGeom prst="rect">
            <a:avLst/>
          </a:prstGeom>
        </p:spPr>
      </p:pic>
      <p:sp>
        <p:nvSpPr>
          <p:cNvPr id="44" name="Text 39"/>
          <p:cNvSpPr txBox="1"/>
          <p:nvPr/>
        </p:nvSpPr>
        <p:spPr>
          <a:xfrm>
            <a:off x="8961120" y="4224528"/>
            <a:ext cx="254477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Fora da alíquota zero</a:t>
            </a:r>
            <a:endParaRPr lang="en-US" sz="1800" dirty="0"/>
          </a:p>
        </p:txBody>
      </p:sp>
      <p:sp>
        <p:nvSpPr>
          <p:cNvPr id="45" name="Text 40"/>
          <p:cNvSpPr txBox="1"/>
          <p:nvPr/>
        </p:nvSpPr>
        <p:spPr>
          <a:xfrm>
            <a:off x="8412480" y="4727448"/>
            <a:ext cx="304769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Não associados, associados fora do regime regular (salvo agro), atos estranhos ao objeto ou de uso pessoal (art. 392)</a:t>
            </a:r>
            <a:endParaRPr lang="en-US" sz="1400" dirty="0"/>
          </a:p>
        </p:txBody>
      </p:sp>
      <p:sp>
        <p:nvSpPr>
          <p:cNvPr id="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6 · ATO COOPERATIVO NA DERE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Três pontos ainda em aberto pedem decisão antes do De/Para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Decreto 12.955/2026, arts. 332, § 8º, e 392; LC 214/2025, arts. 6º, XI, e 271, § 2º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3454298" cy="4297680"/>
          </a:xfrm>
          <a:prstGeom prst="roundRect">
            <a:avLst>
              <a:gd name="adj" fmla="val 2118"/>
            </a:avLst>
          </a:prstGeom>
          <a:solidFill>
            <a:schemeClr val="bg1"/>
          </a:solidFill>
          <a:ln w="19050">
            <a:solidFill>
              <a:schemeClr val="accent3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4"/>
          <p:cNvSpPr/>
          <p:nvPr/>
        </p:nvSpPr>
        <p:spPr>
          <a:xfrm>
            <a:off x="868680" y="2057400"/>
            <a:ext cx="822960" cy="82296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190" y="2254910"/>
            <a:ext cx="427939" cy="427939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1874520" y="2258568"/>
            <a:ext cx="1737360" cy="411480"/>
          </a:xfrm>
          <a:prstGeom prst="roundRect">
            <a:avLst>
              <a:gd name="adj" fmla="val 50000"/>
            </a:avLst>
          </a:prstGeom>
          <a:solidFill>
            <a:schemeClr val="accent3">
              <a:alpha val="20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6"/>
          <p:cNvSpPr txBox="1"/>
          <p:nvPr/>
        </p:nvSpPr>
        <p:spPr>
          <a:xfrm>
            <a:off x="1874520" y="2258568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1"/>
                </a:solidFill>
              </a:rPr>
              <a:t>Saúde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108960"/>
            <a:ext cx="28142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Dedução dos repasses a cooperados</a:t>
            </a:r>
            <a:endParaRPr lang="en-US" sz="1900" dirty="0"/>
          </a:p>
        </p:txBody>
      </p:sp>
      <p:sp>
        <p:nvSpPr>
          <p:cNvPr id="12" name="Text 8"/>
          <p:cNvSpPr txBox="1"/>
          <p:nvPr/>
        </p:nvSpPr>
        <p:spPr>
          <a:xfrm>
            <a:off x="868680" y="4023360"/>
            <a:ext cx="281421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O Decreto (art. 332, § 8º) vedaria a dedução; a tese contrária vê o repasse como não incidência (LC 214, art. 6º, XI). Sem manifestação oficial.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4368698" y="1783080"/>
            <a:ext cx="3454298" cy="4297680"/>
          </a:xfrm>
          <a:prstGeom prst="roundRect">
            <a:avLst>
              <a:gd name="adj" fmla="val 2118"/>
            </a:avLst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Shape 10"/>
          <p:cNvSpPr/>
          <p:nvPr/>
        </p:nvSpPr>
        <p:spPr>
          <a:xfrm>
            <a:off x="4688738" y="205740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249" y="2254910"/>
            <a:ext cx="427939" cy="427939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5694578" y="2258568"/>
            <a:ext cx="1737360" cy="411480"/>
          </a:xfrm>
          <a:prstGeom prst="roundRect">
            <a:avLst>
              <a:gd name="adj" fmla="val 50000"/>
            </a:avLst>
          </a:prstGeom>
          <a:solidFill>
            <a:schemeClr val="accent2">
              <a:alpha val="20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2"/>
          <p:cNvSpPr txBox="1"/>
          <p:nvPr/>
        </p:nvSpPr>
        <p:spPr>
          <a:xfrm>
            <a:off x="5694578" y="2258568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1"/>
                </a:solidFill>
              </a:rPr>
              <a:t>Crédito</a:t>
            </a:r>
            <a:endParaRPr lang="en-US" sz="1300" dirty="0"/>
          </a:p>
        </p:txBody>
      </p:sp>
      <p:sp>
        <p:nvSpPr>
          <p:cNvPr id="18" name="Text 13"/>
          <p:cNvSpPr txBox="1"/>
          <p:nvPr/>
        </p:nvSpPr>
        <p:spPr>
          <a:xfrm>
            <a:off x="4688738" y="3108960"/>
            <a:ext cx="28142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Alíquota zero com associado pessoa física</a:t>
            </a:r>
            <a:endParaRPr lang="en-US" sz="1900" dirty="0"/>
          </a:p>
        </p:txBody>
      </p:sp>
      <p:sp>
        <p:nvSpPr>
          <p:cNvPr id="19" name="Text 14"/>
          <p:cNvSpPr txBox="1"/>
          <p:nvPr/>
        </p:nvSpPr>
        <p:spPr>
          <a:xfrm>
            <a:off x="4688738" y="4023360"/>
            <a:ext cx="281421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Alcance do art. 271, § 2º, diante do filtro do art. 392 do Decreto: muitos associados estão fora do regime regular.</a:t>
            </a:r>
            <a:endParaRPr lang="en-US" sz="1500" dirty="0"/>
          </a:p>
        </p:txBody>
      </p:sp>
      <p:sp>
        <p:nvSpPr>
          <p:cNvPr id="20" name="Shape 15"/>
          <p:cNvSpPr/>
          <p:nvPr/>
        </p:nvSpPr>
        <p:spPr>
          <a:xfrm>
            <a:off x="8188757" y="1783080"/>
            <a:ext cx="3454298" cy="4297680"/>
          </a:xfrm>
          <a:prstGeom prst="roundRect">
            <a:avLst>
              <a:gd name="adj" fmla="val 2118"/>
            </a:avLst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1" name="Shape 16"/>
          <p:cNvSpPr/>
          <p:nvPr/>
        </p:nvSpPr>
        <p:spPr>
          <a:xfrm>
            <a:off x="8508797" y="20574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6307" y="2254910"/>
            <a:ext cx="427939" cy="427939"/>
          </a:xfrm>
          <a:prstGeom prst="rect">
            <a:avLst/>
          </a:prstGeom>
        </p:spPr>
      </p:pic>
      <p:sp>
        <p:nvSpPr>
          <p:cNvPr id="23" name="Shape 17"/>
          <p:cNvSpPr/>
          <p:nvPr/>
        </p:nvSpPr>
        <p:spPr>
          <a:xfrm>
            <a:off x="9514637" y="2258568"/>
            <a:ext cx="1737360" cy="411480"/>
          </a:xfrm>
          <a:prstGeom prst="roundRect">
            <a:avLst>
              <a:gd name="adj" fmla="val 50000"/>
            </a:avLst>
          </a:prstGeom>
          <a:solidFill>
            <a:schemeClr val="accent1">
              <a:alpha val="20000"/>
            </a:scheme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Text 18"/>
          <p:cNvSpPr txBox="1"/>
          <p:nvPr/>
        </p:nvSpPr>
        <p:spPr>
          <a:xfrm>
            <a:off x="9514637" y="2258568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1"/>
                </a:solidFill>
              </a:rPr>
              <a:t>Todos os ramos</a:t>
            </a:r>
            <a:endParaRPr lang="en-US" sz="1300" dirty="0"/>
          </a:p>
        </p:txBody>
      </p:sp>
      <p:sp>
        <p:nvSpPr>
          <p:cNvPr id="25" name="Text 19"/>
          <p:cNvSpPr txBox="1"/>
          <p:nvPr/>
        </p:nvSpPr>
        <p:spPr>
          <a:xfrm>
            <a:off x="8508797" y="3108960"/>
            <a:ext cx="28142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Segregação associado x não associado</a:t>
            </a:r>
            <a:endParaRPr lang="en-US" sz="1900" dirty="0"/>
          </a:p>
        </p:txBody>
      </p:sp>
      <p:sp>
        <p:nvSpPr>
          <p:cNvPr id="26" name="Text 20"/>
          <p:cNvSpPr txBox="1"/>
          <p:nvPr/>
        </p:nvSpPr>
        <p:spPr>
          <a:xfrm>
            <a:off x="8508797" y="4023360"/>
            <a:ext cx="281421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Sem contas segregadas não há codTrib distinto. O ajuste no plano precisa vir antes do D-1011.</a:t>
            </a:r>
            <a:endParaRPr lang="en-US" sz="1500" dirty="0"/>
          </a:p>
        </p:txBody>
      </p:sp>
      <p:sp>
        <p:nvSpPr>
          <p:cNvPr id="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7 · CRONOGRAMA E RISCOS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Primeira entrega mensal: 15/11/2026, sem prorrogação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Ato Conjunto RFB/CGIBS nº 4, de 30/07/2026 (conforme Fenacon e FIERGS); Tecnospeed; Makro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1097280" y="3931920"/>
            <a:ext cx="9966960" cy="0"/>
          </a:xfrm>
          <a:prstGeom prst="line">
            <a:avLst/>
          </a:prstGeom>
          <a:noFill/>
          <a:ln w="381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4"/>
          <p:cNvSpPr/>
          <p:nvPr/>
        </p:nvSpPr>
        <p:spPr>
          <a:xfrm>
            <a:off x="1216152" y="3776472"/>
            <a:ext cx="310896" cy="310896"/>
          </a:xfrm>
          <a:prstGeom prst="ellipse">
            <a:avLst/>
          </a:prstGeom>
          <a:solidFill>
            <a:schemeClr val="accent5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5"/>
          <p:cNvSpPr/>
          <p:nvPr/>
        </p:nvSpPr>
        <p:spPr>
          <a:xfrm>
            <a:off x="1371600" y="3200400"/>
            <a:ext cx="0" cy="576072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571500" y="1874520"/>
            <a:ext cx="160020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 txBox="1"/>
          <p:nvPr/>
        </p:nvSpPr>
        <p:spPr>
          <a:xfrm>
            <a:off x="662940" y="196596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12/12/2025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662940" y="2313432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1"/>
                </a:solidFill>
              </a:rPr>
              <a:t>Pacote técnico v1.0.0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2561626" y="3776472"/>
            <a:ext cx="310896" cy="310896"/>
          </a:xfrm>
          <a:prstGeom prst="ellipse">
            <a:avLst/>
          </a:prstGeom>
          <a:solidFill>
            <a:schemeClr val="accent5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Shape 10"/>
          <p:cNvSpPr/>
          <p:nvPr/>
        </p:nvSpPr>
        <p:spPr>
          <a:xfrm>
            <a:off x="2717074" y="4087368"/>
            <a:ext cx="0" cy="347472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11"/>
          <p:cNvSpPr/>
          <p:nvPr/>
        </p:nvSpPr>
        <p:spPr>
          <a:xfrm>
            <a:off x="1916974" y="4434840"/>
            <a:ext cx="160020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2"/>
          <p:cNvSpPr txBox="1"/>
          <p:nvPr/>
        </p:nvSpPr>
        <p:spPr>
          <a:xfrm>
            <a:off x="2008414" y="452628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15/06/2026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2008414" y="4873752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1"/>
                </a:solidFill>
              </a:rPr>
              <a:t>Produção restrita (APIs)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3907101" y="3776472"/>
            <a:ext cx="310896" cy="310896"/>
          </a:xfrm>
          <a:prstGeom prst="ellipse">
            <a:avLst/>
          </a:prstGeom>
          <a:solidFill>
            <a:schemeClr val="accent5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Shape 15"/>
          <p:cNvSpPr/>
          <p:nvPr/>
        </p:nvSpPr>
        <p:spPr>
          <a:xfrm>
            <a:off x="4062549" y="3200400"/>
            <a:ext cx="0" cy="576072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Shape 16"/>
          <p:cNvSpPr/>
          <p:nvPr/>
        </p:nvSpPr>
        <p:spPr>
          <a:xfrm>
            <a:off x="3262449" y="1874520"/>
            <a:ext cx="160020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7"/>
          <p:cNvSpPr txBox="1"/>
          <p:nvPr/>
        </p:nvSpPr>
        <p:spPr>
          <a:xfrm>
            <a:off x="3353889" y="196596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30/07/2026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3353889" y="2313432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1"/>
                </a:solidFill>
              </a:rPr>
              <a:t>Ato Conjunto nº 4/2026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5252575" y="3776472"/>
            <a:ext cx="310896" cy="310896"/>
          </a:xfrm>
          <a:prstGeom prst="ellipse">
            <a:avLst/>
          </a:prstGeom>
          <a:solidFill>
            <a:schemeClr val="accent5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Shape 20"/>
          <p:cNvSpPr/>
          <p:nvPr/>
        </p:nvSpPr>
        <p:spPr>
          <a:xfrm>
            <a:off x="5408023" y="4087368"/>
            <a:ext cx="0" cy="347472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Shape 21"/>
          <p:cNvSpPr/>
          <p:nvPr/>
        </p:nvSpPr>
        <p:spPr>
          <a:xfrm>
            <a:off x="4607923" y="4434840"/>
            <a:ext cx="160020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Text 22"/>
          <p:cNvSpPr txBox="1"/>
          <p:nvPr/>
        </p:nvSpPr>
        <p:spPr>
          <a:xfrm>
            <a:off x="4699363" y="452628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28/09/2026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4699363" y="4873752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1"/>
                </a:solidFill>
              </a:rPr>
              <a:t>Pacote técnico v1.3.0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6598049" y="377647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8" name="Shape 25"/>
          <p:cNvSpPr/>
          <p:nvPr/>
        </p:nvSpPr>
        <p:spPr>
          <a:xfrm>
            <a:off x="6753497" y="3200400"/>
            <a:ext cx="0" cy="576072"/>
          </a:xfrm>
          <a:prstGeom prst="line">
            <a:avLst/>
          </a:prstGeom>
          <a:noFill/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9" name="Shape 26"/>
          <p:cNvSpPr/>
          <p:nvPr/>
        </p:nvSpPr>
        <p:spPr>
          <a:xfrm>
            <a:off x="5953397" y="1874520"/>
            <a:ext cx="160020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Text 27"/>
          <p:cNvSpPr txBox="1"/>
          <p:nvPr/>
        </p:nvSpPr>
        <p:spPr>
          <a:xfrm>
            <a:off x="6044837" y="196596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01/10/2026</a:t>
            </a:r>
            <a:endParaRPr lang="en-US" sz="1500" dirty="0"/>
          </a:p>
        </p:txBody>
      </p:sp>
      <p:sp>
        <p:nvSpPr>
          <p:cNvPr id="31" name="Text 28"/>
          <p:cNvSpPr txBox="1"/>
          <p:nvPr/>
        </p:nvSpPr>
        <p:spPr>
          <a:xfrm>
            <a:off x="6044837" y="2313432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1"/>
                </a:solidFill>
              </a:rPr>
              <a:t>Eventos de tabela (D-1001, D-1011)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7943523" y="3776472"/>
            <a:ext cx="310896" cy="310896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3" name="Shape 30"/>
          <p:cNvSpPr/>
          <p:nvPr/>
        </p:nvSpPr>
        <p:spPr>
          <a:xfrm>
            <a:off x="8098971" y="4087368"/>
            <a:ext cx="0" cy="347472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4" name="Shape 31"/>
          <p:cNvSpPr/>
          <p:nvPr/>
        </p:nvSpPr>
        <p:spPr>
          <a:xfrm>
            <a:off x="7298871" y="4434840"/>
            <a:ext cx="160020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 w="1905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2"/>
          <p:cNvSpPr txBox="1"/>
          <p:nvPr/>
        </p:nvSpPr>
        <p:spPr>
          <a:xfrm>
            <a:off x="7390311" y="452628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</a:rPr>
              <a:t>31/10/2026</a:t>
            </a:r>
            <a:endParaRPr lang="en-US" sz="1500" dirty="0"/>
          </a:p>
        </p:txBody>
      </p:sp>
      <p:sp>
        <p:nvSpPr>
          <p:cNvPr id="36" name="Text 33"/>
          <p:cNvSpPr txBox="1"/>
          <p:nvPr/>
        </p:nvSpPr>
        <p:spPr>
          <a:xfrm>
            <a:off x="7390311" y="4873752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1"/>
                </a:solidFill>
              </a:rPr>
              <a:t>Fim da opção pelo regime das cooperativas</a:t>
            </a:r>
            <a:endParaRPr lang="en-US" sz="1300" dirty="0"/>
          </a:p>
        </p:txBody>
      </p:sp>
      <p:sp>
        <p:nvSpPr>
          <p:cNvPr id="37" name="Shape 34"/>
          <p:cNvSpPr/>
          <p:nvPr/>
        </p:nvSpPr>
        <p:spPr>
          <a:xfrm>
            <a:off x="9215846" y="3703320"/>
            <a:ext cx="457200" cy="457200"/>
          </a:xfrm>
          <a:prstGeom prst="ellipse">
            <a:avLst/>
          </a:prstGeom>
          <a:solidFill>
            <a:schemeClr val="accent4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8" name="Shape 35"/>
          <p:cNvSpPr/>
          <p:nvPr/>
        </p:nvSpPr>
        <p:spPr>
          <a:xfrm>
            <a:off x="9444446" y="3200400"/>
            <a:ext cx="0" cy="502920"/>
          </a:xfrm>
          <a:prstGeom prst="line">
            <a:avLst/>
          </a:prstGeom>
          <a:noFill/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9" name="Shape 36"/>
          <p:cNvSpPr/>
          <p:nvPr/>
        </p:nvSpPr>
        <p:spPr>
          <a:xfrm>
            <a:off x="8644346" y="1874520"/>
            <a:ext cx="1600200" cy="1325880"/>
          </a:xfrm>
          <a:prstGeom prst="roundRect">
            <a:avLst>
              <a:gd name="adj" fmla="val 5517"/>
            </a:avLst>
          </a:prstGeom>
          <a:solidFill>
            <a:schemeClr val="accent4">
              <a:alpha val="60000"/>
            </a:schemeClr>
          </a:solidFill>
          <a:ln w="1905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0" name="Text 37"/>
          <p:cNvSpPr txBox="1"/>
          <p:nvPr/>
        </p:nvSpPr>
        <p:spPr>
          <a:xfrm>
            <a:off x="8735786" y="196596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</a:rPr>
              <a:t>15/11/2026</a:t>
            </a:r>
            <a:endParaRPr lang="en-US" sz="1500" dirty="0"/>
          </a:p>
        </p:txBody>
      </p:sp>
      <p:sp>
        <p:nvSpPr>
          <p:cNvPr id="41" name="Text 38"/>
          <p:cNvSpPr txBox="1"/>
          <p:nvPr/>
        </p:nvSpPr>
        <p:spPr>
          <a:xfrm>
            <a:off x="8735786" y="2313432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1"/>
                </a:solidFill>
              </a:rPr>
              <a:t>1ª entrega mensal (competência out/26)</a:t>
            </a:r>
            <a:endParaRPr lang="en-US" sz="1300" dirty="0"/>
          </a:p>
        </p:txBody>
      </p:sp>
      <p:sp>
        <p:nvSpPr>
          <p:cNvPr id="42" name="Shape 39"/>
          <p:cNvSpPr/>
          <p:nvPr/>
        </p:nvSpPr>
        <p:spPr>
          <a:xfrm>
            <a:off x="10634472" y="377647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3" name="Shape 40"/>
          <p:cNvSpPr/>
          <p:nvPr/>
        </p:nvSpPr>
        <p:spPr>
          <a:xfrm>
            <a:off x="10789920" y="4087368"/>
            <a:ext cx="0" cy="347472"/>
          </a:xfrm>
          <a:prstGeom prst="line">
            <a:avLst/>
          </a:prstGeom>
          <a:noFill/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4" name="Shape 41"/>
          <p:cNvSpPr/>
          <p:nvPr/>
        </p:nvSpPr>
        <p:spPr>
          <a:xfrm>
            <a:off x="9989820" y="4434840"/>
            <a:ext cx="160020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5" name="Text 42"/>
          <p:cNvSpPr txBox="1"/>
          <p:nvPr/>
        </p:nvSpPr>
        <p:spPr>
          <a:xfrm>
            <a:off x="10081260" y="452628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01/01/2027</a:t>
            </a:r>
            <a:endParaRPr lang="en-US" sz="1500" dirty="0"/>
          </a:p>
        </p:txBody>
      </p:sp>
      <p:sp>
        <p:nvSpPr>
          <p:cNvPr id="46" name="Text 43"/>
          <p:cNvSpPr txBox="1"/>
          <p:nvPr/>
        </p:nvSpPr>
        <p:spPr>
          <a:xfrm>
            <a:off x="10081260" y="4873752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1"/>
                </a:solidFill>
              </a:rPr>
              <a:t>Eventos transacionais</a:t>
            </a:r>
            <a:endParaRPr lang="en-US" sz="1300" dirty="0"/>
          </a:p>
        </p:txBody>
      </p:sp>
      <p:sp>
        <p:nvSpPr>
          <p:cNvPr id="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chemeClr val="accent1"/>
                </a:solidFill>
              </a:rPr>
              <a:t>BLOCO 7 · CRONOGRAMA E RISCOS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6400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Riscos e checklist: o que decidir e preparar agora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Fonte: Síntese dos blocos anteriores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892808"/>
            <a:ext cx="411480" cy="41148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 txBox="1"/>
          <p:nvPr/>
        </p:nvSpPr>
        <p:spPr>
          <a:xfrm>
            <a:off x="1143000" y="1801368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Opção pelo regime das cooperativas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143000" y="2130552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Todos · prazo 31/10/2026, irretratável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309360" y="1920240"/>
            <a:ext cx="868680" cy="36576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 txBox="1"/>
          <p:nvPr/>
        </p:nvSpPr>
        <p:spPr>
          <a:xfrm>
            <a:off x="6309360" y="1920240"/>
            <a:ext cx="868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</a:rPr>
              <a:t>Alto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48640" y="2615184"/>
            <a:ext cx="411480" cy="41148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9"/>
          <p:cNvSpPr txBox="1"/>
          <p:nvPr/>
        </p:nvSpPr>
        <p:spPr>
          <a:xfrm>
            <a:off x="1143000" y="2523744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Dedução dos repasses a cooperados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143000" y="285292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Saúde · pode mais que dobrar o tributo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309360" y="2642616"/>
            <a:ext cx="868680" cy="36576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2"/>
          <p:cNvSpPr txBox="1"/>
          <p:nvPr/>
        </p:nvSpPr>
        <p:spPr>
          <a:xfrm>
            <a:off x="6309360" y="2642616"/>
            <a:ext cx="868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</a:rPr>
              <a:t>Alto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48640" y="3337560"/>
            <a:ext cx="411480" cy="41148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4"/>
          <p:cNvSpPr txBox="1"/>
          <p:nvPr/>
        </p:nvSpPr>
        <p:spPr>
          <a:xfrm>
            <a:off x="1143000" y="3246120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Alíquota zero com associado pessoa física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1143000" y="3575304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Crédito · define quanto da margem é tributada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6309360" y="3364992"/>
            <a:ext cx="868680" cy="36576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7"/>
          <p:cNvSpPr txBox="1"/>
          <p:nvPr/>
        </p:nvSpPr>
        <p:spPr>
          <a:xfrm>
            <a:off x="6309360" y="3364992"/>
            <a:ext cx="868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</a:rPr>
              <a:t>Alto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548640" y="4059936"/>
            <a:ext cx="411480" cy="41148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Text 19"/>
          <p:cNvSpPr txBox="1"/>
          <p:nvPr/>
        </p:nvSpPr>
        <p:spPr>
          <a:xfrm>
            <a:off x="1143000" y="3968496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Segregação associado x não associado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1143000" y="429768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Todos · sem ela não há codTrib distinto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6309360" y="4087368"/>
            <a:ext cx="868680" cy="36576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Text 22"/>
          <p:cNvSpPr txBox="1"/>
          <p:nvPr/>
        </p:nvSpPr>
        <p:spPr>
          <a:xfrm>
            <a:off x="6309360" y="4087368"/>
            <a:ext cx="868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</a:rPr>
              <a:t>Médio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548640" y="4782312"/>
            <a:ext cx="411480" cy="41148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Text 24"/>
          <p:cNvSpPr txBox="1"/>
          <p:nvPr/>
        </p:nvSpPr>
        <p:spPr>
          <a:xfrm>
            <a:off x="1143000" y="4690872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Versão das tabelas do Anexo I</a:t>
            </a:r>
            <a:endParaRPr lang="en-US" sz="1600" dirty="0"/>
          </a:p>
        </p:txBody>
      </p:sp>
      <p:sp>
        <p:nvSpPr>
          <p:cNvPr id="28" name="Text 25"/>
          <p:cNvSpPr txBox="1"/>
          <p:nvPr/>
        </p:nvSpPr>
        <p:spPr>
          <a:xfrm>
            <a:off x="1143000" y="5020056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Todos · códigos já foram renumerados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6309360" y="4809744"/>
            <a:ext cx="868680" cy="36576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Text 27"/>
          <p:cNvSpPr txBox="1"/>
          <p:nvPr/>
        </p:nvSpPr>
        <p:spPr>
          <a:xfrm>
            <a:off x="6309360" y="4809744"/>
            <a:ext cx="868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</a:rPr>
              <a:t>Médio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548640" y="5504688"/>
            <a:ext cx="411480" cy="41148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Text 29"/>
          <p:cNvSpPr txBox="1"/>
          <p:nvPr/>
        </p:nvSpPr>
        <p:spPr>
          <a:xfrm>
            <a:off x="1143000" y="5413248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Caixa x competência</a:t>
            </a:r>
            <a:endParaRPr lang="en-US" sz="1600" dirty="0"/>
          </a:p>
        </p:txBody>
      </p:sp>
      <p:sp>
        <p:nvSpPr>
          <p:cNvPr id="33" name="Text 30"/>
          <p:cNvSpPr txBox="1"/>
          <p:nvPr/>
        </p:nvSpPr>
        <p:spPr>
          <a:xfrm>
            <a:off x="1143000" y="5742432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Saúde · ajustes no balancete</a:t>
            </a:r>
            <a:endParaRPr lang="en-US" sz="1400" dirty="0"/>
          </a:p>
        </p:txBody>
      </p:sp>
      <p:sp>
        <p:nvSpPr>
          <p:cNvPr id="34" name="Shape 31"/>
          <p:cNvSpPr/>
          <p:nvPr/>
        </p:nvSpPr>
        <p:spPr>
          <a:xfrm>
            <a:off x="6309360" y="5532120"/>
            <a:ext cx="868680" cy="36576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5" name="Text 32"/>
          <p:cNvSpPr txBox="1"/>
          <p:nvPr/>
        </p:nvSpPr>
        <p:spPr>
          <a:xfrm>
            <a:off x="6309360" y="5532120"/>
            <a:ext cx="868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1"/>
                </a:solidFill>
              </a:rPr>
              <a:t>Médio</a:t>
            </a:r>
            <a:endParaRPr lang="en-US" sz="1200" dirty="0"/>
          </a:p>
        </p:txBody>
      </p:sp>
      <p:sp>
        <p:nvSpPr>
          <p:cNvPr id="36" name="Shape 33"/>
          <p:cNvSpPr/>
          <p:nvPr/>
        </p:nvSpPr>
        <p:spPr>
          <a:xfrm>
            <a:off x="7589520" y="1783080"/>
            <a:ext cx="4053535" cy="4297680"/>
          </a:xfrm>
          <a:prstGeom prst="roundRect">
            <a:avLst>
              <a:gd name="adj" fmla="val 1805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7" name="Text 34"/>
          <p:cNvSpPr txBox="1"/>
          <p:nvPr/>
        </p:nvSpPr>
        <p:spPr>
          <a:xfrm>
            <a:off x="7863840" y="1920240"/>
            <a:ext cx="3504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bg1"/>
                </a:solidFill>
              </a:rPr>
              <a:t>Checklist de preparação</a:t>
            </a:r>
            <a:endParaRPr lang="en-US" sz="1900" dirty="0"/>
          </a:p>
        </p:txBody>
      </p:sp>
      <p:sp>
        <p:nvSpPr>
          <p:cNvPr id="38" name="Shape 35"/>
          <p:cNvSpPr/>
          <p:nvPr/>
        </p:nvSpPr>
        <p:spPr>
          <a:xfrm>
            <a:off x="7863840" y="2551176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6136" y="2633472"/>
            <a:ext cx="164592" cy="164592"/>
          </a:xfrm>
          <a:prstGeom prst="rect">
            <a:avLst/>
          </a:prstGeom>
        </p:spPr>
      </p:pic>
      <p:sp>
        <p:nvSpPr>
          <p:cNvPr id="40" name="Text 36"/>
          <p:cNvSpPr txBox="1"/>
          <p:nvPr/>
        </p:nvSpPr>
        <p:spPr>
          <a:xfrm>
            <a:off x="8366760" y="2514600"/>
            <a:ext cx="3093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Responsável definido (contábil, fiscal e TI)</a:t>
            </a:r>
            <a:endParaRPr lang="en-US" sz="1400" dirty="0"/>
          </a:p>
        </p:txBody>
      </p:sp>
      <p:sp>
        <p:nvSpPr>
          <p:cNvPr id="41" name="Shape 37"/>
          <p:cNvSpPr/>
          <p:nvPr/>
        </p:nvSpPr>
        <p:spPr>
          <a:xfrm>
            <a:off x="7863840" y="3127248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6136" y="3209544"/>
            <a:ext cx="164592" cy="164592"/>
          </a:xfrm>
          <a:prstGeom prst="rect">
            <a:avLst/>
          </a:prstGeom>
        </p:spPr>
      </p:pic>
      <p:sp>
        <p:nvSpPr>
          <p:cNvPr id="43" name="Text 38"/>
          <p:cNvSpPr txBox="1"/>
          <p:nvPr/>
        </p:nvSpPr>
        <p:spPr>
          <a:xfrm>
            <a:off x="8366760" y="3090672"/>
            <a:ext cx="3093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Decisão documentada sobre o art. 271</a:t>
            </a:r>
            <a:endParaRPr lang="en-US" sz="1400" dirty="0"/>
          </a:p>
        </p:txBody>
      </p:sp>
      <p:sp>
        <p:nvSpPr>
          <p:cNvPr id="44" name="Shape 39"/>
          <p:cNvSpPr/>
          <p:nvPr/>
        </p:nvSpPr>
        <p:spPr>
          <a:xfrm>
            <a:off x="7863840" y="3703320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5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6136" y="3785616"/>
            <a:ext cx="164592" cy="164592"/>
          </a:xfrm>
          <a:prstGeom prst="rect">
            <a:avLst/>
          </a:prstGeom>
        </p:spPr>
      </p:pic>
      <p:sp>
        <p:nvSpPr>
          <p:cNvPr id="46" name="Text 40"/>
          <p:cNvSpPr txBox="1"/>
          <p:nvPr/>
        </p:nvSpPr>
        <p:spPr>
          <a:xfrm>
            <a:off x="8366760" y="3666744"/>
            <a:ext cx="3093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De/Para COSIF ou ANS x codTrib x codBC</a:t>
            </a:r>
            <a:endParaRPr lang="en-US" sz="1400" dirty="0"/>
          </a:p>
        </p:txBody>
      </p:sp>
      <p:sp>
        <p:nvSpPr>
          <p:cNvPr id="47" name="Shape 41"/>
          <p:cNvSpPr/>
          <p:nvPr/>
        </p:nvSpPr>
        <p:spPr>
          <a:xfrm>
            <a:off x="7863840" y="4279392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8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6136" y="4361688"/>
            <a:ext cx="164592" cy="164592"/>
          </a:xfrm>
          <a:prstGeom prst="rect">
            <a:avLst/>
          </a:prstGeom>
        </p:spPr>
      </p:pic>
      <p:sp>
        <p:nvSpPr>
          <p:cNvPr id="49" name="Text 42"/>
          <p:cNvSpPr txBox="1"/>
          <p:nvPr/>
        </p:nvSpPr>
        <p:spPr>
          <a:xfrm>
            <a:off x="8366760" y="4242816"/>
            <a:ext cx="3093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Contas mistas desdobradas e associados segregados</a:t>
            </a:r>
            <a:endParaRPr lang="en-US" sz="1400" dirty="0"/>
          </a:p>
        </p:txBody>
      </p:sp>
      <p:sp>
        <p:nvSpPr>
          <p:cNvPr id="50" name="Shape 43"/>
          <p:cNvSpPr/>
          <p:nvPr/>
        </p:nvSpPr>
        <p:spPr>
          <a:xfrm>
            <a:off x="7863840" y="4855464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1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6136" y="4937760"/>
            <a:ext cx="164592" cy="164592"/>
          </a:xfrm>
          <a:prstGeom prst="rect">
            <a:avLst/>
          </a:prstGeom>
        </p:spPr>
      </p:pic>
      <p:sp>
        <p:nvSpPr>
          <p:cNvPr id="52" name="Text 44"/>
          <p:cNvSpPr txBox="1"/>
          <p:nvPr/>
        </p:nvSpPr>
        <p:spPr>
          <a:xfrm>
            <a:off x="8366760" y="4818888"/>
            <a:ext cx="3093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Certificado ICP-Brasil e API testada</a:t>
            </a:r>
            <a:endParaRPr lang="en-US" sz="1400" dirty="0"/>
          </a:p>
        </p:txBody>
      </p:sp>
      <p:sp>
        <p:nvSpPr>
          <p:cNvPr id="53" name="Shape 45"/>
          <p:cNvSpPr/>
          <p:nvPr/>
        </p:nvSpPr>
        <p:spPr>
          <a:xfrm>
            <a:off x="7863840" y="5431536"/>
            <a:ext cx="329184" cy="329184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4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6136" y="5513832"/>
            <a:ext cx="164592" cy="164592"/>
          </a:xfrm>
          <a:prstGeom prst="rect">
            <a:avLst/>
          </a:prstGeom>
        </p:spPr>
      </p:pic>
      <p:sp>
        <p:nvSpPr>
          <p:cNvPr id="55" name="Text 46"/>
          <p:cNvSpPr txBox="1"/>
          <p:nvPr/>
        </p:nvSpPr>
        <p:spPr>
          <a:xfrm>
            <a:off x="8366760" y="5394960"/>
            <a:ext cx="3093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Rotina mensal até o dia 15</a:t>
            </a:r>
            <a:endParaRPr lang="en-US" sz="1400" dirty="0"/>
          </a:p>
        </p:txBody>
      </p:sp>
      <p:sp>
        <p:nvSpPr>
          <p:cNvPr id="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029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bg1"/>
                </a:solidFill>
              </a:rPr>
              <a:t>Três mensagens para levar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691640"/>
            <a:ext cx="1005840" cy="100584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042" y="1933042"/>
            <a:ext cx="523037" cy="523037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926080"/>
            <a:ext cx="32714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bg1"/>
                </a:solidFill>
              </a:rPr>
              <a:t>A DeRE alcança a cooperativa pela atividade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840480"/>
            <a:ext cx="327141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bg2"/>
                </a:solidFill>
              </a:rPr>
              <a:t>Crédito e operadoras de planos de saúde entregam; os demais ramos seguem a nota fiscal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4368698" y="1691640"/>
            <a:ext cx="1005840" cy="1005840"/>
          </a:xfrm>
          <a:prstGeom prst="ellipse">
            <a:avLst/>
          </a:prstGeom>
          <a:solidFill>
            <a:schemeClr val="accent4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100" y="1933042"/>
            <a:ext cx="523037" cy="523037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368698" y="2926080"/>
            <a:ext cx="32714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bg1"/>
                </a:solidFill>
              </a:rPr>
              <a:t>O De/Para é a decisão tributária central</a:t>
            </a:r>
            <a:endParaRPr lang="en-US" sz="2100" dirty="0"/>
          </a:p>
        </p:txBody>
      </p:sp>
      <p:sp>
        <p:nvSpPr>
          <p:cNvPr id="10" name="Text 6"/>
          <p:cNvSpPr txBox="1"/>
          <p:nvPr/>
        </p:nvSpPr>
        <p:spPr>
          <a:xfrm>
            <a:off x="4368698" y="3840480"/>
            <a:ext cx="327141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bg2"/>
                </a:solidFill>
              </a:rPr>
              <a:t>Plano do regulador (COSIF ou ANS) para codTrib e codBC, com a versão das tabelas registrada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8188757" y="1691640"/>
            <a:ext cx="1005840" cy="100584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0158" y="1933042"/>
            <a:ext cx="523037" cy="523037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188757" y="2926080"/>
            <a:ext cx="32714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bg1"/>
                </a:solidFill>
              </a:rPr>
              <a:t>Ato cooperativo exige preparo</a:t>
            </a:r>
            <a:endParaRPr lang="en-US" sz="2100" dirty="0"/>
          </a:p>
        </p:txBody>
      </p:sp>
      <p:sp>
        <p:nvSpPr>
          <p:cNvPr id="14" name="Text 9"/>
          <p:cNvSpPr txBox="1"/>
          <p:nvPr/>
        </p:nvSpPr>
        <p:spPr>
          <a:xfrm>
            <a:off x="8188757" y="3840480"/>
            <a:ext cx="327141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bg2"/>
                </a:solidFill>
              </a:rPr>
              <a:t>Só produz efeito com associados segregados no plano e a opção do art. 271 feita no prazo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548640" y="5257800"/>
            <a:ext cx="11094415" cy="868680"/>
          </a:xfrm>
          <a:prstGeom prst="roundRect">
            <a:avLst>
              <a:gd name="adj" fmla="val 8421"/>
            </a:avLst>
          </a:prstGeom>
          <a:solidFill>
            <a:schemeClr val="bg1">
              <a:alpha val="12000"/>
            </a:schemeClr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" y="5440680"/>
            <a:ext cx="502920" cy="50292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554480" y="5257800"/>
            <a:ext cx="5486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bg1"/>
                </a:solidFill>
              </a:rPr>
              <a:t>Perguntas</a:t>
            </a:r>
            <a:endParaRPr lang="en-US" sz="2600" dirty="0"/>
          </a:p>
        </p:txBody>
      </p:sp>
      <p:sp>
        <p:nvSpPr>
          <p:cNvPr id="18" name="Text 12"/>
          <p:cNvSpPr txBox="1"/>
          <p:nvPr/>
        </p:nvSpPr>
        <p:spPr>
          <a:xfrm>
            <a:off x="6858000" y="5257800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chemeClr val="bg2"/>
                </a:solidFill>
              </a:rPr>
              <a:t>Luis Fernando de Lima Manhoso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RE Cooperativas">
  <a:themeElements>
    <a:clrScheme name="DeRE Cooperativas">
      <a:dk1>
        <a:srgbClr val="1B2A26"/>
      </a:dk1>
      <a:lt1>
        <a:srgbClr val="FFFFFF"/>
      </a:lt1>
      <a:dk2>
        <a:srgbClr val="0E4D40"/>
      </a:dk2>
      <a:lt2>
        <a:srgbClr val="EEF5F2"/>
      </a:lt2>
      <a:accent1>
        <a:srgbClr val="0E7C66"/>
      </a:accent1>
      <a:accent2>
        <a:srgbClr val="2A6F97"/>
      </a:accent2>
      <a:accent3>
        <a:srgbClr val="E06C5A"/>
      </a:accent3>
      <a:accent4>
        <a:srgbClr val="F2A93B"/>
      </a:accent4>
      <a:accent5>
        <a:srgbClr val="8A9A94"/>
      </a:accent5>
      <a:accent6>
        <a:srgbClr val="5B4B8A"/>
      </a:accent6>
      <a:hlink>
        <a:srgbClr val="2A6F97"/>
      </a:hlink>
      <a:folHlink>
        <a:srgbClr val="5B4B8A"/>
      </a:folHlink>
    </a:clrScheme>
    <a:fontScheme name="DeRE Cooperativas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2958</TotalTime>
  <Words>4342</Words>
  <Application>Microsoft Office PowerPoint</Application>
  <PresentationFormat>Widescreen</PresentationFormat>
  <Paragraphs>462</Paragraphs>
  <Slides>23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7" baseType="lpstr">
      <vt:lpstr>Aptos</vt:lpstr>
      <vt:lpstr>Arial</vt:lpstr>
      <vt:lpstr>Calibri</vt:lpstr>
      <vt:lpstr>DeRE Cooperativas</vt:lpstr>
      <vt:lpstr>DeRE e Cooperativas</vt:lpstr>
      <vt:lpstr>O caminho desta apresentação em sete blocos</vt:lpstr>
      <vt:lpstr>A Reforma reconhece o ato cooperativo, mediante opção</vt:lpstr>
      <vt:lpstr>Dois caminhos de apuração: nota fiscal ou margem</vt:lpstr>
      <vt:lpstr>Só cooperativas em regime específico entregam a DeRE</vt:lpstr>
      <vt:lpstr>Quatro situações de fronteira que costumam gerar dúvida</vt:lpstr>
      <vt:lpstr>A DeRE é a declaração de apuração dos regimes específicos</vt:lpstr>
      <vt:lpstr>Entrega só por API, em XML assinado e assíncrona</vt:lpstr>
      <vt:lpstr>Pacote técnico v1.3.0: cinco peças para TI e contabilidade</vt:lpstr>
      <vt:lpstr>O balancete D-1101 concentra a apuração mensal</vt:lpstr>
      <vt:lpstr>Eventos de tabela: quem é a cooperativa e seu plano</vt:lpstr>
      <vt:lpstr>Códigos que definem a tributação de cada conta</vt:lpstr>
      <vt:lpstr>As tabelas do Anexo I se dividem em comuns e por regime</vt:lpstr>
      <vt:lpstr>O núcleo é comum; os eventos transacionais mudam por ramo</vt:lpstr>
      <vt:lpstr>A apuração segue seis passos, do plano de contas ao fechamento</vt:lpstr>
      <vt:lpstr>O valor apurado de cada conta sai do movimento do balancete</vt:lpstr>
      <vt:lpstr>Crédito: tributa-se a margem da intermediação financeira</vt:lpstr>
      <vt:lpstr>Saúde: tributa-se a margem sobre o custo assistencial</vt:lpstr>
      <vt:lpstr>O ato cooperativo entra na DeRE pelo codTrib</vt:lpstr>
      <vt:lpstr>Três pontos ainda em aberto pedem decisão antes do De/Para</vt:lpstr>
      <vt:lpstr>Primeira entrega mensal: 15/11/2026, sem prorrogação</vt:lpstr>
      <vt:lpstr>Riscos e checklist: o que decidir e preparar agora</vt:lpstr>
      <vt:lpstr>Três mensagens para levar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DeRE e Cooperativas</dc:title>
  <dc:subject>PptxGenJS Presentation</dc:subject>
  <dc:creator>Luis Fernando de Lima Manhoso</dc:creator>
  <cp:lastModifiedBy>Assessoria</cp:lastModifiedBy>
  <cp:revision>4</cp:revision>
  <dcterms:created xsi:type="dcterms:W3CDTF">2026-10-23T14:26:08Z</dcterms:created>
  <dcterms:modified xsi:type="dcterms:W3CDTF">2026-10-27T16:22:26Z</dcterms:modified>
</cp:coreProperties>
</file>