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57572F-DC3A-439F-BE39-E4CCE14D6193}" v="18" dt="2026-09-24T17:52:24.0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5" d="100"/>
          <a:sy n="115" d="100"/>
        </p:scale>
        <p:origin x="39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lito Xavier" userId="f091ee145ad3ddd9" providerId="LiveId" clId="{E2978B2C-8318-4017-8FDF-5BF1A7DCC9F8}"/>
    <pc:docChg chg="undo custSel delSld modSld">
      <pc:chgData name="Joselito Xavier" userId="f091ee145ad3ddd9" providerId="LiveId" clId="{E2978B2C-8318-4017-8FDF-5BF1A7DCC9F8}" dt="2026-09-24T17:54:04.727" v="777" actId="20577"/>
      <pc:docMkLst>
        <pc:docMk/>
      </pc:docMkLst>
      <pc:sldChg chg="modSp mod">
        <pc:chgData name="Joselito Xavier" userId="f091ee145ad3ddd9" providerId="LiveId" clId="{E2978B2C-8318-4017-8FDF-5BF1A7DCC9F8}" dt="2026-09-22T11:39:46.038" v="555" actId="6549"/>
        <pc:sldMkLst>
          <pc:docMk/>
          <pc:sldMk cId="0" sldId="256"/>
        </pc:sldMkLst>
        <pc:spChg chg="mod">
          <ac:chgData name="Joselito Xavier" userId="f091ee145ad3ddd9" providerId="LiveId" clId="{E2978B2C-8318-4017-8FDF-5BF1A7DCC9F8}" dt="2026-09-22T11:39:29.121" v="537" actId="6549"/>
          <ac:spMkLst>
            <pc:docMk/>
            <pc:sldMk cId="0" sldId="256"/>
            <ac:spMk id="8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39:46.038" v="555" actId="6549"/>
          <ac:spMkLst>
            <pc:docMk/>
            <pc:sldMk cId="0" sldId="256"/>
            <ac:spMk id="9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04:56.163" v="24" actId="20577"/>
          <ac:spMkLst>
            <pc:docMk/>
            <pc:sldMk cId="0" sldId="256"/>
            <ac:spMk id="10" creationId="{00000000-0000-0000-0000-000000000000}"/>
          </ac:spMkLst>
        </pc:spChg>
      </pc:sldChg>
      <pc:sldChg chg="addSp delSp modSp mod">
        <pc:chgData name="Joselito Xavier" userId="f091ee145ad3ddd9" providerId="LiveId" clId="{E2978B2C-8318-4017-8FDF-5BF1A7DCC9F8}" dt="2026-09-24T14:11:35.641" v="576" actId="20577"/>
        <pc:sldMkLst>
          <pc:docMk/>
          <pc:sldMk cId="0" sldId="259"/>
        </pc:sldMkLst>
        <pc:spChg chg="mod">
          <ac:chgData name="Joselito Xavier" userId="f091ee145ad3ddd9" providerId="LiveId" clId="{E2978B2C-8318-4017-8FDF-5BF1A7DCC9F8}" dt="2026-09-22T11:39:10.834" v="533" actId="6549"/>
          <ac:spMkLst>
            <pc:docMk/>
            <pc:sldMk cId="0" sldId="259"/>
            <ac:spMk id="7" creationId="{00000000-0000-0000-0000-000000000000}"/>
          </ac:spMkLst>
        </pc:spChg>
        <pc:spChg chg="mod">
          <ac:chgData name="Joselito Xavier" userId="f091ee145ad3ddd9" providerId="LiveId" clId="{E2978B2C-8318-4017-8FDF-5BF1A7DCC9F8}" dt="2026-09-24T14:11:35.641" v="576" actId="20577"/>
          <ac:spMkLst>
            <pc:docMk/>
            <pc:sldMk cId="0" sldId="259"/>
            <ac:spMk id="8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09:00.846" v="101" actId="6549"/>
          <ac:spMkLst>
            <pc:docMk/>
            <pc:sldMk cId="0" sldId="259"/>
            <ac:spMk id="10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07:13.317" v="51" actId="27636"/>
          <ac:spMkLst>
            <pc:docMk/>
            <pc:sldMk cId="0" sldId="259"/>
            <ac:spMk id="11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14:44.574" v="217" actId="255"/>
          <ac:spMkLst>
            <pc:docMk/>
            <pc:sldMk cId="0" sldId="259"/>
            <ac:spMk id="15" creationId="{00000000-0000-0000-0000-000000000000}"/>
          </ac:spMkLst>
        </pc:spChg>
      </pc:sldChg>
      <pc:sldChg chg="addSp delSp modSp mod">
        <pc:chgData name="Joselito Xavier" userId="f091ee145ad3ddd9" providerId="LiveId" clId="{E2978B2C-8318-4017-8FDF-5BF1A7DCC9F8}" dt="2026-09-22T11:38:34.046" v="519" actId="20577"/>
        <pc:sldMkLst>
          <pc:docMk/>
          <pc:sldMk cId="0" sldId="260"/>
        </pc:sldMkLst>
        <pc:spChg chg="mod">
          <ac:chgData name="Joselito Xavier" userId="f091ee145ad3ddd9" providerId="LiveId" clId="{E2978B2C-8318-4017-8FDF-5BF1A7DCC9F8}" dt="2026-09-22T11:10:19.350" v="117" actId="6549"/>
          <ac:spMkLst>
            <pc:docMk/>
            <pc:sldMk cId="0" sldId="260"/>
            <ac:spMk id="2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38:34.046" v="519" actId="20577"/>
          <ac:spMkLst>
            <pc:docMk/>
            <pc:sldMk cId="0" sldId="260"/>
            <ac:spMk id="10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37:55.902" v="510" actId="20577"/>
          <ac:spMkLst>
            <pc:docMk/>
            <pc:sldMk cId="0" sldId="260"/>
            <ac:spMk id="12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38:07.435" v="513" actId="20577"/>
          <ac:spMkLst>
            <pc:docMk/>
            <pc:sldMk cId="0" sldId="260"/>
            <ac:spMk id="13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38:16.395" v="517" actId="27636"/>
          <ac:spMkLst>
            <pc:docMk/>
            <pc:sldMk cId="0" sldId="260"/>
            <ac:spMk id="16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38:22.584" v="518" actId="255"/>
          <ac:spMkLst>
            <pc:docMk/>
            <pc:sldMk cId="0" sldId="260"/>
            <ac:spMk id="19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11:35.923" v="159" actId="6549"/>
          <ac:spMkLst>
            <pc:docMk/>
            <pc:sldMk cId="0" sldId="260"/>
            <ac:spMk id="20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07:13.336" v="52" actId="27636"/>
          <ac:spMkLst>
            <pc:docMk/>
            <pc:sldMk cId="0" sldId="260"/>
            <ac:spMk id="21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12:10.203" v="176" actId="6549"/>
          <ac:spMkLst>
            <pc:docMk/>
            <pc:sldMk cId="0" sldId="260"/>
            <ac:spMk id="25" creationId="{00000000-0000-0000-0000-000000000000}"/>
          </ac:spMkLst>
        </pc:spChg>
      </pc:sldChg>
      <pc:sldChg chg="modSp mod">
        <pc:chgData name="Joselito Xavier" userId="f091ee145ad3ddd9" providerId="LiveId" clId="{E2978B2C-8318-4017-8FDF-5BF1A7DCC9F8}" dt="2026-09-22T11:37:18.418" v="495" actId="20577"/>
        <pc:sldMkLst>
          <pc:docMk/>
          <pc:sldMk cId="0" sldId="261"/>
        </pc:sldMkLst>
        <pc:spChg chg="mod">
          <ac:chgData name="Joselito Xavier" userId="f091ee145ad3ddd9" providerId="LiveId" clId="{E2978B2C-8318-4017-8FDF-5BF1A7DCC9F8}" dt="2026-09-22T11:12:28.918" v="179" actId="20577"/>
          <ac:spMkLst>
            <pc:docMk/>
            <pc:sldMk cId="0" sldId="261"/>
            <ac:spMk id="2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36:50.619" v="476" actId="6549"/>
          <ac:spMkLst>
            <pc:docMk/>
            <pc:sldMk cId="0" sldId="261"/>
            <ac:spMk id="7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36:56.682" v="478" actId="6549"/>
          <ac:spMkLst>
            <pc:docMk/>
            <pc:sldMk cId="0" sldId="261"/>
            <ac:spMk id="10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37:01.305" v="484" actId="6549"/>
          <ac:spMkLst>
            <pc:docMk/>
            <pc:sldMk cId="0" sldId="261"/>
            <ac:spMk id="13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37:11.865" v="492" actId="6549"/>
          <ac:spMkLst>
            <pc:docMk/>
            <pc:sldMk cId="0" sldId="261"/>
            <ac:spMk id="19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37:18.418" v="495" actId="20577"/>
          <ac:spMkLst>
            <pc:docMk/>
            <pc:sldMk cId="0" sldId="261"/>
            <ac:spMk id="22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12:58.590" v="187" actId="6549"/>
          <ac:spMkLst>
            <pc:docMk/>
            <pc:sldMk cId="0" sldId="261"/>
            <ac:spMk id="25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13:33.578" v="202" actId="6549"/>
          <ac:spMkLst>
            <pc:docMk/>
            <pc:sldMk cId="0" sldId="261"/>
            <ac:spMk id="27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07:13.338" v="53" actId="27636"/>
          <ac:spMkLst>
            <pc:docMk/>
            <pc:sldMk cId="0" sldId="261"/>
            <ac:spMk id="28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14:05.813" v="215" actId="6549"/>
          <ac:spMkLst>
            <pc:docMk/>
            <pc:sldMk cId="0" sldId="261"/>
            <ac:spMk id="32" creationId="{00000000-0000-0000-0000-000000000000}"/>
          </ac:spMkLst>
        </pc:spChg>
      </pc:sldChg>
      <pc:sldChg chg="modSp mod">
        <pc:chgData name="Joselito Xavier" userId="f091ee145ad3ddd9" providerId="LiveId" clId="{E2978B2C-8318-4017-8FDF-5BF1A7DCC9F8}" dt="2026-09-24T17:40:50.040" v="630" actId="14100"/>
        <pc:sldMkLst>
          <pc:docMk/>
          <pc:sldMk cId="0" sldId="262"/>
        </pc:sldMkLst>
        <pc:spChg chg="mod">
          <ac:chgData name="Joselito Xavier" userId="f091ee145ad3ddd9" providerId="LiveId" clId="{E2978B2C-8318-4017-8FDF-5BF1A7DCC9F8}" dt="2026-09-22T11:15:19.672" v="222" actId="255"/>
          <ac:spMkLst>
            <pc:docMk/>
            <pc:sldMk cId="0" sldId="262"/>
            <ac:spMk id="2" creationId="{00000000-0000-0000-0000-000000000000}"/>
          </ac:spMkLst>
        </pc:spChg>
        <pc:spChg chg="mod">
          <ac:chgData name="Joselito Xavier" userId="f091ee145ad3ddd9" providerId="LiveId" clId="{E2978B2C-8318-4017-8FDF-5BF1A7DCC9F8}" dt="2026-09-24T17:38:17.592" v="589" actId="20577"/>
          <ac:spMkLst>
            <pc:docMk/>
            <pc:sldMk cId="0" sldId="262"/>
            <ac:spMk id="8" creationId="{00000000-0000-0000-0000-000000000000}"/>
          </ac:spMkLst>
        </pc:spChg>
        <pc:spChg chg="mod">
          <ac:chgData name="Joselito Xavier" userId="f091ee145ad3ddd9" providerId="LiveId" clId="{E2978B2C-8318-4017-8FDF-5BF1A7DCC9F8}" dt="2026-09-24T17:39:00.557" v="592" actId="20577"/>
          <ac:spMkLst>
            <pc:docMk/>
            <pc:sldMk cId="0" sldId="262"/>
            <ac:spMk id="12" creationId="{00000000-0000-0000-0000-000000000000}"/>
          </ac:spMkLst>
        </pc:spChg>
        <pc:spChg chg="mod">
          <ac:chgData name="Joselito Xavier" userId="f091ee145ad3ddd9" providerId="LiveId" clId="{E2978B2C-8318-4017-8FDF-5BF1A7DCC9F8}" dt="2026-09-24T17:40:04.486" v="602" actId="6549"/>
          <ac:spMkLst>
            <pc:docMk/>
            <pc:sldMk cId="0" sldId="262"/>
            <ac:spMk id="16" creationId="{00000000-0000-0000-0000-000000000000}"/>
          </ac:spMkLst>
        </pc:spChg>
        <pc:spChg chg="mod">
          <ac:chgData name="Joselito Xavier" userId="f091ee145ad3ddd9" providerId="LiveId" clId="{E2978B2C-8318-4017-8FDF-5BF1A7DCC9F8}" dt="2026-09-24T17:40:50.040" v="630" actId="14100"/>
          <ac:spMkLst>
            <pc:docMk/>
            <pc:sldMk cId="0" sldId="262"/>
            <ac:spMk id="20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36:02.318" v="470" actId="255"/>
          <ac:spMkLst>
            <pc:docMk/>
            <pc:sldMk cId="0" sldId="262"/>
            <ac:spMk id="22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07:13.346" v="54" actId="27636"/>
          <ac:spMkLst>
            <pc:docMk/>
            <pc:sldMk cId="0" sldId="262"/>
            <ac:spMk id="23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15:05.048" v="219" actId="255"/>
          <ac:spMkLst>
            <pc:docMk/>
            <pc:sldMk cId="0" sldId="262"/>
            <ac:spMk id="27" creationId="{00000000-0000-0000-0000-000000000000}"/>
          </ac:spMkLst>
        </pc:spChg>
      </pc:sldChg>
      <pc:sldChg chg="modSp mod">
        <pc:chgData name="Joselito Xavier" userId="f091ee145ad3ddd9" providerId="LiveId" clId="{E2978B2C-8318-4017-8FDF-5BF1A7DCC9F8}" dt="2026-09-24T17:45:11.907" v="645" actId="6549"/>
        <pc:sldMkLst>
          <pc:docMk/>
          <pc:sldMk cId="0" sldId="263"/>
        </pc:sldMkLst>
        <pc:spChg chg="mod">
          <ac:chgData name="Joselito Xavier" userId="f091ee145ad3ddd9" providerId="LiveId" clId="{E2978B2C-8318-4017-8FDF-5BF1A7DCC9F8}" dt="2026-09-22T11:16:28.970" v="228" actId="255"/>
          <ac:spMkLst>
            <pc:docMk/>
            <pc:sldMk cId="0" sldId="263"/>
            <ac:spMk id="2" creationId="{00000000-0000-0000-0000-000000000000}"/>
          </ac:spMkLst>
        </pc:spChg>
        <pc:spChg chg="mod">
          <ac:chgData name="Joselito Xavier" userId="f091ee145ad3ddd9" providerId="LiveId" clId="{E2978B2C-8318-4017-8FDF-5BF1A7DCC9F8}" dt="2026-09-24T17:45:11.907" v="645" actId="6549"/>
          <ac:spMkLst>
            <pc:docMk/>
            <pc:sldMk cId="0" sldId="263"/>
            <ac:spMk id="3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16:45.767" v="232" actId="123"/>
          <ac:spMkLst>
            <pc:docMk/>
            <pc:sldMk cId="0" sldId="263"/>
            <ac:spMk id="8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16:52.906" v="233" actId="255"/>
          <ac:spMkLst>
            <pc:docMk/>
            <pc:sldMk cId="0" sldId="263"/>
            <ac:spMk id="10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07:13.350" v="55" actId="27636"/>
          <ac:spMkLst>
            <pc:docMk/>
            <pc:sldMk cId="0" sldId="263"/>
            <ac:spMk id="11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17:09.144" v="235"/>
          <ac:spMkLst>
            <pc:docMk/>
            <pc:sldMk cId="0" sldId="263"/>
            <ac:spMk id="15" creationId="{00000000-0000-0000-0000-000000000000}"/>
          </ac:spMkLst>
        </pc:spChg>
      </pc:sldChg>
      <pc:sldChg chg="modSp mod">
        <pc:chgData name="Joselito Xavier" userId="f091ee145ad3ddd9" providerId="LiveId" clId="{E2978B2C-8318-4017-8FDF-5BF1A7DCC9F8}" dt="2026-09-24T17:46:19.588" v="649" actId="6549"/>
        <pc:sldMkLst>
          <pc:docMk/>
          <pc:sldMk cId="0" sldId="264"/>
        </pc:sldMkLst>
        <pc:spChg chg="mod">
          <ac:chgData name="Joselito Xavier" userId="f091ee145ad3ddd9" providerId="LiveId" clId="{E2978B2C-8318-4017-8FDF-5BF1A7DCC9F8}" dt="2026-09-22T11:17:31.169" v="236" actId="255"/>
          <ac:spMkLst>
            <pc:docMk/>
            <pc:sldMk cId="0" sldId="264"/>
            <ac:spMk id="2" creationId="{00000000-0000-0000-0000-000000000000}"/>
          </ac:spMkLst>
        </pc:spChg>
        <pc:spChg chg="mod">
          <ac:chgData name="Joselito Xavier" userId="f091ee145ad3ddd9" providerId="LiveId" clId="{E2978B2C-8318-4017-8FDF-5BF1A7DCC9F8}" dt="2026-09-24T17:46:19.588" v="649" actId="6549"/>
          <ac:spMkLst>
            <pc:docMk/>
            <pc:sldMk cId="0" sldId="264"/>
            <ac:spMk id="20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17:40.554" v="238" actId="255"/>
          <ac:spMkLst>
            <pc:docMk/>
            <pc:sldMk cId="0" sldId="264"/>
            <ac:spMk id="21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07:13.353" v="57" actId="27636"/>
          <ac:spMkLst>
            <pc:docMk/>
            <pc:sldMk cId="0" sldId="264"/>
            <ac:spMk id="22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17:58.241" v="240" actId="255"/>
          <ac:spMkLst>
            <pc:docMk/>
            <pc:sldMk cId="0" sldId="264"/>
            <ac:spMk id="26" creationId="{00000000-0000-0000-0000-000000000000}"/>
          </ac:spMkLst>
        </pc:spChg>
      </pc:sldChg>
      <pc:sldChg chg="modSp mod">
        <pc:chgData name="Joselito Xavier" userId="f091ee145ad3ddd9" providerId="LiveId" clId="{E2978B2C-8318-4017-8FDF-5BF1A7DCC9F8}" dt="2026-09-24T17:48:19.213" v="681" actId="27636"/>
        <pc:sldMkLst>
          <pc:docMk/>
          <pc:sldMk cId="0" sldId="265"/>
        </pc:sldMkLst>
        <pc:spChg chg="mod">
          <ac:chgData name="Joselito Xavier" userId="f091ee145ad3ddd9" providerId="LiveId" clId="{E2978B2C-8318-4017-8FDF-5BF1A7DCC9F8}" dt="2026-09-22T11:18:46.356" v="292" actId="20577"/>
          <ac:spMkLst>
            <pc:docMk/>
            <pc:sldMk cId="0" sldId="265"/>
            <ac:spMk id="2" creationId="{00000000-0000-0000-0000-000000000000}"/>
          </ac:spMkLst>
        </pc:spChg>
        <pc:spChg chg="mod">
          <ac:chgData name="Joselito Xavier" userId="f091ee145ad3ddd9" providerId="LiveId" clId="{E2978B2C-8318-4017-8FDF-5BF1A7DCC9F8}" dt="2026-09-24T17:47:57.647" v="664" actId="20577"/>
          <ac:spMkLst>
            <pc:docMk/>
            <pc:sldMk cId="0" sldId="265"/>
            <ac:spMk id="7" creationId="{00000000-0000-0000-0000-000000000000}"/>
          </ac:spMkLst>
        </pc:spChg>
        <pc:spChg chg="mod">
          <ac:chgData name="Joselito Xavier" userId="f091ee145ad3ddd9" providerId="LiveId" clId="{E2978B2C-8318-4017-8FDF-5BF1A7DCC9F8}" dt="2026-09-24T17:48:19.213" v="681" actId="27636"/>
          <ac:spMkLst>
            <pc:docMk/>
            <pc:sldMk cId="0" sldId="265"/>
            <ac:spMk id="10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19:22.321" v="296" actId="255"/>
          <ac:spMkLst>
            <pc:docMk/>
            <pc:sldMk cId="0" sldId="265"/>
            <ac:spMk id="12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07:13.358" v="58" actId="27636"/>
          <ac:spMkLst>
            <pc:docMk/>
            <pc:sldMk cId="0" sldId="265"/>
            <ac:spMk id="13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19:36.657" v="298" actId="255"/>
          <ac:spMkLst>
            <pc:docMk/>
            <pc:sldMk cId="0" sldId="265"/>
            <ac:spMk id="17" creationId="{00000000-0000-0000-0000-000000000000}"/>
          </ac:spMkLst>
        </pc:spChg>
      </pc:sldChg>
      <pc:sldChg chg="modSp mod">
        <pc:chgData name="Joselito Xavier" userId="f091ee145ad3ddd9" providerId="LiveId" clId="{E2978B2C-8318-4017-8FDF-5BF1A7DCC9F8}" dt="2026-09-22T11:24:20.692" v="320" actId="255"/>
        <pc:sldMkLst>
          <pc:docMk/>
          <pc:sldMk cId="0" sldId="266"/>
        </pc:sldMkLst>
        <pc:spChg chg="mod">
          <ac:chgData name="Joselito Xavier" userId="f091ee145ad3ddd9" providerId="LiveId" clId="{E2978B2C-8318-4017-8FDF-5BF1A7DCC9F8}" dt="2026-09-22T11:21:50.630" v="301" actId="255"/>
          <ac:spMkLst>
            <pc:docMk/>
            <pc:sldMk cId="0" sldId="266"/>
            <ac:spMk id="2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22:02.962" v="302" actId="255"/>
          <ac:spMkLst>
            <pc:docMk/>
            <pc:sldMk cId="0" sldId="266"/>
            <ac:spMk id="5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22:10.919" v="303" actId="255"/>
          <ac:spMkLst>
            <pc:docMk/>
            <pc:sldMk cId="0" sldId="266"/>
            <ac:spMk id="6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23:12.604" v="308" actId="108"/>
          <ac:spMkLst>
            <pc:docMk/>
            <pc:sldMk cId="0" sldId="266"/>
            <ac:spMk id="8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23:42.335" v="312" actId="255"/>
          <ac:spMkLst>
            <pc:docMk/>
            <pc:sldMk cId="0" sldId="266"/>
            <ac:spMk id="9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23:22.743" v="309" actId="255"/>
          <ac:spMkLst>
            <pc:docMk/>
            <pc:sldMk cId="0" sldId="266"/>
            <ac:spMk id="11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23:51.551" v="314" actId="123"/>
          <ac:spMkLst>
            <pc:docMk/>
            <pc:sldMk cId="0" sldId="266"/>
            <ac:spMk id="12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23:29.543" v="310" actId="255"/>
          <ac:spMkLst>
            <pc:docMk/>
            <pc:sldMk cId="0" sldId="266"/>
            <ac:spMk id="14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23:59.372" v="316" actId="123"/>
          <ac:spMkLst>
            <pc:docMk/>
            <pc:sldMk cId="0" sldId="266"/>
            <ac:spMk id="15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23:36.144" v="311" actId="255"/>
          <ac:spMkLst>
            <pc:docMk/>
            <pc:sldMk cId="0" sldId="266"/>
            <ac:spMk id="17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24:08.137" v="318" actId="123"/>
          <ac:spMkLst>
            <pc:docMk/>
            <pc:sldMk cId="0" sldId="266"/>
            <ac:spMk id="18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07:13.358" v="59" actId="27636"/>
          <ac:spMkLst>
            <pc:docMk/>
            <pc:sldMk cId="0" sldId="266"/>
            <ac:spMk id="20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24:20.692" v="320" actId="255"/>
          <ac:spMkLst>
            <pc:docMk/>
            <pc:sldMk cId="0" sldId="266"/>
            <ac:spMk id="24" creationId="{00000000-0000-0000-0000-000000000000}"/>
          </ac:spMkLst>
        </pc:spChg>
      </pc:sldChg>
      <pc:sldChg chg="modSp mod">
        <pc:chgData name="Joselito Xavier" userId="f091ee145ad3ddd9" providerId="LiveId" clId="{E2978B2C-8318-4017-8FDF-5BF1A7DCC9F8}" dt="2026-09-22T11:26:59.545" v="361" actId="255"/>
        <pc:sldMkLst>
          <pc:docMk/>
          <pc:sldMk cId="0" sldId="267"/>
        </pc:sldMkLst>
        <pc:spChg chg="mod">
          <ac:chgData name="Joselito Xavier" userId="f091ee145ad3ddd9" providerId="LiveId" clId="{E2978B2C-8318-4017-8FDF-5BF1A7DCC9F8}" dt="2026-09-22T11:24:45.676" v="321" actId="255"/>
          <ac:spMkLst>
            <pc:docMk/>
            <pc:sldMk cId="0" sldId="267"/>
            <ac:spMk id="2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24:58.757" v="327" actId="1076"/>
          <ac:spMkLst>
            <pc:docMk/>
            <pc:sldMk cId="0" sldId="267"/>
            <ac:spMk id="6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24:55.539" v="326" actId="20577"/>
          <ac:spMkLst>
            <pc:docMk/>
            <pc:sldMk cId="0" sldId="267"/>
            <ac:spMk id="7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25:15.008" v="347" actId="255"/>
          <ac:spMkLst>
            <pc:docMk/>
            <pc:sldMk cId="0" sldId="267"/>
            <ac:spMk id="8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25:37.052" v="349" actId="255"/>
          <ac:spMkLst>
            <pc:docMk/>
            <pc:sldMk cId="0" sldId="267"/>
            <ac:spMk id="11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26:14.399" v="355" actId="255"/>
          <ac:spMkLst>
            <pc:docMk/>
            <pc:sldMk cId="0" sldId="267"/>
            <ac:spMk id="12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25:43.385" v="350" actId="1076"/>
          <ac:spMkLst>
            <pc:docMk/>
            <pc:sldMk cId="0" sldId="267"/>
            <ac:spMk id="13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25:47.976" v="351" actId="255"/>
          <ac:spMkLst>
            <pc:docMk/>
            <pc:sldMk cId="0" sldId="267"/>
            <ac:spMk id="15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26:20.063" v="356" actId="255"/>
          <ac:spMkLst>
            <pc:docMk/>
            <pc:sldMk cId="0" sldId="267"/>
            <ac:spMk id="16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25:54.756" v="352" actId="255"/>
          <ac:spMkLst>
            <pc:docMk/>
            <pc:sldMk cId="0" sldId="267"/>
            <ac:spMk id="19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26:28.017" v="357" actId="255"/>
          <ac:spMkLst>
            <pc:docMk/>
            <pc:sldMk cId="0" sldId="267"/>
            <ac:spMk id="20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26:01.060" v="353" actId="255"/>
          <ac:spMkLst>
            <pc:docMk/>
            <pc:sldMk cId="0" sldId="267"/>
            <ac:spMk id="23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26:36.841" v="358" actId="255"/>
          <ac:spMkLst>
            <pc:docMk/>
            <pc:sldMk cId="0" sldId="267"/>
            <ac:spMk id="24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26:08.122" v="354" actId="255"/>
          <ac:spMkLst>
            <pc:docMk/>
            <pc:sldMk cId="0" sldId="267"/>
            <ac:spMk id="27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26:45.773" v="359" actId="255"/>
          <ac:spMkLst>
            <pc:docMk/>
            <pc:sldMk cId="0" sldId="267"/>
            <ac:spMk id="28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07:13.358" v="60" actId="27636"/>
          <ac:spMkLst>
            <pc:docMk/>
            <pc:sldMk cId="0" sldId="267"/>
            <ac:spMk id="29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26:59.545" v="361" actId="255"/>
          <ac:spMkLst>
            <pc:docMk/>
            <pc:sldMk cId="0" sldId="267"/>
            <ac:spMk id="33" creationId="{00000000-0000-0000-0000-000000000000}"/>
          </ac:spMkLst>
        </pc:spChg>
      </pc:sldChg>
      <pc:sldChg chg="modSp mod">
        <pc:chgData name="Joselito Xavier" userId="f091ee145ad3ddd9" providerId="LiveId" clId="{E2978B2C-8318-4017-8FDF-5BF1A7DCC9F8}" dt="2026-09-22T11:34:17.270" v="468" actId="255"/>
        <pc:sldMkLst>
          <pc:docMk/>
          <pc:sldMk cId="0" sldId="268"/>
        </pc:sldMkLst>
        <pc:spChg chg="mod">
          <ac:chgData name="Joselito Xavier" userId="f091ee145ad3ddd9" providerId="LiveId" clId="{E2978B2C-8318-4017-8FDF-5BF1A7DCC9F8}" dt="2026-09-22T11:27:14.440" v="362" actId="255"/>
          <ac:spMkLst>
            <pc:docMk/>
            <pc:sldMk cId="0" sldId="268"/>
            <ac:spMk id="2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27:53.145" v="371" actId="120"/>
          <ac:spMkLst>
            <pc:docMk/>
            <pc:sldMk cId="0" sldId="268"/>
            <ac:spMk id="7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28:41.942" v="378" actId="27636"/>
          <ac:spMkLst>
            <pc:docMk/>
            <pc:sldMk cId="0" sldId="268"/>
            <ac:spMk id="10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34:17.270" v="468" actId="255"/>
          <ac:spMkLst>
            <pc:docMk/>
            <pc:sldMk cId="0" sldId="268"/>
            <ac:spMk id="13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07:13.368" v="61" actId="27636"/>
          <ac:spMkLst>
            <pc:docMk/>
            <pc:sldMk cId="0" sldId="268"/>
            <ac:spMk id="14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28:12.339" v="373" actId="255"/>
          <ac:spMkLst>
            <pc:docMk/>
            <pc:sldMk cId="0" sldId="268"/>
            <ac:spMk id="18" creationId="{00000000-0000-0000-0000-000000000000}"/>
          </ac:spMkLst>
        </pc:spChg>
      </pc:sldChg>
      <pc:sldChg chg="modSp mod">
        <pc:chgData name="Joselito Xavier" userId="f091ee145ad3ddd9" providerId="LiveId" clId="{E2978B2C-8318-4017-8FDF-5BF1A7DCC9F8}" dt="2026-09-24T17:53:03.986" v="740" actId="20577"/>
        <pc:sldMkLst>
          <pc:docMk/>
          <pc:sldMk cId="0" sldId="269"/>
        </pc:sldMkLst>
        <pc:spChg chg="mod">
          <ac:chgData name="Joselito Xavier" userId="f091ee145ad3ddd9" providerId="LiveId" clId="{E2978B2C-8318-4017-8FDF-5BF1A7DCC9F8}" dt="2026-09-22T11:29:02.370" v="381" actId="6549"/>
          <ac:spMkLst>
            <pc:docMk/>
            <pc:sldMk cId="0" sldId="269"/>
            <ac:spMk id="2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33:39.447" v="467" actId="255"/>
          <ac:spMkLst>
            <pc:docMk/>
            <pc:sldMk cId="0" sldId="269"/>
            <ac:spMk id="6" creationId="{00000000-0000-0000-0000-000000000000}"/>
          </ac:spMkLst>
        </pc:spChg>
        <pc:spChg chg="mod">
          <ac:chgData name="Joselito Xavier" userId="f091ee145ad3ddd9" providerId="LiveId" clId="{E2978B2C-8318-4017-8FDF-5BF1A7DCC9F8}" dt="2026-09-24T17:53:03.986" v="740" actId="20577"/>
          <ac:spMkLst>
            <pc:docMk/>
            <pc:sldMk cId="0" sldId="269"/>
            <ac:spMk id="8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29:59.027" v="403" actId="20577"/>
          <ac:spMkLst>
            <pc:docMk/>
            <pc:sldMk cId="0" sldId="269"/>
            <ac:spMk id="9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07:13.370" v="63" actId="27636"/>
          <ac:spMkLst>
            <pc:docMk/>
            <pc:sldMk cId="0" sldId="269"/>
            <ac:spMk id="10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30:24.185" v="405" actId="255"/>
          <ac:spMkLst>
            <pc:docMk/>
            <pc:sldMk cId="0" sldId="269"/>
            <ac:spMk id="14" creationId="{00000000-0000-0000-0000-000000000000}"/>
          </ac:spMkLst>
        </pc:spChg>
      </pc:sldChg>
      <pc:sldChg chg="modSp mod">
        <pc:chgData name="Joselito Xavier" userId="f091ee145ad3ddd9" providerId="LiveId" clId="{E2978B2C-8318-4017-8FDF-5BF1A7DCC9F8}" dt="2026-09-22T11:33:21.025" v="466" actId="123"/>
        <pc:sldMkLst>
          <pc:docMk/>
          <pc:sldMk cId="0" sldId="270"/>
        </pc:sldMkLst>
        <pc:spChg chg="mod">
          <ac:chgData name="Joselito Xavier" userId="f091ee145ad3ddd9" providerId="LiveId" clId="{E2978B2C-8318-4017-8FDF-5BF1A7DCC9F8}" dt="2026-09-22T11:30:35.056" v="406" actId="255"/>
          <ac:spMkLst>
            <pc:docMk/>
            <pc:sldMk cId="0" sldId="270"/>
            <ac:spMk id="2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33:00.838" v="464" actId="20577"/>
          <ac:spMkLst>
            <pc:docMk/>
            <pc:sldMk cId="0" sldId="270"/>
            <ac:spMk id="7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33:21.025" v="466" actId="123"/>
          <ac:spMkLst>
            <pc:docMk/>
            <pc:sldMk cId="0" sldId="270"/>
            <ac:spMk id="13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30:51.370" v="407" actId="255"/>
          <ac:spMkLst>
            <pc:docMk/>
            <pc:sldMk cId="0" sldId="270"/>
            <ac:spMk id="27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07:13.374" v="64" actId="27636"/>
          <ac:spMkLst>
            <pc:docMk/>
            <pc:sldMk cId="0" sldId="270"/>
            <ac:spMk id="28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31:00.730" v="409" actId="1076"/>
          <ac:spMkLst>
            <pc:docMk/>
            <pc:sldMk cId="0" sldId="270"/>
            <ac:spMk id="31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31:09.784" v="411" actId="255"/>
          <ac:spMkLst>
            <pc:docMk/>
            <pc:sldMk cId="0" sldId="270"/>
            <ac:spMk id="32" creationId="{00000000-0000-0000-0000-000000000000}"/>
          </ac:spMkLst>
        </pc:spChg>
      </pc:sldChg>
      <pc:sldChg chg="modSp mod">
        <pc:chgData name="Joselito Xavier" userId="f091ee145ad3ddd9" providerId="LiveId" clId="{E2978B2C-8318-4017-8FDF-5BF1A7DCC9F8}" dt="2026-09-24T17:54:04.727" v="777" actId="20577"/>
        <pc:sldMkLst>
          <pc:docMk/>
          <pc:sldMk cId="0" sldId="271"/>
        </pc:sldMkLst>
        <pc:spChg chg="mod">
          <ac:chgData name="Joselito Xavier" userId="f091ee145ad3ddd9" providerId="LiveId" clId="{E2978B2C-8318-4017-8FDF-5BF1A7DCC9F8}" dt="2026-09-22T11:31:17.492" v="412" actId="255"/>
          <ac:spMkLst>
            <pc:docMk/>
            <pc:sldMk cId="0" sldId="271"/>
            <ac:spMk id="2" creationId="{00000000-0000-0000-0000-000000000000}"/>
          </ac:spMkLst>
        </pc:spChg>
        <pc:spChg chg="mod">
          <ac:chgData name="Joselito Xavier" userId="f091ee145ad3ddd9" providerId="LiveId" clId="{E2978B2C-8318-4017-8FDF-5BF1A7DCC9F8}" dt="2026-09-24T17:54:04.727" v="777" actId="20577"/>
          <ac:spMkLst>
            <pc:docMk/>
            <pc:sldMk cId="0" sldId="271"/>
            <ac:spMk id="3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32:27.044" v="448" actId="6549"/>
          <ac:spMkLst>
            <pc:docMk/>
            <pc:sldMk cId="0" sldId="271"/>
            <ac:spMk id="7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32:31.625" v="454" actId="6549"/>
          <ac:spMkLst>
            <pc:docMk/>
            <pc:sldMk cId="0" sldId="271"/>
            <ac:spMk id="8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32:09.280" v="432" actId="6549"/>
          <ac:spMkLst>
            <pc:docMk/>
            <pc:sldMk cId="0" sldId="271"/>
            <ac:spMk id="11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32:41.881" v="462" actId="6549"/>
          <ac:spMkLst>
            <pc:docMk/>
            <pc:sldMk cId="0" sldId="271"/>
            <ac:spMk id="12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32:12.113" v="434" actId="6549"/>
          <ac:spMkLst>
            <pc:docMk/>
            <pc:sldMk cId="0" sldId="271"/>
            <ac:spMk id="15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32:21.090" v="446" actId="6549"/>
          <ac:spMkLst>
            <pc:docMk/>
            <pc:sldMk cId="0" sldId="271"/>
            <ac:spMk id="16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07:13.379" v="65" actId="27636"/>
          <ac:spMkLst>
            <pc:docMk/>
            <pc:sldMk cId="0" sldId="271"/>
            <ac:spMk id="18" creationId="{00000000-0000-0000-0000-000000000000}"/>
          </ac:spMkLst>
        </pc:spChg>
        <pc:spChg chg="mod">
          <ac:chgData name="Joselito Xavier" userId="f091ee145ad3ddd9" providerId="LiveId" clId="{E2978B2C-8318-4017-8FDF-5BF1A7DCC9F8}" dt="2026-09-22T11:32:03.195" v="430" actId="6549"/>
          <ac:spMkLst>
            <pc:docMk/>
            <pc:sldMk cId="0" sldId="271"/>
            <ac:spMk id="2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9126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Fontes e observacoes:
LC 187/2021, arts. 3, 4 e 7: https://www.planalto.gov.br/ccivil_03/leis/lcp/lcp187.htm
Decreto 11.791/2023: https://www.planalto.gov.br/ccivil_03/_ato2023-2026/2023/decreto/d11791.htm
Logo/identidade visual baseada em cores institucionais CRC-GO; substituir pelo arquivo oficial em alta resolucao se fornecido pelo marketing.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Fontes e observacoes:
LC 187/2021 regula a certificacao e os procedimentos referentes a imunidade de contribuicoes a seguridade social de que trata o art. 195, par. 7, da Constituicao: https://www.planalto.gov.br/ccivil_03/leis/lcp/lcp187.htm
Ministerio da Saude: certificacao permite usufruir da imunidade das contribuicoes para seguridade social, conforme a legislacao vigente: https://www.gov.br/saude/pt-br/composicao/saes/dcebas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Fontes e observacoes:
LC 187/2021, art. 7, rotas de certificacao na area da saude; art. 7, par. 1, CNES atualizado; art. 7, par. 2, atividades geradoras de recursos com registro segregado e notas explicativas.
Decreto 11.791/2023 regulamenta a LC 187/2021.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Fontes e observacoes:
LC 187/2021, art. 3: requisitos gerais para certificacao e imunidade. Texto atualizado em Planalto: https://www.planalto.gov.br/ccivil_03/leis/lcp/lcp187.htm
Decreto 11.791/2023, art. 5: requisitos relacionados a nao distribuicao, aplicacao dos recursos e contabilidade regular.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Fontes e observacoes:
LC 187/2021, art. 7: alternativas para certificacao de entidade de saude.
Ministerio da Saude/DCEBAS orienta que o requerimento e analisado conforme a forma de comprovacao da condicao de entidade beneficente: https://www.gov.br/saude/pt-br/composicao/saes/dcebas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Fontes e observacoes:
Decreto 11.791/2023, art. 29: percentual minimo de 60% de prestacao de servicos ao SUS e criterios de apuracao.
LC 187/2021, art. 7, par. 1: necessidade de manter CNES atualizado.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Fontes e observacoes:
LC 187/2021, art. 7, par. 2: atividades que gerem recursos devem ser registradas segregadamente em sua contabilidade e destacadas em Notas Explicativas.
ITG 2002 (R1): registros devem ser segregados para apuracao de informacoes exigidas por entidades governamentais, aportadores, reguladores e usuarios. Fonte consultada: https://www.normasbrasil.com.br/norma/resolucao-1409-2012_245497.html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Fontes e observacoes:
LC 187/2021, art. 4: imunidade abrange contribuicoes sociais dos incisos I, III e IV do caput do art. 195 e art. 239 da Constituicao Federal.
Decreto 11.791/2023, art. 1, regulamenta procedimentos referentes a imunidade de contribuicoes a seguridade social.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Fontes e observacoes:
LC 187/2021, art. 3, par. 1 e 2: remuneracao a dirigentes nao estatutarios e dirigentes estatutarios, limites, vedacoes, teto coletivo, valores de mercado, aprovacao pelo orgao superior e comunicacao ao Ministerio Publico no caso de fundacoes.
Camara dos Deputados, texto da LC 187 com art. 3 e remuneracao de dirigentes: https://www2.camara.leg.br/legin/fed/leicom/2021/leicomplementar-187-16-dezembro-2021-792101-publicacaooriginal-164108-pl.html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Fontes e observacoes:
LC 187/2021 e Decreto 11.791/2023 exigem manutencao de requisitos, documentacao, contabilidade segregada e CNES atualizado.
ITG 2002 (R1) enfatiza segregacao de registros para prestacao de contas e usuarios em geral.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Fontes e observacoes:
Exemplo didatico elaborado a partir dos requisitos da LC 187/2021, Decreto 11.791/2023 e pratica de entidades de saude.
Decreto 11.791/2023, art. 29, sobre apuracao da prestacao SUS.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Fontes e observacoes:
LC 187/2021, art. 3, par. 1 e 2: permissao e limites para remuneracao de dirigentes.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Fontes e observacoes:
Checklist elaborado a partir de LC 187/2021, Decreto 11.791/2023, orientacoes do Ministerio da Saude/DCEBAS e ITG 2002 (R1).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Fontes e observacoes:
Slide final de sintese para preservar o encerramento dentro dos 3 minutos finais.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3766"/>
          </a:solidFill>
          <a:ln w="12700">
            <a:solidFill>
              <a:srgbClr val="0A376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8321040" y="137160"/>
            <a:ext cx="3383280" cy="3383280"/>
          </a:xfrm>
          <a:prstGeom prst="arc">
            <a:avLst/>
          </a:prstGeom>
          <a:noFill/>
          <a:ln w="38100">
            <a:solidFill>
              <a:srgbClr val="B8953B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8549640" y="3657600"/>
            <a:ext cx="2560320" cy="2560320"/>
          </a:xfrm>
          <a:prstGeom prst="arc">
            <a:avLst/>
          </a:prstGeom>
          <a:noFill/>
          <a:ln w="19050">
            <a:solidFill>
              <a:srgbClr val="FFFFFF">
                <a:alpha val="25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685800" y="530352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CRCGO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713232" y="914400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50" b="1" dirty="0">
                <a:solidFill>
                  <a:srgbClr val="D7DEE8"/>
                </a:solidFill>
              </a:rPr>
              <a:t>CONSELHO REGIONAL DE CONTABILIDADE DE GOIAS</a:t>
            </a:r>
            <a:endParaRPr lang="en-US" sz="750" dirty="0"/>
          </a:p>
        </p:txBody>
      </p:sp>
      <p:sp>
        <p:nvSpPr>
          <p:cNvPr id="7" name="Text 5"/>
          <p:cNvSpPr/>
          <p:nvPr/>
        </p:nvSpPr>
        <p:spPr>
          <a:xfrm>
            <a:off x="749808" y="16916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B8953B"/>
                </a:solidFill>
              </a:rPr>
              <a:t>LIVE CRC-GO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85800" y="2148840"/>
            <a:ext cx="749808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CEBAS </a:t>
            </a:r>
            <a:r>
              <a:rPr lang="en-US" sz="4000" b="1" dirty="0" err="1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na</a:t>
            </a: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área</a:t>
            </a:r>
            <a:r>
              <a:rPr lang="en-US" sz="4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da </a:t>
            </a:r>
            <a:r>
              <a:rPr lang="en-US" sz="4000" b="1" dirty="0" err="1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Saúde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713232" y="2971800"/>
            <a:ext cx="71323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>
                <a:solidFill>
                  <a:srgbClr val="E8EEF5"/>
                </a:solidFill>
              </a:rPr>
              <a:t>Organizações </a:t>
            </a:r>
            <a:r>
              <a:rPr lang="en-US" sz="2000" dirty="0">
                <a:solidFill>
                  <a:srgbClr val="E8EEF5"/>
                </a:solidFill>
              </a:rPr>
              <a:t>Sociais, contabilidade, imunidade e </a:t>
            </a:r>
            <a:r>
              <a:rPr lang="en-US" sz="2000" dirty="0" err="1">
                <a:solidFill>
                  <a:srgbClr val="E8EEF5"/>
                </a:solidFill>
              </a:rPr>
              <a:t>remuneração</a:t>
            </a:r>
            <a:r>
              <a:rPr lang="en-US" sz="2000" dirty="0">
                <a:solidFill>
                  <a:srgbClr val="E8EEF5"/>
                </a:solidFill>
              </a:rPr>
              <a:t> de dirigentes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749808" y="5166360"/>
            <a:ext cx="7498080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1300" dirty="0" err="1">
                <a:solidFill>
                  <a:srgbClr val="D7DEE8"/>
                </a:solidFill>
              </a:rPr>
              <a:t>Palestrante</a:t>
            </a:r>
            <a:r>
              <a:rPr lang="en-US" sz="1300" dirty="0">
                <a:solidFill>
                  <a:srgbClr val="D7DEE8"/>
                </a:solidFill>
              </a:rPr>
              <a:t>: Joselito Xavier - Coordenação GT Contabilidade de Organizacoes Sociais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93192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B8953B"/>
                </a:solidFill>
              </a:rPr>
              <a:t>BASE JURIDICA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960120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B1F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CEBAS Saúde: conceito em linguagem simples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1298448"/>
            <a:ext cx="10881360" cy="0"/>
          </a:xfrm>
          <a:prstGeom prst="line">
            <a:avLst/>
          </a:prstGeom>
          <a:noFill/>
          <a:ln w="12700">
            <a:solidFill>
              <a:srgbClr val="D6DEE9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731520" y="1645920"/>
            <a:ext cx="2926080" cy="3383280"/>
          </a:xfrm>
          <a:prstGeom prst="rect">
            <a:avLst/>
          </a:prstGeom>
          <a:solidFill>
            <a:srgbClr val="0A3766"/>
          </a:solidFill>
          <a:ln w="12700">
            <a:solidFill>
              <a:srgbClr val="0A376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1005840" y="201168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FFFFFF"/>
                </a:solidFill>
              </a:rPr>
              <a:t>CEBAS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960120" y="2788920"/>
            <a:ext cx="2514600" cy="1463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EAF0F7"/>
                </a:solidFill>
              </a:rPr>
              <a:t>Certificacao de entidade beneficente que comprova requisitos legais para </a:t>
            </a:r>
            <a:r>
              <a:rPr lang="en-US" sz="1500" dirty="0" err="1">
                <a:solidFill>
                  <a:srgbClr val="EAF0F7"/>
                </a:solidFill>
              </a:rPr>
              <a:t>fruição</a:t>
            </a:r>
            <a:r>
              <a:rPr lang="en-US" sz="1500" dirty="0">
                <a:solidFill>
                  <a:srgbClr val="EAF0F7"/>
                </a:solidFill>
              </a:rPr>
              <a:t> da imunidade das </a:t>
            </a:r>
            <a:r>
              <a:rPr lang="en-US" sz="1500" dirty="0" err="1">
                <a:solidFill>
                  <a:srgbClr val="EAF0F7"/>
                </a:solidFill>
              </a:rPr>
              <a:t>contribuições</a:t>
            </a:r>
            <a:r>
              <a:rPr lang="en-US" sz="1500" dirty="0">
                <a:solidFill>
                  <a:srgbClr val="EAF0F7"/>
                </a:solidFill>
              </a:rPr>
              <a:t> sociais.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114800" y="1737360"/>
            <a:ext cx="6583680" cy="21031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algn="just"/>
            <a:r>
              <a:rPr lang="en-US" sz="1800" dirty="0">
                <a:solidFill>
                  <a:srgbClr val="0B1F36"/>
                </a:solidFill>
              </a:rPr>
              <a:t>Nao </a:t>
            </a:r>
            <a:r>
              <a:rPr lang="en-US" sz="1800" dirty="0" err="1">
                <a:solidFill>
                  <a:srgbClr val="0B1F36"/>
                </a:solidFill>
              </a:rPr>
              <a:t>substitui</a:t>
            </a:r>
            <a:r>
              <a:rPr lang="en-US" sz="1800" dirty="0">
                <a:solidFill>
                  <a:srgbClr val="0B1F36"/>
                </a:solidFill>
              </a:rPr>
              <a:t> </a:t>
            </a:r>
            <a:r>
              <a:rPr lang="en-US" sz="1800" dirty="0" err="1">
                <a:solidFill>
                  <a:srgbClr val="0B1F36"/>
                </a:solidFill>
              </a:rPr>
              <a:t>governança</a:t>
            </a:r>
            <a:r>
              <a:rPr lang="en-US" sz="1800" dirty="0">
                <a:solidFill>
                  <a:srgbClr val="0B1F36"/>
                </a:solidFill>
              </a:rPr>
              <a:t>, contabilidade regular e prova documental.</a:t>
            </a:r>
          </a:p>
          <a:p>
            <a:pPr algn="just"/>
            <a:endParaRPr lang="en-US" sz="1800" dirty="0"/>
          </a:p>
          <a:p>
            <a:pPr algn="just"/>
            <a:r>
              <a:rPr lang="en-US" sz="1800" dirty="0">
                <a:solidFill>
                  <a:srgbClr val="0B1F36"/>
                </a:solidFill>
              </a:rPr>
              <a:t>Na </a:t>
            </a:r>
            <a:r>
              <a:rPr lang="en-US" sz="1800" dirty="0" err="1">
                <a:solidFill>
                  <a:srgbClr val="0B1F36"/>
                </a:solidFill>
              </a:rPr>
              <a:t>saúde</a:t>
            </a:r>
            <a:r>
              <a:rPr lang="en-US" sz="1800" dirty="0">
                <a:solidFill>
                  <a:srgbClr val="0B1F36"/>
                </a:solidFill>
              </a:rPr>
              <a:t>, a </a:t>
            </a:r>
            <a:r>
              <a:rPr lang="en-US" sz="1800" dirty="0" err="1">
                <a:solidFill>
                  <a:srgbClr val="0B1F36"/>
                </a:solidFill>
              </a:rPr>
              <a:t>certifica</a:t>
            </a:r>
            <a:r>
              <a:rPr lang="en-US" dirty="0" err="1">
                <a:solidFill>
                  <a:srgbClr val="0B1F36"/>
                </a:solidFill>
              </a:rPr>
              <a:t>ção</a:t>
            </a:r>
            <a:r>
              <a:rPr lang="en-US" sz="1800" dirty="0">
                <a:solidFill>
                  <a:srgbClr val="0B1F36"/>
                </a:solidFill>
              </a:rPr>
              <a:t> passa por rotas </a:t>
            </a:r>
            <a:r>
              <a:rPr lang="en-US" sz="1800" dirty="0" err="1">
                <a:solidFill>
                  <a:srgbClr val="0B1F36"/>
                </a:solidFill>
              </a:rPr>
              <a:t>legais</a:t>
            </a:r>
            <a:r>
              <a:rPr lang="en-US" sz="1800" dirty="0">
                <a:solidFill>
                  <a:srgbClr val="0B1F36"/>
                </a:solidFill>
              </a:rPr>
              <a:t> </a:t>
            </a:r>
            <a:r>
              <a:rPr lang="en-US" sz="1800" dirty="0" err="1">
                <a:solidFill>
                  <a:srgbClr val="0B1F36"/>
                </a:solidFill>
              </a:rPr>
              <a:t>especificas</a:t>
            </a:r>
            <a:r>
              <a:rPr lang="en-US" sz="1800" dirty="0">
                <a:solidFill>
                  <a:srgbClr val="0B1F36"/>
                </a:solidFill>
              </a:rPr>
              <a:t> (GO: Lei 21.740/22).</a:t>
            </a:r>
            <a:endParaRPr lang="en-US" sz="1800" dirty="0"/>
          </a:p>
          <a:p>
            <a:pPr algn="just"/>
            <a:endParaRPr lang="en-US" sz="1800" dirty="0">
              <a:solidFill>
                <a:srgbClr val="0B1F36"/>
              </a:solidFill>
            </a:endParaRPr>
          </a:p>
          <a:p>
            <a:pPr algn="just"/>
            <a:r>
              <a:rPr lang="en-US" sz="1800" dirty="0">
                <a:solidFill>
                  <a:srgbClr val="0B1F36"/>
                </a:solidFill>
              </a:rPr>
              <a:t>A imunidade depende de requisitos mantidos durante todo o periodo.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114800" y="4297680"/>
            <a:ext cx="6126480" cy="301752"/>
          </a:xfrm>
          <a:prstGeom prst="roundRect">
            <a:avLst>
              <a:gd name="adj" fmla="val 18182"/>
            </a:avLst>
          </a:prstGeom>
          <a:solidFill>
            <a:srgbClr val="B8953B"/>
          </a:solidFill>
          <a:ln w="12700">
            <a:solidFill>
              <a:srgbClr val="B8953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4206240" y="4297680"/>
            <a:ext cx="59436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 err="1">
                <a:solidFill>
                  <a:srgbClr val="FFFFFF"/>
                </a:solidFill>
              </a:rPr>
              <a:t>Diferenciar</a:t>
            </a:r>
            <a:r>
              <a:rPr lang="en-US" sz="1300" b="1" dirty="0">
                <a:solidFill>
                  <a:srgbClr val="FFFFFF"/>
                </a:solidFill>
              </a:rPr>
              <a:t>: </a:t>
            </a:r>
            <a:r>
              <a:rPr lang="en-US" sz="1300" b="1" dirty="0" err="1">
                <a:solidFill>
                  <a:srgbClr val="FFFFFF"/>
                </a:solidFill>
              </a:rPr>
              <a:t>imunidade</a:t>
            </a:r>
            <a:r>
              <a:rPr lang="en-US" sz="1300" b="1" dirty="0">
                <a:solidFill>
                  <a:srgbClr val="FFFFFF"/>
                </a:solidFill>
              </a:rPr>
              <a:t> </a:t>
            </a:r>
            <a:r>
              <a:rPr lang="en-US" sz="1300" b="1" dirty="0" err="1">
                <a:solidFill>
                  <a:srgbClr val="FFFFFF"/>
                </a:solidFill>
              </a:rPr>
              <a:t>constitucional</a:t>
            </a:r>
            <a:r>
              <a:rPr lang="en-US" sz="1300" b="1" dirty="0">
                <a:solidFill>
                  <a:srgbClr val="FFFFFF"/>
                </a:solidFill>
              </a:rPr>
              <a:t> x </a:t>
            </a:r>
            <a:r>
              <a:rPr lang="en-US" sz="1300" b="1" dirty="0" err="1">
                <a:solidFill>
                  <a:srgbClr val="FFFFFF"/>
                </a:solidFill>
              </a:rPr>
              <a:t>certificação</a:t>
            </a:r>
            <a:r>
              <a:rPr lang="en-US" sz="1300" b="1" dirty="0">
                <a:solidFill>
                  <a:srgbClr val="FFFFFF"/>
                </a:solidFill>
              </a:rPr>
              <a:t> </a:t>
            </a:r>
            <a:r>
              <a:rPr lang="en-US" sz="1300" b="1" dirty="0" err="1">
                <a:solidFill>
                  <a:srgbClr val="FFFFFF"/>
                </a:solidFill>
              </a:rPr>
              <a:t>administrativa</a:t>
            </a:r>
            <a:r>
              <a:rPr lang="en-US" sz="1300" b="1" dirty="0">
                <a:solidFill>
                  <a:srgbClr val="FFFFFF"/>
                </a:solidFill>
              </a:rPr>
              <a:t> x </a:t>
            </a:r>
            <a:r>
              <a:rPr lang="en-US" sz="1300" b="1" dirty="0" err="1">
                <a:solidFill>
                  <a:srgbClr val="FFFFFF"/>
                </a:solidFill>
              </a:rPr>
              <a:t>prestação</a:t>
            </a:r>
            <a:r>
              <a:rPr lang="en-US" sz="1300" b="1" dirty="0">
                <a:solidFill>
                  <a:srgbClr val="FFFFFF"/>
                </a:solidFill>
              </a:rPr>
              <a:t> de </a:t>
            </a:r>
            <a:r>
              <a:rPr lang="en-US" sz="1300" b="1" dirty="0" err="1">
                <a:solidFill>
                  <a:srgbClr val="FFFFFF"/>
                </a:solidFill>
              </a:rPr>
              <a:t>contas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11480" y="6211062"/>
            <a:ext cx="1204722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360" b="1" dirty="0">
                <a:solidFill>
                  <a:srgbClr val="0A37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CRCGO</a:t>
            </a:r>
            <a:endParaRPr lang="en-US" sz="1360" dirty="0"/>
          </a:p>
        </p:txBody>
      </p:sp>
      <p:sp>
        <p:nvSpPr>
          <p:cNvPr id="12" name="Shape 10"/>
          <p:cNvSpPr/>
          <p:nvPr/>
        </p:nvSpPr>
        <p:spPr>
          <a:xfrm>
            <a:off x="1437437" y="6211062"/>
            <a:ext cx="178765" cy="194310"/>
          </a:xfrm>
          <a:prstGeom prst="rect">
            <a:avLst/>
          </a:prstGeom>
          <a:solidFill>
            <a:srgbClr val="B8953B">
              <a:alpha val="55000"/>
            </a:srgbClr>
          </a:solidFill>
          <a:ln w="12700">
            <a:solidFill>
              <a:srgbClr val="B895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1"/>
          <p:cNvSpPr/>
          <p:nvPr/>
        </p:nvSpPr>
        <p:spPr>
          <a:xfrm>
            <a:off x="411480" y="6444234"/>
            <a:ext cx="1437894" cy="2720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8" b="1" dirty="0">
                <a:solidFill>
                  <a:srgbClr val="0A3766"/>
                </a:solidFill>
              </a:rPr>
              <a:t>CONSELHO REGIONAL DE</a:t>
            </a:r>
            <a:endParaRPr lang="en-US" sz="408" dirty="0"/>
          </a:p>
          <a:p>
            <a:pPr marL="0" indent="0">
              <a:buNone/>
            </a:pPr>
            <a:r>
              <a:rPr lang="en-US" sz="408" b="1" dirty="0">
                <a:solidFill>
                  <a:srgbClr val="0A3766"/>
                </a:solidFill>
              </a:rPr>
              <a:t>CONTABILIDADE DE GOIAS</a:t>
            </a:r>
            <a:endParaRPr lang="en-US" sz="408" dirty="0"/>
          </a:p>
        </p:txBody>
      </p:sp>
      <p:sp>
        <p:nvSpPr>
          <p:cNvPr id="14" name="Shape 12"/>
          <p:cNvSpPr/>
          <p:nvPr/>
        </p:nvSpPr>
        <p:spPr>
          <a:xfrm>
            <a:off x="1828800" y="6446520"/>
            <a:ext cx="9144000" cy="0"/>
          </a:xfrm>
          <a:prstGeom prst="line">
            <a:avLst/>
          </a:prstGeom>
          <a:noFill/>
          <a:ln w="762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Text 13"/>
          <p:cNvSpPr/>
          <p:nvPr/>
        </p:nvSpPr>
        <p:spPr>
          <a:xfrm>
            <a:off x="1920240" y="6272784"/>
            <a:ext cx="6675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rgbClr val="4A5568"/>
                </a:solidFill>
              </a:rPr>
              <a:t>LIVE | CEBAS </a:t>
            </a:r>
            <a:r>
              <a:rPr lang="en-US" sz="1200" dirty="0" err="1">
                <a:solidFill>
                  <a:srgbClr val="4A5568"/>
                </a:solidFill>
              </a:rPr>
              <a:t>na</a:t>
            </a:r>
            <a:r>
              <a:rPr lang="en-US" sz="1200" dirty="0">
                <a:solidFill>
                  <a:srgbClr val="4A5568"/>
                </a:solidFill>
              </a:rPr>
              <a:t> </a:t>
            </a:r>
            <a:r>
              <a:rPr lang="en-US" sz="1200" dirty="0" err="1">
                <a:solidFill>
                  <a:srgbClr val="4A5568"/>
                </a:solidFill>
              </a:rPr>
              <a:t>área</a:t>
            </a:r>
            <a:r>
              <a:rPr lang="en-US" sz="1200" dirty="0">
                <a:solidFill>
                  <a:srgbClr val="4A5568"/>
                </a:solidFill>
              </a:rPr>
              <a:t> da </a:t>
            </a:r>
            <a:r>
              <a:rPr lang="en-US" sz="1200" dirty="0" err="1">
                <a:solidFill>
                  <a:srgbClr val="4A5568"/>
                </a:solidFill>
              </a:rPr>
              <a:t>Saúde</a:t>
            </a:r>
            <a:r>
              <a:rPr lang="en-US" sz="1200" dirty="0">
                <a:solidFill>
                  <a:srgbClr val="4A5568"/>
                </a:solidFill>
              </a:rPr>
              <a:t> | Organizações Sociais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1155680" y="62453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68"/>
                </a:solidFill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93192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8953B"/>
                </a:solidFill>
              </a:rPr>
              <a:t>SAUDE PÚBLICA + TERCEIRO SETOR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960120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B1F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Onde as Organizações Sociais entram no tema?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1298448"/>
            <a:ext cx="10881360" cy="0"/>
          </a:xfrm>
          <a:prstGeom prst="line">
            <a:avLst/>
          </a:prstGeom>
          <a:noFill/>
          <a:ln w="12700">
            <a:solidFill>
              <a:srgbClr val="D6DEE9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1965960" y="2788920"/>
            <a:ext cx="1828800" cy="0"/>
          </a:xfrm>
          <a:prstGeom prst="line">
            <a:avLst/>
          </a:prstGeom>
          <a:noFill/>
          <a:ln w="25400">
            <a:solidFill>
              <a:srgbClr val="B8953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4892040" y="2788920"/>
            <a:ext cx="1828800" cy="0"/>
          </a:xfrm>
          <a:prstGeom prst="line">
            <a:avLst/>
          </a:prstGeom>
          <a:noFill/>
          <a:ln w="25400">
            <a:solidFill>
              <a:srgbClr val="B8953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7" name="Shape 5"/>
          <p:cNvSpPr/>
          <p:nvPr/>
        </p:nvSpPr>
        <p:spPr>
          <a:xfrm>
            <a:off x="7818120" y="2788920"/>
            <a:ext cx="1828800" cy="0"/>
          </a:xfrm>
          <a:prstGeom prst="line">
            <a:avLst/>
          </a:prstGeom>
          <a:noFill/>
          <a:ln w="25400">
            <a:solidFill>
              <a:srgbClr val="B8953B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822960" y="2057400"/>
            <a:ext cx="178308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8E1E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/>
          <p:nvPr/>
        </p:nvSpPr>
        <p:spPr>
          <a:xfrm>
            <a:off x="960120" y="2240280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A3766"/>
                </a:solidFill>
              </a:rPr>
              <a:t>Contrato de gestao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941832" y="2615184"/>
            <a:ext cx="15544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endParaRPr lang="en-US" sz="1300" dirty="0">
              <a:solidFill>
                <a:srgbClr val="4A5568"/>
              </a:solidFill>
            </a:endParaRPr>
          </a:p>
          <a:p>
            <a:pPr marL="0" indent="0" algn="ctr">
              <a:buNone/>
            </a:pPr>
            <a:r>
              <a:rPr lang="en-US" sz="1300" dirty="0">
                <a:solidFill>
                  <a:srgbClr val="4A5568"/>
                </a:solidFill>
              </a:rPr>
              <a:t>Metas, </a:t>
            </a:r>
            <a:r>
              <a:rPr lang="en-US" sz="1300" dirty="0" err="1">
                <a:solidFill>
                  <a:srgbClr val="4A5568"/>
                </a:solidFill>
              </a:rPr>
              <a:t>recursos</a:t>
            </a:r>
            <a:r>
              <a:rPr lang="en-US" sz="1300" dirty="0">
                <a:solidFill>
                  <a:srgbClr val="4A5568"/>
                </a:solidFill>
              </a:rPr>
              <a:t> </a:t>
            </a:r>
            <a:r>
              <a:rPr lang="en-US" sz="1300" dirty="0" err="1">
                <a:solidFill>
                  <a:srgbClr val="4A5568"/>
                </a:solidFill>
              </a:rPr>
              <a:t>públicos</a:t>
            </a:r>
            <a:r>
              <a:rPr lang="en-US" sz="1300" dirty="0">
                <a:solidFill>
                  <a:srgbClr val="4A5568"/>
                </a:solidFill>
              </a:rPr>
              <a:t>, </a:t>
            </a:r>
            <a:r>
              <a:rPr lang="en-US" sz="1300" dirty="0" err="1">
                <a:solidFill>
                  <a:srgbClr val="4A5568"/>
                </a:solidFill>
              </a:rPr>
              <a:t>produção</a:t>
            </a:r>
            <a:r>
              <a:rPr lang="en-US" sz="1300" dirty="0">
                <a:solidFill>
                  <a:srgbClr val="4A5568"/>
                </a:solidFill>
              </a:rPr>
              <a:t> assistencial e </a:t>
            </a:r>
            <a:r>
              <a:rPr lang="en-US" sz="1300" dirty="0" err="1">
                <a:solidFill>
                  <a:srgbClr val="4A5568"/>
                </a:solidFill>
              </a:rPr>
              <a:t>prestação</a:t>
            </a:r>
            <a:r>
              <a:rPr lang="en-US" sz="1300" dirty="0">
                <a:solidFill>
                  <a:srgbClr val="4A5568"/>
                </a:solidFill>
              </a:rPr>
              <a:t> de contas.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749040" y="2057400"/>
            <a:ext cx="178308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8E1E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/>
          <p:nvPr/>
        </p:nvSpPr>
        <p:spPr>
          <a:xfrm>
            <a:off x="3886200" y="2240280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 err="1">
                <a:solidFill>
                  <a:srgbClr val="0A3766"/>
                </a:solidFill>
              </a:rPr>
              <a:t>Operação</a:t>
            </a:r>
            <a:r>
              <a:rPr lang="en-US" sz="1400" b="1" dirty="0">
                <a:solidFill>
                  <a:srgbClr val="0A3766"/>
                </a:solidFill>
              </a:rPr>
              <a:t> de </a:t>
            </a:r>
            <a:r>
              <a:rPr lang="en-US" sz="1400" b="1" dirty="0" err="1">
                <a:solidFill>
                  <a:srgbClr val="0A3766"/>
                </a:solidFill>
              </a:rPr>
              <a:t>saúde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867912" y="2615184"/>
            <a:ext cx="15544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endParaRPr lang="en-US" sz="1200" dirty="0">
              <a:solidFill>
                <a:srgbClr val="4A5568"/>
              </a:solidFill>
            </a:endParaRPr>
          </a:p>
          <a:p>
            <a:pPr marL="0" indent="0" algn="ctr">
              <a:buNone/>
            </a:pPr>
            <a:r>
              <a:rPr lang="en-US" sz="1200" dirty="0">
                <a:solidFill>
                  <a:srgbClr val="4A5568"/>
                </a:solidFill>
              </a:rPr>
              <a:t>CNES, equipes, atendimentos, </a:t>
            </a:r>
            <a:r>
              <a:rPr lang="en-US" sz="1200" dirty="0" err="1">
                <a:solidFill>
                  <a:srgbClr val="4A5568"/>
                </a:solidFill>
              </a:rPr>
              <a:t>evidências</a:t>
            </a:r>
            <a:r>
              <a:rPr lang="en-US" sz="1200" dirty="0">
                <a:solidFill>
                  <a:srgbClr val="4A5568"/>
                </a:solidFill>
              </a:rPr>
              <a:t> SUS e controles </a:t>
            </a:r>
            <a:r>
              <a:rPr lang="en-US" sz="1200" dirty="0" err="1">
                <a:solidFill>
                  <a:srgbClr val="4A5568"/>
                </a:solidFill>
              </a:rPr>
              <a:t>internos</a:t>
            </a:r>
            <a:r>
              <a:rPr lang="en-US" sz="1200" dirty="0">
                <a:solidFill>
                  <a:srgbClr val="4A5568"/>
                </a:solidFill>
              </a:rPr>
              <a:t>.</a:t>
            </a:r>
          </a:p>
        </p:txBody>
      </p:sp>
      <p:sp>
        <p:nvSpPr>
          <p:cNvPr id="14" name="Shape 12"/>
          <p:cNvSpPr/>
          <p:nvPr/>
        </p:nvSpPr>
        <p:spPr>
          <a:xfrm>
            <a:off x="6675120" y="2057400"/>
            <a:ext cx="178308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8E1E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Text 13"/>
          <p:cNvSpPr/>
          <p:nvPr/>
        </p:nvSpPr>
        <p:spPr>
          <a:xfrm>
            <a:off x="6812280" y="2240280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A3766"/>
                </a:solidFill>
              </a:rPr>
              <a:t>Contabilidade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793992" y="2615184"/>
            <a:ext cx="15544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4A5568"/>
                </a:solidFill>
              </a:rPr>
              <a:t>Receitas/despesas segregadas, notas explicativas e lastro documental</a:t>
            </a:r>
            <a:r>
              <a:rPr lang="en-US" sz="1000" dirty="0">
                <a:solidFill>
                  <a:srgbClr val="4A5568"/>
                </a:solidFill>
              </a:rPr>
              <a:t>.</a:t>
            </a:r>
          </a:p>
        </p:txBody>
      </p:sp>
      <p:sp>
        <p:nvSpPr>
          <p:cNvPr id="17" name="Shape 15"/>
          <p:cNvSpPr/>
          <p:nvPr/>
        </p:nvSpPr>
        <p:spPr>
          <a:xfrm>
            <a:off x="9601200" y="2057400"/>
            <a:ext cx="1783080" cy="1463040"/>
          </a:xfrm>
          <a:prstGeom prst="roundRect">
            <a:avLst>
              <a:gd name="adj" fmla="val 5000"/>
            </a:avLst>
          </a:prstGeom>
          <a:solidFill>
            <a:srgbClr val="0A3766"/>
          </a:solidFill>
          <a:ln w="12700">
            <a:solidFill>
              <a:srgbClr val="0A376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Text 16"/>
          <p:cNvSpPr/>
          <p:nvPr/>
        </p:nvSpPr>
        <p:spPr>
          <a:xfrm>
            <a:off x="9738360" y="2240280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CEBAS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9720072" y="2615184"/>
            <a:ext cx="155448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E8EEF5"/>
                </a:solidFill>
              </a:rPr>
              <a:t>Certificação sustentada por prova continua e </a:t>
            </a:r>
            <a:r>
              <a:rPr lang="en-US" sz="1300" dirty="0" err="1">
                <a:solidFill>
                  <a:srgbClr val="E8EEF5"/>
                </a:solidFill>
              </a:rPr>
              <a:t>governança</a:t>
            </a:r>
            <a:r>
              <a:rPr lang="en-US" sz="1300" dirty="0">
                <a:solidFill>
                  <a:srgbClr val="E8EEF5"/>
                </a:solidFill>
              </a:rPr>
              <a:t>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143000" y="4434840"/>
            <a:ext cx="996696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just">
              <a:buNone/>
            </a:pPr>
            <a:r>
              <a:rPr lang="en-US" sz="1800" dirty="0">
                <a:solidFill>
                  <a:srgbClr val="0B1F36"/>
                </a:solidFill>
              </a:rPr>
              <a:t>Para OS de </a:t>
            </a:r>
            <a:r>
              <a:rPr lang="en-US" sz="1800" dirty="0" err="1">
                <a:solidFill>
                  <a:srgbClr val="0B1F36"/>
                </a:solidFill>
              </a:rPr>
              <a:t>saúde</a:t>
            </a:r>
            <a:r>
              <a:rPr lang="en-US" sz="1800" dirty="0">
                <a:solidFill>
                  <a:srgbClr val="0B1F36"/>
                </a:solidFill>
              </a:rPr>
              <a:t>, o CEBAS deve dialogar com o contrato de </a:t>
            </a:r>
            <a:r>
              <a:rPr lang="en-US" sz="1800" dirty="0" err="1">
                <a:solidFill>
                  <a:srgbClr val="0B1F36"/>
                </a:solidFill>
              </a:rPr>
              <a:t>gestão</a:t>
            </a:r>
            <a:r>
              <a:rPr lang="en-US" sz="1800" dirty="0">
                <a:solidFill>
                  <a:srgbClr val="0B1F36"/>
                </a:solidFill>
              </a:rPr>
              <a:t>, os dados assistenciais e a contabilidade. A </a:t>
            </a:r>
            <a:r>
              <a:rPr lang="en-US" sz="1800" dirty="0" err="1">
                <a:solidFill>
                  <a:srgbClr val="0B1F36"/>
                </a:solidFill>
              </a:rPr>
              <a:t>certificação</a:t>
            </a:r>
            <a:r>
              <a:rPr lang="en-US" sz="1800" dirty="0">
                <a:solidFill>
                  <a:srgbClr val="0B1F36"/>
                </a:solidFill>
              </a:rPr>
              <a:t> </a:t>
            </a:r>
            <a:r>
              <a:rPr lang="en-US" sz="1800" dirty="0" err="1">
                <a:solidFill>
                  <a:srgbClr val="0B1F36"/>
                </a:solidFill>
              </a:rPr>
              <a:t>não</a:t>
            </a:r>
            <a:r>
              <a:rPr lang="en-US" sz="1800" dirty="0">
                <a:solidFill>
                  <a:srgbClr val="0B1F36"/>
                </a:solidFill>
              </a:rPr>
              <a:t> é apenas juridica: ela precisa ser </a:t>
            </a:r>
            <a:r>
              <a:rPr lang="en-US" sz="1800" dirty="0" err="1">
                <a:solidFill>
                  <a:srgbClr val="0B1F36"/>
                </a:solidFill>
              </a:rPr>
              <a:t>demonstrável</a:t>
            </a:r>
            <a:r>
              <a:rPr lang="en-US" sz="1800" dirty="0">
                <a:solidFill>
                  <a:srgbClr val="0B1F36"/>
                </a:solidFill>
              </a:rPr>
              <a:t>.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411480" y="6211062"/>
            <a:ext cx="1204722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360" b="1" dirty="0">
                <a:solidFill>
                  <a:srgbClr val="0A37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CRCGO</a:t>
            </a:r>
            <a:endParaRPr lang="en-US" sz="1360" dirty="0"/>
          </a:p>
        </p:txBody>
      </p:sp>
      <p:sp>
        <p:nvSpPr>
          <p:cNvPr id="22" name="Shape 20"/>
          <p:cNvSpPr/>
          <p:nvPr/>
        </p:nvSpPr>
        <p:spPr>
          <a:xfrm>
            <a:off x="1437437" y="6211062"/>
            <a:ext cx="178765" cy="194310"/>
          </a:xfrm>
          <a:prstGeom prst="rect">
            <a:avLst/>
          </a:prstGeom>
          <a:solidFill>
            <a:srgbClr val="B8953B">
              <a:alpha val="55000"/>
            </a:srgbClr>
          </a:solidFill>
          <a:ln w="12700">
            <a:solidFill>
              <a:srgbClr val="B895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3" name="Text 21"/>
          <p:cNvSpPr/>
          <p:nvPr/>
        </p:nvSpPr>
        <p:spPr>
          <a:xfrm>
            <a:off x="411480" y="6444234"/>
            <a:ext cx="1437894" cy="2720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8" b="1" dirty="0">
                <a:solidFill>
                  <a:srgbClr val="0A3766"/>
                </a:solidFill>
              </a:rPr>
              <a:t>CONSELHO REGIONAL DE</a:t>
            </a:r>
            <a:endParaRPr lang="en-US" sz="408" dirty="0"/>
          </a:p>
          <a:p>
            <a:pPr marL="0" indent="0">
              <a:buNone/>
            </a:pPr>
            <a:r>
              <a:rPr lang="en-US" sz="408" b="1" dirty="0">
                <a:solidFill>
                  <a:srgbClr val="0A3766"/>
                </a:solidFill>
              </a:rPr>
              <a:t>CONTABILIDADE DE GOIAS</a:t>
            </a:r>
            <a:endParaRPr lang="en-US" sz="408" dirty="0"/>
          </a:p>
        </p:txBody>
      </p:sp>
      <p:sp>
        <p:nvSpPr>
          <p:cNvPr id="24" name="Shape 22"/>
          <p:cNvSpPr/>
          <p:nvPr/>
        </p:nvSpPr>
        <p:spPr>
          <a:xfrm>
            <a:off x="1828800" y="6446520"/>
            <a:ext cx="9144000" cy="0"/>
          </a:xfrm>
          <a:prstGeom prst="line">
            <a:avLst/>
          </a:prstGeom>
          <a:noFill/>
          <a:ln w="762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5" name="Text 23"/>
          <p:cNvSpPr/>
          <p:nvPr/>
        </p:nvSpPr>
        <p:spPr>
          <a:xfrm>
            <a:off x="2044566" y="6153912"/>
            <a:ext cx="6675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</a:rPr>
              <a:t>LIVE | CEBAS </a:t>
            </a:r>
            <a:r>
              <a:rPr lang="en-US" sz="1200" dirty="0" err="1">
                <a:solidFill>
                  <a:srgbClr val="4A5568"/>
                </a:solidFill>
              </a:rPr>
              <a:t>na</a:t>
            </a:r>
            <a:r>
              <a:rPr lang="en-US" sz="1200" dirty="0">
                <a:solidFill>
                  <a:srgbClr val="4A5568"/>
                </a:solidFill>
              </a:rPr>
              <a:t> </a:t>
            </a:r>
            <a:r>
              <a:rPr lang="en-US" sz="1200" dirty="0" err="1">
                <a:solidFill>
                  <a:srgbClr val="4A5568"/>
                </a:solidFill>
              </a:rPr>
              <a:t>área</a:t>
            </a:r>
            <a:r>
              <a:rPr lang="en-US" sz="1200" dirty="0">
                <a:solidFill>
                  <a:srgbClr val="4A5568"/>
                </a:solidFill>
              </a:rPr>
              <a:t> da </a:t>
            </a:r>
            <a:r>
              <a:rPr lang="en-US" sz="1200" dirty="0" err="1">
                <a:solidFill>
                  <a:srgbClr val="4A5568"/>
                </a:solidFill>
              </a:rPr>
              <a:t>Saúde</a:t>
            </a:r>
            <a:r>
              <a:rPr lang="en-US" sz="1200" dirty="0">
                <a:solidFill>
                  <a:srgbClr val="4A5568"/>
                </a:solidFill>
              </a:rPr>
              <a:t> | Organizações Sociais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1155680" y="62453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68"/>
                </a:solidFill>
              </a:rPr>
              <a:t>04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93192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8953B"/>
                </a:solidFill>
              </a:rPr>
              <a:t>  LC 187/2021, ART. 3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960120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B1F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Requisitos gerais: o alicerce antes da rota da saúde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1298448"/>
            <a:ext cx="10881360" cy="0"/>
          </a:xfrm>
          <a:prstGeom prst="line">
            <a:avLst/>
          </a:prstGeom>
          <a:noFill/>
          <a:ln w="12700">
            <a:solidFill>
              <a:srgbClr val="D6DEE9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868680" y="1600200"/>
            <a:ext cx="274320" cy="274320"/>
          </a:xfrm>
          <a:prstGeom prst="ellipse">
            <a:avLst/>
          </a:prstGeom>
          <a:solidFill>
            <a:srgbClr val="B8953B"/>
          </a:solidFill>
          <a:ln w="12700">
            <a:solidFill>
              <a:srgbClr val="B8953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868680" y="1655064"/>
            <a:ext cx="27432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</a:rPr>
              <a:t>1</a:t>
            </a:r>
            <a:endParaRPr lang="en-US" sz="750" dirty="0"/>
          </a:p>
        </p:txBody>
      </p:sp>
      <p:sp>
        <p:nvSpPr>
          <p:cNvPr id="7" name="Text 5"/>
          <p:cNvSpPr/>
          <p:nvPr/>
        </p:nvSpPr>
        <p:spPr>
          <a:xfrm>
            <a:off x="1280160" y="1563624"/>
            <a:ext cx="905256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0B1F36"/>
                </a:solidFill>
              </a:rPr>
              <a:t>Pessoa </a:t>
            </a:r>
            <a:r>
              <a:rPr lang="en-US" sz="1500" dirty="0" err="1">
                <a:solidFill>
                  <a:srgbClr val="0B1F36"/>
                </a:solidFill>
              </a:rPr>
              <a:t>jurídica</a:t>
            </a:r>
            <a:r>
              <a:rPr lang="en-US" sz="1500" dirty="0">
                <a:solidFill>
                  <a:srgbClr val="0B1F36"/>
                </a:solidFill>
              </a:rPr>
              <a:t> de direito privado, sem fins lucrativos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868680" y="2148840"/>
            <a:ext cx="274320" cy="274320"/>
          </a:xfrm>
          <a:prstGeom prst="ellipse">
            <a:avLst/>
          </a:prstGeom>
          <a:solidFill>
            <a:srgbClr val="B8953B"/>
          </a:solidFill>
          <a:ln w="12700">
            <a:solidFill>
              <a:srgbClr val="B8953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/>
          <p:nvPr/>
        </p:nvSpPr>
        <p:spPr>
          <a:xfrm>
            <a:off x="868680" y="2203704"/>
            <a:ext cx="27432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</a:rPr>
              <a:t>2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1280160" y="2112264"/>
            <a:ext cx="905256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0B1F36"/>
                </a:solidFill>
              </a:rPr>
              <a:t>Atos constitutivos adequados e </a:t>
            </a:r>
            <a:r>
              <a:rPr lang="en-US" sz="1500" dirty="0" err="1">
                <a:solidFill>
                  <a:srgbClr val="0B1F36"/>
                </a:solidFill>
              </a:rPr>
              <a:t>finalidade</a:t>
            </a:r>
            <a:r>
              <a:rPr lang="en-US" sz="1500" dirty="0">
                <a:solidFill>
                  <a:srgbClr val="0B1F36"/>
                </a:solidFill>
              </a:rPr>
              <a:t> </a:t>
            </a:r>
            <a:r>
              <a:rPr lang="en-US" sz="1500" dirty="0" err="1">
                <a:solidFill>
                  <a:srgbClr val="0B1F36"/>
                </a:solidFill>
              </a:rPr>
              <a:t>compatível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868680" y="2697480"/>
            <a:ext cx="274320" cy="274320"/>
          </a:xfrm>
          <a:prstGeom prst="ellipse">
            <a:avLst/>
          </a:prstGeom>
          <a:solidFill>
            <a:srgbClr val="B8953B"/>
          </a:solidFill>
          <a:ln w="12700">
            <a:solidFill>
              <a:srgbClr val="B8953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/>
          <p:nvPr/>
        </p:nvSpPr>
        <p:spPr>
          <a:xfrm>
            <a:off x="868680" y="2752344"/>
            <a:ext cx="27432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</a:rPr>
              <a:t>3</a:t>
            </a:r>
            <a:endParaRPr lang="en-US" sz="750" dirty="0"/>
          </a:p>
        </p:txBody>
      </p:sp>
      <p:sp>
        <p:nvSpPr>
          <p:cNvPr id="13" name="Text 11"/>
          <p:cNvSpPr/>
          <p:nvPr/>
        </p:nvSpPr>
        <p:spPr>
          <a:xfrm>
            <a:off x="1280160" y="2660904"/>
            <a:ext cx="905256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500" dirty="0" err="1">
                <a:solidFill>
                  <a:srgbClr val="0B1F36"/>
                </a:solidFill>
              </a:rPr>
              <a:t>Aplicação</a:t>
            </a:r>
            <a:r>
              <a:rPr lang="en-US" sz="1500" dirty="0">
                <a:solidFill>
                  <a:srgbClr val="0B1F36"/>
                </a:solidFill>
              </a:rPr>
              <a:t> integral dos recursos nos objetivos institucionais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868680" y="3246120"/>
            <a:ext cx="274320" cy="274320"/>
          </a:xfrm>
          <a:prstGeom prst="ellipse">
            <a:avLst/>
          </a:prstGeom>
          <a:solidFill>
            <a:srgbClr val="B8953B"/>
          </a:solidFill>
          <a:ln w="12700">
            <a:solidFill>
              <a:srgbClr val="B8953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Text 13"/>
          <p:cNvSpPr/>
          <p:nvPr/>
        </p:nvSpPr>
        <p:spPr>
          <a:xfrm>
            <a:off x="868680" y="3300984"/>
            <a:ext cx="27432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</a:rPr>
              <a:t>4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1280160" y="3209544"/>
            <a:ext cx="905256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0B1F36"/>
                </a:solidFill>
              </a:rPr>
              <a:t>Contabilidade regular, segregada e com documentacao suporte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868680" y="3794760"/>
            <a:ext cx="274320" cy="274320"/>
          </a:xfrm>
          <a:prstGeom prst="ellipse">
            <a:avLst/>
          </a:prstGeom>
          <a:solidFill>
            <a:srgbClr val="B8953B"/>
          </a:solidFill>
          <a:ln w="12700">
            <a:solidFill>
              <a:srgbClr val="B8953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Text 16"/>
          <p:cNvSpPr/>
          <p:nvPr/>
        </p:nvSpPr>
        <p:spPr>
          <a:xfrm>
            <a:off x="868680" y="3849624"/>
            <a:ext cx="27432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</a:rPr>
              <a:t>5</a:t>
            </a:r>
            <a:endParaRPr lang="en-US" sz="750" dirty="0"/>
          </a:p>
        </p:txBody>
      </p:sp>
      <p:sp>
        <p:nvSpPr>
          <p:cNvPr id="19" name="Text 17"/>
          <p:cNvSpPr/>
          <p:nvPr/>
        </p:nvSpPr>
        <p:spPr>
          <a:xfrm>
            <a:off x="1280160" y="3758184"/>
            <a:ext cx="905256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0B1F36"/>
                </a:solidFill>
              </a:rPr>
              <a:t>Nao </a:t>
            </a:r>
            <a:r>
              <a:rPr lang="en-US" sz="1500" dirty="0" err="1">
                <a:solidFill>
                  <a:srgbClr val="0B1F36"/>
                </a:solidFill>
              </a:rPr>
              <a:t>distribuição</a:t>
            </a:r>
            <a:r>
              <a:rPr lang="en-US" sz="1500" dirty="0">
                <a:solidFill>
                  <a:srgbClr val="0B1F36"/>
                </a:solidFill>
              </a:rPr>
              <a:t> de resultados, </a:t>
            </a:r>
            <a:r>
              <a:rPr lang="en-US" sz="1500" dirty="0" err="1">
                <a:solidFill>
                  <a:srgbClr val="0B1F36"/>
                </a:solidFill>
              </a:rPr>
              <a:t>patrimônio</a:t>
            </a:r>
            <a:r>
              <a:rPr lang="en-US" sz="1500" dirty="0">
                <a:solidFill>
                  <a:srgbClr val="0B1F36"/>
                </a:solidFill>
              </a:rPr>
              <a:t> ou vantagens indevidas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868680" y="4343400"/>
            <a:ext cx="274320" cy="274320"/>
          </a:xfrm>
          <a:prstGeom prst="ellipse">
            <a:avLst/>
          </a:prstGeom>
          <a:solidFill>
            <a:srgbClr val="B8953B"/>
          </a:solidFill>
          <a:ln w="12700">
            <a:solidFill>
              <a:srgbClr val="B8953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" name="Text 19"/>
          <p:cNvSpPr/>
          <p:nvPr/>
        </p:nvSpPr>
        <p:spPr>
          <a:xfrm>
            <a:off x="868680" y="4398264"/>
            <a:ext cx="27432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</a:rPr>
              <a:t>6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1280160" y="4306824"/>
            <a:ext cx="905256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0B1F36"/>
                </a:solidFill>
              </a:rPr>
              <a:t>Regularidade fiscal e </a:t>
            </a:r>
            <a:r>
              <a:rPr lang="en-US" sz="1500" dirty="0" err="1">
                <a:solidFill>
                  <a:srgbClr val="0B1F36"/>
                </a:solidFill>
              </a:rPr>
              <a:t>previdenciária</a:t>
            </a:r>
            <a:r>
              <a:rPr lang="en-US" sz="1500" dirty="0">
                <a:solidFill>
                  <a:srgbClr val="0B1F36"/>
                </a:solidFill>
              </a:rPr>
              <a:t>, conforme exigida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868680" y="4892040"/>
            <a:ext cx="274320" cy="274320"/>
          </a:xfrm>
          <a:prstGeom prst="ellipse">
            <a:avLst/>
          </a:prstGeom>
          <a:solidFill>
            <a:srgbClr val="B8953B"/>
          </a:solidFill>
          <a:ln w="12700">
            <a:solidFill>
              <a:srgbClr val="B8953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4" name="Text 22"/>
          <p:cNvSpPr/>
          <p:nvPr/>
        </p:nvSpPr>
        <p:spPr>
          <a:xfrm>
            <a:off x="868680" y="4946904"/>
            <a:ext cx="27432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FFFFFF"/>
                </a:solidFill>
              </a:rPr>
              <a:t>7</a:t>
            </a:r>
            <a:endParaRPr lang="en-US" sz="750" dirty="0"/>
          </a:p>
        </p:txBody>
      </p:sp>
      <p:sp>
        <p:nvSpPr>
          <p:cNvPr id="25" name="Text 23"/>
          <p:cNvSpPr/>
          <p:nvPr/>
        </p:nvSpPr>
        <p:spPr>
          <a:xfrm>
            <a:off x="1280160" y="4855464"/>
            <a:ext cx="905256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0B1F36"/>
                </a:solidFill>
              </a:rPr>
              <a:t>Destino do </a:t>
            </a:r>
            <a:r>
              <a:rPr lang="en-US" sz="1500" dirty="0" err="1">
                <a:solidFill>
                  <a:srgbClr val="0B1F36"/>
                </a:solidFill>
              </a:rPr>
              <a:t>patrimônio</a:t>
            </a:r>
            <a:r>
              <a:rPr lang="en-US" sz="1500" dirty="0">
                <a:solidFill>
                  <a:srgbClr val="0B1F36"/>
                </a:solidFill>
              </a:rPr>
              <a:t> remanescente em caso de </a:t>
            </a:r>
            <a:r>
              <a:rPr lang="en-US" sz="1500" dirty="0" err="1">
                <a:solidFill>
                  <a:srgbClr val="0B1F36"/>
                </a:solidFill>
              </a:rPr>
              <a:t>dissolução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914400" y="5486400"/>
            <a:ext cx="6583680" cy="301752"/>
          </a:xfrm>
          <a:prstGeom prst="roundRect">
            <a:avLst>
              <a:gd name="adj" fmla="val 18182"/>
            </a:avLst>
          </a:prstGeom>
          <a:solidFill>
            <a:srgbClr val="A02626"/>
          </a:solidFill>
          <a:ln w="12700">
            <a:solidFill>
              <a:srgbClr val="A0262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7" name="Text 25"/>
          <p:cNvSpPr/>
          <p:nvPr/>
        </p:nvSpPr>
        <p:spPr>
          <a:xfrm>
            <a:off x="1005840" y="5559552"/>
            <a:ext cx="64008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Sem base </a:t>
            </a:r>
            <a:r>
              <a:rPr lang="en-US" sz="1300" b="1" dirty="0" err="1">
                <a:solidFill>
                  <a:srgbClr val="FFFFFF"/>
                </a:solidFill>
              </a:rPr>
              <a:t>estatutária</a:t>
            </a:r>
            <a:r>
              <a:rPr lang="en-US" sz="1300" b="1" dirty="0">
                <a:solidFill>
                  <a:srgbClr val="FFFFFF"/>
                </a:solidFill>
              </a:rPr>
              <a:t> e contabil, a rota da </a:t>
            </a:r>
            <a:r>
              <a:rPr lang="en-US" sz="1300" b="1" dirty="0" err="1">
                <a:solidFill>
                  <a:srgbClr val="FFFFFF"/>
                </a:solidFill>
              </a:rPr>
              <a:t>saúde</a:t>
            </a:r>
            <a:r>
              <a:rPr lang="en-US" sz="1300" b="1" dirty="0">
                <a:solidFill>
                  <a:srgbClr val="FFFFFF"/>
                </a:solidFill>
              </a:rPr>
              <a:t> </a:t>
            </a:r>
            <a:r>
              <a:rPr lang="en-US" sz="1300" b="1" dirty="0" err="1">
                <a:solidFill>
                  <a:srgbClr val="FFFFFF"/>
                </a:solidFill>
              </a:rPr>
              <a:t>perde</a:t>
            </a:r>
            <a:r>
              <a:rPr lang="en-US" sz="1300" b="1" dirty="0">
                <a:solidFill>
                  <a:srgbClr val="FFFFFF"/>
                </a:solidFill>
              </a:rPr>
              <a:t> </a:t>
            </a:r>
            <a:r>
              <a:rPr lang="en-US" sz="1300" b="1" dirty="0" err="1">
                <a:solidFill>
                  <a:srgbClr val="FFFFFF"/>
                </a:solidFill>
              </a:rPr>
              <a:t>sustentação</a:t>
            </a:r>
            <a:r>
              <a:rPr lang="en-US" sz="1300" b="1" dirty="0">
                <a:solidFill>
                  <a:srgbClr val="FFFFFF"/>
                </a:solidFill>
              </a:rPr>
              <a:t> </a:t>
            </a:r>
            <a:r>
              <a:rPr lang="en-US" sz="1300" b="1" dirty="0" err="1">
                <a:solidFill>
                  <a:srgbClr val="FFFFFF"/>
                </a:solidFill>
              </a:rPr>
              <a:t>probatória</a:t>
            </a:r>
            <a:r>
              <a:rPr lang="en-US" sz="1300" b="1" dirty="0">
                <a:solidFill>
                  <a:srgbClr val="FFFFFF"/>
                </a:solidFill>
              </a:rPr>
              <a:t>.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411480" y="6211062"/>
            <a:ext cx="1204722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360" b="1" dirty="0">
                <a:solidFill>
                  <a:srgbClr val="0A37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CRCGO</a:t>
            </a:r>
            <a:endParaRPr lang="en-US" sz="1360" dirty="0"/>
          </a:p>
        </p:txBody>
      </p:sp>
      <p:sp>
        <p:nvSpPr>
          <p:cNvPr id="29" name="Shape 27"/>
          <p:cNvSpPr/>
          <p:nvPr/>
        </p:nvSpPr>
        <p:spPr>
          <a:xfrm>
            <a:off x="1437437" y="6211062"/>
            <a:ext cx="178765" cy="194310"/>
          </a:xfrm>
          <a:prstGeom prst="rect">
            <a:avLst/>
          </a:prstGeom>
          <a:solidFill>
            <a:srgbClr val="B8953B">
              <a:alpha val="55000"/>
            </a:srgbClr>
          </a:solidFill>
          <a:ln w="12700">
            <a:solidFill>
              <a:srgbClr val="B895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0" name="Text 28"/>
          <p:cNvSpPr/>
          <p:nvPr/>
        </p:nvSpPr>
        <p:spPr>
          <a:xfrm>
            <a:off x="411480" y="6444234"/>
            <a:ext cx="1437894" cy="2720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8" b="1" dirty="0">
                <a:solidFill>
                  <a:srgbClr val="0A3766"/>
                </a:solidFill>
              </a:rPr>
              <a:t>CONSELHO REGIONAL DE</a:t>
            </a:r>
            <a:endParaRPr lang="en-US" sz="408" dirty="0"/>
          </a:p>
          <a:p>
            <a:pPr marL="0" indent="0">
              <a:buNone/>
            </a:pPr>
            <a:r>
              <a:rPr lang="en-US" sz="408" b="1" dirty="0">
                <a:solidFill>
                  <a:srgbClr val="0A3766"/>
                </a:solidFill>
              </a:rPr>
              <a:t>CONTABILIDADE DE GOIAS</a:t>
            </a:r>
            <a:endParaRPr lang="en-US" sz="408" dirty="0"/>
          </a:p>
        </p:txBody>
      </p:sp>
      <p:sp>
        <p:nvSpPr>
          <p:cNvPr id="31" name="Shape 29"/>
          <p:cNvSpPr/>
          <p:nvPr/>
        </p:nvSpPr>
        <p:spPr>
          <a:xfrm>
            <a:off x="1828800" y="6446520"/>
            <a:ext cx="9144000" cy="0"/>
          </a:xfrm>
          <a:prstGeom prst="line">
            <a:avLst/>
          </a:prstGeom>
          <a:noFill/>
          <a:ln w="762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2" name="Text 30"/>
          <p:cNvSpPr/>
          <p:nvPr/>
        </p:nvSpPr>
        <p:spPr>
          <a:xfrm>
            <a:off x="1920240" y="6272784"/>
            <a:ext cx="6675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</a:rPr>
              <a:t>LIVE | CEBAS </a:t>
            </a:r>
            <a:r>
              <a:rPr lang="en-US" sz="1200" dirty="0" err="1">
                <a:solidFill>
                  <a:srgbClr val="4A5568"/>
                </a:solidFill>
              </a:rPr>
              <a:t>na</a:t>
            </a:r>
            <a:r>
              <a:rPr lang="en-US" sz="1200" dirty="0">
                <a:solidFill>
                  <a:srgbClr val="4A5568"/>
                </a:solidFill>
              </a:rPr>
              <a:t> </a:t>
            </a:r>
            <a:r>
              <a:rPr lang="en-US" sz="1200" dirty="0" err="1">
                <a:solidFill>
                  <a:srgbClr val="4A5568"/>
                </a:solidFill>
              </a:rPr>
              <a:t>área</a:t>
            </a:r>
            <a:r>
              <a:rPr lang="en-US" sz="1200" dirty="0">
                <a:solidFill>
                  <a:srgbClr val="4A5568"/>
                </a:solidFill>
              </a:rPr>
              <a:t> da </a:t>
            </a:r>
            <a:r>
              <a:rPr lang="en-US" sz="1200" dirty="0" err="1">
                <a:solidFill>
                  <a:srgbClr val="4A5568"/>
                </a:solidFill>
              </a:rPr>
              <a:t>Saúde</a:t>
            </a:r>
            <a:r>
              <a:rPr lang="en-US" sz="1200" dirty="0">
                <a:solidFill>
                  <a:srgbClr val="4A5568"/>
                </a:solidFill>
              </a:rPr>
              <a:t> | Organizações Sociais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11155680" y="62453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68"/>
                </a:solidFill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93192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B8953B"/>
                </a:solidFill>
              </a:rPr>
              <a:t>LC 187/2021, ART. 7º</a:t>
            </a: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960120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B1F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Quatro rotas para a certificação na saúde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1298448"/>
            <a:ext cx="10881360" cy="0"/>
          </a:xfrm>
          <a:prstGeom prst="line">
            <a:avLst/>
          </a:prstGeom>
          <a:noFill/>
          <a:ln w="12700">
            <a:solidFill>
              <a:srgbClr val="D6DEE9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822960" y="1600200"/>
            <a:ext cx="480060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D8E1EC"/>
            </a:solidFill>
            <a:prstDash val="solid"/>
          </a:ln>
          <a:effectLst>
            <a:outerShdw blurRad="12700" dist="12700" dir="27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1024128" y="1947672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B8953B"/>
                </a:solidFill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691640" y="182880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A3766"/>
                </a:solidFill>
              </a:rPr>
              <a:t>Prestar serviços ao SUS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691640" y="219456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4A5568"/>
                </a:solidFill>
              </a:rPr>
              <a:t>Comprovar produção assistencial e integração à rede (Art. 7º, I).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309360" y="1600200"/>
            <a:ext cx="480060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D8E1EC"/>
            </a:solidFill>
            <a:prstDash val="solid"/>
          </a:ln>
          <a:effectLst>
            <a:outerShdw blurRad="12700" dist="12700" dir="27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6510528" y="1947672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B8953B"/>
                </a:solidFill>
              </a:rPr>
              <a:t>2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7178040" y="182880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A3766"/>
                </a:solidFill>
              </a:rPr>
              <a:t>Prestar serviços gratuitos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7178040" y="219456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500" dirty="0">
                <a:solidFill>
                  <a:srgbClr val="4A5568"/>
                </a:solidFill>
              </a:rPr>
              <a:t>Gratuidade em saúde </a:t>
            </a:r>
            <a:r>
              <a:rPr lang="en-US" sz="1500" dirty="0" err="1">
                <a:solidFill>
                  <a:srgbClr val="4A5568"/>
                </a:solidFill>
              </a:rPr>
              <a:t>sem</a:t>
            </a:r>
            <a:r>
              <a:rPr lang="en-US" sz="1500" dirty="0">
                <a:solidFill>
                  <a:srgbClr val="4A5568"/>
                </a:solidFill>
              </a:rPr>
              <a:t> </a:t>
            </a:r>
            <a:r>
              <a:rPr lang="en-US" sz="1500" dirty="0" err="1">
                <a:solidFill>
                  <a:srgbClr val="4A5568"/>
                </a:solidFill>
              </a:rPr>
              <a:t>contraprestação</a:t>
            </a:r>
            <a:r>
              <a:rPr lang="en-US" sz="1500" dirty="0">
                <a:solidFill>
                  <a:srgbClr val="4A5568"/>
                </a:solidFill>
              </a:rPr>
              <a:t> (Art. 7º, II).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22960" y="3429000"/>
            <a:ext cx="480060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D8E1EC"/>
            </a:solidFill>
            <a:prstDash val="solid"/>
          </a:ln>
          <a:effectLst>
            <a:outerShdw blurRad="12700" dist="12700" dir="27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4" name="Text 12"/>
          <p:cNvSpPr/>
          <p:nvPr/>
        </p:nvSpPr>
        <p:spPr>
          <a:xfrm>
            <a:off x="1024128" y="3776472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B8953B"/>
                </a:solidFill>
              </a:rPr>
              <a:t>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691640" y="365760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A3766"/>
                </a:solidFill>
              </a:rPr>
              <a:t>Atuar na promoção à saúde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691640" y="402336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r>
              <a:rPr lang="en-US" sz="1500" dirty="0">
                <a:solidFill>
                  <a:srgbClr val="4A5568"/>
                </a:solidFill>
              </a:rPr>
              <a:t>Ações de promoção/proteção com </a:t>
            </a:r>
            <a:r>
              <a:rPr lang="en-US" sz="1500" dirty="0" err="1">
                <a:solidFill>
                  <a:srgbClr val="4A5568"/>
                </a:solidFill>
              </a:rPr>
              <a:t>comprovação</a:t>
            </a:r>
            <a:r>
              <a:rPr lang="en-US" sz="1500" dirty="0">
                <a:solidFill>
                  <a:srgbClr val="4A5568"/>
                </a:solidFill>
              </a:rPr>
              <a:t> (Art. 7º, III).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309360" y="3429000"/>
            <a:ext cx="480060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D8E1EC"/>
            </a:solidFill>
            <a:prstDash val="solid"/>
          </a:ln>
          <a:effectLst>
            <a:outerShdw blurRad="12700" dist="12700" dir="27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8" name="Text 16"/>
          <p:cNvSpPr/>
          <p:nvPr/>
        </p:nvSpPr>
        <p:spPr>
          <a:xfrm>
            <a:off x="6510528" y="3776472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B8953B"/>
                </a:solidFill>
              </a:rPr>
              <a:t>4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7178040" y="3657600"/>
            <a:ext cx="3657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A3766"/>
                </a:solidFill>
              </a:rPr>
              <a:t>Reconhecida excelência / PROADI-SUS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7178040" y="4023359"/>
            <a:ext cx="3566160" cy="73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algn="just"/>
            <a:r>
              <a:rPr lang="en-US" sz="1500" dirty="0">
                <a:solidFill>
                  <a:srgbClr val="4A5568"/>
                </a:solidFill>
              </a:rPr>
              <a:t>Projetos de apoio ao desenvolvimento institucional do SUS (Arts. 7º, IV, 14, 15 e 16).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914400" y="5486400"/>
            <a:ext cx="7680960" cy="301752"/>
          </a:xfrm>
          <a:prstGeom prst="roundRect">
            <a:avLst>
              <a:gd name="adj" fmla="val 18182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" name="Text 20"/>
          <p:cNvSpPr/>
          <p:nvPr/>
        </p:nvSpPr>
        <p:spPr>
          <a:xfrm>
            <a:off x="1005840" y="5559552"/>
            <a:ext cx="74980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A entidade deve escolher a rota juridicamente correta e manter evidencias durante todo o ciclo.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11480" y="6211062"/>
            <a:ext cx="1204722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360" b="1" dirty="0">
                <a:solidFill>
                  <a:srgbClr val="0A37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CRCGO</a:t>
            </a:r>
            <a:endParaRPr lang="en-US" sz="1360" dirty="0"/>
          </a:p>
        </p:txBody>
      </p:sp>
      <p:sp>
        <p:nvSpPr>
          <p:cNvPr id="24" name="Shape 22"/>
          <p:cNvSpPr/>
          <p:nvPr/>
        </p:nvSpPr>
        <p:spPr>
          <a:xfrm>
            <a:off x="1437437" y="6211062"/>
            <a:ext cx="178765" cy="194310"/>
          </a:xfrm>
          <a:prstGeom prst="rect">
            <a:avLst/>
          </a:prstGeom>
          <a:solidFill>
            <a:srgbClr val="B8953B">
              <a:alpha val="55000"/>
            </a:srgbClr>
          </a:solidFill>
          <a:ln w="12700">
            <a:solidFill>
              <a:srgbClr val="B895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5" name="Text 23"/>
          <p:cNvSpPr/>
          <p:nvPr/>
        </p:nvSpPr>
        <p:spPr>
          <a:xfrm>
            <a:off x="411480" y="6444234"/>
            <a:ext cx="1437894" cy="2720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8" b="1" dirty="0">
                <a:solidFill>
                  <a:srgbClr val="0A3766"/>
                </a:solidFill>
              </a:rPr>
              <a:t>CONSELHO REGIONAL DE</a:t>
            </a:r>
            <a:endParaRPr lang="en-US" sz="408" dirty="0"/>
          </a:p>
          <a:p>
            <a:pPr marL="0" indent="0">
              <a:buNone/>
            </a:pPr>
            <a:r>
              <a:rPr lang="en-US" sz="408" b="1" dirty="0">
                <a:solidFill>
                  <a:srgbClr val="0A3766"/>
                </a:solidFill>
              </a:rPr>
              <a:t>CONTABILIDADE DE GOIAS</a:t>
            </a:r>
            <a:endParaRPr lang="en-US" sz="408" dirty="0"/>
          </a:p>
        </p:txBody>
      </p:sp>
      <p:sp>
        <p:nvSpPr>
          <p:cNvPr id="26" name="Shape 24"/>
          <p:cNvSpPr/>
          <p:nvPr/>
        </p:nvSpPr>
        <p:spPr>
          <a:xfrm>
            <a:off x="1828800" y="6446520"/>
            <a:ext cx="9144000" cy="0"/>
          </a:xfrm>
          <a:prstGeom prst="line">
            <a:avLst/>
          </a:prstGeom>
          <a:noFill/>
          <a:ln w="762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7" name="Text 25"/>
          <p:cNvSpPr/>
          <p:nvPr/>
        </p:nvSpPr>
        <p:spPr>
          <a:xfrm>
            <a:off x="1920240" y="6272784"/>
            <a:ext cx="6675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rgbClr val="4A5568"/>
                </a:solidFill>
              </a:rPr>
              <a:t>LIVE | CEBAS </a:t>
            </a:r>
            <a:r>
              <a:rPr lang="en-US" sz="1200" dirty="0" err="1">
                <a:solidFill>
                  <a:srgbClr val="4A5568"/>
                </a:solidFill>
              </a:rPr>
              <a:t>na</a:t>
            </a:r>
            <a:r>
              <a:rPr lang="en-US" sz="1200" dirty="0">
                <a:solidFill>
                  <a:srgbClr val="4A5568"/>
                </a:solidFill>
              </a:rPr>
              <a:t> </a:t>
            </a:r>
            <a:r>
              <a:rPr lang="en-US" sz="1200" dirty="0" err="1">
                <a:solidFill>
                  <a:srgbClr val="4A5568"/>
                </a:solidFill>
              </a:rPr>
              <a:t>área</a:t>
            </a:r>
            <a:r>
              <a:rPr lang="en-US" sz="1200" dirty="0">
                <a:solidFill>
                  <a:srgbClr val="4A5568"/>
                </a:solidFill>
              </a:rPr>
              <a:t> da </a:t>
            </a:r>
            <a:r>
              <a:rPr lang="en-US" sz="1200" dirty="0" err="1">
                <a:solidFill>
                  <a:srgbClr val="4A5568"/>
                </a:solidFill>
              </a:rPr>
              <a:t>Saúde</a:t>
            </a:r>
            <a:r>
              <a:rPr lang="en-US" sz="1200" dirty="0">
                <a:solidFill>
                  <a:srgbClr val="4A5568"/>
                </a:solidFill>
              </a:rPr>
              <a:t> | Organizações Sociais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1155680" y="62453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68"/>
                </a:solidFill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93192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953B"/>
                </a:solidFill>
              </a:rPr>
              <a:t>ATENDIMENTO, SISTEMAS E PROVA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960120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B1F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Rota SUS: o </a:t>
            </a:r>
            <a:r>
              <a:rPr lang="en-US" sz="2700" b="1" dirty="0" err="1">
                <a:solidFill>
                  <a:srgbClr val="0B1F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que</a:t>
            </a:r>
            <a:r>
              <a:rPr lang="en-US" sz="2700" b="1" dirty="0">
                <a:solidFill>
                  <a:srgbClr val="0B1F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700" b="1" dirty="0" err="1">
                <a:solidFill>
                  <a:srgbClr val="0B1F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precisa</a:t>
            </a:r>
            <a:r>
              <a:rPr lang="en-US" sz="2700" b="1" dirty="0">
                <a:solidFill>
                  <a:srgbClr val="0B1F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ser </a:t>
            </a:r>
            <a:r>
              <a:rPr lang="en-US" sz="2700" b="1" dirty="0" err="1">
                <a:solidFill>
                  <a:srgbClr val="0B1F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enxergado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1298448"/>
            <a:ext cx="10881360" cy="0"/>
          </a:xfrm>
          <a:prstGeom prst="line">
            <a:avLst/>
          </a:prstGeom>
          <a:noFill/>
          <a:ln w="12700">
            <a:solidFill>
              <a:srgbClr val="D6DEE9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868680" y="1600200"/>
            <a:ext cx="2834640" cy="2834640"/>
          </a:xfrm>
          <a:prstGeom prst="arc">
            <a:avLst/>
          </a:prstGeom>
          <a:noFill/>
          <a:ln w="228600">
            <a:solidFill>
              <a:srgbClr val="B8953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1234440" y="251460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200" b="1" dirty="0">
                <a:solidFill>
                  <a:srgbClr val="0A3766"/>
                </a:solidFill>
              </a:rPr>
              <a:t>60%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143000" y="308152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4A5568"/>
                </a:solidFill>
              </a:rPr>
              <a:t>prestação de serviços ao SUS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251960" y="1600200"/>
            <a:ext cx="6583680" cy="2743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just"/>
            <a:r>
              <a:rPr lang="en-US" sz="1700" dirty="0">
                <a:solidFill>
                  <a:srgbClr val="0B1F36"/>
                </a:solidFill>
              </a:rPr>
              <a:t>Apuração anual com base em internações, paciente-dia, atendimentos e </a:t>
            </a:r>
            <a:r>
              <a:rPr lang="en-US" sz="1700" dirty="0" err="1">
                <a:solidFill>
                  <a:srgbClr val="0B1F36"/>
                </a:solidFill>
              </a:rPr>
              <a:t>procedimentos</a:t>
            </a:r>
            <a:r>
              <a:rPr lang="en-US" sz="1700" dirty="0">
                <a:solidFill>
                  <a:srgbClr val="0B1F36"/>
                </a:solidFill>
              </a:rPr>
              <a:t>.</a:t>
            </a:r>
          </a:p>
          <a:p>
            <a:pPr algn="just"/>
            <a:endParaRPr lang="en-US" sz="1700" dirty="0"/>
          </a:p>
          <a:p>
            <a:pPr algn="just"/>
            <a:r>
              <a:rPr lang="en-US" sz="1700" dirty="0">
                <a:solidFill>
                  <a:srgbClr val="0B1F36"/>
                </a:solidFill>
              </a:rPr>
              <a:t>CNES atualizado e coerente com a operação real.</a:t>
            </a:r>
          </a:p>
          <a:p>
            <a:pPr algn="just"/>
            <a:endParaRPr lang="en-US" sz="1700" dirty="0"/>
          </a:p>
          <a:p>
            <a:pPr algn="just"/>
            <a:r>
              <a:rPr lang="en-US" sz="1700" dirty="0">
                <a:solidFill>
                  <a:srgbClr val="0B1F36"/>
                </a:solidFill>
              </a:rPr>
              <a:t>Conciliação entre produção assistencial, financeiro, prestação de contas e </a:t>
            </a:r>
            <a:r>
              <a:rPr lang="en-US" sz="1700" dirty="0" err="1">
                <a:solidFill>
                  <a:srgbClr val="0B1F36"/>
                </a:solidFill>
              </a:rPr>
              <a:t>contabilidade</a:t>
            </a:r>
            <a:r>
              <a:rPr lang="en-US" sz="1700" dirty="0">
                <a:solidFill>
                  <a:srgbClr val="0B1F36"/>
                </a:solidFill>
              </a:rPr>
              <a:t>.</a:t>
            </a:r>
          </a:p>
          <a:p>
            <a:pPr algn="just"/>
            <a:endParaRPr lang="en-US" sz="1700" dirty="0"/>
          </a:p>
          <a:p>
            <a:pPr algn="just"/>
            <a:r>
              <a:rPr lang="en-US" sz="1700" dirty="0">
                <a:solidFill>
                  <a:srgbClr val="0B1F36"/>
                </a:solidFill>
              </a:rPr>
              <a:t>Evidências devem existir antes da renovação, não apenas no protocolo.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297680" y="4846320"/>
            <a:ext cx="5852160" cy="301752"/>
          </a:xfrm>
          <a:prstGeom prst="roundRect">
            <a:avLst>
              <a:gd name="adj" fmla="val 18182"/>
            </a:avLst>
          </a:prstGeom>
          <a:solidFill>
            <a:srgbClr val="B8953B"/>
          </a:solidFill>
          <a:ln w="12700">
            <a:solidFill>
              <a:srgbClr val="B8953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4389120" y="4919472"/>
            <a:ext cx="56692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Controle-chave: mapa mensal SUS x privado x gratuito x contrato de gestão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11480" y="6211062"/>
            <a:ext cx="1204722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360" b="1" dirty="0">
                <a:solidFill>
                  <a:srgbClr val="0A37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CRCGO</a:t>
            </a:r>
            <a:endParaRPr lang="en-US" sz="1360" dirty="0"/>
          </a:p>
        </p:txBody>
      </p:sp>
      <p:sp>
        <p:nvSpPr>
          <p:cNvPr id="12" name="Shape 10"/>
          <p:cNvSpPr/>
          <p:nvPr/>
        </p:nvSpPr>
        <p:spPr>
          <a:xfrm>
            <a:off x="1437437" y="6211062"/>
            <a:ext cx="178765" cy="194310"/>
          </a:xfrm>
          <a:prstGeom prst="rect">
            <a:avLst/>
          </a:prstGeom>
          <a:solidFill>
            <a:srgbClr val="B8953B">
              <a:alpha val="55000"/>
            </a:srgbClr>
          </a:solidFill>
          <a:ln w="12700">
            <a:solidFill>
              <a:srgbClr val="B895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11"/>
          <p:cNvSpPr/>
          <p:nvPr/>
        </p:nvSpPr>
        <p:spPr>
          <a:xfrm>
            <a:off x="411480" y="6444234"/>
            <a:ext cx="1437894" cy="2720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8" b="1" dirty="0">
                <a:solidFill>
                  <a:srgbClr val="0A3766"/>
                </a:solidFill>
              </a:rPr>
              <a:t>CONSELHO REGIONAL DE</a:t>
            </a:r>
            <a:endParaRPr lang="en-US" sz="408" dirty="0"/>
          </a:p>
          <a:p>
            <a:pPr marL="0" indent="0">
              <a:buNone/>
            </a:pPr>
            <a:r>
              <a:rPr lang="en-US" sz="408" b="1" dirty="0">
                <a:solidFill>
                  <a:srgbClr val="0A3766"/>
                </a:solidFill>
              </a:rPr>
              <a:t>CONTABILIDADE DE GOIAS</a:t>
            </a:r>
            <a:endParaRPr lang="en-US" sz="408" dirty="0"/>
          </a:p>
        </p:txBody>
      </p:sp>
      <p:sp>
        <p:nvSpPr>
          <p:cNvPr id="14" name="Shape 12"/>
          <p:cNvSpPr/>
          <p:nvPr/>
        </p:nvSpPr>
        <p:spPr>
          <a:xfrm>
            <a:off x="1828800" y="6446520"/>
            <a:ext cx="9144000" cy="0"/>
          </a:xfrm>
          <a:prstGeom prst="line">
            <a:avLst/>
          </a:prstGeom>
          <a:noFill/>
          <a:ln w="762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Text 13"/>
          <p:cNvSpPr/>
          <p:nvPr/>
        </p:nvSpPr>
        <p:spPr>
          <a:xfrm>
            <a:off x="1920240" y="6272784"/>
            <a:ext cx="6675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rgbClr val="4A5568"/>
                </a:solidFill>
              </a:rPr>
              <a:t>LIVE | CEBAS </a:t>
            </a:r>
            <a:r>
              <a:rPr lang="en-US" sz="1200" dirty="0" err="1">
                <a:solidFill>
                  <a:srgbClr val="4A5568"/>
                </a:solidFill>
              </a:rPr>
              <a:t>na</a:t>
            </a:r>
            <a:r>
              <a:rPr lang="en-US" sz="1200" dirty="0">
                <a:solidFill>
                  <a:srgbClr val="4A5568"/>
                </a:solidFill>
              </a:rPr>
              <a:t> </a:t>
            </a:r>
            <a:r>
              <a:rPr lang="en-US" sz="1200" dirty="0" err="1">
                <a:solidFill>
                  <a:srgbClr val="4A5568"/>
                </a:solidFill>
              </a:rPr>
              <a:t>área</a:t>
            </a:r>
            <a:r>
              <a:rPr lang="en-US" sz="1200" dirty="0">
                <a:solidFill>
                  <a:srgbClr val="4A5568"/>
                </a:solidFill>
              </a:rPr>
              <a:t> da </a:t>
            </a:r>
            <a:r>
              <a:rPr lang="en-US" sz="1200" dirty="0" err="1">
                <a:solidFill>
                  <a:srgbClr val="4A5568"/>
                </a:solidFill>
              </a:rPr>
              <a:t>Saúde</a:t>
            </a:r>
            <a:r>
              <a:rPr lang="en-US" sz="1200" dirty="0">
                <a:solidFill>
                  <a:srgbClr val="4A5568"/>
                </a:solidFill>
              </a:rPr>
              <a:t> | Organizações Sociais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1155680" y="62453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68"/>
                </a:solidFill>
              </a:rPr>
              <a:t>07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93192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953B"/>
                </a:solidFill>
              </a:rPr>
              <a:t>NBC ITG 2002 + LC 187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960120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B1F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Contabilidade: onde o CEBAS se prova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1298448"/>
            <a:ext cx="10881360" cy="0"/>
          </a:xfrm>
          <a:prstGeom prst="line">
            <a:avLst/>
          </a:prstGeom>
          <a:noFill/>
          <a:ln w="12700">
            <a:solidFill>
              <a:srgbClr val="D6DEE9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777240" y="1737360"/>
            <a:ext cx="2331720" cy="475488"/>
          </a:xfrm>
          <a:prstGeom prst="rect">
            <a:avLst/>
          </a:prstGeom>
          <a:solidFill>
            <a:srgbClr val="0A3766"/>
          </a:solidFill>
          <a:ln w="12700">
            <a:solidFill>
              <a:srgbClr val="0A376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868680" y="1874520"/>
            <a:ext cx="21488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RECEITAS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77240" y="2212848"/>
            <a:ext cx="233172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/>
          <p:nvPr/>
        </p:nvSpPr>
        <p:spPr>
          <a:xfrm>
            <a:off x="960120" y="2514600"/>
            <a:ext cx="196596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4A5568"/>
                </a:solidFill>
              </a:rPr>
              <a:t>Contratos de gestão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4A5568"/>
                </a:solidFill>
              </a:rPr>
              <a:t>SUS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4A5568"/>
                </a:solidFill>
              </a:rPr>
              <a:t>Gratuidades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4A5568"/>
                </a:solidFill>
              </a:rPr>
              <a:t>Receitas acessórias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566160" y="1737360"/>
            <a:ext cx="2331720" cy="475488"/>
          </a:xfrm>
          <a:prstGeom prst="rect">
            <a:avLst/>
          </a:prstGeom>
          <a:solidFill>
            <a:srgbClr val="0A3766"/>
          </a:solidFill>
          <a:ln w="12700">
            <a:solidFill>
              <a:srgbClr val="0A376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3657600" y="1874520"/>
            <a:ext cx="21488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DESPESAS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3566160" y="2212848"/>
            <a:ext cx="233172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/>
          <p:nvPr/>
        </p:nvSpPr>
        <p:spPr>
          <a:xfrm>
            <a:off x="3749040" y="2514600"/>
            <a:ext cx="196596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4A5568"/>
                </a:solidFill>
              </a:rPr>
              <a:t>Folha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4A5568"/>
                </a:solidFill>
              </a:rPr>
              <a:t>Serviços médicos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4A5568"/>
                </a:solidFill>
              </a:rPr>
              <a:t>Insumos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4A5568"/>
                </a:solidFill>
              </a:rPr>
              <a:t>Administrativo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355080" y="1737360"/>
            <a:ext cx="2331720" cy="475488"/>
          </a:xfrm>
          <a:prstGeom prst="rect">
            <a:avLst/>
          </a:prstGeom>
          <a:solidFill>
            <a:srgbClr val="0A3766"/>
          </a:solidFill>
          <a:ln w="12700">
            <a:solidFill>
              <a:srgbClr val="0A376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Text 12"/>
          <p:cNvSpPr/>
          <p:nvPr/>
        </p:nvSpPr>
        <p:spPr>
          <a:xfrm>
            <a:off x="6446520" y="1874520"/>
            <a:ext cx="21488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EVIDÊNCIAS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355080" y="2212848"/>
            <a:ext cx="233172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Text 14"/>
          <p:cNvSpPr/>
          <p:nvPr/>
        </p:nvSpPr>
        <p:spPr>
          <a:xfrm>
            <a:off x="6537960" y="2514600"/>
            <a:ext cx="196596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4A5568"/>
                </a:solidFill>
              </a:rPr>
              <a:t>CNES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4A5568"/>
                </a:solidFill>
              </a:rPr>
              <a:t>Produção assistencial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4A5568"/>
                </a:solidFill>
              </a:rPr>
              <a:t>Notas fiscais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4A5568"/>
                </a:solidFill>
              </a:rPr>
              <a:t>Prestação de contas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9144000" y="1737360"/>
            <a:ext cx="2331720" cy="475488"/>
          </a:xfrm>
          <a:prstGeom prst="rect">
            <a:avLst/>
          </a:prstGeom>
          <a:solidFill>
            <a:srgbClr val="0A3766"/>
          </a:solidFill>
          <a:ln w="12700">
            <a:solidFill>
              <a:srgbClr val="0A376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Text 16"/>
          <p:cNvSpPr/>
          <p:nvPr/>
        </p:nvSpPr>
        <p:spPr>
          <a:xfrm>
            <a:off x="9235440" y="1874520"/>
            <a:ext cx="214884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DEMONSTRAÇÕES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9144000" y="2212848"/>
            <a:ext cx="2331720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" name="Text 18"/>
          <p:cNvSpPr/>
          <p:nvPr/>
        </p:nvSpPr>
        <p:spPr>
          <a:xfrm>
            <a:off x="9326880" y="2514600"/>
            <a:ext cx="196596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4A5568"/>
                </a:solidFill>
              </a:rPr>
              <a:t>DRE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4A5568"/>
                </a:solidFill>
              </a:rPr>
              <a:t>BP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4A5568"/>
                </a:solidFill>
              </a:rPr>
              <a:t>DFC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4A5568"/>
                </a:solidFill>
              </a:rPr>
              <a:t>Notas explicativas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005840" y="4983480"/>
            <a:ext cx="996696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pPr marL="0" indent="0" algn="just">
              <a:buNone/>
            </a:pPr>
            <a:r>
              <a:rPr lang="en-US" sz="2000" dirty="0">
                <a:solidFill>
                  <a:srgbClr val="0B1F36"/>
                </a:solidFill>
              </a:rPr>
              <a:t>Boa prática: criar centros de custo por unidade, contrato, fonte de recurso e natureza do atendimento.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411480" y="6211062"/>
            <a:ext cx="1204722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360" b="1" dirty="0">
                <a:solidFill>
                  <a:srgbClr val="0A37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CRCGO</a:t>
            </a:r>
            <a:endParaRPr lang="en-US" sz="1360" dirty="0"/>
          </a:p>
        </p:txBody>
      </p:sp>
      <p:sp>
        <p:nvSpPr>
          <p:cNvPr id="23" name="Shape 21"/>
          <p:cNvSpPr/>
          <p:nvPr/>
        </p:nvSpPr>
        <p:spPr>
          <a:xfrm>
            <a:off x="1437437" y="6211062"/>
            <a:ext cx="178765" cy="194310"/>
          </a:xfrm>
          <a:prstGeom prst="rect">
            <a:avLst/>
          </a:prstGeom>
          <a:solidFill>
            <a:srgbClr val="B8953B">
              <a:alpha val="55000"/>
            </a:srgbClr>
          </a:solidFill>
          <a:ln w="12700">
            <a:solidFill>
              <a:srgbClr val="B895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4" name="Text 22"/>
          <p:cNvSpPr/>
          <p:nvPr/>
        </p:nvSpPr>
        <p:spPr>
          <a:xfrm>
            <a:off x="411480" y="6444234"/>
            <a:ext cx="1437894" cy="2720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8" b="1" dirty="0">
                <a:solidFill>
                  <a:srgbClr val="0A3766"/>
                </a:solidFill>
              </a:rPr>
              <a:t>CONSELHO REGIONAL DE</a:t>
            </a:r>
            <a:endParaRPr lang="en-US" sz="408" dirty="0"/>
          </a:p>
          <a:p>
            <a:pPr marL="0" indent="0">
              <a:buNone/>
            </a:pPr>
            <a:r>
              <a:rPr lang="en-US" sz="408" b="1" dirty="0">
                <a:solidFill>
                  <a:srgbClr val="0A3766"/>
                </a:solidFill>
              </a:rPr>
              <a:t>CONTABILIDADE DE GOIAS</a:t>
            </a:r>
            <a:endParaRPr lang="en-US" sz="408" dirty="0"/>
          </a:p>
        </p:txBody>
      </p:sp>
      <p:sp>
        <p:nvSpPr>
          <p:cNvPr id="25" name="Shape 23"/>
          <p:cNvSpPr/>
          <p:nvPr/>
        </p:nvSpPr>
        <p:spPr>
          <a:xfrm>
            <a:off x="1828800" y="6446520"/>
            <a:ext cx="9144000" cy="0"/>
          </a:xfrm>
          <a:prstGeom prst="line">
            <a:avLst/>
          </a:prstGeom>
          <a:noFill/>
          <a:ln w="762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6" name="Text 24"/>
          <p:cNvSpPr/>
          <p:nvPr/>
        </p:nvSpPr>
        <p:spPr>
          <a:xfrm>
            <a:off x="1920240" y="6272784"/>
            <a:ext cx="6675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rgbClr val="4A5568"/>
                </a:solidFill>
              </a:rPr>
              <a:t>LIVE | CEBAS </a:t>
            </a:r>
            <a:r>
              <a:rPr lang="en-US" sz="1200" dirty="0" err="1">
                <a:solidFill>
                  <a:srgbClr val="4A5568"/>
                </a:solidFill>
              </a:rPr>
              <a:t>na</a:t>
            </a:r>
            <a:r>
              <a:rPr lang="en-US" sz="1200" dirty="0">
                <a:solidFill>
                  <a:srgbClr val="4A5568"/>
                </a:solidFill>
              </a:rPr>
              <a:t> </a:t>
            </a:r>
            <a:r>
              <a:rPr lang="en-US" sz="1200" dirty="0" err="1">
                <a:solidFill>
                  <a:srgbClr val="4A5568"/>
                </a:solidFill>
              </a:rPr>
              <a:t>área</a:t>
            </a:r>
            <a:r>
              <a:rPr lang="en-US" sz="1200" dirty="0">
                <a:solidFill>
                  <a:srgbClr val="4A5568"/>
                </a:solidFill>
              </a:rPr>
              <a:t> da </a:t>
            </a:r>
            <a:r>
              <a:rPr lang="en-US" sz="1200" dirty="0" err="1">
                <a:solidFill>
                  <a:srgbClr val="4A5568"/>
                </a:solidFill>
              </a:rPr>
              <a:t>Saúde</a:t>
            </a:r>
            <a:r>
              <a:rPr lang="en-US" sz="1200" dirty="0">
                <a:solidFill>
                  <a:srgbClr val="4A5568"/>
                </a:solidFill>
              </a:rPr>
              <a:t> | Organizações Sociais</a:t>
            </a:r>
            <a:endParaRPr lang="en-US" sz="1200" dirty="0"/>
          </a:p>
          <a:p>
            <a:pPr marL="0" indent="0">
              <a:buNone/>
            </a:pP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11155680" y="62453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68"/>
                </a:solidFill>
              </a:rPr>
              <a:t>08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93192"/>
            <a:ext cx="4298295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953B"/>
                </a:solidFill>
              </a:rPr>
              <a:t>CF ART. 195 §7º + LC 187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960120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B1F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Imunidade: o efeito tributário mais sensível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1298448"/>
            <a:ext cx="10881360" cy="0"/>
          </a:xfrm>
          <a:prstGeom prst="line">
            <a:avLst/>
          </a:prstGeom>
          <a:noFill/>
          <a:ln w="12700">
            <a:solidFill>
              <a:srgbClr val="D6DEE9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868680" y="1691640"/>
            <a:ext cx="4297680" cy="2880360"/>
          </a:xfrm>
          <a:prstGeom prst="roundRect">
            <a:avLst>
              <a:gd name="adj" fmla="val 2540"/>
            </a:avLst>
          </a:prstGeom>
          <a:solidFill>
            <a:srgbClr val="0A3766"/>
          </a:solidFill>
          <a:ln w="12700">
            <a:solidFill>
              <a:srgbClr val="0A376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1143000" y="19659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</a:rPr>
              <a:t>Abrangência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143000" y="2514600"/>
            <a:ext cx="3611880" cy="1417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just"/>
            <a:r>
              <a:rPr lang="en-US" sz="1600" dirty="0">
                <a:solidFill>
                  <a:srgbClr val="FFFFFF"/>
                </a:solidFill>
              </a:rPr>
              <a:t>Contribuições sociais previstas nos incisos I, III e IV, </a:t>
            </a:r>
            <a:r>
              <a:rPr lang="pt-BR" sz="1600" dirty="0">
                <a:solidFill>
                  <a:srgbClr val="FFFFFF"/>
                </a:solidFill>
              </a:rPr>
              <a:t>§ 7º, ambos</a:t>
            </a:r>
            <a:r>
              <a:rPr lang="en-US" sz="1600" dirty="0">
                <a:solidFill>
                  <a:srgbClr val="FFFFFF"/>
                </a:solidFill>
              </a:rPr>
              <a:t> do art. 195, e no art. 239 da Constituição Federal, relativas à entidade beneficente.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852160" y="1691640"/>
            <a:ext cx="5303520" cy="2880360"/>
          </a:xfrm>
          <a:prstGeom prst="roundRect">
            <a:avLst>
              <a:gd name="adj" fmla="val 2540"/>
            </a:avLst>
          </a:prstGeom>
          <a:solidFill>
            <a:srgbClr val="FFFFFF"/>
          </a:solidFill>
          <a:ln w="12700">
            <a:solidFill>
              <a:srgbClr val="D8E1E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/>
          <p:nvPr/>
        </p:nvSpPr>
        <p:spPr>
          <a:xfrm>
            <a:off x="6172200" y="19659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A02626"/>
                </a:solidFill>
              </a:rPr>
              <a:t>Atenção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6172199" y="2423160"/>
            <a:ext cx="4672263" cy="1463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lnSpcReduction="10000"/>
          </a:bodyPr>
          <a:lstStyle/>
          <a:p>
            <a:pPr algn="just"/>
            <a:r>
              <a:rPr lang="en-US" sz="1500" dirty="0">
                <a:solidFill>
                  <a:srgbClr val="0B1F36"/>
                </a:solidFill>
              </a:rPr>
              <a:t>Não confundir com imunidade de impostos do art. 150, VI, c.</a:t>
            </a:r>
          </a:p>
          <a:p>
            <a:pPr algn="just"/>
            <a:endParaRPr lang="en-US" sz="1500" dirty="0"/>
          </a:p>
          <a:p>
            <a:pPr algn="just"/>
            <a:r>
              <a:rPr lang="en-US" sz="1500" dirty="0">
                <a:solidFill>
                  <a:srgbClr val="0B1F36"/>
                </a:solidFill>
              </a:rPr>
              <a:t>Não transfere benefício a </a:t>
            </a:r>
            <a:r>
              <a:rPr lang="en-US" sz="1500" dirty="0" err="1">
                <a:solidFill>
                  <a:srgbClr val="0B1F36"/>
                </a:solidFill>
              </a:rPr>
              <a:t>terceiros</a:t>
            </a:r>
            <a:r>
              <a:rPr lang="en-US" sz="1500" dirty="0">
                <a:solidFill>
                  <a:srgbClr val="0B1F36"/>
                </a:solidFill>
              </a:rPr>
              <a:t> </a:t>
            </a:r>
            <a:r>
              <a:rPr lang="en-US" sz="1500" dirty="0" err="1">
                <a:solidFill>
                  <a:srgbClr val="0B1F36"/>
                </a:solidFill>
              </a:rPr>
              <a:t>contratantes</a:t>
            </a:r>
            <a:r>
              <a:rPr lang="en-US" sz="1500" dirty="0">
                <a:solidFill>
                  <a:srgbClr val="0B1F36"/>
                </a:solidFill>
              </a:rPr>
              <a:t> (art. 3º, V).</a:t>
            </a:r>
            <a:endParaRPr lang="en-US" sz="1500" dirty="0"/>
          </a:p>
          <a:p>
            <a:pPr algn="just"/>
            <a:endParaRPr lang="en-US" sz="1500" dirty="0">
              <a:solidFill>
                <a:srgbClr val="0B1F36"/>
              </a:solidFill>
            </a:endParaRPr>
          </a:p>
          <a:p>
            <a:pPr algn="just"/>
            <a:r>
              <a:rPr lang="en-US" sz="1500" dirty="0">
                <a:solidFill>
                  <a:srgbClr val="0B1F36"/>
                </a:solidFill>
              </a:rPr>
              <a:t>Falha documental pode gerar discussão fiscal retroativa.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1828800" y="5257800"/>
            <a:ext cx="6492240" cy="301752"/>
          </a:xfrm>
          <a:prstGeom prst="roundRect">
            <a:avLst>
              <a:gd name="adj" fmla="val 18182"/>
            </a:avLst>
          </a:prstGeom>
          <a:solidFill>
            <a:srgbClr val="B8953B"/>
          </a:solidFill>
          <a:ln w="12700">
            <a:solidFill>
              <a:srgbClr val="B8953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/>
          <p:nvPr/>
        </p:nvSpPr>
        <p:spPr>
          <a:xfrm>
            <a:off x="1920240" y="5330952"/>
            <a:ext cx="63093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Regra prática: benefício tributário exige prova de cumprimento permanente.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11480" y="6211062"/>
            <a:ext cx="1204722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360" b="1" dirty="0">
                <a:solidFill>
                  <a:srgbClr val="0A37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CRCGO</a:t>
            </a:r>
            <a:endParaRPr lang="en-US" sz="1360" dirty="0"/>
          </a:p>
        </p:txBody>
      </p:sp>
      <p:sp>
        <p:nvSpPr>
          <p:cNvPr id="14" name="Shape 12"/>
          <p:cNvSpPr/>
          <p:nvPr/>
        </p:nvSpPr>
        <p:spPr>
          <a:xfrm>
            <a:off x="1437437" y="6211062"/>
            <a:ext cx="178765" cy="194310"/>
          </a:xfrm>
          <a:prstGeom prst="rect">
            <a:avLst/>
          </a:prstGeom>
          <a:solidFill>
            <a:srgbClr val="B8953B">
              <a:alpha val="55000"/>
            </a:srgbClr>
          </a:solidFill>
          <a:ln w="12700">
            <a:solidFill>
              <a:srgbClr val="B895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Text 13"/>
          <p:cNvSpPr/>
          <p:nvPr/>
        </p:nvSpPr>
        <p:spPr>
          <a:xfrm>
            <a:off x="411480" y="6444234"/>
            <a:ext cx="1437894" cy="2720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8" b="1" dirty="0">
                <a:solidFill>
                  <a:srgbClr val="0A3766"/>
                </a:solidFill>
              </a:rPr>
              <a:t>CONSELHO REGIONAL DE</a:t>
            </a:r>
            <a:endParaRPr lang="en-US" sz="408" dirty="0"/>
          </a:p>
          <a:p>
            <a:pPr marL="0" indent="0">
              <a:buNone/>
            </a:pPr>
            <a:r>
              <a:rPr lang="en-US" sz="408" b="1" dirty="0">
                <a:solidFill>
                  <a:srgbClr val="0A3766"/>
                </a:solidFill>
              </a:rPr>
              <a:t>CONTABILIDADE DE GOIAS</a:t>
            </a:r>
            <a:endParaRPr lang="en-US" sz="408" dirty="0"/>
          </a:p>
        </p:txBody>
      </p:sp>
      <p:sp>
        <p:nvSpPr>
          <p:cNvPr id="16" name="Shape 14"/>
          <p:cNvSpPr/>
          <p:nvPr/>
        </p:nvSpPr>
        <p:spPr>
          <a:xfrm>
            <a:off x="1828800" y="6446520"/>
            <a:ext cx="9144000" cy="0"/>
          </a:xfrm>
          <a:prstGeom prst="line">
            <a:avLst/>
          </a:prstGeom>
          <a:noFill/>
          <a:ln w="762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Text 15"/>
          <p:cNvSpPr/>
          <p:nvPr/>
        </p:nvSpPr>
        <p:spPr>
          <a:xfrm>
            <a:off x="1920240" y="6272784"/>
            <a:ext cx="6675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rgbClr val="4A5568"/>
                </a:solidFill>
              </a:rPr>
              <a:t>LIVE | CEBAS </a:t>
            </a:r>
            <a:r>
              <a:rPr lang="en-US" sz="1200" dirty="0" err="1">
                <a:solidFill>
                  <a:srgbClr val="4A5568"/>
                </a:solidFill>
              </a:rPr>
              <a:t>na</a:t>
            </a:r>
            <a:r>
              <a:rPr lang="en-US" sz="1200" dirty="0">
                <a:solidFill>
                  <a:srgbClr val="4A5568"/>
                </a:solidFill>
              </a:rPr>
              <a:t> </a:t>
            </a:r>
            <a:r>
              <a:rPr lang="en-US" sz="1200" dirty="0" err="1">
                <a:solidFill>
                  <a:srgbClr val="4A5568"/>
                </a:solidFill>
              </a:rPr>
              <a:t>área</a:t>
            </a:r>
            <a:r>
              <a:rPr lang="en-US" sz="1200" dirty="0">
                <a:solidFill>
                  <a:srgbClr val="4A5568"/>
                </a:solidFill>
              </a:rPr>
              <a:t> da </a:t>
            </a:r>
            <a:r>
              <a:rPr lang="en-US" sz="1200" dirty="0" err="1">
                <a:solidFill>
                  <a:srgbClr val="4A5568"/>
                </a:solidFill>
              </a:rPr>
              <a:t>Saúde</a:t>
            </a:r>
            <a:r>
              <a:rPr lang="en-US" sz="1200" dirty="0">
                <a:solidFill>
                  <a:srgbClr val="4A5568"/>
                </a:solidFill>
              </a:rPr>
              <a:t> | Organizações Sociais</a:t>
            </a:r>
            <a:endParaRPr lang="en-US" sz="1200" dirty="0"/>
          </a:p>
          <a:p>
            <a:pPr marL="0" indent="0">
              <a:buNone/>
            </a:pP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1155680" y="62453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68"/>
                </a:solidFill>
              </a:rPr>
              <a:t>09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93192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953B"/>
                </a:solidFill>
              </a:rPr>
              <a:t>TEMA SENSIVEL DA LIVE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960120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B1F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Remuneração de dirigentes: permitida, mas controlada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1298448"/>
            <a:ext cx="10881360" cy="0"/>
          </a:xfrm>
          <a:prstGeom prst="line">
            <a:avLst/>
          </a:prstGeom>
          <a:noFill/>
          <a:ln w="12700">
            <a:solidFill>
              <a:srgbClr val="D6DEE9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822960" y="15087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A3766"/>
                </a:solidFill>
              </a:rPr>
              <a:t>Dirigente não estatutário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3154680" y="1453896"/>
            <a:ext cx="77724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4A5568"/>
                </a:solidFill>
              </a:rPr>
              <a:t>A remuneração é permitida, conforme a função exercida e documentação contratual/laboral</a:t>
            </a:r>
            <a:r>
              <a:rPr lang="en-US" sz="1250" dirty="0">
                <a:solidFill>
                  <a:srgbClr val="4A5568"/>
                </a:solidFill>
              </a:rPr>
              <a:t>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822960" y="1984248"/>
            <a:ext cx="9966960" cy="0"/>
          </a:xfrm>
          <a:prstGeom prst="line">
            <a:avLst/>
          </a:prstGeom>
          <a:noFill/>
          <a:ln w="10160">
            <a:solidFill>
              <a:srgbClr val="E1E7F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/>
          <p:nvPr/>
        </p:nvSpPr>
        <p:spPr>
          <a:xfrm>
            <a:off x="822960" y="224028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 err="1">
                <a:solidFill>
                  <a:srgbClr val="0A3766"/>
                </a:solidFill>
              </a:rPr>
              <a:t>Dirigente</a:t>
            </a:r>
            <a:r>
              <a:rPr lang="en-US" sz="1500" b="1" dirty="0">
                <a:solidFill>
                  <a:srgbClr val="0A3766"/>
                </a:solidFill>
              </a:rPr>
              <a:t> </a:t>
            </a:r>
            <a:r>
              <a:rPr lang="en-US" sz="1500" b="1" dirty="0" err="1">
                <a:solidFill>
                  <a:srgbClr val="0A3766"/>
                </a:solidFill>
              </a:rPr>
              <a:t>estatutário</a:t>
            </a:r>
            <a:endParaRPr lang="en-US" sz="1500" b="1" dirty="0">
              <a:solidFill>
                <a:srgbClr val="0A3766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3154680" y="2185416"/>
            <a:ext cx="77724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500" dirty="0">
                <a:solidFill>
                  <a:srgbClr val="4A5568"/>
                </a:solidFill>
              </a:rPr>
              <a:t>Permitida se inferior a 70% do limite do Executivo federal e respeitadas condições </a:t>
            </a:r>
            <a:r>
              <a:rPr lang="en-US" sz="1500" dirty="0" err="1">
                <a:solidFill>
                  <a:srgbClr val="4A5568"/>
                </a:solidFill>
              </a:rPr>
              <a:t>legais</a:t>
            </a:r>
            <a:r>
              <a:rPr lang="en-US" sz="1500" dirty="0">
                <a:solidFill>
                  <a:srgbClr val="4A5568"/>
                </a:solidFill>
              </a:rPr>
              <a:t>.</a:t>
            </a:r>
          </a:p>
        </p:txBody>
      </p:sp>
      <p:sp>
        <p:nvSpPr>
          <p:cNvPr id="10" name="Shape 8"/>
          <p:cNvSpPr/>
          <p:nvPr/>
        </p:nvSpPr>
        <p:spPr>
          <a:xfrm>
            <a:off x="822960" y="2715768"/>
            <a:ext cx="9966960" cy="0"/>
          </a:xfrm>
          <a:prstGeom prst="line">
            <a:avLst/>
          </a:prstGeom>
          <a:noFill/>
          <a:ln w="10160">
            <a:solidFill>
              <a:srgbClr val="E1E7F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/>
          <p:nvPr/>
        </p:nvSpPr>
        <p:spPr>
          <a:xfrm>
            <a:off x="822960" y="29718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A3766"/>
                </a:solidFill>
              </a:rPr>
              <a:t>Vedação familiar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3154680" y="2916936"/>
            <a:ext cx="77724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pPr marL="0" indent="0" algn="just">
              <a:buNone/>
            </a:pPr>
            <a:r>
              <a:rPr lang="en-US" sz="1500" dirty="0">
                <a:solidFill>
                  <a:srgbClr val="4A5568"/>
                </a:solidFill>
              </a:rPr>
              <a:t>Dirigente remunerado não pode ser cônjuge ou parente até 3º grau de instituidores, associados, dirigentes, conselheiros, benfeitores ou equivalentes.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22960" y="3447288"/>
            <a:ext cx="9966960" cy="0"/>
          </a:xfrm>
          <a:prstGeom prst="line">
            <a:avLst/>
          </a:prstGeom>
          <a:noFill/>
          <a:ln w="10160">
            <a:solidFill>
              <a:srgbClr val="E1E7F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Text 12"/>
          <p:cNvSpPr/>
          <p:nvPr/>
        </p:nvSpPr>
        <p:spPr>
          <a:xfrm>
            <a:off x="822960" y="370332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A3766"/>
                </a:solidFill>
              </a:rPr>
              <a:t>Teto coletivo e mercado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3154680" y="3648456"/>
            <a:ext cx="77724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pPr marL="0" indent="0" algn="just">
              <a:buNone/>
            </a:pPr>
            <a:r>
              <a:rPr lang="en-US" sz="1500" dirty="0">
                <a:solidFill>
                  <a:srgbClr val="4A5568"/>
                </a:solidFill>
              </a:rPr>
              <a:t>Total pago por atribuições estatutárias deve ser inferior a 5 vezes o limite individual; valores precisam respeitar mercado regional.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822960" y="4178808"/>
            <a:ext cx="9966960" cy="0"/>
          </a:xfrm>
          <a:prstGeom prst="line">
            <a:avLst/>
          </a:prstGeom>
          <a:noFill/>
          <a:ln w="10160">
            <a:solidFill>
              <a:srgbClr val="E1E7F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Text 15"/>
          <p:cNvSpPr/>
          <p:nvPr/>
        </p:nvSpPr>
        <p:spPr>
          <a:xfrm>
            <a:off x="822960" y="443484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A3766"/>
                </a:solidFill>
              </a:rPr>
              <a:t>Governança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3154680" y="4379976"/>
            <a:ext cx="77724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Autofit/>
          </a:bodyPr>
          <a:lstStyle/>
          <a:p>
            <a:pPr marL="0" indent="0" algn="just">
              <a:buNone/>
            </a:pPr>
            <a:r>
              <a:rPr lang="en-US" sz="1500" dirty="0">
                <a:solidFill>
                  <a:srgbClr val="4A5568"/>
                </a:solidFill>
              </a:rPr>
              <a:t>Fixação pelo órgão de deliberação superior, registro em ata e comunicação ao MP no caso de fundações.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822960" y="4910328"/>
            <a:ext cx="9966960" cy="0"/>
          </a:xfrm>
          <a:prstGeom prst="line">
            <a:avLst/>
          </a:prstGeom>
          <a:noFill/>
          <a:ln w="10160">
            <a:solidFill>
              <a:srgbClr val="E1E7F0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" name="Text 18"/>
          <p:cNvSpPr/>
          <p:nvPr/>
        </p:nvSpPr>
        <p:spPr>
          <a:xfrm>
            <a:off x="411480" y="6211062"/>
            <a:ext cx="1204722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360" b="1" dirty="0">
                <a:solidFill>
                  <a:srgbClr val="0A37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CRCGO</a:t>
            </a:r>
            <a:endParaRPr lang="en-US" sz="1360" dirty="0"/>
          </a:p>
        </p:txBody>
      </p:sp>
      <p:sp>
        <p:nvSpPr>
          <p:cNvPr id="21" name="Shape 19"/>
          <p:cNvSpPr/>
          <p:nvPr/>
        </p:nvSpPr>
        <p:spPr>
          <a:xfrm>
            <a:off x="1437437" y="6211062"/>
            <a:ext cx="178765" cy="194310"/>
          </a:xfrm>
          <a:prstGeom prst="rect">
            <a:avLst/>
          </a:prstGeom>
          <a:solidFill>
            <a:srgbClr val="B8953B">
              <a:alpha val="55000"/>
            </a:srgbClr>
          </a:solidFill>
          <a:ln w="12700">
            <a:solidFill>
              <a:srgbClr val="B895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" name="Text 20"/>
          <p:cNvSpPr/>
          <p:nvPr/>
        </p:nvSpPr>
        <p:spPr>
          <a:xfrm>
            <a:off x="411480" y="6444234"/>
            <a:ext cx="1437894" cy="2720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8" b="1" dirty="0">
                <a:solidFill>
                  <a:srgbClr val="0A3766"/>
                </a:solidFill>
              </a:rPr>
              <a:t>CONSELHO REGIONAL DE</a:t>
            </a:r>
            <a:endParaRPr lang="en-US" sz="408" dirty="0"/>
          </a:p>
          <a:p>
            <a:pPr marL="0" indent="0">
              <a:buNone/>
            </a:pPr>
            <a:r>
              <a:rPr lang="en-US" sz="408" b="1" dirty="0">
                <a:solidFill>
                  <a:srgbClr val="0A3766"/>
                </a:solidFill>
              </a:rPr>
              <a:t>CONTABILIDADE DE GOIAS</a:t>
            </a:r>
            <a:endParaRPr lang="en-US" sz="408" dirty="0"/>
          </a:p>
        </p:txBody>
      </p:sp>
      <p:sp>
        <p:nvSpPr>
          <p:cNvPr id="23" name="Shape 21"/>
          <p:cNvSpPr/>
          <p:nvPr/>
        </p:nvSpPr>
        <p:spPr>
          <a:xfrm>
            <a:off x="1828800" y="6446520"/>
            <a:ext cx="9144000" cy="0"/>
          </a:xfrm>
          <a:prstGeom prst="line">
            <a:avLst/>
          </a:prstGeom>
          <a:noFill/>
          <a:ln w="762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4" name="Text 22"/>
          <p:cNvSpPr/>
          <p:nvPr/>
        </p:nvSpPr>
        <p:spPr>
          <a:xfrm>
            <a:off x="1920240" y="6272784"/>
            <a:ext cx="6675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rgbClr val="4A5568"/>
                </a:solidFill>
              </a:rPr>
              <a:t>LIVE | CEBAS </a:t>
            </a:r>
            <a:r>
              <a:rPr lang="en-US" sz="1200" dirty="0" err="1">
                <a:solidFill>
                  <a:srgbClr val="4A5568"/>
                </a:solidFill>
              </a:rPr>
              <a:t>na</a:t>
            </a:r>
            <a:r>
              <a:rPr lang="en-US" sz="1200" dirty="0">
                <a:solidFill>
                  <a:srgbClr val="4A5568"/>
                </a:solidFill>
              </a:rPr>
              <a:t> </a:t>
            </a:r>
            <a:r>
              <a:rPr lang="en-US" sz="1200" dirty="0" err="1">
                <a:solidFill>
                  <a:srgbClr val="4A5568"/>
                </a:solidFill>
              </a:rPr>
              <a:t>área</a:t>
            </a:r>
            <a:r>
              <a:rPr lang="en-US" sz="1200" dirty="0">
                <a:solidFill>
                  <a:srgbClr val="4A5568"/>
                </a:solidFill>
              </a:rPr>
              <a:t> da </a:t>
            </a:r>
            <a:r>
              <a:rPr lang="en-US" sz="1200" dirty="0" err="1">
                <a:solidFill>
                  <a:srgbClr val="4A5568"/>
                </a:solidFill>
              </a:rPr>
              <a:t>Saúde</a:t>
            </a:r>
            <a:r>
              <a:rPr lang="en-US" sz="1200" dirty="0">
                <a:solidFill>
                  <a:srgbClr val="4A5568"/>
                </a:solidFill>
              </a:rPr>
              <a:t> | Organizações Sociais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1155680" y="62453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68"/>
                </a:solidFill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93192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953B"/>
                </a:solidFill>
              </a:rPr>
              <a:t>DO RISCO AO CONTROLE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960120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B1F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Erros recorrentes e boas práticas preventivas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1298448"/>
            <a:ext cx="10881360" cy="0"/>
          </a:xfrm>
          <a:prstGeom prst="line">
            <a:avLst/>
          </a:prstGeom>
          <a:noFill/>
          <a:ln w="12700">
            <a:solidFill>
              <a:srgbClr val="D6DEE9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868680" y="1508760"/>
            <a:ext cx="4846320" cy="475488"/>
          </a:xfrm>
          <a:prstGeom prst="rect">
            <a:avLst/>
          </a:prstGeom>
          <a:solidFill>
            <a:srgbClr val="A02626"/>
          </a:solidFill>
          <a:ln w="12700">
            <a:solidFill>
              <a:srgbClr val="D8E1E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Shape 4"/>
          <p:cNvSpPr/>
          <p:nvPr/>
        </p:nvSpPr>
        <p:spPr>
          <a:xfrm>
            <a:off x="5577840" y="1524762"/>
            <a:ext cx="5394960" cy="475488"/>
          </a:xfrm>
          <a:prstGeom prst="rect">
            <a:avLst/>
          </a:prstGeom>
          <a:solidFill>
            <a:srgbClr val="0F766E"/>
          </a:solidFill>
          <a:ln w="12700">
            <a:solidFill>
              <a:srgbClr val="D8E1E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/>
          <p:nvPr/>
        </p:nvSpPr>
        <p:spPr>
          <a:xfrm>
            <a:off x="1024128" y="1636776"/>
            <a:ext cx="4480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</a:rPr>
              <a:t>ERRO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897880" y="1636776"/>
            <a:ext cx="4937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</a:rPr>
              <a:t>CONTROLE PREVENTIVO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868680" y="2130552"/>
            <a:ext cx="484632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Shape 8"/>
          <p:cNvSpPr/>
          <p:nvPr/>
        </p:nvSpPr>
        <p:spPr>
          <a:xfrm>
            <a:off x="5715000" y="2130552"/>
            <a:ext cx="539496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9"/>
          <p:cNvSpPr/>
          <p:nvPr/>
        </p:nvSpPr>
        <p:spPr>
          <a:xfrm>
            <a:off x="1024128" y="2258568"/>
            <a:ext cx="4480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0B1F36"/>
                </a:solidFill>
              </a:rPr>
              <a:t>Estatuto desatualizado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5897880" y="2258568"/>
            <a:ext cx="4937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0B1F36"/>
                </a:solidFill>
              </a:rPr>
              <a:t>Revisão anual do ato constitutivo e governança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41248" y="2807208"/>
            <a:ext cx="484632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Shape 12"/>
          <p:cNvSpPr/>
          <p:nvPr/>
        </p:nvSpPr>
        <p:spPr>
          <a:xfrm>
            <a:off x="5715000" y="2752344"/>
            <a:ext cx="539496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Text 13"/>
          <p:cNvSpPr/>
          <p:nvPr/>
        </p:nvSpPr>
        <p:spPr>
          <a:xfrm>
            <a:off x="1024128" y="2880360"/>
            <a:ext cx="4480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0B1F36"/>
                </a:solidFill>
              </a:rPr>
              <a:t>CNES divergente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897880" y="2880360"/>
            <a:ext cx="4937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0B1F36"/>
                </a:solidFill>
              </a:rPr>
              <a:t>Conferência mensal por unidade e serviço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868680" y="3374136"/>
            <a:ext cx="484632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Shape 16"/>
          <p:cNvSpPr/>
          <p:nvPr/>
        </p:nvSpPr>
        <p:spPr>
          <a:xfrm>
            <a:off x="5715000" y="3374136"/>
            <a:ext cx="539496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9" name="Text 17"/>
          <p:cNvSpPr/>
          <p:nvPr/>
        </p:nvSpPr>
        <p:spPr>
          <a:xfrm>
            <a:off x="1024128" y="3502152"/>
            <a:ext cx="4480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0B1F36"/>
                </a:solidFill>
              </a:rPr>
              <a:t>Produção SUS sem conciliação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897880" y="3502152"/>
            <a:ext cx="4937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0B1F36"/>
                </a:solidFill>
              </a:rPr>
              <a:t>Mapa mensal assistencial x financeiro x contábil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868680" y="3995928"/>
            <a:ext cx="484632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" name="Shape 20"/>
          <p:cNvSpPr/>
          <p:nvPr/>
        </p:nvSpPr>
        <p:spPr>
          <a:xfrm>
            <a:off x="5715000" y="3995928"/>
            <a:ext cx="539496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3" name="Text 21"/>
          <p:cNvSpPr/>
          <p:nvPr/>
        </p:nvSpPr>
        <p:spPr>
          <a:xfrm>
            <a:off x="1024128" y="4123944"/>
            <a:ext cx="4480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0B1F36"/>
                </a:solidFill>
              </a:rPr>
              <a:t>Receitas acessórias misturadas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897880" y="4123944"/>
            <a:ext cx="4937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0B1F36"/>
                </a:solidFill>
              </a:rPr>
              <a:t>Centros de custo e notas explicativas segregadas</a:t>
            </a:r>
            <a:endParaRPr lang="en-US" sz="1500" dirty="0"/>
          </a:p>
        </p:txBody>
      </p:sp>
      <p:sp>
        <p:nvSpPr>
          <p:cNvPr id="25" name="Shape 23"/>
          <p:cNvSpPr/>
          <p:nvPr/>
        </p:nvSpPr>
        <p:spPr>
          <a:xfrm>
            <a:off x="868680" y="4617720"/>
            <a:ext cx="484632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6" name="Shape 24"/>
          <p:cNvSpPr/>
          <p:nvPr/>
        </p:nvSpPr>
        <p:spPr>
          <a:xfrm>
            <a:off x="5715000" y="4617720"/>
            <a:ext cx="5394960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7" name="Text 25"/>
          <p:cNvSpPr/>
          <p:nvPr/>
        </p:nvSpPr>
        <p:spPr>
          <a:xfrm>
            <a:off x="1024128" y="4745736"/>
            <a:ext cx="44805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0B1F36"/>
                </a:solidFill>
              </a:rPr>
              <a:t>Remuneração sem ata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5897880" y="4745736"/>
            <a:ext cx="4937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0B1F36"/>
                </a:solidFill>
              </a:rPr>
              <a:t>Política, pesquisa de mercado e aprovação formal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411480" y="6211062"/>
            <a:ext cx="1204722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360" b="1" dirty="0">
                <a:solidFill>
                  <a:srgbClr val="0A37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CRCGO</a:t>
            </a:r>
            <a:endParaRPr lang="en-US" sz="1360" dirty="0"/>
          </a:p>
        </p:txBody>
      </p:sp>
      <p:sp>
        <p:nvSpPr>
          <p:cNvPr id="30" name="Shape 28"/>
          <p:cNvSpPr/>
          <p:nvPr/>
        </p:nvSpPr>
        <p:spPr>
          <a:xfrm>
            <a:off x="1437437" y="6211062"/>
            <a:ext cx="178765" cy="194310"/>
          </a:xfrm>
          <a:prstGeom prst="rect">
            <a:avLst/>
          </a:prstGeom>
          <a:solidFill>
            <a:srgbClr val="B8953B">
              <a:alpha val="55000"/>
            </a:srgbClr>
          </a:solidFill>
          <a:ln w="12700">
            <a:solidFill>
              <a:srgbClr val="B895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1" name="Text 29"/>
          <p:cNvSpPr/>
          <p:nvPr/>
        </p:nvSpPr>
        <p:spPr>
          <a:xfrm>
            <a:off x="411480" y="6444234"/>
            <a:ext cx="1437894" cy="2720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8" b="1" dirty="0">
                <a:solidFill>
                  <a:srgbClr val="0A3766"/>
                </a:solidFill>
              </a:rPr>
              <a:t>CONSELHO REGIONAL DE</a:t>
            </a:r>
            <a:endParaRPr lang="en-US" sz="408" dirty="0"/>
          </a:p>
          <a:p>
            <a:pPr marL="0" indent="0">
              <a:buNone/>
            </a:pPr>
            <a:r>
              <a:rPr lang="en-US" sz="408" b="1" dirty="0">
                <a:solidFill>
                  <a:srgbClr val="0A3766"/>
                </a:solidFill>
              </a:rPr>
              <a:t>CONTABILIDADE DE GOIAS</a:t>
            </a:r>
            <a:endParaRPr lang="en-US" sz="408" dirty="0"/>
          </a:p>
        </p:txBody>
      </p:sp>
      <p:sp>
        <p:nvSpPr>
          <p:cNvPr id="32" name="Shape 30"/>
          <p:cNvSpPr/>
          <p:nvPr/>
        </p:nvSpPr>
        <p:spPr>
          <a:xfrm>
            <a:off x="1828800" y="6446520"/>
            <a:ext cx="9144000" cy="0"/>
          </a:xfrm>
          <a:prstGeom prst="line">
            <a:avLst/>
          </a:prstGeom>
          <a:noFill/>
          <a:ln w="762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3" name="Text 31"/>
          <p:cNvSpPr/>
          <p:nvPr/>
        </p:nvSpPr>
        <p:spPr>
          <a:xfrm>
            <a:off x="1920240" y="6272784"/>
            <a:ext cx="6675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rgbClr val="4A5568"/>
                </a:solidFill>
              </a:rPr>
              <a:t>LIVE | CEBAS </a:t>
            </a:r>
            <a:r>
              <a:rPr lang="en-US" sz="1200" dirty="0" err="1">
                <a:solidFill>
                  <a:srgbClr val="4A5568"/>
                </a:solidFill>
              </a:rPr>
              <a:t>na</a:t>
            </a:r>
            <a:r>
              <a:rPr lang="en-US" sz="1200" dirty="0">
                <a:solidFill>
                  <a:srgbClr val="4A5568"/>
                </a:solidFill>
              </a:rPr>
              <a:t> </a:t>
            </a:r>
            <a:r>
              <a:rPr lang="en-US" sz="1200" dirty="0" err="1">
                <a:solidFill>
                  <a:srgbClr val="4A5568"/>
                </a:solidFill>
              </a:rPr>
              <a:t>área</a:t>
            </a:r>
            <a:r>
              <a:rPr lang="en-US" sz="1200" dirty="0">
                <a:solidFill>
                  <a:srgbClr val="4A5568"/>
                </a:solidFill>
              </a:rPr>
              <a:t> da </a:t>
            </a:r>
            <a:r>
              <a:rPr lang="en-US" sz="1200" dirty="0" err="1">
                <a:solidFill>
                  <a:srgbClr val="4A5568"/>
                </a:solidFill>
              </a:rPr>
              <a:t>Saúde</a:t>
            </a:r>
            <a:r>
              <a:rPr lang="en-US" sz="1200" dirty="0">
                <a:solidFill>
                  <a:srgbClr val="4A5568"/>
                </a:solidFill>
              </a:rPr>
              <a:t> | Organizações Sociais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11155680" y="62453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68"/>
                </a:solidFill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93192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953B"/>
                </a:solidFill>
              </a:rPr>
              <a:t>COMO EXPLICAR NA LIVE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960120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B1F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Exemplo prático: OS hospitalar com contrato de gestão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1298448"/>
            <a:ext cx="10881360" cy="0"/>
          </a:xfrm>
          <a:prstGeom prst="line">
            <a:avLst/>
          </a:prstGeom>
          <a:noFill/>
          <a:ln w="12700">
            <a:solidFill>
              <a:srgbClr val="D6DEE9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822960" y="1508760"/>
            <a:ext cx="3017520" cy="3611880"/>
          </a:xfrm>
          <a:prstGeom prst="roundRect">
            <a:avLst>
              <a:gd name="adj" fmla="val 2424"/>
            </a:avLst>
          </a:prstGeom>
          <a:solidFill>
            <a:srgbClr val="EAF0F7"/>
          </a:solidFill>
          <a:ln w="12700">
            <a:solidFill>
              <a:srgbClr val="D8E1E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1097280" y="178308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A3766"/>
                </a:solidFill>
              </a:rPr>
              <a:t>Cenário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165860" y="2388871"/>
            <a:ext cx="2331720" cy="1737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0B1F36"/>
                </a:solidFill>
              </a:rPr>
              <a:t>OS gere hospital público, recebe recursos por contrato de gestão, possui CNES, metas assistenciais e prestação de contas mensal.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389120" y="1508760"/>
            <a:ext cx="3017520" cy="361188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D8E1E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/>
          <p:nvPr/>
        </p:nvSpPr>
        <p:spPr>
          <a:xfrm>
            <a:off x="4663440" y="178308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F766E"/>
                </a:solidFill>
              </a:rPr>
              <a:t>Prova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4663440" y="2286000"/>
            <a:ext cx="2377440" cy="1645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 lnSpcReduction="20000"/>
          </a:bodyPr>
          <a:lstStyle/>
          <a:p>
            <a:r>
              <a:rPr lang="en-US" sz="1600" dirty="0">
                <a:solidFill>
                  <a:srgbClr val="0B1F36"/>
                </a:solidFill>
              </a:rPr>
              <a:t>Mapa SUS/privado/gratuito</a:t>
            </a:r>
            <a:endParaRPr lang="en-US" sz="1600" dirty="0"/>
          </a:p>
          <a:p>
            <a:endParaRPr lang="en-US" sz="1600" dirty="0">
              <a:solidFill>
                <a:srgbClr val="0B1F36"/>
              </a:solidFill>
            </a:endParaRPr>
          </a:p>
          <a:p>
            <a:r>
              <a:rPr lang="en-US" sz="1600" dirty="0">
                <a:solidFill>
                  <a:srgbClr val="0B1F36"/>
                </a:solidFill>
              </a:rPr>
              <a:t>CNES e produção assistencial</a:t>
            </a:r>
            <a:endParaRPr lang="en-US" sz="1600" dirty="0"/>
          </a:p>
          <a:p>
            <a:endParaRPr lang="en-US" sz="1600" dirty="0">
              <a:solidFill>
                <a:srgbClr val="0B1F36"/>
              </a:solidFill>
            </a:endParaRPr>
          </a:p>
          <a:p>
            <a:r>
              <a:rPr lang="en-US" sz="1600" dirty="0">
                <a:solidFill>
                  <a:srgbClr val="0B1F36"/>
                </a:solidFill>
              </a:rPr>
              <a:t>DRE por fonte de recurso</a:t>
            </a:r>
            <a:endParaRPr lang="en-US" sz="1600" dirty="0"/>
          </a:p>
          <a:p>
            <a:endParaRPr lang="en-US" sz="1600" dirty="0">
              <a:solidFill>
                <a:srgbClr val="0B1F36"/>
              </a:solidFill>
            </a:endParaRPr>
          </a:p>
          <a:p>
            <a:r>
              <a:rPr lang="en-US" sz="1600" dirty="0" err="1">
                <a:solidFill>
                  <a:srgbClr val="0B1F36"/>
                </a:solidFill>
              </a:rPr>
              <a:t>Notas</a:t>
            </a:r>
            <a:r>
              <a:rPr lang="en-US" sz="1600" dirty="0">
                <a:solidFill>
                  <a:srgbClr val="0B1F36"/>
                </a:solidFill>
              </a:rPr>
              <a:t> explicativas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7955280" y="1508760"/>
            <a:ext cx="3017520" cy="3611880"/>
          </a:xfrm>
          <a:prstGeom prst="roundRect">
            <a:avLst>
              <a:gd name="adj" fmla="val 2424"/>
            </a:avLst>
          </a:prstGeom>
          <a:solidFill>
            <a:srgbClr val="0A3766"/>
          </a:solidFill>
          <a:ln w="12700">
            <a:solidFill>
              <a:srgbClr val="0A376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/>
          <p:nvPr/>
        </p:nvSpPr>
        <p:spPr>
          <a:xfrm>
            <a:off x="8229600" y="178308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Mensagem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8229600" y="2423160"/>
            <a:ext cx="2286000" cy="1554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</a:rPr>
              <a:t>A certificação depende da coerência entre o que a OS executa, registra, presta contas e divulga.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11480" y="6211062"/>
            <a:ext cx="1204722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360" b="1" dirty="0">
                <a:solidFill>
                  <a:srgbClr val="0A37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CRCGO</a:t>
            </a:r>
            <a:endParaRPr lang="en-US" sz="1360" dirty="0"/>
          </a:p>
        </p:txBody>
      </p:sp>
      <p:sp>
        <p:nvSpPr>
          <p:cNvPr id="15" name="Shape 13"/>
          <p:cNvSpPr/>
          <p:nvPr/>
        </p:nvSpPr>
        <p:spPr>
          <a:xfrm>
            <a:off x="1437437" y="6211062"/>
            <a:ext cx="178765" cy="194310"/>
          </a:xfrm>
          <a:prstGeom prst="rect">
            <a:avLst/>
          </a:prstGeom>
          <a:solidFill>
            <a:srgbClr val="B8953B">
              <a:alpha val="55000"/>
            </a:srgbClr>
          </a:solidFill>
          <a:ln w="12700">
            <a:solidFill>
              <a:srgbClr val="B895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6" name="Text 14"/>
          <p:cNvSpPr/>
          <p:nvPr/>
        </p:nvSpPr>
        <p:spPr>
          <a:xfrm>
            <a:off x="411480" y="6444234"/>
            <a:ext cx="1437894" cy="2720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8" b="1" dirty="0">
                <a:solidFill>
                  <a:srgbClr val="0A3766"/>
                </a:solidFill>
              </a:rPr>
              <a:t>CONSELHO REGIONAL DE</a:t>
            </a:r>
            <a:endParaRPr lang="en-US" sz="408" dirty="0"/>
          </a:p>
          <a:p>
            <a:pPr marL="0" indent="0">
              <a:buNone/>
            </a:pPr>
            <a:r>
              <a:rPr lang="en-US" sz="408" b="1" dirty="0">
                <a:solidFill>
                  <a:srgbClr val="0A3766"/>
                </a:solidFill>
              </a:rPr>
              <a:t>CONTABILIDADE DE GOIAS</a:t>
            </a:r>
            <a:endParaRPr lang="en-US" sz="408" dirty="0"/>
          </a:p>
        </p:txBody>
      </p:sp>
      <p:sp>
        <p:nvSpPr>
          <p:cNvPr id="17" name="Shape 15"/>
          <p:cNvSpPr/>
          <p:nvPr/>
        </p:nvSpPr>
        <p:spPr>
          <a:xfrm>
            <a:off x="1828800" y="6446520"/>
            <a:ext cx="9144000" cy="0"/>
          </a:xfrm>
          <a:prstGeom prst="line">
            <a:avLst/>
          </a:prstGeom>
          <a:noFill/>
          <a:ln w="762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Text 16"/>
          <p:cNvSpPr/>
          <p:nvPr/>
        </p:nvSpPr>
        <p:spPr>
          <a:xfrm>
            <a:off x="1920240" y="6272784"/>
            <a:ext cx="6675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rgbClr val="4A5568"/>
                </a:solidFill>
              </a:rPr>
              <a:t>LIVE | CEBAS </a:t>
            </a:r>
            <a:r>
              <a:rPr lang="en-US" sz="1200" dirty="0" err="1">
                <a:solidFill>
                  <a:srgbClr val="4A5568"/>
                </a:solidFill>
              </a:rPr>
              <a:t>na</a:t>
            </a:r>
            <a:r>
              <a:rPr lang="en-US" sz="1200" dirty="0">
                <a:solidFill>
                  <a:srgbClr val="4A5568"/>
                </a:solidFill>
              </a:rPr>
              <a:t> </a:t>
            </a:r>
            <a:r>
              <a:rPr lang="en-US" sz="1200" dirty="0" err="1">
                <a:solidFill>
                  <a:srgbClr val="4A5568"/>
                </a:solidFill>
              </a:rPr>
              <a:t>área</a:t>
            </a:r>
            <a:r>
              <a:rPr lang="en-US" sz="1200" dirty="0">
                <a:solidFill>
                  <a:srgbClr val="4A5568"/>
                </a:solidFill>
              </a:rPr>
              <a:t> da </a:t>
            </a:r>
            <a:r>
              <a:rPr lang="en-US" sz="1200" dirty="0" err="1">
                <a:solidFill>
                  <a:srgbClr val="4A5568"/>
                </a:solidFill>
              </a:rPr>
              <a:t>Saúde</a:t>
            </a:r>
            <a:r>
              <a:rPr lang="en-US" sz="1200" dirty="0">
                <a:solidFill>
                  <a:srgbClr val="4A5568"/>
                </a:solidFill>
              </a:rPr>
              <a:t> | Organizações Sociais</a:t>
            </a:r>
            <a:endParaRPr lang="en-US" sz="1200" dirty="0"/>
          </a:p>
          <a:p>
            <a:pPr marL="0" indent="0">
              <a:buNone/>
            </a:pP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11155680" y="62453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68"/>
                </a:solidFill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93192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953B"/>
                </a:solidFill>
              </a:rPr>
              <a:t>PERGUNTA COMUM DO PÚBLICO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960120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B1F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Exemplo prático: remunerar dirigente estatutário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1298448"/>
            <a:ext cx="10881360" cy="0"/>
          </a:xfrm>
          <a:prstGeom prst="line">
            <a:avLst/>
          </a:prstGeom>
          <a:noFill/>
          <a:ln w="12700">
            <a:solidFill>
              <a:srgbClr val="D6DEE9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822960" y="1600200"/>
            <a:ext cx="10424160" cy="658368"/>
          </a:xfrm>
          <a:prstGeom prst="rect">
            <a:avLst/>
          </a:prstGeom>
          <a:solidFill>
            <a:srgbClr val="0A3766"/>
          </a:solidFill>
          <a:ln w="12700">
            <a:solidFill>
              <a:srgbClr val="0A376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1051560" y="1792224"/>
            <a:ext cx="1371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B8953B"/>
                </a:solidFill>
              </a:rPr>
              <a:t>Pergunta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2560320" y="1783080"/>
            <a:ext cx="7589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Uma OS certificada pode remunerar seu presidente estatutário?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14400" y="2697480"/>
            <a:ext cx="987552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77500" lnSpcReduction="20000"/>
          </a:bodyPr>
          <a:lstStyle/>
          <a:p>
            <a:pPr marL="0" indent="0" algn="just">
              <a:buNone/>
            </a:pPr>
            <a:r>
              <a:rPr lang="en-US" sz="1900" b="1" dirty="0">
                <a:solidFill>
                  <a:srgbClr val="0B1F36"/>
                </a:solidFill>
              </a:rPr>
              <a:t>Resposta objetiva</a:t>
            </a:r>
            <a:r>
              <a:rPr lang="en-US" sz="1900" dirty="0">
                <a:solidFill>
                  <a:srgbClr val="0B1F36"/>
                </a:solidFill>
              </a:rPr>
              <a:t>: pode, desde que observe todos os limites e formalidades legais. O risco não está na remuneração em si; está na ausência de critérios, atas, pesquisa de mercado, segregação de funções e respeito aos limites da LC 187.</a:t>
            </a:r>
          </a:p>
          <a:p>
            <a:pPr marL="0" indent="0" algn="just">
              <a:buNone/>
            </a:pPr>
            <a:endParaRPr lang="en-US" sz="1900" dirty="0">
              <a:solidFill>
                <a:srgbClr val="0B1F36"/>
              </a:solidFill>
            </a:endParaRPr>
          </a:p>
          <a:p>
            <a:pPr algn="just"/>
            <a:r>
              <a:rPr lang="en-US" sz="1900" b="1" dirty="0">
                <a:solidFill>
                  <a:srgbClr val="0B1F36"/>
                </a:solidFill>
              </a:rPr>
              <a:t>LC 187/21. Art. 3º, </a:t>
            </a:r>
            <a:r>
              <a:rPr lang="pt-BR" b="1" dirty="0"/>
              <a:t>§ 1º, II, “a” e “b” e § 2º</a:t>
            </a:r>
            <a:endParaRPr lang="en-US" sz="1900" b="1" dirty="0"/>
          </a:p>
        </p:txBody>
      </p:sp>
      <p:sp>
        <p:nvSpPr>
          <p:cNvPr id="9" name="Text 7"/>
          <p:cNvSpPr/>
          <p:nvPr/>
        </p:nvSpPr>
        <p:spPr>
          <a:xfrm>
            <a:off x="1097280" y="3977640"/>
            <a:ext cx="8961120" cy="11430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dirty="0">
                <a:solidFill>
                  <a:srgbClr val="0B1F36"/>
                </a:solidFill>
              </a:rPr>
              <a:t>Deliberação formal do órgão </a:t>
            </a:r>
            <a:r>
              <a:rPr lang="en-US" dirty="0" err="1">
                <a:solidFill>
                  <a:srgbClr val="0B1F36"/>
                </a:solidFill>
              </a:rPr>
              <a:t>competente</a:t>
            </a:r>
            <a:r>
              <a:rPr lang="en-US" dirty="0">
                <a:solidFill>
                  <a:srgbClr val="0B1F36"/>
                </a:solidFill>
              </a:rPr>
              <a:t>.</a:t>
            </a:r>
            <a:endParaRPr lang="en-US" dirty="0"/>
          </a:p>
          <a:p>
            <a:r>
              <a:rPr lang="en-US" dirty="0">
                <a:solidFill>
                  <a:srgbClr val="0B1F36"/>
                </a:solidFill>
              </a:rPr>
              <a:t>Valor compatível com mercado regional e limite legal.</a:t>
            </a:r>
            <a:endParaRPr lang="en-US" dirty="0"/>
          </a:p>
          <a:p>
            <a:r>
              <a:rPr lang="en-US" dirty="0">
                <a:solidFill>
                  <a:srgbClr val="0B1F36"/>
                </a:solidFill>
              </a:rPr>
              <a:t>Ausência de parentesco </a:t>
            </a:r>
            <a:r>
              <a:rPr lang="en-US" dirty="0" err="1">
                <a:solidFill>
                  <a:srgbClr val="0B1F36"/>
                </a:solidFill>
              </a:rPr>
              <a:t>vedado</a:t>
            </a:r>
            <a:r>
              <a:rPr lang="en-US" dirty="0">
                <a:solidFill>
                  <a:srgbClr val="0B1F36"/>
                </a:solidFill>
              </a:rPr>
              <a:t>.</a:t>
            </a:r>
            <a:endParaRPr lang="en-US" dirty="0"/>
          </a:p>
          <a:p>
            <a:r>
              <a:rPr lang="en-US" dirty="0">
                <a:solidFill>
                  <a:srgbClr val="0B1F36"/>
                </a:solidFill>
              </a:rPr>
              <a:t>Contrato, atribuições, evidências de trabalho e contabilização correta.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11480" y="6211062"/>
            <a:ext cx="1204722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360" b="1" dirty="0">
                <a:solidFill>
                  <a:srgbClr val="0A37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CRCGO</a:t>
            </a:r>
            <a:endParaRPr lang="en-US" sz="1360" dirty="0"/>
          </a:p>
        </p:txBody>
      </p:sp>
      <p:sp>
        <p:nvSpPr>
          <p:cNvPr id="11" name="Shape 9"/>
          <p:cNvSpPr/>
          <p:nvPr/>
        </p:nvSpPr>
        <p:spPr>
          <a:xfrm>
            <a:off x="1437437" y="6211062"/>
            <a:ext cx="178765" cy="194310"/>
          </a:xfrm>
          <a:prstGeom prst="rect">
            <a:avLst/>
          </a:prstGeom>
          <a:solidFill>
            <a:srgbClr val="B8953B">
              <a:alpha val="55000"/>
            </a:srgbClr>
          </a:solidFill>
          <a:ln w="12700">
            <a:solidFill>
              <a:srgbClr val="B895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/>
          <p:nvPr/>
        </p:nvSpPr>
        <p:spPr>
          <a:xfrm>
            <a:off x="411480" y="6444234"/>
            <a:ext cx="1437894" cy="2720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8" b="1" dirty="0">
                <a:solidFill>
                  <a:srgbClr val="0A3766"/>
                </a:solidFill>
              </a:rPr>
              <a:t>CONSELHO REGIONAL DE</a:t>
            </a:r>
            <a:endParaRPr lang="en-US" sz="408" dirty="0"/>
          </a:p>
          <a:p>
            <a:pPr marL="0" indent="0">
              <a:buNone/>
            </a:pPr>
            <a:r>
              <a:rPr lang="en-US" sz="408" b="1" dirty="0">
                <a:solidFill>
                  <a:srgbClr val="0A3766"/>
                </a:solidFill>
              </a:rPr>
              <a:t>CONTABILIDADE DE GOIAS</a:t>
            </a:r>
            <a:endParaRPr lang="en-US" sz="408" dirty="0"/>
          </a:p>
        </p:txBody>
      </p:sp>
      <p:sp>
        <p:nvSpPr>
          <p:cNvPr id="13" name="Shape 11"/>
          <p:cNvSpPr/>
          <p:nvPr/>
        </p:nvSpPr>
        <p:spPr>
          <a:xfrm>
            <a:off x="1828800" y="6446520"/>
            <a:ext cx="9144000" cy="0"/>
          </a:xfrm>
          <a:prstGeom prst="line">
            <a:avLst/>
          </a:prstGeom>
          <a:noFill/>
          <a:ln w="762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Text 12"/>
          <p:cNvSpPr/>
          <p:nvPr/>
        </p:nvSpPr>
        <p:spPr>
          <a:xfrm>
            <a:off x="1920240" y="6272784"/>
            <a:ext cx="6675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rgbClr val="4A5568"/>
                </a:solidFill>
              </a:rPr>
              <a:t>LIVE | CEBAS </a:t>
            </a:r>
            <a:r>
              <a:rPr lang="en-US" sz="1200" dirty="0" err="1">
                <a:solidFill>
                  <a:srgbClr val="4A5568"/>
                </a:solidFill>
              </a:rPr>
              <a:t>na</a:t>
            </a:r>
            <a:r>
              <a:rPr lang="en-US" sz="1200" dirty="0">
                <a:solidFill>
                  <a:srgbClr val="4A5568"/>
                </a:solidFill>
              </a:rPr>
              <a:t> </a:t>
            </a:r>
            <a:r>
              <a:rPr lang="en-US" sz="1200" dirty="0" err="1">
                <a:solidFill>
                  <a:srgbClr val="4A5568"/>
                </a:solidFill>
              </a:rPr>
              <a:t>área</a:t>
            </a:r>
            <a:r>
              <a:rPr lang="en-US" sz="1200" dirty="0">
                <a:solidFill>
                  <a:srgbClr val="4A5568"/>
                </a:solidFill>
              </a:rPr>
              <a:t> da </a:t>
            </a:r>
            <a:r>
              <a:rPr lang="en-US" sz="1200" dirty="0" err="1">
                <a:solidFill>
                  <a:srgbClr val="4A5568"/>
                </a:solidFill>
              </a:rPr>
              <a:t>Saúde</a:t>
            </a:r>
            <a:r>
              <a:rPr lang="en-US" sz="1200" dirty="0">
                <a:solidFill>
                  <a:srgbClr val="4A5568"/>
                </a:solidFill>
              </a:rPr>
              <a:t> | Organizações Sociais</a:t>
            </a:r>
            <a:endParaRPr lang="en-US" sz="1200" dirty="0"/>
          </a:p>
          <a:p>
            <a:pPr marL="0" indent="0">
              <a:buNone/>
            </a:pP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11155680" y="62453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68"/>
                </a:solidFill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93192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953B"/>
                </a:solidFill>
              </a:rPr>
              <a:t>FERRAMENTA PARA GESTORES E CONTADORES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960120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B1F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Checklist mensal para manter o CEBAS vivo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1298448"/>
            <a:ext cx="10881360" cy="0"/>
          </a:xfrm>
          <a:prstGeom prst="line">
            <a:avLst/>
          </a:prstGeom>
          <a:noFill/>
          <a:ln w="12700">
            <a:solidFill>
              <a:srgbClr val="D6DEE9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868680" y="1508760"/>
            <a:ext cx="329184" cy="329184"/>
          </a:xfrm>
          <a:prstGeom prst="roundRect">
            <a:avLst>
              <a:gd name="adj" fmla="val 11111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941832" y="1563624"/>
            <a:ext cx="1828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✓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371600" y="1463040"/>
            <a:ext cx="448056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0B1F36"/>
                </a:solidFill>
              </a:rPr>
              <a:t>CNES atualizado por unidade e </a:t>
            </a:r>
            <a:r>
              <a:rPr lang="en-US" sz="1450" dirty="0" err="1">
                <a:solidFill>
                  <a:srgbClr val="0B1F36"/>
                </a:solidFill>
              </a:rPr>
              <a:t>serviço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868680" y="2194560"/>
            <a:ext cx="329184" cy="329184"/>
          </a:xfrm>
          <a:prstGeom prst="roundRect">
            <a:avLst>
              <a:gd name="adj" fmla="val 11111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/>
          <p:nvPr/>
        </p:nvSpPr>
        <p:spPr>
          <a:xfrm>
            <a:off x="941832" y="2249424"/>
            <a:ext cx="1828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✓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371600" y="2148840"/>
            <a:ext cx="448056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0B1F36"/>
                </a:solidFill>
              </a:rPr>
              <a:t>Mapa de produção SUS, gratuita e privada conciliado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868680" y="2880360"/>
            <a:ext cx="329184" cy="329184"/>
          </a:xfrm>
          <a:prstGeom prst="roundRect">
            <a:avLst>
              <a:gd name="adj" fmla="val 11111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10"/>
          <p:cNvSpPr/>
          <p:nvPr/>
        </p:nvSpPr>
        <p:spPr>
          <a:xfrm>
            <a:off x="941832" y="2935224"/>
            <a:ext cx="1828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✓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1371600" y="2834640"/>
            <a:ext cx="448056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0B1F36"/>
                </a:solidFill>
              </a:rPr>
              <a:t>Receitas/despesas segregadas por contrato/fonte/atividade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868680" y="3566160"/>
            <a:ext cx="329184" cy="329184"/>
          </a:xfrm>
          <a:prstGeom prst="roundRect">
            <a:avLst>
              <a:gd name="adj" fmla="val 11111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5" name="Text 13"/>
          <p:cNvSpPr/>
          <p:nvPr/>
        </p:nvSpPr>
        <p:spPr>
          <a:xfrm>
            <a:off x="941832" y="3621024"/>
            <a:ext cx="1828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✓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1371600" y="3520440"/>
            <a:ext cx="448056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0B1F36"/>
                </a:solidFill>
              </a:rPr>
              <a:t>Notas explicativas preparadas desde o fechamento mensal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6217920" y="1508760"/>
            <a:ext cx="329184" cy="329184"/>
          </a:xfrm>
          <a:prstGeom prst="roundRect">
            <a:avLst>
              <a:gd name="adj" fmla="val 11111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8" name="Text 16"/>
          <p:cNvSpPr/>
          <p:nvPr/>
        </p:nvSpPr>
        <p:spPr>
          <a:xfrm>
            <a:off x="6291072" y="1563624"/>
            <a:ext cx="1828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✓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720840" y="1463040"/>
            <a:ext cx="448056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0B1F36"/>
                </a:solidFill>
              </a:rPr>
              <a:t>Regularidade fiscal/previdenciária acompanhada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6217920" y="2194560"/>
            <a:ext cx="329184" cy="329184"/>
          </a:xfrm>
          <a:prstGeom prst="roundRect">
            <a:avLst>
              <a:gd name="adj" fmla="val 11111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" name="Text 19"/>
          <p:cNvSpPr/>
          <p:nvPr/>
        </p:nvSpPr>
        <p:spPr>
          <a:xfrm>
            <a:off x="6291072" y="2249424"/>
            <a:ext cx="1828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✓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720840" y="2148840"/>
            <a:ext cx="448056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0B1F36"/>
                </a:solidFill>
              </a:rPr>
              <a:t>Atas, políticas e remunerações arquivadas</a:t>
            </a:r>
            <a:endParaRPr lang="en-US" sz="1450" dirty="0"/>
          </a:p>
        </p:txBody>
      </p:sp>
      <p:sp>
        <p:nvSpPr>
          <p:cNvPr id="23" name="Shape 21"/>
          <p:cNvSpPr/>
          <p:nvPr/>
        </p:nvSpPr>
        <p:spPr>
          <a:xfrm>
            <a:off x="6217920" y="2880360"/>
            <a:ext cx="329184" cy="329184"/>
          </a:xfrm>
          <a:prstGeom prst="roundRect">
            <a:avLst>
              <a:gd name="adj" fmla="val 11111"/>
            </a:avLst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4" name="Text 22"/>
          <p:cNvSpPr/>
          <p:nvPr/>
        </p:nvSpPr>
        <p:spPr>
          <a:xfrm>
            <a:off x="6291072" y="2935224"/>
            <a:ext cx="18288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✓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6720840" y="2834640"/>
            <a:ext cx="448056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0B1F36"/>
                </a:solidFill>
              </a:rPr>
              <a:t>Prestação de contas compatível com a contabilidade</a:t>
            </a:r>
            <a:endParaRPr lang="en-US" sz="1450" dirty="0"/>
          </a:p>
        </p:txBody>
      </p:sp>
      <p:sp>
        <p:nvSpPr>
          <p:cNvPr id="26" name="Shape 24"/>
          <p:cNvSpPr/>
          <p:nvPr/>
        </p:nvSpPr>
        <p:spPr>
          <a:xfrm>
            <a:off x="1097280" y="5303520"/>
            <a:ext cx="7863840" cy="301752"/>
          </a:xfrm>
          <a:prstGeom prst="roundRect">
            <a:avLst>
              <a:gd name="adj" fmla="val 18182"/>
            </a:avLst>
          </a:prstGeom>
          <a:solidFill>
            <a:srgbClr val="B8953B"/>
          </a:solidFill>
          <a:ln w="12700">
            <a:solidFill>
              <a:srgbClr val="B8953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7" name="Text 25"/>
          <p:cNvSpPr/>
          <p:nvPr/>
        </p:nvSpPr>
        <p:spPr>
          <a:xfrm>
            <a:off x="1188720" y="5376672"/>
            <a:ext cx="76809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Controle simples, execução mensal e arquivo organizado reduzem risco de renovação problemática</a:t>
            </a:r>
            <a:r>
              <a:rPr lang="en-US" sz="850" b="1" dirty="0">
                <a:solidFill>
                  <a:srgbClr val="FFFFFF"/>
                </a:solidFill>
              </a:rPr>
              <a:t>.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411480" y="6211062"/>
            <a:ext cx="1204722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360" b="1" dirty="0">
                <a:solidFill>
                  <a:srgbClr val="0A37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CRCGO</a:t>
            </a:r>
            <a:endParaRPr lang="en-US" sz="1360" dirty="0"/>
          </a:p>
        </p:txBody>
      </p:sp>
      <p:sp>
        <p:nvSpPr>
          <p:cNvPr id="29" name="Shape 27"/>
          <p:cNvSpPr/>
          <p:nvPr/>
        </p:nvSpPr>
        <p:spPr>
          <a:xfrm>
            <a:off x="1437437" y="6211062"/>
            <a:ext cx="178765" cy="194310"/>
          </a:xfrm>
          <a:prstGeom prst="rect">
            <a:avLst/>
          </a:prstGeom>
          <a:solidFill>
            <a:srgbClr val="B8953B">
              <a:alpha val="55000"/>
            </a:srgbClr>
          </a:solidFill>
          <a:ln w="12700">
            <a:solidFill>
              <a:srgbClr val="B895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0" name="Text 28"/>
          <p:cNvSpPr/>
          <p:nvPr/>
        </p:nvSpPr>
        <p:spPr>
          <a:xfrm>
            <a:off x="411480" y="6444234"/>
            <a:ext cx="1437894" cy="2720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8" b="1" dirty="0">
                <a:solidFill>
                  <a:srgbClr val="0A3766"/>
                </a:solidFill>
              </a:rPr>
              <a:t>CONSELHO REGIONAL DE</a:t>
            </a:r>
            <a:endParaRPr lang="en-US" sz="408" dirty="0"/>
          </a:p>
          <a:p>
            <a:pPr marL="0" indent="0">
              <a:buNone/>
            </a:pPr>
            <a:r>
              <a:rPr lang="en-US" sz="408" b="1" dirty="0">
                <a:solidFill>
                  <a:srgbClr val="0A3766"/>
                </a:solidFill>
              </a:rPr>
              <a:t>CONTABILIDADE DE GOIAS</a:t>
            </a:r>
            <a:endParaRPr lang="en-US" sz="408" dirty="0"/>
          </a:p>
        </p:txBody>
      </p:sp>
      <p:sp>
        <p:nvSpPr>
          <p:cNvPr id="31" name="Shape 29"/>
          <p:cNvSpPr/>
          <p:nvPr/>
        </p:nvSpPr>
        <p:spPr>
          <a:xfrm>
            <a:off x="1828800" y="6446520"/>
            <a:ext cx="9144000" cy="0"/>
          </a:xfrm>
          <a:prstGeom prst="line">
            <a:avLst/>
          </a:prstGeom>
          <a:noFill/>
          <a:ln w="762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2" name="Text 30"/>
          <p:cNvSpPr/>
          <p:nvPr/>
        </p:nvSpPr>
        <p:spPr>
          <a:xfrm>
            <a:off x="1920240" y="6272784"/>
            <a:ext cx="6675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rgbClr val="4A5568"/>
                </a:solidFill>
              </a:rPr>
              <a:t>LIVE | CEBAS </a:t>
            </a:r>
            <a:r>
              <a:rPr lang="en-US" sz="1200" dirty="0" err="1">
                <a:solidFill>
                  <a:srgbClr val="4A5568"/>
                </a:solidFill>
              </a:rPr>
              <a:t>na</a:t>
            </a:r>
            <a:r>
              <a:rPr lang="en-US" sz="1200" dirty="0">
                <a:solidFill>
                  <a:srgbClr val="4A5568"/>
                </a:solidFill>
              </a:rPr>
              <a:t> </a:t>
            </a:r>
            <a:r>
              <a:rPr lang="en-US" sz="1200" dirty="0" err="1">
                <a:solidFill>
                  <a:srgbClr val="4A5568"/>
                </a:solidFill>
              </a:rPr>
              <a:t>área</a:t>
            </a:r>
            <a:r>
              <a:rPr lang="en-US" sz="1200" dirty="0">
                <a:solidFill>
                  <a:srgbClr val="4A5568"/>
                </a:solidFill>
              </a:rPr>
              <a:t> da </a:t>
            </a:r>
            <a:r>
              <a:rPr lang="en-US" sz="1200" dirty="0" err="1">
                <a:solidFill>
                  <a:srgbClr val="4A5568"/>
                </a:solidFill>
              </a:rPr>
              <a:t>Saúde</a:t>
            </a:r>
            <a:r>
              <a:rPr lang="en-US" sz="1200" dirty="0">
                <a:solidFill>
                  <a:srgbClr val="4A5568"/>
                </a:solidFill>
              </a:rPr>
              <a:t> | Organizações Sociais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11155680" y="62453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68"/>
                </a:solidFill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93192"/>
            <a:ext cx="5303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B8953B"/>
                </a:solidFill>
              </a:rPr>
              <a:t>ENCERRAMENTO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9601200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B1F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TRÊS </a:t>
            </a:r>
            <a:r>
              <a:rPr lang="en-US" sz="2700" b="1" dirty="0" err="1">
                <a:solidFill>
                  <a:srgbClr val="0B1F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mensagens</a:t>
            </a:r>
            <a:r>
              <a:rPr lang="en-US" sz="2700" b="1" dirty="0">
                <a:solidFill>
                  <a:srgbClr val="0B1F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 </a:t>
            </a:r>
            <a:r>
              <a:rPr lang="en-US" sz="2700" b="1" dirty="0" err="1">
                <a:solidFill>
                  <a:srgbClr val="0B1F3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importantes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640080" y="1298448"/>
            <a:ext cx="10881360" cy="0"/>
          </a:xfrm>
          <a:prstGeom prst="line">
            <a:avLst/>
          </a:prstGeom>
          <a:noFill/>
          <a:ln w="12700">
            <a:solidFill>
              <a:srgbClr val="D6DEE9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2148840" y="1645920"/>
            <a:ext cx="822960" cy="822960"/>
          </a:xfrm>
          <a:prstGeom prst="ellipse">
            <a:avLst/>
          </a:prstGeom>
          <a:solidFill>
            <a:srgbClr val="0A3766"/>
          </a:solidFill>
          <a:ln w="12700">
            <a:solidFill>
              <a:srgbClr val="0A376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/>
          <p:nvPr/>
        </p:nvSpPr>
        <p:spPr>
          <a:xfrm>
            <a:off x="2148840" y="1874520"/>
            <a:ext cx="82296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14400" y="2788920"/>
            <a:ext cx="3246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1F36"/>
                </a:solidFill>
              </a:rPr>
              <a:t>CEBAS e rotina, </a:t>
            </a:r>
            <a:r>
              <a:rPr lang="en-US" sz="1700" b="1" dirty="0" err="1">
                <a:solidFill>
                  <a:srgbClr val="0B1F36"/>
                </a:solidFill>
              </a:rPr>
              <a:t>não</a:t>
            </a:r>
            <a:r>
              <a:rPr lang="en-US" sz="1700" b="1" dirty="0">
                <a:solidFill>
                  <a:srgbClr val="0B1F36"/>
                </a:solidFill>
              </a:rPr>
              <a:t> evento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097280" y="3383280"/>
            <a:ext cx="2880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4A5568"/>
                </a:solidFill>
              </a:rPr>
              <a:t>A </a:t>
            </a:r>
            <a:r>
              <a:rPr lang="en-US" sz="1500" dirty="0" err="1">
                <a:solidFill>
                  <a:srgbClr val="4A5568"/>
                </a:solidFill>
              </a:rPr>
              <a:t>certificação</a:t>
            </a:r>
            <a:r>
              <a:rPr lang="en-US" sz="1500" dirty="0">
                <a:solidFill>
                  <a:srgbClr val="4A5568"/>
                </a:solidFill>
              </a:rPr>
              <a:t> precisa ser sustentada todos os meses.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852160" y="1645920"/>
            <a:ext cx="822960" cy="822960"/>
          </a:xfrm>
          <a:prstGeom prst="ellipse">
            <a:avLst/>
          </a:prstGeom>
          <a:solidFill>
            <a:srgbClr val="B8953B"/>
          </a:solidFill>
          <a:ln w="12700">
            <a:solidFill>
              <a:srgbClr val="B8953B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/>
          <p:nvPr/>
        </p:nvSpPr>
        <p:spPr>
          <a:xfrm>
            <a:off x="5852160" y="1874520"/>
            <a:ext cx="82296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617720" y="2788920"/>
            <a:ext cx="3246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B1F36"/>
                </a:solidFill>
              </a:rPr>
              <a:t>Contabilidade e </a:t>
            </a:r>
            <a:r>
              <a:rPr lang="en-US" sz="1700" b="1" dirty="0" err="1">
                <a:solidFill>
                  <a:srgbClr val="0B1F36"/>
                </a:solidFill>
              </a:rPr>
              <a:t>prova</a:t>
            </a:r>
            <a:r>
              <a:rPr lang="en-US" sz="1700" b="1" dirty="0">
                <a:solidFill>
                  <a:srgbClr val="0B1F36"/>
                </a:solidFill>
              </a:rPr>
              <a:t> </a:t>
            </a:r>
            <a:r>
              <a:rPr lang="en-US" sz="1700" b="1" dirty="0" err="1">
                <a:solidFill>
                  <a:srgbClr val="0B1F36"/>
                </a:solidFill>
              </a:rPr>
              <a:t>jurídica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800600" y="3383280"/>
            <a:ext cx="2880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4A5568"/>
                </a:solidFill>
              </a:rPr>
              <a:t>Sem </a:t>
            </a:r>
            <a:r>
              <a:rPr lang="en-US" sz="1500" dirty="0" err="1">
                <a:solidFill>
                  <a:srgbClr val="4A5568"/>
                </a:solidFill>
              </a:rPr>
              <a:t>segregação</a:t>
            </a:r>
            <a:r>
              <a:rPr lang="en-US" sz="1500" dirty="0">
                <a:solidFill>
                  <a:srgbClr val="4A5568"/>
                </a:solidFill>
              </a:rPr>
              <a:t> e notas explicativas, a defesa </a:t>
            </a:r>
            <a:r>
              <a:rPr lang="en-US" sz="1500" dirty="0" err="1">
                <a:solidFill>
                  <a:srgbClr val="4A5568"/>
                </a:solidFill>
              </a:rPr>
              <a:t>fica</a:t>
            </a:r>
            <a:r>
              <a:rPr lang="en-US" sz="1500" dirty="0">
                <a:solidFill>
                  <a:srgbClr val="4A5568"/>
                </a:solidFill>
              </a:rPr>
              <a:t> </a:t>
            </a:r>
            <a:r>
              <a:rPr lang="en-US" sz="1500" dirty="0" err="1">
                <a:solidFill>
                  <a:srgbClr val="4A5568"/>
                </a:solidFill>
              </a:rPr>
              <a:t>frágil</a:t>
            </a:r>
            <a:r>
              <a:rPr lang="en-US" sz="1500" dirty="0">
                <a:solidFill>
                  <a:srgbClr val="4A5568"/>
                </a:solidFill>
              </a:rPr>
              <a:t>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9555480" y="1645920"/>
            <a:ext cx="822960" cy="82296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4" name="Text 12"/>
          <p:cNvSpPr/>
          <p:nvPr/>
        </p:nvSpPr>
        <p:spPr>
          <a:xfrm>
            <a:off x="9555480" y="1874520"/>
            <a:ext cx="822960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321040" y="2788920"/>
            <a:ext cx="3246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 err="1">
                <a:solidFill>
                  <a:srgbClr val="0B1F36"/>
                </a:solidFill>
              </a:rPr>
              <a:t>Governança</a:t>
            </a:r>
            <a:r>
              <a:rPr lang="en-US" sz="1700" b="1" dirty="0">
                <a:solidFill>
                  <a:srgbClr val="0B1F36"/>
                </a:solidFill>
              </a:rPr>
              <a:t> evita glosa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8503920" y="3383280"/>
            <a:ext cx="2880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en-US" sz="1500" dirty="0" err="1">
                <a:solidFill>
                  <a:srgbClr val="4A5568"/>
                </a:solidFill>
              </a:rPr>
              <a:t>Remuneração</a:t>
            </a:r>
            <a:r>
              <a:rPr lang="en-US" sz="1500" dirty="0">
                <a:solidFill>
                  <a:srgbClr val="4A5568"/>
                </a:solidFill>
              </a:rPr>
              <a:t>, atas, CNES e </a:t>
            </a:r>
            <a:r>
              <a:rPr lang="en-US" sz="1500" dirty="0" err="1">
                <a:solidFill>
                  <a:srgbClr val="4A5568"/>
                </a:solidFill>
              </a:rPr>
              <a:t>prestação</a:t>
            </a:r>
            <a:r>
              <a:rPr lang="en-US" sz="1500" dirty="0">
                <a:solidFill>
                  <a:srgbClr val="4A5568"/>
                </a:solidFill>
              </a:rPr>
              <a:t> de contas precisam conversar.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4206240" y="498348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A3766"/>
                </a:solidFill>
              </a:rPr>
              <a:t>Obrigado!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411480" y="6211062"/>
            <a:ext cx="1204722" cy="1943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360" b="1" dirty="0">
                <a:solidFill>
                  <a:srgbClr val="0A3766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CRCGO</a:t>
            </a:r>
            <a:endParaRPr lang="en-US" sz="1360" dirty="0"/>
          </a:p>
        </p:txBody>
      </p:sp>
      <p:sp>
        <p:nvSpPr>
          <p:cNvPr id="19" name="Shape 17"/>
          <p:cNvSpPr/>
          <p:nvPr/>
        </p:nvSpPr>
        <p:spPr>
          <a:xfrm>
            <a:off x="1437437" y="6211062"/>
            <a:ext cx="178765" cy="194310"/>
          </a:xfrm>
          <a:prstGeom prst="rect">
            <a:avLst/>
          </a:prstGeom>
          <a:solidFill>
            <a:srgbClr val="B8953B">
              <a:alpha val="55000"/>
            </a:srgbClr>
          </a:solidFill>
          <a:ln w="12700">
            <a:solidFill>
              <a:srgbClr val="B8953B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" name="Text 18"/>
          <p:cNvSpPr/>
          <p:nvPr/>
        </p:nvSpPr>
        <p:spPr>
          <a:xfrm>
            <a:off x="411480" y="6444234"/>
            <a:ext cx="1437894" cy="27203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08" b="1" dirty="0">
                <a:solidFill>
                  <a:srgbClr val="0A3766"/>
                </a:solidFill>
              </a:rPr>
              <a:t>CONSELHO REGIONAL DE</a:t>
            </a:r>
            <a:endParaRPr lang="en-US" sz="408" dirty="0"/>
          </a:p>
          <a:p>
            <a:pPr marL="0" indent="0">
              <a:buNone/>
            </a:pPr>
            <a:r>
              <a:rPr lang="en-US" sz="408" b="1" dirty="0">
                <a:solidFill>
                  <a:srgbClr val="0A3766"/>
                </a:solidFill>
              </a:rPr>
              <a:t>CONTABILIDADE DE GOIAS</a:t>
            </a:r>
            <a:endParaRPr lang="en-US" sz="408" dirty="0"/>
          </a:p>
        </p:txBody>
      </p:sp>
      <p:sp>
        <p:nvSpPr>
          <p:cNvPr id="21" name="Shape 19"/>
          <p:cNvSpPr/>
          <p:nvPr/>
        </p:nvSpPr>
        <p:spPr>
          <a:xfrm>
            <a:off x="1828800" y="6446520"/>
            <a:ext cx="9144000" cy="0"/>
          </a:xfrm>
          <a:prstGeom prst="line">
            <a:avLst/>
          </a:prstGeom>
          <a:noFill/>
          <a:ln w="7620">
            <a:solidFill>
              <a:srgbClr val="D7DEE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2" name="Text 20"/>
          <p:cNvSpPr/>
          <p:nvPr/>
        </p:nvSpPr>
        <p:spPr>
          <a:xfrm>
            <a:off x="1920240" y="6272784"/>
            <a:ext cx="6675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</a:rPr>
              <a:t>LIVE | CEBAS na area da </a:t>
            </a:r>
            <a:r>
              <a:rPr lang="en-US" sz="1200" dirty="0" err="1">
                <a:solidFill>
                  <a:srgbClr val="4A5568"/>
                </a:solidFill>
              </a:rPr>
              <a:t>Saúde</a:t>
            </a:r>
            <a:r>
              <a:rPr lang="en-US" sz="1200" dirty="0">
                <a:solidFill>
                  <a:srgbClr val="4A5568"/>
                </a:solidFill>
              </a:rPr>
              <a:t> | Organizações Sociais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1155680" y="62453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4A5568"/>
                </a:solidFill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1449</Words>
  <Application>Microsoft Office PowerPoint</Application>
  <PresentationFormat>Widescreen</PresentationFormat>
  <Paragraphs>280</Paragraphs>
  <Slides>14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CRC-GO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CEBAS na area da Saude - Organizacoes Sociais</dc:title>
  <dc:subject>LIVE CRC-GO | CEBAS na area da saude</dc:subject>
  <dc:creator>Xavier e Junqueira Advogados</dc:creator>
  <cp:lastModifiedBy>Assessoria</cp:lastModifiedBy>
  <cp:revision>2</cp:revision>
  <dcterms:created xsi:type="dcterms:W3CDTF">2026-09-22T10:53:31Z</dcterms:created>
  <dcterms:modified xsi:type="dcterms:W3CDTF">2026-09-24T18:33:00Z</dcterms:modified>
</cp:coreProperties>
</file>