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handoutMasterIdLst>
    <p:handoutMasterId r:id="rId29"/>
  </p:handoutMasterIdLst>
  <p:sldIdLst>
    <p:sldId id="261" r:id="rId2"/>
    <p:sldId id="262" r:id="rId3"/>
    <p:sldId id="260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63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143"/>
    <a:srgbClr val="39B54A"/>
    <a:srgbClr val="B48717"/>
    <a:srgbClr val="FBB03B"/>
    <a:srgbClr val="193C6C"/>
    <a:srgbClr val="00B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224E818-7305-3999-0440-CF6C4B896C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EBA6B36-54FE-8223-3159-431C949357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57F4D-69C6-458C-A29D-3B138F3958C0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AD12E7-1668-E357-756F-475FA8E92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C0FEA4-3016-4B60-6AAB-AB509C86D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58584-B829-49B9-BA73-4FDD80FA3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637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876B9CE-53C4-6E97-9033-5594B6A1E8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87" y="-30193"/>
            <a:ext cx="12335774" cy="691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D8EDBD3-D034-2328-F11E-3E245EA22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76745"/>
            <a:ext cx="12351589" cy="70114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E2ADACF-D12A-2DC6-3796-38A8190D9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F5FBE72-F721-6151-ABA9-1E2D82FDE1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F6ECEBC-5D98-2A8D-623A-BD12C8EBE2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6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BB0B89AB-5DEF-925B-51F4-8363FCFE07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6291"/>
            <a:ext cx="12351589" cy="695058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077A1B0-1DBC-F95B-7713-811CFD38A2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18ADAA6-2A8E-5CA7-99CB-3E6DB2BF40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3627F95-75BD-6A9C-2C01-2FB69C3CBD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3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0A5320E2-CA52-244F-C976-CA8E960B39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8101"/>
            <a:ext cx="12351589" cy="69542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FA59484-08E1-B3CD-0207-BBE74421F5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A4622B9-2F45-9686-E31C-DE72D75DB4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40B3707-F653-CB91-8C7A-816314AB98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2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DF0E3DE0-657F-F3E1-69A1-3AEC31B8DD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6291"/>
            <a:ext cx="12351589" cy="695058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9F62B28-77A7-108E-5AD1-A6EC469C73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FF93B4-917B-8614-4666-FA0808DFCD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AF7A694-42E8-571F-F69F-4A2AEE8C4DA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0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0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13BF3C2A-0967-B101-E33F-C5F8FEC9EC0D}"/>
              </a:ext>
            </a:extLst>
          </p:cNvPr>
          <p:cNvSpPr txBox="1"/>
          <p:nvPr/>
        </p:nvSpPr>
        <p:spPr>
          <a:xfrm>
            <a:off x="1179025" y="3770665"/>
            <a:ext cx="7167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latin typeface="Calibri" pitchFamily="34" charset="0"/>
              </a:rPr>
              <a:t>SEJAM </a:t>
            </a:r>
            <a:r>
              <a:rPr lang="pt-BR" sz="5400" b="1" dirty="0">
                <a:solidFill>
                  <a:schemeClr val="bg1"/>
                </a:solidFill>
                <a:latin typeface="Calibri" pitchFamily="34" charset="0"/>
              </a:rPr>
              <a:t>BEM-VINDOS!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2DE282A-F519-4A77-D31F-C176DF3ECF0A}"/>
              </a:ext>
            </a:extLst>
          </p:cNvPr>
          <p:cNvSpPr/>
          <p:nvPr/>
        </p:nvSpPr>
        <p:spPr>
          <a:xfrm flipH="1">
            <a:off x="961293" y="3709982"/>
            <a:ext cx="73696" cy="1086452"/>
          </a:xfrm>
          <a:prstGeom prst="rect">
            <a:avLst/>
          </a:prstGeom>
          <a:solidFill>
            <a:srgbClr val="39B54A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707793C-EB55-FA51-9593-CA90F8174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35" y="1229264"/>
            <a:ext cx="7515764" cy="21997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2546C49-550A-4551-76D2-5C7C58838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48" y="6722132"/>
            <a:ext cx="12418096" cy="16807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D5363E6-9B2D-4D53-E4F7-D321677C1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599" y="6314275"/>
            <a:ext cx="4538133" cy="40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6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057463"/>
            <a:ext cx="1043432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CONTA BANCÁRIA ELEITORAL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Agora pode ser aberta: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presencialmente;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posto bancário;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meio eletrônico.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Inclusive com: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assinatura eletrônica;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assinatura avançada;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assinatura qualificada.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Isso facilita o início da campanha. 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69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228397"/>
            <a:ext cx="104343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ATENÇÃO ÀS CONTAS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Jamais misture recursos.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Continuam separadas: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Fundo Partidário;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FEFC;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Outros Recursos.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Transferências entre contas continuam proibidas, salvo hipóteses específicas. 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54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413063"/>
            <a:ext cx="104343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FEFC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Mudanças relevantes.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Agora a resolução prevê: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inclusão das candidaturas indígenas;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manutenção das cotas para mulheres;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mínimo para pessoas negras;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fiscalização específica pelo Diretório Nacional.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54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1781E8F-3ADE-45CC-A5D7-11485D6F9B5C}"/>
              </a:ext>
            </a:extLst>
          </p:cNvPr>
          <p:cNvSpPr txBox="1"/>
          <p:nvPr/>
        </p:nvSpPr>
        <p:spPr>
          <a:xfrm>
            <a:off x="1330960" y="1449477"/>
            <a:ext cx="953008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FUNDO PARTIDÁRIO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Também sofreu alterações.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Agora: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contempla candidaturas indígenas;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novos critérios para cálculo das cotas;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maior fiscalização.</a:t>
            </a:r>
          </a:p>
        </p:txBody>
      </p:sp>
    </p:spTree>
    <p:extLst>
      <p:ext uri="{BB962C8B-B14F-4D97-AF65-F5344CB8AC3E}">
        <p14:creationId xmlns:p14="http://schemas.microsoft.com/office/powerpoint/2010/main" val="57023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1781E8F-3ADE-45CC-A5D7-11485D6F9B5C}"/>
              </a:ext>
            </a:extLst>
          </p:cNvPr>
          <p:cNvSpPr txBox="1"/>
          <p:nvPr/>
        </p:nvSpPr>
        <p:spPr>
          <a:xfrm>
            <a:off x="1330960" y="1474619"/>
            <a:ext cx="9530080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HONORÁRIOS ADVOCATÍCIOS E CONTÁBEIS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Continuam:</a:t>
            </a:r>
          </a:p>
          <a:p>
            <a:r>
              <a:rPr lang="pt-BR" sz="2400" dirty="0">
                <a:solidFill>
                  <a:srgbClr val="002060"/>
                </a:solidFill>
              </a:rPr>
              <a:t>✔ fora do limite de gastos.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Mas: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devem ser declarados;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comprovados;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contabilizados corretamente.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6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1A66E0-B4C6-4E24-B24F-A66BFE4CAB4B}"/>
              </a:ext>
            </a:extLst>
          </p:cNvPr>
          <p:cNvSpPr txBox="1"/>
          <p:nvPr/>
        </p:nvSpPr>
        <p:spPr>
          <a:xfrm>
            <a:off x="1031240" y="1413063"/>
            <a:ext cx="811784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DOCUMENTAÇÃO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Nunca basta possuir apenas a nota fiscal.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É recomendável manter: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contrato;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ordem de serviço;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comprovante bancário;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comprovante da entrega do serviço;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documentação complementar.</a:t>
            </a:r>
          </a:p>
        </p:txBody>
      </p:sp>
    </p:spTree>
    <p:extLst>
      <p:ext uri="{BB962C8B-B14F-4D97-AF65-F5344CB8AC3E}">
        <p14:creationId xmlns:p14="http://schemas.microsoft.com/office/powerpoint/2010/main" val="192826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11A66E0-B4C6-4E24-B24F-A66BFE4CAB4B}"/>
              </a:ext>
            </a:extLst>
          </p:cNvPr>
          <p:cNvSpPr txBox="1"/>
          <p:nvPr/>
        </p:nvSpPr>
        <p:spPr>
          <a:xfrm>
            <a:off x="899160" y="1659285"/>
            <a:ext cx="103936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RECURSOS DE ORIGEM NÃO IDENTIFICADA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RONI continua sendo um dos maiores problemas.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alteração trouxe possibilidade de saneamento quando houver prova suficiente da origem.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Mas</a:t>
            </a:r>
            <a:r>
              <a:rPr lang="pt-BR" sz="2400" dirty="0">
                <a:solidFill>
                  <a:srgbClr val="002060"/>
                </a:solidFill>
              </a:rPr>
              <a:t>: Quem pretende regularizar deverá produzir prova robusta.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153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909320" y="1413063"/>
            <a:ext cx="893064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NOVAS DESPESAS RECONHECIDAS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resolução passou a prever expressamente despesas relacionadas à: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violência política contra a mulher;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contratação de segurança para candidatas.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São gastos admitidos, desde que: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necessários;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proporcionais;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comprovados.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55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990600" y="1302067"/>
            <a:ext cx="893064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COMBUSTÍVEL</a:t>
            </a:r>
            <a:endParaRPr lang="pt-BR" b="1" dirty="0">
              <a:solidFill>
                <a:srgbClr val="002060"/>
              </a:solidFill>
            </a:endParaRP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Tema recorrente de desaprovação.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Agora a fiscalização será ainda maior.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Recomenda-se: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notas fiscais completas;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placas dos veículos;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roteiro;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litros abastecidos;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vínculo com o evento.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53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1155700" y="1274564"/>
            <a:ext cx="988060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ECONOMICIDADE</a:t>
            </a:r>
          </a:p>
          <a:p>
            <a:endParaRPr lang="pt-BR" sz="32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Não basta gastar corretamente.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É preciso gastar de forma razoável.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Valores acima do mercado poderão gerar: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diligência;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glosa;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desaprovação.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84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4">
            <a:extLst>
              <a:ext uri="{FF2B5EF4-FFF2-40B4-BE49-F238E27FC236}">
                <a16:creationId xmlns:a16="http://schemas.microsoft.com/office/drawing/2014/main" id="{7082CC5E-2D73-F1E6-4E34-14811B043075}"/>
              </a:ext>
            </a:extLst>
          </p:cNvPr>
          <p:cNvSpPr txBox="1"/>
          <p:nvPr/>
        </p:nvSpPr>
        <p:spPr>
          <a:xfrm>
            <a:off x="338058" y="1055443"/>
            <a:ext cx="1151588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002060"/>
                </a:solidFill>
              </a:rPr>
              <a:t>Arrecadação, Gastos e Prestação de Contas nas Eleições 2026</a:t>
            </a:r>
          </a:p>
          <a:p>
            <a:endParaRPr lang="pt-BR" sz="4000" b="1" dirty="0">
              <a:solidFill>
                <a:srgbClr val="002060"/>
              </a:solidFill>
            </a:endParaRPr>
          </a:p>
          <a:p>
            <a:pPr algn="ctr"/>
            <a:r>
              <a:rPr lang="pt-BR" sz="4000" dirty="0">
                <a:solidFill>
                  <a:srgbClr val="002060"/>
                </a:solidFill>
              </a:rPr>
              <a:t>As principais mudanças trazidas pela Resolução TSE </a:t>
            </a:r>
          </a:p>
          <a:p>
            <a:pPr algn="ctr"/>
            <a:r>
              <a:rPr lang="pt-BR" sz="4000" dirty="0">
                <a:solidFill>
                  <a:srgbClr val="002060"/>
                </a:solidFill>
              </a:rPr>
              <a:t>nº 23.752/2026</a:t>
            </a:r>
          </a:p>
          <a:p>
            <a:pPr algn="ctr"/>
            <a:endParaRPr lang="pt-BR" sz="4000" b="1" dirty="0">
              <a:solidFill>
                <a:srgbClr val="002060"/>
              </a:solidFill>
            </a:endParaRPr>
          </a:p>
          <a:p>
            <a:r>
              <a:rPr lang="pt-BR" sz="4000" b="1" dirty="0">
                <a:solidFill>
                  <a:srgbClr val="002060"/>
                </a:solidFill>
              </a:rPr>
              <a:t>Dr. Pedro Buritisal</a:t>
            </a:r>
          </a:p>
          <a:p>
            <a:r>
              <a:rPr lang="pt-BR" sz="2400" b="1" dirty="0">
                <a:solidFill>
                  <a:srgbClr val="002060"/>
                </a:solidFill>
              </a:rPr>
              <a:t>           OAB/GO 27.575</a:t>
            </a:r>
            <a:endParaRPr lang="pt-BR" sz="2400" dirty="0">
              <a:solidFill>
                <a:srgbClr val="002060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F27F8EA-70F9-45A8-3ABB-E9FFC0844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213" y="6256867"/>
            <a:ext cx="5459519" cy="4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44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1155700" y="1336119"/>
            <a:ext cx="98806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RESPONSABILIDADE DO CONTADOR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nova redação reforçou: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Responsabilidade solidária entre: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candidato;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administrador financeiro;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contador.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Com referência expressa à legislação de prevenção à lavagem de dinheiro.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837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953770" y="1643896"/>
            <a:ext cx="1028446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PRESTAÇÃO DE CONTAS DIGITAL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Os documentos deverão ser: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digitalizados;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em PDF;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 OCR;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organizados em pastas;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enviados exclusivamente pelo sistema</a:t>
            </a:r>
            <a:r>
              <a:rPr lang="pt-BR" dirty="0">
                <a:solidFill>
                  <a:srgbClr val="002060"/>
                </a:solidFill>
              </a:rPr>
              <a:t>.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23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681CFA-1143-473F-A83D-57353641DB98}"/>
              </a:ext>
            </a:extLst>
          </p:cNvPr>
          <p:cNvSpPr txBox="1"/>
          <p:nvPr/>
        </p:nvSpPr>
        <p:spPr>
          <a:xfrm>
            <a:off x="953770" y="1643896"/>
            <a:ext cx="1028446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CONTA+JE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O antigo SPCE dá lugar ao novo ambiente.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Agora:</a:t>
            </a:r>
          </a:p>
          <a:p>
            <a:r>
              <a:rPr lang="pt-BR" sz="2400" dirty="0" err="1">
                <a:solidFill>
                  <a:srgbClr val="002060"/>
                </a:solidFill>
              </a:rPr>
              <a:t>Conta+JE</a:t>
            </a:r>
            <a:r>
              <a:rPr lang="pt-BR" sz="2400" dirty="0">
                <a:solidFill>
                  <a:srgbClr val="002060"/>
                </a:solidFill>
              </a:rPr>
              <a:t>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É fundamental que toda a equipe seja treinada na nova plataforma. </a:t>
            </a:r>
          </a:p>
          <a:p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37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6F9DAA9-9652-44AC-8D34-2B04CA7915E0}"/>
              </a:ext>
            </a:extLst>
          </p:cNvPr>
          <p:cNvSpPr txBox="1"/>
          <p:nvPr/>
        </p:nvSpPr>
        <p:spPr>
          <a:xfrm>
            <a:off x="1071880" y="1413063"/>
            <a:ext cx="956056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FISCALIZAÇÃO AUTOMATIZADA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Justiça Eleitoral fará cruzamentos automáticos com: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Receita Federal;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notas fiscais eletrônicas;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bancos;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sistemas públicos;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CNPJ da campanha.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O risco de omissão aumentou significativamente.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35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8A8CDE0-F37B-4E26-8505-DA61663E28EA}"/>
              </a:ext>
            </a:extLst>
          </p:cNvPr>
          <p:cNvSpPr txBox="1"/>
          <p:nvPr/>
        </p:nvSpPr>
        <p:spPr>
          <a:xfrm>
            <a:off x="1051560" y="1782395"/>
            <a:ext cx="850392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CONTAS NÃO PRESTADAS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Continuam sendo a situação mais grave.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Consequências: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devolução integral dos recursos públicos;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impedimentos eleitorais;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outras sanções previstas na legislação.</a:t>
            </a:r>
          </a:p>
        </p:txBody>
      </p:sp>
    </p:spTree>
    <p:extLst>
      <p:ext uri="{BB962C8B-B14F-4D97-AF65-F5344CB8AC3E}">
        <p14:creationId xmlns:p14="http://schemas.microsoft.com/office/powerpoint/2010/main" val="1334412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6C15EAA-DE4C-4282-BA09-71B0913C5482}"/>
              </a:ext>
            </a:extLst>
          </p:cNvPr>
          <p:cNvSpPr txBox="1"/>
          <p:nvPr/>
        </p:nvSpPr>
        <p:spPr>
          <a:xfrm>
            <a:off x="985520" y="1371233"/>
            <a:ext cx="881888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CINCO RECOMENDAÇÕES PRÁTICAS</a:t>
            </a:r>
          </a:p>
          <a:p>
            <a:pPr>
              <a:buFont typeface="+mj-lt"/>
              <a:buAutoNum type="arabicPeriod"/>
            </a:pPr>
            <a:endParaRPr lang="pt-BR" sz="2400" dirty="0">
              <a:solidFill>
                <a:srgbClr val="002060"/>
              </a:solidFill>
            </a:endParaRPr>
          </a:p>
          <a:p>
            <a:pPr>
              <a:buFont typeface="+mj-lt"/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 Controle financeiro diário. </a:t>
            </a:r>
          </a:p>
          <a:p>
            <a:pPr>
              <a:buFont typeface="+mj-lt"/>
              <a:buAutoNum type="arabicPeriod"/>
            </a:pPr>
            <a:endParaRPr lang="pt-BR" sz="2400" dirty="0">
              <a:solidFill>
                <a:srgbClr val="002060"/>
              </a:solidFill>
            </a:endParaRPr>
          </a:p>
          <a:p>
            <a:pPr>
              <a:buFont typeface="+mj-lt"/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 Guarde toda documentação. </a:t>
            </a:r>
          </a:p>
          <a:p>
            <a:pPr>
              <a:buFont typeface="+mj-lt"/>
              <a:buAutoNum type="arabicPeriod"/>
            </a:pPr>
            <a:endParaRPr lang="pt-BR" sz="2400" dirty="0">
              <a:solidFill>
                <a:srgbClr val="002060"/>
              </a:solidFill>
            </a:endParaRPr>
          </a:p>
          <a:p>
            <a:pPr>
              <a:buFont typeface="+mj-lt"/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 Nunca misture fontes de recursos. </a:t>
            </a:r>
          </a:p>
          <a:p>
            <a:pPr>
              <a:buFont typeface="+mj-lt"/>
              <a:buAutoNum type="arabicPeriod"/>
            </a:pPr>
            <a:endParaRPr lang="pt-BR" sz="2400" dirty="0">
              <a:solidFill>
                <a:srgbClr val="002060"/>
              </a:solidFill>
            </a:endParaRPr>
          </a:p>
          <a:p>
            <a:pPr>
              <a:buFont typeface="+mj-lt"/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 Utilize corretamente o sistema </a:t>
            </a:r>
            <a:r>
              <a:rPr lang="pt-BR" sz="2400" dirty="0" err="1">
                <a:solidFill>
                  <a:srgbClr val="002060"/>
                </a:solidFill>
              </a:rPr>
              <a:t>Conta+JE</a:t>
            </a:r>
            <a:r>
              <a:rPr lang="pt-BR" sz="2400" dirty="0">
                <a:solidFill>
                  <a:srgbClr val="002060"/>
                </a:solidFill>
              </a:rPr>
              <a:t>. </a:t>
            </a:r>
          </a:p>
          <a:p>
            <a:pPr>
              <a:buFont typeface="+mj-lt"/>
              <a:buAutoNum type="arabicPeriod"/>
            </a:pPr>
            <a:endParaRPr lang="pt-BR" sz="2400" dirty="0">
              <a:solidFill>
                <a:srgbClr val="002060"/>
              </a:solidFill>
            </a:endParaRPr>
          </a:p>
          <a:p>
            <a:pPr>
              <a:buFont typeface="+mj-lt"/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 Trabalhe de forma integrada com advogado e contador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3099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6C15EAA-DE4C-4282-BA09-71B0913C5482}"/>
              </a:ext>
            </a:extLst>
          </p:cNvPr>
          <p:cNvSpPr txBox="1"/>
          <p:nvPr/>
        </p:nvSpPr>
        <p:spPr>
          <a:xfrm>
            <a:off x="1026160" y="1001305"/>
            <a:ext cx="1013968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CONCLUSÃO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prestação de contas deixou de ser apenas um procedimento burocrático.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Hoje ela representa: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gestão financeira;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</a:t>
            </a:r>
            <a:r>
              <a:rPr lang="pt-BR" sz="2400" i="1" dirty="0" err="1">
                <a:solidFill>
                  <a:srgbClr val="002060"/>
                </a:solidFill>
              </a:rPr>
              <a:t>compliance</a:t>
            </a:r>
            <a:r>
              <a:rPr lang="pt-BR" sz="2400" dirty="0">
                <a:solidFill>
                  <a:srgbClr val="002060"/>
                </a:solidFill>
              </a:rPr>
              <a:t> eleitoral;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transparência;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prevenção de ilícitos;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segurança jurídica para candidatos e partidos.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Uma campanha organizada financeiramente reduz riscos de desaprovação e fortalece a legitimidade do processo eleitoral.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22607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3B25BBCB-B906-1B7F-A24F-F22477AF3AD7}"/>
              </a:ext>
            </a:extLst>
          </p:cNvPr>
          <p:cNvSpPr txBox="1"/>
          <p:nvPr/>
        </p:nvSpPr>
        <p:spPr>
          <a:xfrm>
            <a:off x="1284535" y="4174633"/>
            <a:ext cx="7167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latin typeface="Calibri" pitchFamily="34" charset="0"/>
              </a:rPr>
              <a:t>AGRADECEMOS</a:t>
            </a:r>
          </a:p>
          <a:p>
            <a:r>
              <a:rPr lang="pt-BR" sz="5400" b="1" dirty="0">
                <a:solidFill>
                  <a:schemeClr val="bg1"/>
                </a:solidFill>
                <a:latin typeface="Calibri" pitchFamily="34" charset="0"/>
              </a:rPr>
              <a:t>SUA PARTICIPAÇÃO!</a:t>
            </a:r>
            <a:endParaRPr lang="pt-BR" sz="5400" b="1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6623C53-EDD3-F5E4-4710-76D1E73A631E}"/>
              </a:ext>
            </a:extLst>
          </p:cNvPr>
          <p:cNvSpPr/>
          <p:nvPr/>
        </p:nvSpPr>
        <p:spPr>
          <a:xfrm>
            <a:off x="1032414" y="4053267"/>
            <a:ext cx="81514" cy="1875692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B888A8D4-D961-42D6-9D4C-E2984D494C27}"/>
              </a:ext>
            </a:extLst>
          </p:cNvPr>
          <p:cNvSpPr txBox="1"/>
          <p:nvPr/>
        </p:nvSpPr>
        <p:spPr>
          <a:xfrm>
            <a:off x="1363650" y="152400"/>
            <a:ext cx="100053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pt-BR" sz="44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4400" dirty="0">
                <a:solidFill>
                  <a:schemeClr val="bg1"/>
                </a:solidFill>
                <a:latin typeface="Calibri" pitchFamily="34" charset="0"/>
              </a:rPr>
              <a:t>         @pedroburitisal</a:t>
            </a:r>
          </a:p>
          <a:p>
            <a:endParaRPr lang="pt-BR" sz="44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4400" dirty="0">
                <a:solidFill>
                  <a:schemeClr val="bg1"/>
                </a:solidFill>
                <a:latin typeface="Calibri" pitchFamily="34" charset="0"/>
              </a:rPr>
              <a:t>          (62) 9 9137-221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BD7160A-88D4-4F12-8FCB-285080280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50" y="1000618"/>
            <a:ext cx="1279218" cy="71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25E4791B-92B2-4425-A5D3-CD42F1CFE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478" y="2387494"/>
            <a:ext cx="719561" cy="71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9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9260180-B3E9-6365-23FB-B142C8458B7E}"/>
              </a:ext>
            </a:extLst>
          </p:cNvPr>
          <p:cNvSpPr txBox="1"/>
          <p:nvPr/>
        </p:nvSpPr>
        <p:spPr>
          <a:xfrm>
            <a:off x="490016" y="1443841"/>
            <a:ext cx="112119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OBJETIVOS DO SEMINÁRIO</a:t>
            </a:r>
          </a:p>
          <a:p>
            <a:endParaRPr lang="pt-BR" sz="28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Ao final do seminário, o participante deverá compreender: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como funciona a arrecadação eleitoral;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quais as fontes de receitas que uma candidatura pode ter;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quais despesas podem ser realizadas;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quais são os principais riscos de desaprovação;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quais foram as alterações para as eleições de 2026;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como operar o novo sistema de prestação de contas.</a:t>
            </a:r>
            <a:endParaRPr lang="pt-BR" sz="2800" dirty="0">
              <a:solidFill>
                <a:srgbClr val="00206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4FFDDFB-09D4-1454-26BA-7A477AD17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213" y="6256867"/>
            <a:ext cx="5459519" cy="4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1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9C16CBD-203E-4F81-A995-B9F356D03793}"/>
              </a:ext>
            </a:extLst>
          </p:cNvPr>
          <p:cNvSpPr txBox="1"/>
          <p:nvPr/>
        </p:nvSpPr>
        <p:spPr>
          <a:xfrm>
            <a:off x="721360" y="1013826"/>
            <a:ext cx="9956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BASE NORMATIVA</a:t>
            </a:r>
          </a:p>
          <a:p>
            <a:endParaRPr lang="pt-BR" sz="28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prestação de contas continua disciplinada principalmente por: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Lei nº 9.504/97;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Lei nº 9.096/95;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Resolução-TSE nº 23.607/2019;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Resolução-TSE nº 23.752/2026;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decisões recentes do Tribunal Superior Eleitoral. </a:t>
            </a:r>
          </a:p>
          <a:p>
            <a:endParaRPr lang="pt-BR" sz="2800" dirty="0">
              <a:solidFill>
                <a:srgbClr val="002060"/>
              </a:solidFill>
            </a:endParaRPr>
          </a:p>
          <a:p>
            <a:r>
              <a:rPr lang="pt-BR" sz="3200" b="1" dirty="0">
                <a:solidFill>
                  <a:srgbClr val="002060"/>
                </a:solidFill>
              </a:rPr>
              <a:t>Mensagem importante</a:t>
            </a:r>
            <a:endParaRPr lang="pt-BR" sz="32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Resolução 23.752/2026 </a:t>
            </a:r>
            <a:r>
              <a:rPr lang="pt-BR" sz="2400" b="1" dirty="0">
                <a:solidFill>
                  <a:srgbClr val="002060"/>
                </a:solidFill>
              </a:rPr>
              <a:t>não criou um novo regime jurídico</a:t>
            </a:r>
            <a:r>
              <a:rPr lang="pt-BR" sz="2400" dirty="0">
                <a:solidFill>
                  <a:srgbClr val="002060"/>
                </a:solidFill>
              </a:rPr>
              <a:t>.</a:t>
            </a:r>
          </a:p>
          <a:p>
            <a:r>
              <a:rPr lang="pt-BR" sz="2400" dirty="0">
                <a:solidFill>
                  <a:srgbClr val="002060"/>
                </a:solidFill>
              </a:rPr>
              <a:t>Ela apenas atualizou a Resolução 23.607/2019.</a:t>
            </a:r>
          </a:p>
        </p:txBody>
      </p:sp>
    </p:spTree>
    <p:extLst>
      <p:ext uri="{BB962C8B-B14F-4D97-AF65-F5344CB8AC3E}">
        <p14:creationId xmlns:p14="http://schemas.microsoft.com/office/powerpoint/2010/main" val="1420911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FFC34F9-8703-454E-BE77-B5B35759F098}"/>
              </a:ext>
            </a:extLst>
          </p:cNvPr>
          <p:cNvSpPr txBox="1"/>
          <p:nvPr/>
        </p:nvSpPr>
        <p:spPr>
          <a:xfrm>
            <a:off x="548640" y="892224"/>
            <a:ext cx="10414000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A NOVA LÓGICA DA PRESTAÇÃO DE CONTAS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A principal mudança estrutural foi tecnológica.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Antes</a:t>
            </a:r>
            <a:r>
              <a:rPr kumimoji="0" lang="pt-BR" altLang="pt-BR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SPCE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programas instalados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Agora: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sistema totalmente web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integração automática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cruzamento eletrônico de dados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 maior fiscalização em tempo real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Consequência: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O erro que antes passava despercebido hoje é identificado automaticamente. </a:t>
            </a:r>
          </a:p>
        </p:txBody>
      </p:sp>
    </p:spTree>
    <p:extLst>
      <p:ext uri="{BB962C8B-B14F-4D97-AF65-F5344CB8AC3E}">
        <p14:creationId xmlns:p14="http://schemas.microsoft.com/office/powerpoint/2010/main" val="4090877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209249"/>
            <a:ext cx="1043432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LIMITE DE GASTOS:</a:t>
            </a:r>
          </a:p>
          <a:p>
            <a:endParaRPr lang="pt-BR" sz="20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alteração do art. 6º reforçou a penalidade.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Quem gastar acima do limite: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multa equivalente a 100% do excesso;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recolhimento em cinco dias úteis;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possibilidade de investigação por abuso do poder econômico. </a:t>
            </a:r>
          </a:p>
          <a:p>
            <a:endParaRPr lang="pt-BR" sz="1800" dirty="0">
              <a:solidFill>
                <a:srgbClr val="002060"/>
              </a:solidFill>
            </a:endParaRPr>
          </a:p>
          <a:p>
            <a:r>
              <a:rPr lang="pt-BR" sz="3200" b="1" dirty="0">
                <a:solidFill>
                  <a:srgbClr val="002060"/>
                </a:solidFill>
              </a:rPr>
              <a:t>Mensagem prática:</a:t>
            </a:r>
          </a:p>
          <a:p>
            <a:r>
              <a:rPr lang="pt-BR" sz="2400" dirty="0">
                <a:solidFill>
                  <a:srgbClr val="002060"/>
                </a:solidFill>
              </a:rPr>
              <a:t>O controle financeiro deve ser diário.</a:t>
            </a:r>
          </a:p>
        </p:txBody>
      </p:sp>
    </p:spTree>
    <p:extLst>
      <p:ext uri="{BB962C8B-B14F-4D97-AF65-F5344CB8AC3E}">
        <p14:creationId xmlns:p14="http://schemas.microsoft.com/office/powerpoint/2010/main" val="3093475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843950"/>
            <a:ext cx="104343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ARRECADAÇÃO:</a:t>
            </a:r>
          </a:p>
          <a:p>
            <a:endParaRPr lang="pt-BR" sz="24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Toda arrecadação precisa observar: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origem lícita;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identificação do doador;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trânsito pela conta bancária;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registro na prestação de contas.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7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659285"/>
            <a:ext cx="104343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PIX:</a:t>
            </a:r>
          </a:p>
          <a:p>
            <a:endParaRPr lang="pt-BR" sz="24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Grande novidade prática.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Agora: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algumas doações via PIX dispensam recibo eleitoral;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isso NÃO dispensa o lançamento da receita.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Toda doação deve aparecer na prestação de contas.</a:t>
            </a:r>
          </a:p>
        </p:txBody>
      </p:sp>
    </p:spTree>
    <p:extLst>
      <p:ext uri="{BB962C8B-B14F-4D97-AF65-F5344CB8AC3E}">
        <p14:creationId xmlns:p14="http://schemas.microsoft.com/office/powerpoint/2010/main" val="422094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F5855C1-E18E-43CD-93D4-CBD46E42BDC8}"/>
              </a:ext>
            </a:extLst>
          </p:cNvPr>
          <p:cNvSpPr txBox="1"/>
          <p:nvPr/>
        </p:nvSpPr>
        <p:spPr>
          <a:xfrm>
            <a:off x="878840" y="1413063"/>
            <a:ext cx="104343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2060"/>
                </a:solidFill>
              </a:rPr>
              <a:t>PIX SEM IDENTIFICAÇÃO:</a:t>
            </a:r>
          </a:p>
          <a:p>
            <a:endParaRPr lang="pt-BR" sz="3200" b="1" dirty="0">
              <a:solidFill>
                <a:srgbClr val="002060"/>
              </a:solidFill>
            </a:endParaRPr>
          </a:p>
          <a:p>
            <a:r>
              <a:rPr lang="pt-BR" sz="2400" dirty="0">
                <a:solidFill>
                  <a:srgbClr val="002060"/>
                </a:solidFill>
              </a:rPr>
              <a:t>A resolução exige: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CPF do doador;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valor individual;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</a:rPr>
              <a:t> relatório específico. </a:t>
            </a:r>
          </a:p>
          <a:p>
            <a:endParaRPr lang="pt-BR" sz="2400" dirty="0">
              <a:solidFill>
                <a:srgbClr val="002060"/>
              </a:solidFill>
            </a:endParaRPr>
          </a:p>
          <a:p>
            <a:r>
              <a:rPr lang="pt-BR" sz="2400" b="1" dirty="0">
                <a:solidFill>
                  <a:srgbClr val="002060"/>
                </a:solidFill>
              </a:rPr>
              <a:t>Sem identificação adequada:</a:t>
            </a:r>
          </a:p>
          <a:p>
            <a:r>
              <a:rPr lang="pt-BR" sz="2400" dirty="0">
                <a:solidFill>
                  <a:srgbClr val="002060"/>
                </a:solidFill>
              </a:rPr>
              <a:t>Risco de caracterização de recurso de origem não identificada (RONI). 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532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273</TotalTime>
  <Words>984</Words>
  <Application>Microsoft Office PowerPoint</Application>
  <PresentationFormat>Widescreen</PresentationFormat>
  <Paragraphs>252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Aptos</vt:lpstr>
      <vt:lpstr>Arial</vt:lpstr>
      <vt:lpstr>Calibri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Luis Gomes</dc:creator>
  <cp:lastModifiedBy>Pedro Ulysses Buritisal Alves de Souza</cp:lastModifiedBy>
  <cp:revision>63</cp:revision>
  <cp:lastPrinted>2022-02-01T17:37:54Z</cp:lastPrinted>
  <dcterms:created xsi:type="dcterms:W3CDTF">2022-01-11T15:09:17Z</dcterms:created>
  <dcterms:modified xsi:type="dcterms:W3CDTF">2026-07-20T23:07:52Z</dcterms:modified>
</cp:coreProperties>
</file>