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558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73472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1.jpg"/>
          <p:cNvPicPr>
            <a:picLocks noChangeAspect="1"/>
          </p:cNvPicPr>
          <p:nvPr/>
        </p:nvPicPr>
        <p:blipFill>
          <a:blip r:embed="rId3"/>
          <a:srcRect t="45" b="4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9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504" y="640080"/>
            <a:ext cx="5074920" cy="1700784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694944" y="2542032"/>
            <a:ext cx="82296" cy="1783080"/>
          </a:xfrm>
          <a:prstGeom prst="rect">
            <a:avLst/>
          </a:prstGeom>
          <a:solidFill>
            <a:srgbClr val="009B5C"/>
          </a:solidFill>
          <a:ln w="12700">
            <a:solidFill>
              <a:srgbClr val="009B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Text 1"/>
          <p:cNvSpPr/>
          <p:nvPr/>
        </p:nvSpPr>
        <p:spPr>
          <a:xfrm>
            <a:off x="941832" y="2432304"/>
            <a:ext cx="10738334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QUADRO DEMONSTRATIVO DAS PRINCIPAIS INCONSISTÊNCIAS APONTADAS PELA JUSTIÇA ELEITORAL NO EXAME DAS CONTAS DE CAMPANHA</a:t>
            </a:r>
            <a:endParaRPr lang="en-US" sz="3300" dirty="0"/>
          </a:p>
        </p:txBody>
      </p:sp>
      <p:sp>
        <p:nvSpPr>
          <p:cNvPr id="6" name="Text 2"/>
          <p:cNvSpPr/>
          <p:nvPr/>
        </p:nvSpPr>
        <p:spPr>
          <a:xfrm>
            <a:off x="941832" y="4343400"/>
            <a:ext cx="8595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endParaRPr lang="en-US" sz="1750" dirty="0"/>
          </a:p>
        </p:txBody>
      </p:sp>
      <p:sp>
        <p:nvSpPr>
          <p:cNvPr id="7" name="Text 3"/>
          <p:cNvSpPr/>
          <p:nvPr/>
        </p:nvSpPr>
        <p:spPr>
          <a:xfrm>
            <a:off x="941832" y="477316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DCE8F4"/>
                </a:solidFill>
              </a:rPr>
              <a:t>Base normativa: Res.-TSE nº 23.607/2019 | 23.752/2026 | Lei nº 9.504/1997 | Lei nº 9.613/1998 | Res. CFC nº 1.721/2024</a:t>
            </a:r>
            <a:endParaRPr lang="en-US" sz="1350" dirty="0"/>
          </a:p>
        </p:txBody>
      </p:sp>
      <p:sp>
        <p:nvSpPr>
          <p:cNvPr id="8" name="Shape 4"/>
          <p:cNvSpPr/>
          <p:nvPr/>
        </p:nvSpPr>
        <p:spPr>
          <a:xfrm>
            <a:off x="941832" y="5321808"/>
            <a:ext cx="4251960" cy="457200"/>
          </a:xfrm>
          <a:prstGeom prst="roundRect">
            <a:avLst>
              <a:gd name="adj" fmla="val 10000"/>
            </a:avLst>
          </a:prstGeom>
          <a:solidFill>
            <a:srgbClr val="F3A51B"/>
          </a:solidFill>
          <a:ln w="12700">
            <a:solidFill>
              <a:srgbClr val="F3A51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5"/>
          <p:cNvSpPr/>
          <p:nvPr/>
        </p:nvSpPr>
        <p:spPr>
          <a:xfrm>
            <a:off x="1097280" y="5449824"/>
            <a:ext cx="3931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80" b="1" dirty="0">
                <a:solidFill>
                  <a:srgbClr val="FFFFFF"/>
                </a:solidFill>
              </a:rPr>
              <a:t>5 BLOCOS  |  46 INCONSISTÊNCIAS  |  52 SLIDES</a:t>
            </a:r>
            <a:endParaRPr lang="en-US" sz="1380" dirty="0"/>
          </a:p>
        </p:txBody>
      </p:sp>
      <p:pic>
        <p:nvPicPr>
          <p:cNvPr id="10" name="Image 2" descr="/mnt/data/cfc_media/image10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pic>
        <p:nvPicPr>
          <p:cNvPr id="11" name="Image 3" descr="/mnt/data/cfc_media/image3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2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182880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676656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009B5C"/>
                </a:solidFill>
              </a:rPr>
              <a:t>BLOCO I  |  7/9</a:t>
            </a:r>
            <a:endParaRPr lang="en-US" sz="1450" dirty="0"/>
          </a:p>
        </p:txBody>
      </p:sp>
      <p:sp>
        <p:nvSpPr>
          <p:cNvPr id="5" name="Text 1"/>
          <p:cNvSpPr/>
          <p:nvPr/>
        </p:nvSpPr>
        <p:spPr>
          <a:xfrm>
            <a:off x="841248" y="1060704"/>
            <a:ext cx="10012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9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Ausência de procuração ou irregularidade na representação processual</a:t>
            </a:r>
            <a:endParaRPr lang="en-US" sz="290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oundRect">
            <a:avLst>
              <a:gd name="adj" fmla="val 14286"/>
            </a:avLst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003B70"/>
                </a:solidFill>
              </a:rPr>
              <a:t>10</a:t>
            </a:r>
            <a:endParaRPr lang="en-US" sz="920" dirty="0"/>
          </a:p>
        </p:txBody>
      </p:sp>
      <p:sp>
        <p:nvSpPr>
          <p:cNvPr id="8" name="Shape 4"/>
          <p:cNvSpPr/>
          <p:nvPr/>
        </p:nvSpPr>
        <p:spPr>
          <a:xfrm>
            <a:off x="74980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F8FBFD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Shape 5"/>
          <p:cNvSpPr/>
          <p:nvPr/>
        </p:nvSpPr>
        <p:spPr>
          <a:xfrm>
            <a:off x="749808" y="1847088"/>
            <a:ext cx="73152" cy="3456432"/>
          </a:xfrm>
          <a:prstGeom prst="rect">
            <a:avLst/>
          </a:prstGeom>
          <a:solidFill>
            <a:srgbClr val="005BAA"/>
          </a:solidFill>
          <a:ln w="1270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6"/>
          <p:cNvSpPr/>
          <p:nvPr/>
        </p:nvSpPr>
        <p:spPr>
          <a:xfrm>
            <a:off x="97840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MOTIVO DA DILIGÊNCIA</a:t>
            </a:r>
            <a:endParaRPr lang="en-US" sz="1720" dirty="0"/>
          </a:p>
        </p:txBody>
      </p:sp>
      <p:sp>
        <p:nvSpPr>
          <p:cNvPr id="11" name="Text 7"/>
          <p:cNvSpPr/>
          <p:nvPr/>
        </p:nvSpPr>
        <p:spPr>
          <a:xfrm>
            <a:off x="97840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20" dirty="0">
                <a:solidFill>
                  <a:srgbClr val="153047"/>
                </a:solidFill>
              </a:rPr>
              <a:t>É obrigatória a constituição de advogada ou advogado para a prestação de contas. Uma vez autuado o processo eletrônico, deve ser providenciada a juntada da procuração diretamente no PJe.</a:t>
            </a:r>
            <a:endParaRPr lang="en-US" sz="1920" dirty="0"/>
          </a:p>
        </p:txBody>
      </p:sp>
      <p:sp>
        <p:nvSpPr>
          <p:cNvPr id="12" name="Shape 8"/>
          <p:cNvSpPr/>
          <p:nvPr/>
        </p:nvSpPr>
        <p:spPr>
          <a:xfrm>
            <a:off x="614476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EAF6EF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Shape 9"/>
          <p:cNvSpPr/>
          <p:nvPr/>
        </p:nvSpPr>
        <p:spPr>
          <a:xfrm>
            <a:off x="6144768" y="1847088"/>
            <a:ext cx="73152" cy="3456432"/>
          </a:xfrm>
          <a:prstGeom prst="rect">
            <a:avLst/>
          </a:prstGeom>
          <a:solidFill>
            <a:srgbClr val="009B5C"/>
          </a:solidFill>
          <a:ln w="12700">
            <a:solidFill>
              <a:srgbClr val="009B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0"/>
          <p:cNvSpPr/>
          <p:nvPr/>
        </p:nvSpPr>
        <p:spPr>
          <a:xfrm>
            <a:off x="637336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PROVIDÊNCIA SANEADORA</a:t>
            </a:r>
            <a:endParaRPr lang="en-US" sz="1720" dirty="0"/>
          </a:p>
        </p:txBody>
      </p:sp>
      <p:sp>
        <p:nvSpPr>
          <p:cNvPr id="15" name="Text 11"/>
          <p:cNvSpPr/>
          <p:nvPr/>
        </p:nvSpPr>
        <p:spPr>
          <a:xfrm>
            <a:off x="637336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153047"/>
                </a:solidFill>
              </a:rPr>
              <a:t>Juntar procuração válida do advogado, regularizar a representação processual e, se necessário, ratificar atos praticados.</a:t>
            </a:r>
            <a:endParaRPr lang="en-US" sz="1900" dirty="0"/>
          </a:p>
        </p:txBody>
      </p:sp>
      <p:sp>
        <p:nvSpPr>
          <p:cNvPr id="16" name="Shape 12"/>
          <p:cNvSpPr/>
          <p:nvPr/>
        </p:nvSpPr>
        <p:spPr>
          <a:xfrm>
            <a:off x="749808" y="5532120"/>
            <a:ext cx="10716768" cy="640080"/>
          </a:xfrm>
          <a:prstGeom prst="roundRect">
            <a:avLst>
              <a:gd name="adj" fmla="val 5714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932688" y="5696712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B52"/>
                </a:solidFill>
              </a:rPr>
              <a:t>Fundamento legal: Art. 45, §5º; art. 48, §1º; e art. 53, II, 'f', da Resolução-TSE nº 23.607/2019.</a:t>
            </a:r>
            <a:endParaRPr lang="en-US" sz="120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10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2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182880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676656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009B5C"/>
                </a:solidFill>
              </a:rPr>
              <a:t>BLOCO I  |  8/9</a:t>
            </a:r>
            <a:endParaRPr lang="en-US" sz="1450" dirty="0"/>
          </a:p>
        </p:txBody>
      </p:sp>
      <p:sp>
        <p:nvSpPr>
          <p:cNvPr id="5" name="Text 1"/>
          <p:cNvSpPr/>
          <p:nvPr/>
        </p:nvSpPr>
        <p:spPr>
          <a:xfrm>
            <a:off x="841248" y="1060704"/>
            <a:ext cx="10012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Ausência de contador ou irregularidade na identificação do profissional de contabilidade</a:t>
            </a:r>
            <a:endParaRPr lang="en-US" sz="270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oundRect">
            <a:avLst>
              <a:gd name="adj" fmla="val 14286"/>
            </a:avLst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003B70"/>
                </a:solidFill>
              </a:rPr>
              <a:t>11</a:t>
            </a:r>
            <a:endParaRPr lang="en-US" sz="920" dirty="0"/>
          </a:p>
        </p:txBody>
      </p:sp>
      <p:sp>
        <p:nvSpPr>
          <p:cNvPr id="8" name="Shape 4"/>
          <p:cNvSpPr/>
          <p:nvPr/>
        </p:nvSpPr>
        <p:spPr>
          <a:xfrm>
            <a:off x="74980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F8FBFD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Shape 5"/>
          <p:cNvSpPr/>
          <p:nvPr/>
        </p:nvSpPr>
        <p:spPr>
          <a:xfrm>
            <a:off x="749808" y="1847088"/>
            <a:ext cx="73152" cy="3456432"/>
          </a:xfrm>
          <a:prstGeom prst="rect">
            <a:avLst/>
          </a:prstGeom>
          <a:solidFill>
            <a:srgbClr val="005BAA"/>
          </a:solidFill>
          <a:ln w="1270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6"/>
          <p:cNvSpPr/>
          <p:nvPr/>
        </p:nvSpPr>
        <p:spPr>
          <a:xfrm>
            <a:off x="97840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MOTIVO DA DILIGÊNCIA</a:t>
            </a:r>
            <a:endParaRPr lang="en-US" sz="1720" dirty="0"/>
          </a:p>
        </p:txBody>
      </p:sp>
      <p:sp>
        <p:nvSpPr>
          <p:cNvPr id="11" name="Text 7"/>
          <p:cNvSpPr/>
          <p:nvPr/>
        </p:nvSpPr>
        <p:spPr>
          <a:xfrm>
            <a:off x="97840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30" dirty="0">
                <a:solidFill>
                  <a:srgbClr val="153047"/>
                </a:solidFill>
              </a:rPr>
              <a:t>A arrecadação e os gastos devem ser acompanhados por profissional habilitado em contabilidade desde o início da campanha. Candidato e contador respondem pela veracidade das informações, observada a Lei nº 9.613/1998 e a Res. CFC nº 1.721/2024.</a:t>
            </a:r>
            <a:endParaRPr lang="en-US" sz="1830" dirty="0"/>
          </a:p>
        </p:txBody>
      </p:sp>
      <p:sp>
        <p:nvSpPr>
          <p:cNvPr id="12" name="Shape 8"/>
          <p:cNvSpPr/>
          <p:nvPr/>
        </p:nvSpPr>
        <p:spPr>
          <a:xfrm>
            <a:off x="614476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EAF6EF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Shape 9"/>
          <p:cNvSpPr/>
          <p:nvPr/>
        </p:nvSpPr>
        <p:spPr>
          <a:xfrm>
            <a:off x="6144768" y="1847088"/>
            <a:ext cx="73152" cy="3456432"/>
          </a:xfrm>
          <a:prstGeom prst="rect">
            <a:avLst/>
          </a:prstGeom>
          <a:solidFill>
            <a:srgbClr val="009B5C"/>
          </a:solidFill>
          <a:ln w="12700">
            <a:solidFill>
              <a:srgbClr val="009B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0"/>
          <p:cNvSpPr/>
          <p:nvPr/>
        </p:nvSpPr>
        <p:spPr>
          <a:xfrm>
            <a:off x="637336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PROVIDÊNCIA SANEADORA</a:t>
            </a:r>
            <a:endParaRPr lang="en-US" sz="1720" dirty="0"/>
          </a:p>
        </p:txBody>
      </p:sp>
      <p:sp>
        <p:nvSpPr>
          <p:cNvPr id="15" name="Text 11"/>
          <p:cNvSpPr/>
          <p:nvPr/>
        </p:nvSpPr>
        <p:spPr>
          <a:xfrm>
            <a:off x="637336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153047"/>
                </a:solidFill>
              </a:rPr>
              <a:t>Informar contador, CRC, vínculo, documentos profissionais e ratificar os lançamentos contábeis apresentados, caso ainda não informado.</a:t>
            </a:r>
            <a:endParaRPr lang="en-US" sz="1900" dirty="0"/>
          </a:p>
        </p:txBody>
      </p:sp>
      <p:sp>
        <p:nvSpPr>
          <p:cNvPr id="16" name="Shape 12"/>
          <p:cNvSpPr/>
          <p:nvPr/>
        </p:nvSpPr>
        <p:spPr>
          <a:xfrm>
            <a:off x="749808" y="5532120"/>
            <a:ext cx="10716768" cy="640080"/>
          </a:xfrm>
          <a:prstGeom prst="roundRect">
            <a:avLst>
              <a:gd name="adj" fmla="val 5714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932688" y="5696712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B52"/>
                </a:solidFill>
              </a:rPr>
              <a:t>Fundamento legal: Art. 45, §§2º, 4º e 9º, e art. 53, I, 'a', da Resolução-TSE nº 23.607/2019.</a:t>
            </a:r>
            <a:endParaRPr lang="en-US" sz="120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11</a:t>
            </a:r>
            <a:endParaRPr lang="en-US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6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182880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676656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009B5C"/>
                </a:solidFill>
              </a:rPr>
              <a:t>BLOCO I  |  9/9</a:t>
            </a:r>
            <a:endParaRPr lang="en-US" sz="1450" dirty="0"/>
          </a:p>
        </p:txBody>
      </p:sp>
      <p:sp>
        <p:nvSpPr>
          <p:cNvPr id="5" name="Text 1"/>
          <p:cNvSpPr/>
          <p:nvPr/>
        </p:nvSpPr>
        <p:spPr>
          <a:xfrm>
            <a:off x="841248" y="1060704"/>
            <a:ext cx="10012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Ausência de assinatura eletrônica do candidato, administrador financeiro ou contador</a:t>
            </a:r>
            <a:endParaRPr lang="en-US" sz="270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oundRect">
            <a:avLst>
              <a:gd name="adj" fmla="val 14286"/>
            </a:avLst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003B70"/>
                </a:solidFill>
              </a:rPr>
              <a:t>12</a:t>
            </a:r>
            <a:endParaRPr lang="en-US" sz="920" dirty="0"/>
          </a:p>
        </p:txBody>
      </p:sp>
      <p:sp>
        <p:nvSpPr>
          <p:cNvPr id="8" name="Shape 4"/>
          <p:cNvSpPr/>
          <p:nvPr/>
        </p:nvSpPr>
        <p:spPr>
          <a:xfrm>
            <a:off x="74980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F8FBFD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Shape 5"/>
          <p:cNvSpPr/>
          <p:nvPr/>
        </p:nvSpPr>
        <p:spPr>
          <a:xfrm>
            <a:off x="749808" y="1847088"/>
            <a:ext cx="73152" cy="3456432"/>
          </a:xfrm>
          <a:prstGeom prst="rect">
            <a:avLst/>
          </a:prstGeom>
          <a:solidFill>
            <a:srgbClr val="005BAA"/>
          </a:solidFill>
          <a:ln w="1270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6"/>
          <p:cNvSpPr/>
          <p:nvPr/>
        </p:nvSpPr>
        <p:spPr>
          <a:xfrm>
            <a:off x="97840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MOTIVO DA DILIGÊNCIA</a:t>
            </a:r>
            <a:endParaRPr lang="en-US" sz="1720" dirty="0"/>
          </a:p>
        </p:txBody>
      </p:sp>
      <p:sp>
        <p:nvSpPr>
          <p:cNvPr id="11" name="Text 7"/>
          <p:cNvSpPr/>
          <p:nvPr/>
        </p:nvSpPr>
        <p:spPr>
          <a:xfrm>
            <a:off x="97840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50" dirty="0">
                <a:solidFill>
                  <a:srgbClr val="153047"/>
                </a:solidFill>
              </a:rPr>
              <a:t>A Res. nº 23.607/2019 exige identificação do prestador, contador, advogado e responsáveis, mas não estabelece assinatura eletrônica conjunta como regra geral na prestação final. A assinatura eletrônica tratada pela Res. nº 23.752/2026 refere-se à abertura eletrônica de conta bancária que poderá ser Administrador Financeiro da Campanha</a:t>
            </a:r>
            <a:endParaRPr lang="en-US" sz="1750" dirty="0"/>
          </a:p>
        </p:txBody>
      </p:sp>
      <p:sp>
        <p:nvSpPr>
          <p:cNvPr id="12" name="Shape 8"/>
          <p:cNvSpPr/>
          <p:nvPr/>
        </p:nvSpPr>
        <p:spPr>
          <a:xfrm>
            <a:off x="614476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EAF6EF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Shape 9"/>
          <p:cNvSpPr/>
          <p:nvPr/>
        </p:nvSpPr>
        <p:spPr>
          <a:xfrm>
            <a:off x="6144768" y="1847088"/>
            <a:ext cx="73152" cy="3456432"/>
          </a:xfrm>
          <a:prstGeom prst="rect">
            <a:avLst/>
          </a:prstGeom>
          <a:solidFill>
            <a:srgbClr val="009B5C"/>
          </a:solidFill>
          <a:ln w="12700">
            <a:solidFill>
              <a:srgbClr val="009B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0"/>
          <p:cNvSpPr/>
          <p:nvPr/>
        </p:nvSpPr>
        <p:spPr>
          <a:xfrm>
            <a:off x="637336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PROVIDÊNCIA SANEADORA</a:t>
            </a:r>
            <a:endParaRPr lang="en-US" sz="1720" dirty="0"/>
          </a:p>
        </p:txBody>
      </p:sp>
      <p:sp>
        <p:nvSpPr>
          <p:cNvPr id="15" name="Text 11"/>
          <p:cNvSpPr/>
          <p:nvPr/>
        </p:nvSpPr>
        <p:spPr>
          <a:xfrm>
            <a:off x="637336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153047"/>
                </a:solidFill>
              </a:rPr>
              <a:t>Redação recomendada: 'Ausência de identificação, vinculação ou documentação comprobatória do prestador, responsável financeiro, contador ou advogado no sistema de prestação de contas.'</a:t>
            </a:r>
            <a:endParaRPr lang="en-US" sz="1900" dirty="0"/>
          </a:p>
        </p:txBody>
      </p:sp>
      <p:sp>
        <p:nvSpPr>
          <p:cNvPr id="16" name="Shape 12"/>
          <p:cNvSpPr/>
          <p:nvPr/>
        </p:nvSpPr>
        <p:spPr>
          <a:xfrm>
            <a:off x="749808" y="5532120"/>
            <a:ext cx="10716768" cy="640080"/>
          </a:xfrm>
          <a:prstGeom prst="roundRect">
            <a:avLst>
              <a:gd name="adj" fmla="val 5714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932688" y="5696712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B52"/>
                </a:solidFill>
              </a:rPr>
              <a:t>Fundamento legal: Arts. 8º, §1º-A; 45; 53; 54 e 55 da Resolução-TSE nº 23.607/2019.</a:t>
            </a:r>
            <a:endParaRPr lang="en-US" sz="120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12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1.jpg"/>
          <p:cNvPicPr>
            <a:picLocks noChangeAspect="1"/>
          </p:cNvPicPr>
          <p:nvPr/>
        </p:nvPicPr>
        <p:blipFill>
          <a:blip r:embed="rId3"/>
          <a:srcRect t="45" b="4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9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504" y="640080"/>
            <a:ext cx="5074920" cy="1700784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713232" y="2807208"/>
            <a:ext cx="82296" cy="1371600"/>
          </a:xfrm>
          <a:prstGeom prst="rect">
            <a:avLst/>
          </a:prstGeom>
          <a:solidFill>
            <a:srgbClr val="F3A51B"/>
          </a:solidFill>
          <a:ln w="12700">
            <a:solidFill>
              <a:srgbClr val="F3A51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Text 1"/>
          <p:cNvSpPr/>
          <p:nvPr/>
        </p:nvSpPr>
        <p:spPr>
          <a:xfrm>
            <a:off x="941832" y="2706624"/>
            <a:ext cx="3657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50" b="1" dirty="0">
                <a:solidFill>
                  <a:srgbClr val="009B5C"/>
                </a:solidFill>
              </a:rPr>
              <a:t>BLOCO II</a:t>
            </a:r>
            <a:endParaRPr lang="en-US" sz="2550" dirty="0"/>
          </a:p>
        </p:txBody>
      </p:sp>
      <p:sp>
        <p:nvSpPr>
          <p:cNvPr id="6" name="Text 2"/>
          <p:cNvSpPr/>
          <p:nvPr/>
        </p:nvSpPr>
        <p:spPr>
          <a:xfrm>
            <a:off x="941832" y="3246120"/>
            <a:ext cx="84124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RECEITAS, DOAÇÕES E ARRECADAÇÃO</a:t>
            </a:r>
            <a:endParaRPr lang="en-US" sz="3300" dirty="0"/>
          </a:p>
        </p:txBody>
      </p:sp>
      <p:sp>
        <p:nvSpPr>
          <p:cNvPr id="7" name="Text 3"/>
          <p:cNvSpPr/>
          <p:nvPr/>
        </p:nvSpPr>
        <p:spPr>
          <a:xfrm>
            <a:off x="941832" y="4041648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DCE8F4"/>
                </a:solidFill>
              </a:rPr>
              <a:t>10 inconsistências</a:t>
            </a:r>
            <a:endParaRPr lang="en-US" sz="1700" dirty="0"/>
          </a:p>
        </p:txBody>
      </p:sp>
      <p:pic>
        <p:nvPicPr>
          <p:cNvPr id="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13</a:t>
            </a:r>
            <a:endParaRPr lang="en-US" sz="8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2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182880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676656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009B5C"/>
                </a:solidFill>
              </a:rPr>
              <a:t>BLOCO II  |  1/10</a:t>
            </a:r>
            <a:endParaRPr lang="en-US" sz="1450" dirty="0"/>
          </a:p>
        </p:txBody>
      </p:sp>
      <p:sp>
        <p:nvSpPr>
          <p:cNvPr id="5" name="Text 1"/>
          <p:cNvSpPr/>
          <p:nvPr/>
        </p:nvSpPr>
        <p:spPr>
          <a:xfrm>
            <a:off x="841248" y="1060704"/>
            <a:ext cx="10012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Doação financeira de valor igual ou superior a R$ 1.064,10 sem forma bancária admitida</a:t>
            </a:r>
            <a:endParaRPr lang="en-US" sz="270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oundRect">
            <a:avLst>
              <a:gd name="adj" fmla="val 14286"/>
            </a:avLst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003B70"/>
                </a:solidFill>
              </a:rPr>
              <a:t>14</a:t>
            </a:r>
            <a:endParaRPr lang="en-US" sz="920" dirty="0"/>
          </a:p>
        </p:txBody>
      </p:sp>
      <p:sp>
        <p:nvSpPr>
          <p:cNvPr id="8" name="Shape 4"/>
          <p:cNvSpPr/>
          <p:nvPr/>
        </p:nvSpPr>
        <p:spPr>
          <a:xfrm>
            <a:off x="74980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F8FBFD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Shape 5"/>
          <p:cNvSpPr/>
          <p:nvPr/>
        </p:nvSpPr>
        <p:spPr>
          <a:xfrm>
            <a:off x="749808" y="1847088"/>
            <a:ext cx="73152" cy="3456432"/>
          </a:xfrm>
          <a:prstGeom prst="rect">
            <a:avLst/>
          </a:prstGeom>
          <a:solidFill>
            <a:srgbClr val="005BAA"/>
          </a:solidFill>
          <a:ln w="1270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6"/>
          <p:cNvSpPr/>
          <p:nvPr/>
        </p:nvSpPr>
        <p:spPr>
          <a:xfrm>
            <a:off x="97840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MOTIVO DA DILIGÊNCIA</a:t>
            </a:r>
            <a:endParaRPr lang="en-US" sz="1720" dirty="0"/>
          </a:p>
        </p:txBody>
      </p:sp>
      <p:sp>
        <p:nvSpPr>
          <p:cNvPr id="11" name="Text 7"/>
          <p:cNvSpPr/>
          <p:nvPr/>
        </p:nvSpPr>
        <p:spPr>
          <a:xfrm>
            <a:off x="97840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30" dirty="0">
                <a:solidFill>
                  <a:srgbClr val="153047"/>
                </a:solidFill>
              </a:rPr>
              <a:t>Doações financeiras nesse valor somente podem ser realizadas por transferência eletrônica entre contas bancárias ou cheque cruzado e nominal, além de outras modalidades admitidas, sempre com identificação do doador.</a:t>
            </a:r>
            <a:endParaRPr lang="en-US" sz="1830" dirty="0"/>
          </a:p>
        </p:txBody>
      </p:sp>
      <p:sp>
        <p:nvSpPr>
          <p:cNvPr id="12" name="Shape 8"/>
          <p:cNvSpPr/>
          <p:nvPr/>
        </p:nvSpPr>
        <p:spPr>
          <a:xfrm>
            <a:off x="614476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EAF6EF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Shape 9"/>
          <p:cNvSpPr/>
          <p:nvPr/>
        </p:nvSpPr>
        <p:spPr>
          <a:xfrm>
            <a:off x="6144768" y="1847088"/>
            <a:ext cx="73152" cy="3456432"/>
          </a:xfrm>
          <a:prstGeom prst="rect">
            <a:avLst/>
          </a:prstGeom>
          <a:solidFill>
            <a:srgbClr val="009B5C"/>
          </a:solidFill>
          <a:ln w="12700">
            <a:solidFill>
              <a:srgbClr val="009B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0"/>
          <p:cNvSpPr/>
          <p:nvPr/>
        </p:nvSpPr>
        <p:spPr>
          <a:xfrm>
            <a:off x="637336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PROVIDÊNCIA SANEADORA</a:t>
            </a:r>
            <a:endParaRPr lang="en-US" sz="1720" dirty="0"/>
          </a:p>
        </p:txBody>
      </p:sp>
      <p:sp>
        <p:nvSpPr>
          <p:cNvPr id="15" name="Text 11"/>
          <p:cNvSpPr/>
          <p:nvPr/>
        </p:nvSpPr>
        <p:spPr>
          <a:xfrm>
            <a:off x="637336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153047"/>
                </a:solidFill>
              </a:rPr>
              <a:t>Comprovar a transação bancária, identificação do CPF/CNPJ, origem dos recursos e, se irregular, providenciar devolução ou recolhimento ao Tesouro Nacional.</a:t>
            </a:r>
            <a:endParaRPr lang="en-US" sz="1900" dirty="0"/>
          </a:p>
        </p:txBody>
      </p:sp>
      <p:sp>
        <p:nvSpPr>
          <p:cNvPr id="16" name="Shape 12"/>
          <p:cNvSpPr/>
          <p:nvPr/>
        </p:nvSpPr>
        <p:spPr>
          <a:xfrm>
            <a:off x="749808" y="5532120"/>
            <a:ext cx="10716768" cy="640080"/>
          </a:xfrm>
          <a:prstGeom prst="roundRect">
            <a:avLst>
              <a:gd name="adj" fmla="val 5714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932688" y="5696712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B52"/>
                </a:solidFill>
              </a:rPr>
              <a:t>Fundamento legal: Art. 21, §1º, da Resolução-TSE nº 23.607/2019.</a:t>
            </a:r>
            <a:endParaRPr lang="en-US" sz="120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14</a:t>
            </a:r>
            <a:endParaRPr lang="en-US" sz="8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2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182880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676656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009B5C"/>
                </a:solidFill>
              </a:rPr>
              <a:t>BLOCO II  |  2/10</a:t>
            </a:r>
            <a:endParaRPr lang="en-US" sz="1450" dirty="0"/>
          </a:p>
        </p:txBody>
      </p:sp>
      <p:sp>
        <p:nvSpPr>
          <p:cNvPr id="5" name="Text 1"/>
          <p:cNvSpPr/>
          <p:nvPr/>
        </p:nvSpPr>
        <p:spPr>
          <a:xfrm>
            <a:off x="841248" y="1060704"/>
            <a:ext cx="10012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9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Doações por Pix sem identificação suficiente do doador</a:t>
            </a:r>
            <a:endParaRPr lang="en-US" sz="290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oundRect">
            <a:avLst>
              <a:gd name="adj" fmla="val 14286"/>
            </a:avLst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003B70"/>
                </a:solidFill>
              </a:rPr>
              <a:t>15</a:t>
            </a:r>
            <a:endParaRPr lang="en-US" sz="920" dirty="0"/>
          </a:p>
        </p:txBody>
      </p:sp>
      <p:sp>
        <p:nvSpPr>
          <p:cNvPr id="8" name="Shape 4"/>
          <p:cNvSpPr/>
          <p:nvPr/>
        </p:nvSpPr>
        <p:spPr>
          <a:xfrm>
            <a:off x="74980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F8FBFD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Shape 5"/>
          <p:cNvSpPr/>
          <p:nvPr/>
        </p:nvSpPr>
        <p:spPr>
          <a:xfrm>
            <a:off x="749808" y="1847088"/>
            <a:ext cx="73152" cy="3456432"/>
          </a:xfrm>
          <a:prstGeom prst="rect">
            <a:avLst/>
          </a:prstGeom>
          <a:solidFill>
            <a:srgbClr val="005BAA"/>
          </a:solidFill>
          <a:ln w="1270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6"/>
          <p:cNvSpPr/>
          <p:nvPr/>
        </p:nvSpPr>
        <p:spPr>
          <a:xfrm>
            <a:off x="97840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MOTIVO DA DILIGÊNCIA</a:t>
            </a:r>
            <a:endParaRPr lang="en-US" sz="1720" dirty="0"/>
          </a:p>
        </p:txBody>
      </p:sp>
      <p:sp>
        <p:nvSpPr>
          <p:cNvPr id="11" name="Text 7"/>
          <p:cNvSpPr/>
          <p:nvPr/>
        </p:nvSpPr>
        <p:spPr>
          <a:xfrm>
            <a:off x="97840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20" dirty="0">
                <a:solidFill>
                  <a:srgbClr val="153047"/>
                </a:solidFill>
              </a:rPr>
              <a:t>A emissão de recibo eleitoral é dispensada para doações por Pix, mas a dispensa não elimina o dever de registro. Deve ser mantido relatório contendo CPF e valor de cada doação recebida por esse meio.</a:t>
            </a:r>
            <a:endParaRPr lang="en-US" sz="1920" dirty="0"/>
          </a:p>
        </p:txBody>
      </p:sp>
      <p:sp>
        <p:nvSpPr>
          <p:cNvPr id="12" name="Shape 8"/>
          <p:cNvSpPr/>
          <p:nvPr/>
        </p:nvSpPr>
        <p:spPr>
          <a:xfrm>
            <a:off x="614476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EAF6EF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Shape 9"/>
          <p:cNvSpPr/>
          <p:nvPr/>
        </p:nvSpPr>
        <p:spPr>
          <a:xfrm>
            <a:off x="6144768" y="1847088"/>
            <a:ext cx="73152" cy="3456432"/>
          </a:xfrm>
          <a:prstGeom prst="rect">
            <a:avLst/>
          </a:prstGeom>
          <a:solidFill>
            <a:srgbClr val="009B5C"/>
          </a:solidFill>
          <a:ln w="12700">
            <a:solidFill>
              <a:srgbClr val="009B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0"/>
          <p:cNvSpPr/>
          <p:nvPr/>
        </p:nvSpPr>
        <p:spPr>
          <a:xfrm>
            <a:off x="637336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PROVIDÊNCIA SANEADORA</a:t>
            </a:r>
            <a:endParaRPr lang="en-US" sz="1720" dirty="0"/>
          </a:p>
        </p:txBody>
      </p:sp>
      <p:sp>
        <p:nvSpPr>
          <p:cNvPr id="15" name="Text 11"/>
          <p:cNvSpPr/>
          <p:nvPr/>
        </p:nvSpPr>
        <p:spPr>
          <a:xfrm>
            <a:off x="637336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153047"/>
                </a:solidFill>
              </a:rPr>
              <a:t>Apresentar relatório de Pix com CPF e valor, extrato bancário identificável e registro no sistema. Obs.: nem toda chave Pix diferente de CPF/CNPJ configura automaticamente RONI.</a:t>
            </a:r>
            <a:endParaRPr lang="en-US" sz="1900" dirty="0"/>
          </a:p>
        </p:txBody>
      </p:sp>
      <p:sp>
        <p:nvSpPr>
          <p:cNvPr id="16" name="Shape 12"/>
          <p:cNvSpPr/>
          <p:nvPr/>
        </p:nvSpPr>
        <p:spPr>
          <a:xfrm>
            <a:off x="749808" y="5532120"/>
            <a:ext cx="10716768" cy="640080"/>
          </a:xfrm>
          <a:prstGeom prst="roundRect">
            <a:avLst>
              <a:gd name="adj" fmla="val 5714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932688" y="5696712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B52"/>
                </a:solidFill>
              </a:rPr>
              <a:t>Fundamento legal: Art. 7º, §§6º-A, 6º-B e 10, e art. 21 da Resolução-TSE nº 23.607/2019.</a:t>
            </a:r>
            <a:endParaRPr lang="en-US" sz="120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15</a:t>
            </a:r>
            <a:endParaRPr lang="en-US" sz="8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7.jpg"/>
          <p:cNvPicPr>
            <a:picLocks noChangeAspect="1"/>
          </p:cNvPicPr>
          <p:nvPr/>
        </p:nvPicPr>
        <p:blipFill>
          <a:blip r:embed="rId3"/>
          <a:srcRect t="45" b="4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182880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676656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009B5C"/>
                </a:solidFill>
              </a:rPr>
              <a:t>BLOCO II  |  3/10</a:t>
            </a:r>
            <a:endParaRPr lang="en-US" sz="1450" dirty="0"/>
          </a:p>
        </p:txBody>
      </p:sp>
      <p:sp>
        <p:nvSpPr>
          <p:cNvPr id="5" name="Text 1"/>
          <p:cNvSpPr/>
          <p:nvPr/>
        </p:nvSpPr>
        <p:spPr>
          <a:xfrm>
            <a:off x="841248" y="1060704"/>
            <a:ext cx="10012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Ausência de recibo eleitoral quando obrigatório</a:t>
            </a:r>
            <a:endParaRPr lang="en-US" sz="310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oundRect">
            <a:avLst>
              <a:gd name="adj" fmla="val 14286"/>
            </a:avLst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003B70"/>
                </a:solidFill>
              </a:rPr>
              <a:t>16</a:t>
            </a:r>
            <a:endParaRPr lang="en-US" sz="920" dirty="0"/>
          </a:p>
        </p:txBody>
      </p:sp>
      <p:sp>
        <p:nvSpPr>
          <p:cNvPr id="8" name="Shape 4"/>
          <p:cNvSpPr/>
          <p:nvPr/>
        </p:nvSpPr>
        <p:spPr>
          <a:xfrm>
            <a:off x="74980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F8FBFD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Shape 5"/>
          <p:cNvSpPr/>
          <p:nvPr/>
        </p:nvSpPr>
        <p:spPr>
          <a:xfrm>
            <a:off x="749808" y="1847088"/>
            <a:ext cx="73152" cy="3456432"/>
          </a:xfrm>
          <a:prstGeom prst="rect">
            <a:avLst/>
          </a:prstGeom>
          <a:solidFill>
            <a:srgbClr val="005BAA"/>
          </a:solidFill>
          <a:ln w="1270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6"/>
          <p:cNvSpPr/>
          <p:nvPr/>
        </p:nvSpPr>
        <p:spPr>
          <a:xfrm>
            <a:off x="97840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MOTIVO DA DILIGÊNCIA</a:t>
            </a:r>
            <a:endParaRPr lang="en-US" sz="1720" dirty="0"/>
          </a:p>
        </p:txBody>
      </p:sp>
      <p:sp>
        <p:nvSpPr>
          <p:cNvPr id="11" name="Text 7"/>
          <p:cNvSpPr/>
          <p:nvPr/>
        </p:nvSpPr>
        <p:spPr>
          <a:xfrm>
            <a:off x="97840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20" dirty="0">
                <a:solidFill>
                  <a:srgbClr val="153047"/>
                </a:solidFill>
              </a:rPr>
              <a:t>A regra geral é a emissão de recibo para arrecadação de recursos, ressalvadas hipóteses de dispensa ou facultatividade previstas expressamente na norma.</a:t>
            </a:r>
            <a:endParaRPr lang="en-US" sz="1920" dirty="0"/>
          </a:p>
        </p:txBody>
      </p:sp>
      <p:sp>
        <p:nvSpPr>
          <p:cNvPr id="12" name="Shape 8"/>
          <p:cNvSpPr/>
          <p:nvPr/>
        </p:nvSpPr>
        <p:spPr>
          <a:xfrm>
            <a:off x="614476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EAF6EF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Shape 9"/>
          <p:cNvSpPr/>
          <p:nvPr/>
        </p:nvSpPr>
        <p:spPr>
          <a:xfrm>
            <a:off x="6144768" y="1847088"/>
            <a:ext cx="73152" cy="3456432"/>
          </a:xfrm>
          <a:prstGeom prst="rect">
            <a:avLst/>
          </a:prstGeom>
          <a:solidFill>
            <a:srgbClr val="009B5C"/>
          </a:solidFill>
          <a:ln w="12700">
            <a:solidFill>
              <a:srgbClr val="009B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0"/>
          <p:cNvSpPr/>
          <p:nvPr/>
        </p:nvSpPr>
        <p:spPr>
          <a:xfrm>
            <a:off x="637336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PROVIDÊNCIA SANEADORA</a:t>
            </a:r>
            <a:endParaRPr lang="en-US" sz="1720" dirty="0"/>
          </a:p>
        </p:txBody>
      </p:sp>
      <p:sp>
        <p:nvSpPr>
          <p:cNvPr id="15" name="Text 11"/>
          <p:cNvSpPr/>
          <p:nvPr/>
        </p:nvSpPr>
        <p:spPr>
          <a:xfrm>
            <a:off x="637336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153047"/>
                </a:solidFill>
              </a:rPr>
              <a:t>Emitir/corrigir recibo quando possível, comprovar hipótese de dispensa ou justificar tecnicamente a ocorrência.</a:t>
            </a:r>
            <a:endParaRPr lang="en-US" sz="1900" dirty="0"/>
          </a:p>
        </p:txBody>
      </p:sp>
      <p:sp>
        <p:nvSpPr>
          <p:cNvPr id="16" name="Shape 12"/>
          <p:cNvSpPr/>
          <p:nvPr/>
        </p:nvSpPr>
        <p:spPr>
          <a:xfrm>
            <a:off x="749808" y="5532120"/>
            <a:ext cx="10716768" cy="640080"/>
          </a:xfrm>
          <a:prstGeom prst="roundRect">
            <a:avLst>
              <a:gd name="adj" fmla="val 5714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932688" y="5696712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B52"/>
                </a:solidFill>
              </a:rPr>
              <a:t>Fundamento legal: Art. 7º da Resolução-TSE nº 23.607/2019.</a:t>
            </a:r>
            <a:endParaRPr lang="en-US" sz="120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16</a:t>
            </a:r>
            <a:endParaRPr lang="en-US" sz="8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2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182880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676656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009B5C"/>
                </a:solidFill>
              </a:rPr>
              <a:t>BLOCO II  |  4/10</a:t>
            </a:r>
            <a:endParaRPr lang="en-US" sz="1450" dirty="0"/>
          </a:p>
        </p:txBody>
      </p:sp>
      <p:sp>
        <p:nvSpPr>
          <p:cNvPr id="5" name="Text 1"/>
          <p:cNvSpPr/>
          <p:nvPr/>
        </p:nvSpPr>
        <p:spPr>
          <a:xfrm>
            <a:off x="841248" y="1060704"/>
            <a:ext cx="10012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9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Confusão entre dispensa de recibo e dispensa de registro</a:t>
            </a:r>
            <a:endParaRPr lang="en-US" sz="290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oundRect">
            <a:avLst>
              <a:gd name="adj" fmla="val 14286"/>
            </a:avLst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003B70"/>
                </a:solidFill>
              </a:rPr>
              <a:t>17</a:t>
            </a:r>
            <a:endParaRPr lang="en-US" sz="920" dirty="0"/>
          </a:p>
        </p:txBody>
      </p:sp>
      <p:sp>
        <p:nvSpPr>
          <p:cNvPr id="8" name="Shape 4"/>
          <p:cNvSpPr/>
          <p:nvPr/>
        </p:nvSpPr>
        <p:spPr>
          <a:xfrm>
            <a:off x="74980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F8FBFD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Shape 5"/>
          <p:cNvSpPr/>
          <p:nvPr/>
        </p:nvSpPr>
        <p:spPr>
          <a:xfrm>
            <a:off x="749808" y="1847088"/>
            <a:ext cx="73152" cy="3456432"/>
          </a:xfrm>
          <a:prstGeom prst="rect">
            <a:avLst/>
          </a:prstGeom>
          <a:solidFill>
            <a:srgbClr val="005BAA"/>
          </a:solidFill>
          <a:ln w="1270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6"/>
          <p:cNvSpPr/>
          <p:nvPr/>
        </p:nvSpPr>
        <p:spPr>
          <a:xfrm>
            <a:off x="97840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MOTIVO DA DILIGÊNCIA</a:t>
            </a:r>
            <a:endParaRPr lang="en-US" sz="1720" dirty="0"/>
          </a:p>
        </p:txBody>
      </p:sp>
      <p:sp>
        <p:nvSpPr>
          <p:cNvPr id="11" name="Text 7"/>
          <p:cNvSpPr/>
          <p:nvPr/>
        </p:nvSpPr>
        <p:spPr>
          <a:xfrm>
            <a:off x="97840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20" dirty="0">
                <a:solidFill>
                  <a:srgbClr val="153047"/>
                </a:solidFill>
              </a:rPr>
              <a:t>A dispensa de recibo não afasta a obrigatoriedade de registro na prestação de contas de doadores e beneficiários.</a:t>
            </a:r>
            <a:endParaRPr lang="en-US" sz="1920" dirty="0"/>
          </a:p>
        </p:txBody>
      </p:sp>
      <p:sp>
        <p:nvSpPr>
          <p:cNvPr id="12" name="Shape 8"/>
          <p:cNvSpPr/>
          <p:nvPr/>
        </p:nvSpPr>
        <p:spPr>
          <a:xfrm>
            <a:off x="614476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EAF6EF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Shape 9"/>
          <p:cNvSpPr/>
          <p:nvPr/>
        </p:nvSpPr>
        <p:spPr>
          <a:xfrm>
            <a:off x="6144768" y="1847088"/>
            <a:ext cx="73152" cy="3456432"/>
          </a:xfrm>
          <a:prstGeom prst="rect">
            <a:avLst/>
          </a:prstGeom>
          <a:solidFill>
            <a:srgbClr val="009B5C"/>
          </a:solidFill>
          <a:ln w="12700">
            <a:solidFill>
              <a:srgbClr val="009B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0"/>
          <p:cNvSpPr/>
          <p:nvPr/>
        </p:nvSpPr>
        <p:spPr>
          <a:xfrm>
            <a:off x="637336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PROVIDÊNCIA SANEADORA</a:t>
            </a:r>
            <a:endParaRPr lang="en-US" sz="1720" dirty="0"/>
          </a:p>
        </p:txBody>
      </p:sp>
      <p:sp>
        <p:nvSpPr>
          <p:cNvPr id="15" name="Text 11"/>
          <p:cNvSpPr/>
          <p:nvPr/>
        </p:nvSpPr>
        <p:spPr>
          <a:xfrm>
            <a:off x="637336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153047"/>
                </a:solidFill>
              </a:rPr>
              <a:t>Registrar a operação, identificando origem, destino, data, valor e documento bancário.</a:t>
            </a:r>
            <a:endParaRPr lang="en-US" sz="1900" dirty="0"/>
          </a:p>
        </p:txBody>
      </p:sp>
      <p:sp>
        <p:nvSpPr>
          <p:cNvPr id="16" name="Shape 12"/>
          <p:cNvSpPr/>
          <p:nvPr/>
        </p:nvSpPr>
        <p:spPr>
          <a:xfrm>
            <a:off x="749808" y="5532120"/>
            <a:ext cx="10716768" cy="640080"/>
          </a:xfrm>
          <a:prstGeom prst="roundRect">
            <a:avLst>
              <a:gd name="adj" fmla="val 5714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932688" y="5696712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B52"/>
                </a:solidFill>
              </a:rPr>
              <a:t>Fundamento legal: Art. 7º, §10, da Resolução-TSE nº 23.607/2019.</a:t>
            </a:r>
            <a:endParaRPr lang="en-US" sz="120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17</a:t>
            </a:r>
            <a:endParaRPr lang="en-US" sz="8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8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182880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676656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009B5C"/>
                </a:solidFill>
              </a:rPr>
              <a:t>BLOCO II  |  5/10</a:t>
            </a:r>
            <a:endParaRPr lang="en-US" sz="1450" dirty="0"/>
          </a:p>
        </p:txBody>
      </p:sp>
      <p:sp>
        <p:nvSpPr>
          <p:cNvPr id="5" name="Text 1"/>
          <p:cNvSpPr/>
          <p:nvPr/>
        </p:nvSpPr>
        <p:spPr>
          <a:xfrm>
            <a:off x="841248" y="1060704"/>
            <a:ext cx="10012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Recurso de origem não identificada — RONI</a:t>
            </a:r>
            <a:endParaRPr lang="en-US" sz="310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oundRect">
            <a:avLst>
              <a:gd name="adj" fmla="val 14286"/>
            </a:avLst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003B70"/>
                </a:solidFill>
              </a:rPr>
              <a:t>18</a:t>
            </a:r>
            <a:endParaRPr lang="en-US" sz="920" dirty="0"/>
          </a:p>
        </p:txBody>
      </p:sp>
      <p:sp>
        <p:nvSpPr>
          <p:cNvPr id="8" name="Shape 4"/>
          <p:cNvSpPr/>
          <p:nvPr/>
        </p:nvSpPr>
        <p:spPr>
          <a:xfrm>
            <a:off x="74980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F8FBFD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Shape 5"/>
          <p:cNvSpPr/>
          <p:nvPr/>
        </p:nvSpPr>
        <p:spPr>
          <a:xfrm>
            <a:off x="749808" y="1847088"/>
            <a:ext cx="73152" cy="3456432"/>
          </a:xfrm>
          <a:prstGeom prst="rect">
            <a:avLst/>
          </a:prstGeom>
          <a:solidFill>
            <a:srgbClr val="005BAA"/>
          </a:solidFill>
          <a:ln w="1270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6"/>
          <p:cNvSpPr/>
          <p:nvPr/>
        </p:nvSpPr>
        <p:spPr>
          <a:xfrm>
            <a:off x="97840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MOTIVO DA DILIGÊNCIA</a:t>
            </a:r>
            <a:endParaRPr lang="en-US" sz="1720" dirty="0"/>
          </a:p>
        </p:txBody>
      </p:sp>
      <p:sp>
        <p:nvSpPr>
          <p:cNvPr id="11" name="Text 7"/>
          <p:cNvSpPr/>
          <p:nvPr/>
        </p:nvSpPr>
        <p:spPr>
          <a:xfrm>
            <a:off x="97840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30" dirty="0">
                <a:solidFill>
                  <a:srgbClr val="153047"/>
                </a:solidFill>
              </a:rPr>
              <a:t>RONI não pode ser utilizado e deve ser transferido ao Tesouro Nacional por GRU. A norma caracteriza diversas hipóteses: falta ou incorreção de identificação do doador, ausência de doador originário e recursos fora das contas específicas.</a:t>
            </a:r>
            <a:endParaRPr lang="en-US" sz="1830" dirty="0"/>
          </a:p>
        </p:txBody>
      </p:sp>
      <p:sp>
        <p:nvSpPr>
          <p:cNvPr id="12" name="Shape 8"/>
          <p:cNvSpPr/>
          <p:nvPr/>
        </p:nvSpPr>
        <p:spPr>
          <a:xfrm>
            <a:off x="614476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EAF6EF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Shape 9"/>
          <p:cNvSpPr/>
          <p:nvPr/>
        </p:nvSpPr>
        <p:spPr>
          <a:xfrm>
            <a:off x="6144768" y="1847088"/>
            <a:ext cx="73152" cy="3456432"/>
          </a:xfrm>
          <a:prstGeom prst="rect">
            <a:avLst/>
          </a:prstGeom>
          <a:solidFill>
            <a:srgbClr val="009B5C"/>
          </a:solidFill>
          <a:ln w="12700">
            <a:solidFill>
              <a:srgbClr val="009B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0"/>
          <p:cNvSpPr/>
          <p:nvPr/>
        </p:nvSpPr>
        <p:spPr>
          <a:xfrm>
            <a:off x="637336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PROVIDÊNCIA SANEADORA</a:t>
            </a:r>
            <a:endParaRPr lang="en-US" sz="1720" dirty="0"/>
          </a:p>
        </p:txBody>
      </p:sp>
      <p:sp>
        <p:nvSpPr>
          <p:cNvPr id="15" name="Text 11"/>
          <p:cNvSpPr/>
          <p:nvPr/>
        </p:nvSpPr>
        <p:spPr>
          <a:xfrm>
            <a:off x="637336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153047"/>
                </a:solidFill>
              </a:rPr>
              <a:t>Retificar a doação quando o erro permitir identificação da origem, devolver ao doador ou recolher ao Tesouro Nacional.</a:t>
            </a:r>
            <a:endParaRPr lang="en-US" sz="1900" dirty="0"/>
          </a:p>
        </p:txBody>
      </p:sp>
      <p:sp>
        <p:nvSpPr>
          <p:cNvPr id="16" name="Shape 12"/>
          <p:cNvSpPr/>
          <p:nvPr/>
        </p:nvSpPr>
        <p:spPr>
          <a:xfrm>
            <a:off x="749808" y="5532120"/>
            <a:ext cx="10716768" cy="640080"/>
          </a:xfrm>
          <a:prstGeom prst="roundRect">
            <a:avLst>
              <a:gd name="adj" fmla="val 5714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932688" y="5696712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B52"/>
                </a:solidFill>
              </a:rPr>
              <a:t>Fundamento legal: Art. 32 da Resolução-TSE nº 23.607/2019.</a:t>
            </a:r>
            <a:endParaRPr lang="en-US" sz="120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18</a:t>
            </a:r>
            <a:endParaRPr lang="en-US" sz="8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2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182880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676656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009B5C"/>
                </a:solidFill>
              </a:rPr>
              <a:t>BLOCO II  |  6/10</a:t>
            </a:r>
            <a:endParaRPr lang="en-US" sz="1450" dirty="0"/>
          </a:p>
        </p:txBody>
      </p:sp>
      <p:sp>
        <p:nvSpPr>
          <p:cNvPr id="5" name="Text 1"/>
          <p:cNvSpPr/>
          <p:nvPr/>
        </p:nvSpPr>
        <p:spPr>
          <a:xfrm>
            <a:off x="841248" y="1060704"/>
            <a:ext cx="10012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Ausência de doador originário em repasses partidários ou de outros candidatos</a:t>
            </a:r>
            <a:endParaRPr lang="en-US" sz="270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oundRect">
            <a:avLst>
              <a:gd name="adj" fmla="val 14286"/>
            </a:avLst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003B70"/>
                </a:solidFill>
              </a:rPr>
              <a:t>19</a:t>
            </a:r>
            <a:endParaRPr lang="en-US" sz="920" dirty="0"/>
          </a:p>
        </p:txBody>
      </p:sp>
      <p:sp>
        <p:nvSpPr>
          <p:cNvPr id="8" name="Shape 4"/>
          <p:cNvSpPr/>
          <p:nvPr/>
        </p:nvSpPr>
        <p:spPr>
          <a:xfrm>
            <a:off x="74980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F8FBFD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Shape 5"/>
          <p:cNvSpPr/>
          <p:nvPr/>
        </p:nvSpPr>
        <p:spPr>
          <a:xfrm>
            <a:off x="749808" y="1847088"/>
            <a:ext cx="73152" cy="3456432"/>
          </a:xfrm>
          <a:prstGeom prst="rect">
            <a:avLst/>
          </a:prstGeom>
          <a:solidFill>
            <a:srgbClr val="005BAA"/>
          </a:solidFill>
          <a:ln w="1270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6"/>
          <p:cNvSpPr/>
          <p:nvPr/>
        </p:nvSpPr>
        <p:spPr>
          <a:xfrm>
            <a:off x="97840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MOTIVO DA DILIGÊNCIA</a:t>
            </a:r>
            <a:endParaRPr lang="en-US" sz="1720" dirty="0"/>
          </a:p>
        </p:txBody>
      </p:sp>
      <p:sp>
        <p:nvSpPr>
          <p:cNvPr id="11" name="Text 7"/>
          <p:cNvSpPr/>
          <p:nvPr/>
        </p:nvSpPr>
        <p:spPr>
          <a:xfrm>
            <a:off x="97840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20" dirty="0">
                <a:solidFill>
                  <a:srgbClr val="153047"/>
                </a:solidFill>
              </a:rPr>
              <a:t>A ausência de identificação do doador originário pode caracterizar RONI.</a:t>
            </a:r>
            <a:endParaRPr lang="en-US" sz="1920" dirty="0"/>
          </a:p>
        </p:txBody>
      </p:sp>
      <p:sp>
        <p:nvSpPr>
          <p:cNvPr id="12" name="Shape 8"/>
          <p:cNvSpPr/>
          <p:nvPr/>
        </p:nvSpPr>
        <p:spPr>
          <a:xfrm>
            <a:off x="614476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EAF6EF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Shape 9"/>
          <p:cNvSpPr/>
          <p:nvPr/>
        </p:nvSpPr>
        <p:spPr>
          <a:xfrm>
            <a:off x="6144768" y="1847088"/>
            <a:ext cx="73152" cy="3456432"/>
          </a:xfrm>
          <a:prstGeom prst="rect">
            <a:avLst/>
          </a:prstGeom>
          <a:solidFill>
            <a:srgbClr val="009B5C"/>
          </a:solidFill>
          <a:ln w="12700">
            <a:solidFill>
              <a:srgbClr val="009B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0"/>
          <p:cNvSpPr/>
          <p:nvPr/>
        </p:nvSpPr>
        <p:spPr>
          <a:xfrm>
            <a:off x="637336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PROVIDÊNCIA SANEADORA</a:t>
            </a:r>
            <a:endParaRPr lang="en-US" sz="1720" dirty="0"/>
          </a:p>
        </p:txBody>
      </p:sp>
      <p:sp>
        <p:nvSpPr>
          <p:cNvPr id="15" name="Text 11"/>
          <p:cNvSpPr/>
          <p:nvPr/>
        </p:nvSpPr>
        <p:spPr>
          <a:xfrm>
            <a:off x="637336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153047"/>
                </a:solidFill>
              </a:rPr>
              <a:t>Apresentar relação de doadores originários, CPF/CNPJ, valores, datas e documentação de origem.</a:t>
            </a:r>
            <a:endParaRPr lang="en-US" sz="1900" dirty="0"/>
          </a:p>
        </p:txBody>
      </p:sp>
      <p:sp>
        <p:nvSpPr>
          <p:cNvPr id="16" name="Shape 12"/>
          <p:cNvSpPr/>
          <p:nvPr/>
        </p:nvSpPr>
        <p:spPr>
          <a:xfrm>
            <a:off x="749808" y="5532120"/>
            <a:ext cx="10716768" cy="640080"/>
          </a:xfrm>
          <a:prstGeom prst="roundRect">
            <a:avLst>
              <a:gd name="adj" fmla="val 5714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932688" y="5696712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B52"/>
                </a:solidFill>
              </a:rPr>
              <a:t>Fundamento legal: Art. 32, §1º, II, da Resolução-TSE nº 23.607/2019.</a:t>
            </a:r>
            <a:endParaRPr lang="en-US" sz="120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19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2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182880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676656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009B5C"/>
                </a:solidFill>
              </a:rPr>
              <a:t>VISÃO GERAL</a:t>
            </a:r>
            <a:endParaRPr lang="en-US" sz="1450" dirty="0"/>
          </a:p>
        </p:txBody>
      </p:sp>
      <p:sp>
        <p:nvSpPr>
          <p:cNvPr id="5" name="Text 1"/>
          <p:cNvSpPr/>
          <p:nvPr/>
        </p:nvSpPr>
        <p:spPr>
          <a:xfrm>
            <a:off x="841248" y="1060704"/>
            <a:ext cx="10012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9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Principais inconsistências apontadas no julgamento das contas</a:t>
            </a:r>
            <a:endParaRPr lang="en-US" sz="290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oundRect">
            <a:avLst>
              <a:gd name="adj" fmla="val 14286"/>
            </a:avLst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003B70"/>
                </a:solidFill>
              </a:rPr>
              <a:t>02</a:t>
            </a:r>
            <a:endParaRPr lang="en-US" sz="920" dirty="0"/>
          </a:p>
        </p:txBody>
      </p:sp>
      <p:sp>
        <p:nvSpPr>
          <p:cNvPr id="8" name="Shape 4"/>
          <p:cNvSpPr/>
          <p:nvPr/>
        </p:nvSpPr>
        <p:spPr>
          <a:xfrm>
            <a:off x="841248" y="1938528"/>
            <a:ext cx="10561320" cy="603504"/>
          </a:xfrm>
          <a:prstGeom prst="roundRect">
            <a:avLst>
              <a:gd name="adj" fmla="val 9091"/>
            </a:avLst>
          </a:prstGeom>
          <a:solidFill>
            <a:srgbClr val="F8FBFD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Shape 5"/>
          <p:cNvSpPr/>
          <p:nvPr/>
        </p:nvSpPr>
        <p:spPr>
          <a:xfrm>
            <a:off x="1024128" y="2057400"/>
            <a:ext cx="640080" cy="347472"/>
          </a:xfrm>
          <a:prstGeom prst="roundRect">
            <a:avLst>
              <a:gd name="adj" fmla="val 13158"/>
            </a:avLst>
          </a:prstGeom>
          <a:solidFill>
            <a:srgbClr val="005BAA"/>
          </a:solidFill>
          <a:ln w="1270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6"/>
          <p:cNvSpPr/>
          <p:nvPr/>
        </p:nvSpPr>
        <p:spPr>
          <a:xfrm>
            <a:off x="1024128" y="2139696"/>
            <a:ext cx="6400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I</a:t>
            </a:r>
            <a:endParaRPr lang="en-US" sz="1050" dirty="0"/>
          </a:p>
        </p:txBody>
      </p:sp>
      <p:sp>
        <p:nvSpPr>
          <p:cNvPr id="11" name="Text 7"/>
          <p:cNvSpPr/>
          <p:nvPr/>
        </p:nvSpPr>
        <p:spPr>
          <a:xfrm>
            <a:off x="1874520" y="2103120"/>
            <a:ext cx="7086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b="1" dirty="0">
                <a:solidFill>
                  <a:srgbClr val="003B70"/>
                </a:solidFill>
              </a:rPr>
              <a:t>PRAZOS, SISTEMA, AUTUAÇÃO E OBRIGAÇÕES PROCESSUAIS</a:t>
            </a:r>
            <a:endParaRPr lang="en-US" sz="1900" dirty="0"/>
          </a:p>
        </p:txBody>
      </p:sp>
      <p:sp>
        <p:nvSpPr>
          <p:cNvPr id="12" name="Text 8"/>
          <p:cNvSpPr/>
          <p:nvPr/>
        </p:nvSpPr>
        <p:spPr>
          <a:xfrm>
            <a:off x="9326880" y="2103120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700" dirty="0">
                <a:solidFill>
                  <a:srgbClr val="5B6770"/>
                </a:solidFill>
              </a:rPr>
              <a:t>9 inconsistências</a:t>
            </a:r>
            <a:endParaRPr lang="en-US" sz="1700" dirty="0"/>
          </a:p>
        </p:txBody>
      </p:sp>
      <p:sp>
        <p:nvSpPr>
          <p:cNvPr id="13" name="Shape 9"/>
          <p:cNvSpPr/>
          <p:nvPr/>
        </p:nvSpPr>
        <p:spPr>
          <a:xfrm>
            <a:off x="841248" y="2688336"/>
            <a:ext cx="10561320" cy="603504"/>
          </a:xfrm>
          <a:prstGeom prst="roundRect">
            <a:avLst>
              <a:gd name="adj" fmla="val 9091"/>
            </a:avLst>
          </a:prstGeom>
          <a:solidFill>
            <a:srgbClr val="EAF6EF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Shape 10"/>
          <p:cNvSpPr/>
          <p:nvPr/>
        </p:nvSpPr>
        <p:spPr>
          <a:xfrm>
            <a:off x="1024128" y="2807208"/>
            <a:ext cx="640080" cy="347472"/>
          </a:xfrm>
          <a:prstGeom prst="roundRect">
            <a:avLst>
              <a:gd name="adj" fmla="val 13158"/>
            </a:avLst>
          </a:prstGeom>
          <a:solidFill>
            <a:srgbClr val="009B5C"/>
          </a:solidFill>
          <a:ln w="12700">
            <a:solidFill>
              <a:srgbClr val="009B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1"/>
          <p:cNvSpPr/>
          <p:nvPr/>
        </p:nvSpPr>
        <p:spPr>
          <a:xfrm>
            <a:off x="1024128" y="2889504"/>
            <a:ext cx="6400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II</a:t>
            </a:r>
            <a:endParaRPr lang="en-US" sz="1050" dirty="0"/>
          </a:p>
        </p:txBody>
      </p:sp>
      <p:sp>
        <p:nvSpPr>
          <p:cNvPr id="16" name="Text 12"/>
          <p:cNvSpPr/>
          <p:nvPr/>
        </p:nvSpPr>
        <p:spPr>
          <a:xfrm>
            <a:off x="1874520" y="2852928"/>
            <a:ext cx="7086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b="1" dirty="0">
                <a:solidFill>
                  <a:srgbClr val="003B70"/>
                </a:solidFill>
              </a:rPr>
              <a:t>RECEITAS, DOAÇÕES E ARRECADAÇÃO</a:t>
            </a:r>
            <a:endParaRPr lang="en-US" sz="1900" dirty="0"/>
          </a:p>
        </p:txBody>
      </p:sp>
      <p:sp>
        <p:nvSpPr>
          <p:cNvPr id="17" name="Text 13"/>
          <p:cNvSpPr/>
          <p:nvPr/>
        </p:nvSpPr>
        <p:spPr>
          <a:xfrm>
            <a:off x="9326880" y="2852928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700" dirty="0">
                <a:solidFill>
                  <a:srgbClr val="5B6770"/>
                </a:solidFill>
              </a:rPr>
              <a:t>10 inconsistências</a:t>
            </a:r>
            <a:endParaRPr lang="en-US" sz="1700" dirty="0"/>
          </a:p>
        </p:txBody>
      </p:sp>
      <p:sp>
        <p:nvSpPr>
          <p:cNvPr id="18" name="Shape 14"/>
          <p:cNvSpPr/>
          <p:nvPr/>
        </p:nvSpPr>
        <p:spPr>
          <a:xfrm>
            <a:off x="841248" y="3438144"/>
            <a:ext cx="10561320" cy="603504"/>
          </a:xfrm>
          <a:prstGeom prst="roundRect">
            <a:avLst>
              <a:gd name="adj" fmla="val 9091"/>
            </a:avLst>
          </a:prstGeom>
          <a:solidFill>
            <a:srgbClr val="F8FBFD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9" name="Shape 15"/>
          <p:cNvSpPr/>
          <p:nvPr/>
        </p:nvSpPr>
        <p:spPr>
          <a:xfrm>
            <a:off x="1024128" y="3557016"/>
            <a:ext cx="640080" cy="347472"/>
          </a:xfrm>
          <a:prstGeom prst="roundRect">
            <a:avLst>
              <a:gd name="adj" fmla="val 13158"/>
            </a:avLst>
          </a:prstGeom>
          <a:solidFill>
            <a:srgbClr val="005BAA"/>
          </a:solidFill>
          <a:ln w="1270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0" name="Text 16"/>
          <p:cNvSpPr/>
          <p:nvPr/>
        </p:nvSpPr>
        <p:spPr>
          <a:xfrm>
            <a:off x="1024128" y="3639312"/>
            <a:ext cx="6400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III</a:t>
            </a:r>
            <a:endParaRPr lang="en-US" sz="1050" dirty="0"/>
          </a:p>
        </p:txBody>
      </p:sp>
      <p:sp>
        <p:nvSpPr>
          <p:cNvPr id="21" name="Text 17"/>
          <p:cNvSpPr/>
          <p:nvPr/>
        </p:nvSpPr>
        <p:spPr>
          <a:xfrm>
            <a:off x="1874520" y="3602736"/>
            <a:ext cx="7086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b="1" dirty="0">
                <a:solidFill>
                  <a:srgbClr val="003B70"/>
                </a:solidFill>
              </a:rPr>
              <a:t>DESPESAS E COMPROVAÇÃO DE GASTOS</a:t>
            </a:r>
            <a:endParaRPr lang="en-US" sz="1900" dirty="0"/>
          </a:p>
        </p:txBody>
      </p:sp>
      <p:sp>
        <p:nvSpPr>
          <p:cNvPr id="22" name="Text 18"/>
          <p:cNvSpPr/>
          <p:nvPr/>
        </p:nvSpPr>
        <p:spPr>
          <a:xfrm>
            <a:off x="9326880" y="3602736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700" dirty="0">
                <a:solidFill>
                  <a:srgbClr val="5B6770"/>
                </a:solidFill>
              </a:rPr>
              <a:t>16 inconsistências</a:t>
            </a:r>
            <a:endParaRPr lang="en-US" sz="1700" dirty="0"/>
          </a:p>
        </p:txBody>
      </p:sp>
      <p:sp>
        <p:nvSpPr>
          <p:cNvPr id="23" name="Shape 19"/>
          <p:cNvSpPr/>
          <p:nvPr/>
        </p:nvSpPr>
        <p:spPr>
          <a:xfrm>
            <a:off x="841248" y="4187952"/>
            <a:ext cx="10561320" cy="603504"/>
          </a:xfrm>
          <a:prstGeom prst="roundRect">
            <a:avLst>
              <a:gd name="adj" fmla="val 9091"/>
            </a:avLst>
          </a:prstGeom>
          <a:solidFill>
            <a:srgbClr val="EAF6EF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4" name="Shape 20"/>
          <p:cNvSpPr/>
          <p:nvPr/>
        </p:nvSpPr>
        <p:spPr>
          <a:xfrm>
            <a:off x="1024128" y="4306824"/>
            <a:ext cx="640080" cy="347472"/>
          </a:xfrm>
          <a:prstGeom prst="roundRect">
            <a:avLst>
              <a:gd name="adj" fmla="val 13158"/>
            </a:avLst>
          </a:prstGeom>
          <a:solidFill>
            <a:srgbClr val="009B5C"/>
          </a:solidFill>
          <a:ln w="12700">
            <a:solidFill>
              <a:srgbClr val="009B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5" name="Text 21"/>
          <p:cNvSpPr/>
          <p:nvPr/>
        </p:nvSpPr>
        <p:spPr>
          <a:xfrm>
            <a:off x="1024128" y="4389120"/>
            <a:ext cx="6400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IV</a:t>
            </a:r>
            <a:endParaRPr lang="en-US" sz="1050" dirty="0"/>
          </a:p>
        </p:txBody>
      </p:sp>
      <p:sp>
        <p:nvSpPr>
          <p:cNvPr id="26" name="Text 22"/>
          <p:cNvSpPr/>
          <p:nvPr/>
        </p:nvSpPr>
        <p:spPr>
          <a:xfrm>
            <a:off x="1874520" y="4352544"/>
            <a:ext cx="7086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b="1" dirty="0">
                <a:solidFill>
                  <a:srgbClr val="003B70"/>
                </a:solidFill>
              </a:rPr>
              <a:t>RECURSOS PÚBLICOS, FEFC, FUNDO PARTIDÁRIO E COTAS</a:t>
            </a:r>
            <a:endParaRPr lang="en-US" sz="1900" dirty="0"/>
          </a:p>
        </p:txBody>
      </p:sp>
      <p:sp>
        <p:nvSpPr>
          <p:cNvPr id="27" name="Text 23"/>
          <p:cNvSpPr/>
          <p:nvPr/>
        </p:nvSpPr>
        <p:spPr>
          <a:xfrm>
            <a:off x="9326880" y="435254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700" dirty="0">
                <a:solidFill>
                  <a:srgbClr val="5B6770"/>
                </a:solidFill>
              </a:rPr>
              <a:t>6 inconsistências</a:t>
            </a:r>
            <a:endParaRPr lang="en-US" sz="1700" dirty="0"/>
          </a:p>
        </p:txBody>
      </p:sp>
      <p:sp>
        <p:nvSpPr>
          <p:cNvPr id="28" name="Shape 24"/>
          <p:cNvSpPr/>
          <p:nvPr/>
        </p:nvSpPr>
        <p:spPr>
          <a:xfrm>
            <a:off x="841248" y="4937760"/>
            <a:ext cx="10561320" cy="603504"/>
          </a:xfrm>
          <a:prstGeom prst="roundRect">
            <a:avLst>
              <a:gd name="adj" fmla="val 9091"/>
            </a:avLst>
          </a:prstGeom>
          <a:solidFill>
            <a:srgbClr val="F8FBFD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9" name="Shape 25"/>
          <p:cNvSpPr/>
          <p:nvPr/>
        </p:nvSpPr>
        <p:spPr>
          <a:xfrm>
            <a:off x="1024128" y="5056632"/>
            <a:ext cx="640080" cy="347472"/>
          </a:xfrm>
          <a:prstGeom prst="roundRect">
            <a:avLst>
              <a:gd name="adj" fmla="val 13158"/>
            </a:avLst>
          </a:prstGeom>
          <a:solidFill>
            <a:srgbClr val="005BAA"/>
          </a:solidFill>
          <a:ln w="1270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0" name="Text 26"/>
          <p:cNvSpPr/>
          <p:nvPr/>
        </p:nvSpPr>
        <p:spPr>
          <a:xfrm>
            <a:off x="1024128" y="5138928"/>
            <a:ext cx="6400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V</a:t>
            </a:r>
            <a:endParaRPr lang="en-US" sz="1050" dirty="0"/>
          </a:p>
        </p:txBody>
      </p:sp>
      <p:sp>
        <p:nvSpPr>
          <p:cNvPr id="31" name="Text 27"/>
          <p:cNvSpPr/>
          <p:nvPr/>
        </p:nvSpPr>
        <p:spPr>
          <a:xfrm>
            <a:off x="1874520" y="5102352"/>
            <a:ext cx="7086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b="1" dirty="0">
                <a:solidFill>
                  <a:srgbClr val="003B70"/>
                </a:solidFill>
              </a:rPr>
              <a:t>RETIFICAÇÕES, DILIGÊNCIAS, PRECLUSÃO E JULGAMENTO</a:t>
            </a:r>
            <a:endParaRPr lang="en-US" sz="1900" dirty="0"/>
          </a:p>
        </p:txBody>
      </p:sp>
      <p:sp>
        <p:nvSpPr>
          <p:cNvPr id="32" name="Text 28"/>
          <p:cNvSpPr/>
          <p:nvPr/>
        </p:nvSpPr>
        <p:spPr>
          <a:xfrm>
            <a:off x="9326880" y="5102352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700" dirty="0">
                <a:solidFill>
                  <a:srgbClr val="5B6770"/>
                </a:solidFill>
              </a:rPr>
              <a:t>5 inconsistências</a:t>
            </a:r>
            <a:endParaRPr lang="en-US" sz="1700" dirty="0"/>
          </a:p>
        </p:txBody>
      </p:sp>
      <p:pic>
        <p:nvPicPr>
          <p:cNvPr id="33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34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35" name="Text 29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2</a:t>
            </a:r>
            <a:endParaRPr lang="en-US" sz="8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2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182880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676656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009B5C"/>
                </a:solidFill>
              </a:rPr>
              <a:t>BLOCO II  |  7/10</a:t>
            </a:r>
            <a:endParaRPr lang="en-US" sz="1450" dirty="0"/>
          </a:p>
        </p:txBody>
      </p:sp>
      <p:sp>
        <p:nvSpPr>
          <p:cNvPr id="5" name="Text 1"/>
          <p:cNvSpPr/>
          <p:nvPr/>
        </p:nvSpPr>
        <p:spPr>
          <a:xfrm>
            <a:off x="841248" y="1060704"/>
            <a:ext cx="10012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Doação estimável sem comprovação de propriedade ou responsabilidade direta</a:t>
            </a:r>
            <a:endParaRPr lang="en-US" sz="270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oundRect">
            <a:avLst>
              <a:gd name="adj" fmla="val 14286"/>
            </a:avLst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003B70"/>
                </a:solidFill>
              </a:rPr>
              <a:t>20</a:t>
            </a:r>
            <a:endParaRPr lang="en-US" sz="920" dirty="0"/>
          </a:p>
        </p:txBody>
      </p:sp>
      <p:sp>
        <p:nvSpPr>
          <p:cNvPr id="8" name="Shape 4"/>
          <p:cNvSpPr/>
          <p:nvPr/>
        </p:nvSpPr>
        <p:spPr>
          <a:xfrm>
            <a:off x="74980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F8FBFD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Shape 5"/>
          <p:cNvSpPr/>
          <p:nvPr/>
        </p:nvSpPr>
        <p:spPr>
          <a:xfrm>
            <a:off x="749808" y="1847088"/>
            <a:ext cx="73152" cy="3456432"/>
          </a:xfrm>
          <a:prstGeom prst="rect">
            <a:avLst/>
          </a:prstGeom>
          <a:solidFill>
            <a:srgbClr val="005BAA"/>
          </a:solidFill>
          <a:ln w="1270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6"/>
          <p:cNvSpPr/>
          <p:nvPr/>
        </p:nvSpPr>
        <p:spPr>
          <a:xfrm>
            <a:off x="97840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MOTIVO DA DILIGÊNCIA</a:t>
            </a:r>
            <a:endParaRPr lang="en-US" sz="1720" dirty="0"/>
          </a:p>
        </p:txBody>
      </p:sp>
      <p:sp>
        <p:nvSpPr>
          <p:cNvPr id="11" name="Text 7"/>
          <p:cNvSpPr/>
          <p:nvPr/>
        </p:nvSpPr>
        <p:spPr>
          <a:xfrm>
            <a:off x="97840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20" dirty="0">
                <a:solidFill>
                  <a:srgbClr val="153047"/>
                </a:solidFill>
              </a:rPr>
              <a:t>Bens e serviços estimáveis devem constituir produto do próprio serviço/atividade econômica do doador ou integrar seu patrimônio.</a:t>
            </a:r>
            <a:endParaRPr lang="en-US" sz="1920" dirty="0"/>
          </a:p>
        </p:txBody>
      </p:sp>
      <p:sp>
        <p:nvSpPr>
          <p:cNvPr id="12" name="Shape 8"/>
          <p:cNvSpPr/>
          <p:nvPr/>
        </p:nvSpPr>
        <p:spPr>
          <a:xfrm>
            <a:off x="614476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EAF6EF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Shape 9"/>
          <p:cNvSpPr/>
          <p:nvPr/>
        </p:nvSpPr>
        <p:spPr>
          <a:xfrm>
            <a:off x="6144768" y="1847088"/>
            <a:ext cx="73152" cy="3456432"/>
          </a:xfrm>
          <a:prstGeom prst="rect">
            <a:avLst/>
          </a:prstGeom>
          <a:solidFill>
            <a:srgbClr val="009B5C"/>
          </a:solidFill>
          <a:ln w="12700">
            <a:solidFill>
              <a:srgbClr val="009B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0"/>
          <p:cNvSpPr/>
          <p:nvPr/>
        </p:nvSpPr>
        <p:spPr>
          <a:xfrm>
            <a:off x="637336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PROVIDÊNCIA SANEADORA</a:t>
            </a:r>
            <a:endParaRPr lang="en-US" sz="1720" dirty="0"/>
          </a:p>
        </p:txBody>
      </p:sp>
      <p:sp>
        <p:nvSpPr>
          <p:cNvPr id="15" name="Text 11"/>
          <p:cNvSpPr/>
          <p:nvPr/>
        </p:nvSpPr>
        <p:spPr>
          <a:xfrm>
            <a:off x="637336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153047"/>
                </a:solidFill>
              </a:rPr>
              <a:t>Apresentar documento de propriedade, contrato de cessão, avaliação de mercado, recibo eleitoral quando cabível e prova de efetivo uso na campanha.</a:t>
            </a:r>
            <a:endParaRPr lang="en-US" sz="1900" dirty="0"/>
          </a:p>
        </p:txBody>
      </p:sp>
      <p:sp>
        <p:nvSpPr>
          <p:cNvPr id="16" name="Shape 12"/>
          <p:cNvSpPr/>
          <p:nvPr/>
        </p:nvSpPr>
        <p:spPr>
          <a:xfrm>
            <a:off x="749808" y="5532120"/>
            <a:ext cx="10716768" cy="640080"/>
          </a:xfrm>
          <a:prstGeom prst="roundRect">
            <a:avLst>
              <a:gd name="adj" fmla="val 5714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932688" y="5696712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B52"/>
                </a:solidFill>
              </a:rPr>
              <a:t>Fundamento legal: Art. 21, II, e art. 25 da Resolução-TSE nº 23.607/2019.</a:t>
            </a:r>
            <a:endParaRPr lang="en-US" sz="120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20</a:t>
            </a:r>
            <a:endParaRPr lang="en-US" sz="8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2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182880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676656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009B5C"/>
                </a:solidFill>
              </a:rPr>
              <a:t>BLOCO II  |  8/10</a:t>
            </a:r>
            <a:endParaRPr lang="en-US" sz="1450" dirty="0"/>
          </a:p>
        </p:txBody>
      </p:sp>
      <p:sp>
        <p:nvSpPr>
          <p:cNvPr id="5" name="Text 1"/>
          <p:cNvSpPr/>
          <p:nvPr/>
        </p:nvSpPr>
        <p:spPr>
          <a:xfrm>
            <a:off x="841248" y="1060704"/>
            <a:ext cx="10012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Doação de fonte vedada</a:t>
            </a:r>
            <a:endParaRPr lang="en-US" sz="310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oundRect">
            <a:avLst>
              <a:gd name="adj" fmla="val 14286"/>
            </a:avLst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003B70"/>
                </a:solidFill>
              </a:rPr>
              <a:t>21</a:t>
            </a:r>
            <a:endParaRPr lang="en-US" sz="920" dirty="0"/>
          </a:p>
        </p:txBody>
      </p:sp>
      <p:sp>
        <p:nvSpPr>
          <p:cNvPr id="8" name="Shape 4"/>
          <p:cNvSpPr/>
          <p:nvPr/>
        </p:nvSpPr>
        <p:spPr>
          <a:xfrm>
            <a:off x="74980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F8FBFD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Shape 5"/>
          <p:cNvSpPr/>
          <p:nvPr/>
        </p:nvSpPr>
        <p:spPr>
          <a:xfrm>
            <a:off x="749808" y="1847088"/>
            <a:ext cx="73152" cy="3456432"/>
          </a:xfrm>
          <a:prstGeom prst="rect">
            <a:avLst/>
          </a:prstGeom>
          <a:solidFill>
            <a:srgbClr val="005BAA"/>
          </a:solidFill>
          <a:ln w="1270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6"/>
          <p:cNvSpPr/>
          <p:nvPr/>
        </p:nvSpPr>
        <p:spPr>
          <a:xfrm>
            <a:off x="97840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MOTIVO DA DILIGÊNCIA</a:t>
            </a:r>
            <a:endParaRPr lang="en-US" sz="1720" dirty="0"/>
          </a:p>
        </p:txBody>
      </p:sp>
      <p:sp>
        <p:nvSpPr>
          <p:cNvPr id="11" name="Text 7"/>
          <p:cNvSpPr/>
          <p:nvPr/>
        </p:nvSpPr>
        <p:spPr>
          <a:xfrm>
            <a:off x="97840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20" dirty="0">
                <a:solidFill>
                  <a:srgbClr val="153047"/>
                </a:solidFill>
              </a:rPr>
              <a:t>Recursos de fonte vedada não podem ser utilizados. A origem estrangeira depende da procedência dos recursos, não da nacionalidade do doador. 'Estrangeiro residente no Brasil' não é fonte vedada automática.</a:t>
            </a:r>
            <a:endParaRPr lang="en-US" sz="1920" dirty="0"/>
          </a:p>
        </p:txBody>
      </p:sp>
      <p:sp>
        <p:nvSpPr>
          <p:cNvPr id="12" name="Shape 8"/>
          <p:cNvSpPr/>
          <p:nvPr/>
        </p:nvSpPr>
        <p:spPr>
          <a:xfrm>
            <a:off x="614476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EAF6EF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Shape 9"/>
          <p:cNvSpPr/>
          <p:nvPr/>
        </p:nvSpPr>
        <p:spPr>
          <a:xfrm>
            <a:off x="6144768" y="1847088"/>
            <a:ext cx="73152" cy="3456432"/>
          </a:xfrm>
          <a:prstGeom prst="rect">
            <a:avLst/>
          </a:prstGeom>
          <a:solidFill>
            <a:srgbClr val="009B5C"/>
          </a:solidFill>
          <a:ln w="12700">
            <a:solidFill>
              <a:srgbClr val="009B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0"/>
          <p:cNvSpPr/>
          <p:nvPr/>
        </p:nvSpPr>
        <p:spPr>
          <a:xfrm>
            <a:off x="637336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PROVIDÊNCIA SANEADORA</a:t>
            </a:r>
            <a:endParaRPr lang="en-US" sz="1720" dirty="0"/>
          </a:p>
        </p:txBody>
      </p:sp>
      <p:sp>
        <p:nvSpPr>
          <p:cNvPr id="15" name="Text 11"/>
          <p:cNvSpPr/>
          <p:nvPr/>
        </p:nvSpPr>
        <p:spPr>
          <a:xfrm>
            <a:off x="637336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153047"/>
                </a:solidFill>
              </a:rPr>
              <a:t>Devolver imediatamente ao doador ou recolher ao Tesouro Nacional quando impossível a devolução, apresentando comprovantes.</a:t>
            </a:r>
            <a:endParaRPr lang="en-US" sz="1900" dirty="0"/>
          </a:p>
        </p:txBody>
      </p:sp>
      <p:sp>
        <p:nvSpPr>
          <p:cNvPr id="16" name="Shape 12"/>
          <p:cNvSpPr/>
          <p:nvPr/>
        </p:nvSpPr>
        <p:spPr>
          <a:xfrm>
            <a:off x="749808" y="5532120"/>
            <a:ext cx="10716768" cy="640080"/>
          </a:xfrm>
          <a:prstGeom prst="roundRect">
            <a:avLst>
              <a:gd name="adj" fmla="val 5714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932688" y="5696712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B52"/>
                </a:solidFill>
              </a:rPr>
              <a:t>Fundamento legal: Art. 31 da Resolução-TSE nº 23.607/2019.</a:t>
            </a:r>
            <a:endParaRPr lang="en-US" sz="120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21</a:t>
            </a:r>
            <a:endParaRPr lang="en-US" sz="8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6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182880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676656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009B5C"/>
                </a:solidFill>
              </a:rPr>
              <a:t>BLOCO II  |  9/10</a:t>
            </a:r>
            <a:endParaRPr lang="en-US" sz="1450" dirty="0"/>
          </a:p>
        </p:txBody>
      </p:sp>
      <p:sp>
        <p:nvSpPr>
          <p:cNvPr id="5" name="Text 1"/>
          <p:cNvSpPr/>
          <p:nvPr/>
        </p:nvSpPr>
        <p:spPr>
          <a:xfrm>
            <a:off x="841248" y="1060704"/>
            <a:ext cx="10012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9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Doação acima de 10% dos rendimentos brutos da pessoa física</a:t>
            </a:r>
            <a:endParaRPr lang="en-US" sz="290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oundRect">
            <a:avLst>
              <a:gd name="adj" fmla="val 14286"/>
            </a:avLst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003B70"/>
                </a:solidFill>
              </a:rPr>
              <a:t>22</a:t>
            </a:r>
            <a:endParaRPr lang="en-US" sz="920" dirty="0"/>
          </a:p>
        </p:txBody>
      </p:sp>
      <p:sp>
        <p:nvSpPr>
          <p:cNvPr id="8" name="Shape 4"/>
          <p:cNvSpPr/>
          <p:nvPr/>
        </p:nvSpPr>
        <p:spPr>
          <a:xfrm>
            <a:off x="74980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F8FBFD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Shape 5"/>
          <p:cNvSpPr/>
          <p:nvPr/>
        </p:nvSpPr>
        <p:spPr>
          <a:xfrm>
            <a:off x="749808" y="1847088"/>
            <a:ext cx="73152" cy="3456432"/>
          </a:xfrm>
          <a:prstGeom prst="rect">
            <a:avLst/>
          </a:prstGeom>
          <a:solidFill>
            <a:srgbClr val="005BAA"/>
          </a:solidFill>
          <a:ln w="1270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6"/>
          <p:cNvSpPr/>
          <p:nvPr/>
        </p:nvSpPr>
        <p:spPr>
          <a:xfrm>
            <a:off x="97840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MOTIVO DA DILIGÊNCIA</a:t>
            </a:r>
            <a:endParaRPr lang="en-US" sz="1720" dirty="0"/>
          </a:p>
        </p:txBody>
      </p:sp>
      <p:sp>
        <p:nvSpPr>
          <p:cNvPr id="11" name="Text 7"/>
          <p:cNvSpPr/>
          <p:nvPr/>
        </p:nvSpPr>
        <p:spPr>
          <a:xfrm>
            <a:off x="97840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20" dirty="0">
                <a:solidFill>
                  <a:srgbClr val="153047"/>
                </a:solidFill>
              </a:rPr>
              <a:t>A Justiça Eleitoral e a Receita Federal podem cruzar doações declaradas com rendimentos do ano-calendário anterior.</a:t>
            </a:r>
            <a:endParaRPr lang="en-US" sz="1920" dirty="0"/>
          </a:p>
        </p:txBody>
      </p:sp>
      <p:sp>
        <p:nvSpPr>
          <p:cNvPr id="12" name="Shape 8"/>
          <p:cNvSpPr/>
          <p:nvPr/>
        </p:nvSpPr>
        <p:spPr>
          <a:xfrm>
            <a:off x="614476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EAF6EF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Shape 9"/>
          <p:cNvSpPr/>
          <p:nvPr/>
        </p:nvSpPr>
        <p:spPr>
          <a:xfrm>
            <a:off x="6144768" y="1847088"/>
            <a:ext cx="73152" cy="3456432"/>
          </a:xfrm>
          <a:prstGeom prst="rect">
            <a:avLst/>
          </a:prstGeom>
          <a:solidFill>
            <a:srgbClr val="009B5C"/>
          </a:solidFill>
          <a:ln w="12700">
            <a:solidFill>
              <a:srgbClr val="009B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0"/>
          <p:cNvSpPr/>
          <p:nvPr/>
        </p:nvSpPr>
        <p:spPr>
          <a:xfrm>
            <a:off x="637336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PROVIDÊNCIA SANEADORA</a:t>
            </a:r>
            <a:endParaRPr lang="en-US" sz="1720" dirty="0"/>
          </a:p>
        </p:txBody>
      </p:sp>
      <p:sp>
        <p:nvSpPr>
          <p:cNvPr id="15" name="Text 11"/>
          <p:cNvSpPr/>
          <p:nvPr/>
        </p:nvSpPr>
        <p:spPr>
          <a:xfrm>
            <a:off x="637336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153047"/>
                </a:solidFill>
              </a:rPr>
              <a:t>Identificar doador, valor total doado, eventual excesso e observar procedimento de apuração e sanção própria ao doador (representação eleitoral).</a:t>
            </a:r>
            <a:endParaRPr lang="en-US" sz="1900" dirty="0"/>
          </a:p>
        </p:txBody>
      </p:sp>
      <p:sp>
        <p:nvSpPr>
          <p:cNvPr id="16" name="Shape 12"/>
          <p:cNvSpPr/>
          <p:nvPr/>
        </p:nvSpPr>
        <p:spPr>
          <a:xfrm>
            <a:off x="749808" y="5532120"/>
            <a:ext cx="10716768" cy="640080"/>
          </a:xfrm>
          <a:prstGeom prst="roundRect">
            <a:avLst>
              <a:gd name="adj" fmla="val 5714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932688" y="5696712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B52"/>
                </a:solidFill>
              </a:rPr>
              <a:t>Fundamento legal: Lei nº 9.504/1997, art. 23, e Resolução-TSE nº 23.607/2019.</a:t>
            </a:r>
            <a:endParaRPr lang="en-US" sz="120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22</a:t>
            </a:r>
            <a:endParaRPr lang="en-US" sz="8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2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182880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676656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009B5C"/>
                </a:solidFill>
              </a:rPr>
              <a:t>BLOCO II  |  10/10</a:t>
            </a:r>
            <a:endParaRPr lang="en-US" sz="1450" dirty="0"/>
          </a:p>
        </p:txBody>
      </p:sp>
      <p:sp>
        <p:nvSpPr>
          <p:cNvPr id="5" name="Text 1"/>
          <p:cNvSpPr/>
          <p:nvPr/>
        </p:nvSpPr>
        <p:spPr>
          <a:xfrm>
            <a:off x="841248" y="1060704"/>
            <a:ext cx="10012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9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Crowdfunding sem identificação individualizada ou sem contrato</a:t>
            </a:r>
            <a:endParaRPr lang="en-US" sz="290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oundRect">
            <a:avLst>
              <a:gd name="adj" fmla="val 14286"/>
            </a:avLst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003B70"/>
                </a:solidFill>
              </a:rPr>
              <a:t>23</a:t>
            </a:r>
            <a:endParaRPr lang="en-US" sz="920" dirty="0"/>
          </a:p>
        </p:txBody>
      </p:sp>
      <p:sp>
        <p:nvSpPr>
          <p:cNvPr id="8" name="Shape 4"/>
          <p:cNvSpPr/>
          <p:nvPr/>
        </p:nvSpPr>
        <p:spPr>
          <a:xfrm>
            <a:off x="74980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F8FBFD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Shape 5"/>
          <p:cNvSpPr/>
          <p:nvPr/>
        </p:nvSpPr>
        <p:spPr>
          <a:xfrm>
            <a:off x="749808" y="1847088"/>
            <a:ext cx="73152" cy="3456432"/>
          </a:xfrm>
          <a:prstGeom prst="rect">
            <a:avLst/>
          </a:prstGeom>
          <a:solidFill>
            <a:srgbClr val="005BAA"/>
          </a:solidFill>
          <a:ln w="1270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6"/>
          <p:cNvSpPr/>
          <p:nvPr/>
        </p:nvSpPr>
        <p:spPr>
          <a:xfrm>
            <a:off x="97840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MOTIVO DA DILIGÊNCIA</a:t>
            </a:r>
            <a:endParaRPr lang="en-US" sz="1720" dirty="0"/>
          </a:p>
        </p:txBody>
      </p:sp>
      <p:sp>
        <p:nvSpPr>
          <p:cNvPr id="11" name="Text 7"/>
          <p:cNvSpPr/>
          <p:nvPr/>
        </p:nvSpPr>
        <p:spPr>
          <a:xfrm>
            <a:off x="97840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20" dirty="0">
                <a:solidFill>
                  <a:srgbClr val="153047"/>
                </a:solidFill>
              </a:rPr>
              <a:t>A instituição arrecadadora deve identificar doadores, CPF, valores, datas e repassar os dados à campanha para registro adequado.</a:t>
            </a:r>
            <a:endParaRPr lang="en-US" sz="1920" dirty="0"/>
          </a:p>
        </p:txBody>
      </p:sp>
      <p:sp>
        <p:nvSpPr>
          <p:cNvPr id="12" name="Shape 8"/>
          <p:cNvSpPr/>
          <p:nvPr/>
        </p:nvSpPr>
        <p:spPr>
          <a:xfrm>
            <a:off x="614476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EAF6EF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Shape 9"/>
          <p:cNvSpPr/>
          <p:nvPr/>
        </p:nvSpPr>
        <p:spPr>
          <a:xfrm>
            <a:off x="6144768" y="1847088"/>
            <a:ext cx="73152" cy="3456432"/>
          </a:xfrm>
          <a:prstGeom prst="rect">
            <a:avLst/>
          </a:prstGeom>
          <a:solidFill>
            <a:srgbClr val="009B5C"/>
          </a:solidFill>
          <a:ln w="12700">
            <a:solidFill>
              <a:srgbClr val="009B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0"/>
          <p:cNvSpPr/>
          <p:nvPr/>
        </p:nvSpPr>
        <p:spPr>
          <a:xfrm>
            <a:off x="637336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PROVIDÊNCIA SANEADORA</a:t>
            </a:r>
            <a:endParaRPr lang="en-US" sz="1720" dirty="0"/>
          </a:p>
        </p:txBody>
      </p:sp>
      <p:sp>
        <p:nvSpPr>
          <p:cNvPr id="15" name="Text 11"/>
          <p:cNvSpPr/>
          <p:nvPr/>
        </p:nvSpPr>
        <p:spPr>
          <a:xfrm>
            <a:off x="637336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153047"/>
                </a:solidFill>
              </a:rPr>
              <a:t>Apresentar contrato, relatório da plataforma, identificação individualizada dos doadores, taxas cobradas, crédito líquido/bruto e registros no sistema.</a:t>
            </a:r>
            <a:endParaRPr lang="en-US" sz="1900" dirty="0"/>
          </a:p>
        </p:txBody>
      </p:sp>
      <p:sp>
        <p:nvSpPr>
          <p:cNvPr id="16" name="Shape 12"/>
          <p:cNvSpPr/>
          <p:nvPr/>
        </p:nvSpPr>
        <p:spPr>
          <a:xfrm>
            <a:off x="749808" y="5532120"/>
            <a:ext cx="10716768" cy="640080"/>
          </a:xfrm>
          <a:prstGeom prst="roundRect">
            <a:avLst>
              <a:gd name="adj" fmla="val 5714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932688" y="5696712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B52"/>
                </a:solidFill>
              </a:rPr>
              <a:t>Fundamento legal: Arts. 22 a 24 e 47 da Resolução-TSE nº 23.607/2019.</a:t>
            </a:r>
            <a:endParaRPr lang="en-US" sz="120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23</a:t>
            </a:r>
            <a:endParaRPr lang="en-US" sz="8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1.jpg"/>
          <p:cNvPicPr>
            <a:picLocks noChangeAspect="1"/>
          </p:cNvPicPr>
          <p:nvPr/>
        </p:nvPicPr>
        <p:blipFill>
          <a:blip r:embed="rId3"/>
          <a:srcRect t="45" b="4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9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504" y="640080"/>
            <a:ext cx="5074920" cy="1700784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713232" y="2807208"/>
            <a:ext cx="82296" cy="1371600"/>
          </a:xfrm>
          <a:prstGeom prst="rect">
            <a:avLst/>
          </a:prstGeom>
          <a:solidFill>
            <a:srgbClr val="F3A51B"/>
          </a:solidFill>
          <a:ln w="12700">
            <a:solidFill>
              <a:srgbClr val="F3A51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Text 1"/>
          <p:cNvSpPr/>
          <p:nvPr/>
        </p:nvSpPr>
        <p:spPr>
          <a:xfrm>
            <a:off x="941832" y="2706624"/>
            <a:ext cx="3657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50" b="1" dirty="0">
                <a:solidFill>
                  <a:srgbClr val="009B5C"/>
                </a:solidFill>
              </a:rPr>
              <a:t>BLOCO III</a:t>
            </a:r>
            <a:endParaRPr lang="en-US" sz="2550" dirty="0"/>
          </a:p>
        </p:txBody>
      </p:sp>
      <p:sp>
        <p:nvSpPr>
          <p:cNvPr id="6" name="Text 2"/>
          <p:cNvSpPr/>
          <p:nvPr/>
        </p:nvSpPr>
        <p:spPr>
          <a:xfrm>
            <a:off x="941832" y="3246120"/>
            <a:ext cx="84124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DESPESAS E COMPROVAÇÃO DE GASTOS</a:t>
            </a:r>
            <a:endParaRPr lang="en-US" sz="3300" dirty="0"/>
          </a:p>
        </p:txBody>
      </p:sp>
      <p:sp>
        <p:nvSpPr>
          <p:cNvPr id="7" name="Text 3"/>
          <p:cNvSpPr/>
          <p:nvPr/>
        </p:nvSpPr>
        <p:spPr>
          <a:xfrm>
            <a:off x="941832" y="4041648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DCE8F4"/>
                </a:solidFill>
              </a:rPr>
              <a:t>16 inconsistências</a:t>
            </a:r>
            <a:endParaRPr lang="en-US" sz="1700" dirty="0"/>
          </a:p>
        </p:txBody>
      </p:sp>
      <p:pic>
        <p:nvPicPr>
          <p:cNvPr id="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24</a:t>
            </a:r>
            <a:endParaRPr lang="en-US" sz="8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2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182880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676656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009B5C"/>
                </a:solidFill>
              </a:rPr>
              <a:t>BLOCO III  |  1/16</a:t>
            </a:r>
            <a:endParaRPr lang="en-US" sz="1450" dirty="0"/>
          </a:p>
        </p:txBody>
      </p:sp>
      <p:sp>
        <p:nvSpPr>
          <p:cNvPr id="5" name="Text 1"/>
          <p:cNvSpPr/>
          <p:nvPr/>
        </p:nvSpPr>
        <p:spPr>
          <a:xfrm>
            <a:off x="841248" y="1060704"/>
            <a:ext cx="10012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9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Omissão de despesa detectada por nota fiscal eletrônica</a:t>
            </a:r>
            <a:endParaRPr lang="en-US" sz="290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oundRect">
            <a:avLst>
              <a:gd name="adj" fmla="val 14286"/>
            </a:avLst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003B70"/>
                </a:solidFill>
              </a:rPr>
              <a:t>25</a:t>
            </a:r>
            <a:endParaRPr lang="en-US" sz="920" dirty="0"/>
          </a:p>
        </p:txBody>
      </p:sp>
      <p:sp>
        <p:nvSpPr>
          <p:cNvPr id="8" name="Shape 4"/>
          <p:cNvSpPr/>
          <p:nvPr/>
        </p:nvSpPr>
        <p:spPr>
          <a:xfrm>
            <a:off x="74980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F8FBFD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Shape 5"/>
          <p:cNvSpPr/>
          <p:nvPr/>
        </p:nvSpPr>
        <p:spPr>
          <a:xfrm>
            <a:off x="749808" y="1847088"/>
            <a:ext cx="73152" cy="3456432"/>
          </a:xfrm>
          <a:prstGeom prst="rect">
            <a:avLst/>
          </a:prstGeom>
          <a:solidFill>
            <a:srgbClr val="005BAA"/>
          </a:solidFill>
          <a:ln w="1270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6"/>
          <p:cNvSpPr/>
          <p:nvPr/>
        </p:nvSpPr>
        <p:spPr>
          <a:xfrm>
            <a:off x="97840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MOTIVO DA DILIGÊNCIA</a:t>
            </a:r>
            <a:endParaRPr lang="en-US" sz="1720" dirty="0"/>
          </a:p>
        </p:txBody>
      </p:sp>
      <p:sp>
        <p:nvSpPr>
          <p:cNvPr id="11" name="Text 7"/>
          <p:cNvSpPr/>
          <p:nvPr/>
        </p:nvSpPr>
        <p:spPr>
          <a:xfrm>
            <a:off x="97840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20" dirty="0">
                <a:solidFill>
                  <a:srgbClr val="153047"/>
                </a:solidFill>
              </a:rPr>
              <a:t>Receita Federal e Fazendas encaminham à Justiça Eleitoral arquivos eletrônicos de notas fiscais relativas ao fornecimento de bens e serviços de campanha.</a:t>
            </a:r>
            <a:endParaRPr lang="en-US" sz="1920" dirty="0"/>
          </a:p>
        </p:txBody>
      </p:sp>
      <p:sp>
        <p:nvSpPr>
          <p:cNvPr id="12" name="Shape 8"/>
          <p:cNvSpPr/>
          <p:nvPr/>
        </p:nvSpPr>
        <p:spPr>
          <a:xfrm>
            <a:off x="614476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EAF6EF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Shape 9"/>
          <p:cNvSpPr/>
          <p:nvPr/>
        </p:nvSpPr>
        <p:spPr>
          <a:xfrm>
            <a:off x="6144768" y="1847088"/>
            <a:ext cx="73152" cy="3456432"/>
          </a:xfrm>
          <a:prstGeom prst="rect">
            <a:avLst/>
          </a:prstGeom>
          <a:solidFill>
            <a:srgbClr val="009B5C"/>
          </a:solidFill>
          <a:ln w="12700">
            <a:solidFill>
              <a:srgbClr val="009B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0"/>
          <p:cNvSpPr/>
          <p:nvPr/>
        </p:nvSpPr>
        <p:spPr>
          <a:xfrm>
            <a:off x="637336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PROVIDÊNCIA SANEADORA</a:t>
            </a:r>
            <a:endParaRPr lang="en-US" sz="1720" dirty="0"/>
          </a:p>
        </p:txBody>
      </p:sp>
      <p:sp>
        <p:nvSpPr>
          <p:cNvPr id="15" name="Text 11"/>
          <p:cNvSpPr/>
          <p:nvPr/>
        </p:nvSpPr>
        <p:spPr>
          <a:xfrm>
            <a:off x="637336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153047"/>
                </a:solidFill>
              </a:rPr>
              <a:t>Lançar a despesa, comprovar pagamento, justificar cancelamento regular ou demonstrar que a nota não corresponde a gasto de campanha.</a:t>
            </a:r>
            <a:endParaRPr lang="en-US" sz="1900" dirty="0"/>
          </a:p>
        </p:txBody>
      </p:sp>
      <p:sp>
        <p:nvSpPr>
          <p:cNvPr id="16" name="Shape 12"/>
          <p:cNvSpPr/>
          <p:nvPr/>
        </p:nvSpPr>
        <p:spPr>
          <a:xfrm>
            <a:off x="749808" y="5532120"/>
            <a:ext cx="10716768" cy="640080"/>
          </a:xfrm>
          <a:prstGeom prst="roundRect">
            <a:avLst>
              <a:gd name="adj" fmla="val 5714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932688" y="5696712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B52"/>
                </a:solidFill>
              </a:rPr>
              <a:t>Fundamento legal: Art. 92 da Resolução-TSE nº 23.607/2019.</a:t>
            </a:r>
            <a:endParaRPr lang="en-US" sz="120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25</a:t>
            </a:r>
            <a:endParaRPr lang="en-US" sz="8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7.jpg"/>
          <p:cNvPicPr>
            <a:picLocks noChangeAspect="1"/>
          </p:cNvPicPr>
          <p:nvPr/>
        </p:nvPicPr>
        <p:blipFill>
          <a:blip r:embed="rId3"/>
          <a:srcRect t="45" b="4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182880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676656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009B5C"/>
                </a:solidFill>
              </a:rPr>
              <a:t>BLOCO III  |  2/16</a:t>
            </a:r>
            <a:endParaRPr lang="en-US" sz="1450" dirty="0"/>
          </a:p>
        </p:txBody>
      </p:sp>
      <p:sp>
        <p:nvSpPr>
          <p:cNvPr id="5" name="Text 1"/>
          <p:cNvSpPr/>
          <p:nvPr/>
        </p:nvSpPr>
        <p:spPr>
          <a:xfrm>
            <a:off x="841248" y="1060704"/>
            <a:ext cx="10012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Nota fiscal cancelada, retificada ou incompatível</a:t>
            </a:r>
            <a:endParaRPr lang="en-US" sz="310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oundRect">
            <a:avLst>
              <a:gd name="adj" fmla="val 14286"/>
            </a:avLst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003B70"/>
                </a:solidFill>
              </a:rPr>
              <a:t>26</a:t>
            </a:r>
            <a:endParaRPr lang="en-US" sz="920" dirty="0"/>
          </a:p>
        </p:txBody>
      </p:sp>
      <p:sp>
        <p:nvSpPr>
          <p:cNvPr id="8" name="Shape 4"/>
          <p:cNvSpPr/>
          <p:nvPr/>
        </p:nvSpPr>
        <p:spPr>
          <a:xfrm>
            <a:off x="74980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F8FBFD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Shape 5"/>
          <p:cNvSpPr/>
          <p:nvPr/>
        </p:nvSpPr>
        <p:spPr>
          <a:xfrm>
            <a:off x="749808" y="1847088"/>
            <a:ext cx="73152" cy="3456432"/>
          </a:xfrm>
          <a:prstGeom prst="rect">
            <a:avLst/>
          </a:prstGeom>
          <a:solidFill>
            <a:srgbClr val="005BAA"/>
          </a:solidFill>
          <a:ln w="1270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6"/>
          <p:cNvSpPr/>
          <p:nvPr/>
        </p:nvSpPr>
        <p:spPr>
          <a:xfrm>
            <a:off x="97840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MOTIVO DA DILIGÊNCIA</a:t>
            </a:r>
            <a:endParaRPr lang="en-US" sz="1720" dirty="0"/>
          </a:p>
        </p:txBody>
      </p:sp>
      <p:sp>
        <p:nvSpPr>
          <p:cNvPr id="11" name="Text 7"/>
          <p:cNvSpPr/>
          <p:nvPr/>
        </p:nvSpPr>
        <p:spPr>
          <a:xfrm>
            <a:off x="97840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20" dirty="0">
                <a:solidFill>
                  <a:srgbClr val="153047"/>
                </a:solidFill>
              </a:rPr>
              <a:t>Cancelamentos e/ou alterações posteriores podem gerar notificação à Fazenda e encaminhamento ao Ministério Público.</a:t>
            </a:r>
            <a:endParaRPr lang="en-US" sz="1920" dirty="0"/>
          </a:p>
        </p:txBody>
      </p:sp>
      <p:sp>
        <p:nvSpPr>
          <p:cNvPr id="12" name="Shape 8"/>
          <p:cNvSpPr/>
          <p:nvPr/>
        </p:nvSpPr>
        <p:spPr>
          <a:xfrm>
            <a:off x="614476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EAF6EF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Shape 9"/>
          <p:cNvSpPr/>
          <p:nvPr/>
        </p:nvSpPr>
        <p:spPr>
          <a:xfrm>
            <a:off x="6144768" y="1847088"/>
            <a:ext cx="73152" cy="3456432"/>
          </a:xfrm>
          <a:prstGeom prst="rect">
            <a:avLst/>
          </a:prstGeom>
          <a:solidFill>
            <a:srgbClr val="009B5C"/>
          </a:solidFill>
          <a:ln w="12700">
            <a:solidFill>
              <a:srgbClr val="009B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0"/>
          <p:cNvSpPr/>
          <p:nvPr/>
        </p:nvSpPr>
        <p:spPr>
          <a:xfrm>
            <a:off x="637336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PROVIDÊNCIA SANEADORA</a:t>
            </a:r>
            <a:endParaRPr lang="en-US" sz="1720" dirty="0"/>
          </a:p>
        </p:txBody>
      </p:sp>
      <p:sp>
        <p:nvSpPr>
          <p:cNvPr id="15" name="Text 11"/>
          <p:cNvSpPr/>
          <p:nvPr/>
        </p:nvSpPr>
        <p:spPr>
          <a:xfrm>
            <a:off x="637336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153047"/>
                </a:solidFill>
              </a:rPr>
              <a:t>Apresentar comprovante de cancelamento, justificativa do fornecedor, nova nota fiscal se cabível e conciliação com extratos.</a:t>
            </a:r>
            <a:endParaRPr lang="en-US" sz="1900" dirty="0"/>
          </a:p>
        </p:txBody>
      </p:sp>
      <p:sp>
        <p:nvSpPr>
          <p:cNvPr id="16" name="Shape 12"/>
          <p:cNvSpPr/>
          <p:nvPr/>
        </p:nvSpPr>
        <p:spPr>
          <a:xfrm>
            <a:off x="749808" y="5532120"/>
            <a:ext cx="10716768" cy="640080"/>
          </a:xfrm>
          <a:prstGeom prst="roundRect">
            <a:avLst>
              <a:gd name="adj" fmla="val 5714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932688" y="5696712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B52"/>
                </a:solidFill>
              </a:rPr>
              <a:t>Fundamento legal: Arts. 59, 60 e 92 da Resolução-TSE nº 23.607/2019.</a:t>
            </a:r>
            <a:endParaRPr lang="en-US" sz="120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26</a:t>
            </a:r>
            <a:endParaRPr lang="en-US" sz="8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2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182880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676656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009B5C"/>
                </a:solidFill>
              </a:rPr>
              <a:t>BLOCO III  |  3/16</a:t>
            </a:r>
            <a:endParaRPr lang="en-US" sz="1450" dirty="0"/>
          </a:p>
        </p:txBody>
      </p:sp>
      <p:sp>
        <p:nvSpPr>
          <p:cNvPr id="5" name="Text 1"/>
          <p:cNvSpPr/>
          <p:nvPr/>
        </p:nvSpPr>
        <p:spPr>
          <a:xfrm>
            <a:off x="841248" y="1060704"/>
            <a:ext cx="10012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9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Documento fiscal incompleto, ilegível ou sem idoneidade</a:t>
            </a:r>
            <a:endParaRPr lang="en-US" sz="290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oundRect">
            <a:avLst>
              <a:gd name="adj" fmla="val 14286"/>
            </a:avLst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003B70"/>
                </a:solidFill>
              </a:rPr>
              <a:t>27</a:t>
            </a:r>
            <a:endParaRPr lang="en-US" sz="920" dirty="0"/>
          </a:p>
        </p:txBody>
      </p:sp>
      <p:sp>
        <p:nvSpPr>
          <p:cNvPr id="8" name="Shape 4"/>
          <p:cNvSpPr/>
          <p:nvPr/>
        </p:nvSpPr>
        <p:spPr>
          <a:xfrm>
            <a:off x="74980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F8FBFD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Shape 5"/>
          <p:cNvSpPr/>
          <p:nvPr/>
        </p:nvSpPr>
        <p:spPr>
          <a:xfrm>
            <a:off x="749808" y="1847088"/>
            <a:ext cx="73152" cy="3456432"/>
          </a:xfrm>
          <a:prstGeom prst="rect">
            <a:avLst/>
          </a:prstGeom>
          <a:solidFill>
            <a:srgbClr val="005BAA"/>
          </a:solidFill>
          <a:ln w="1270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6"/>
          <p:cNvSpPr/>
          <p:nvPr/>
        </p:nvSpPr>
        <p:spPr>
          <a:xfrm>
            <a:off x="97840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MOTIVO DA DILIGÊNCIA</a:t>
            </a:r>
            <a:endParaRPr lang="en-US" sz="1720" dirty="0"/>
          </a:p>
        </p:txBody>
      </p:sp>
      <p:sp>
        <p:nvSpPr>
          <p:cNvPr id="11" name="Text 7"/>
          <p:cNvSpPr/>
          <p:nvPr/>
        </p:nvSpPr>
        <p:spPr>
          <a:xfrm>
            <a:off x="97840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30" dirty="0">
                <a:solidFill>
                  <a:srgbClr val="153047"/>
                </a:solidFill>
              </a:rPr>
              <a:t>Os documentos devem comprovar a regularidade dos gastos e ser apresentados no sistema em formato adequado. Eventualmente, podem ser solicitado a comprovação da efetividade dos serviços prestados, bem como os quantitativos de materiais recebidos.</a:t>
            </a:r>
            <a:endParaRPr lang="en-US" sz="1830" dirty="0"/>
          </a:p>
        </p:txBody>
      </p:sp>
      <p:sp>
        <p:nvSpPr>
          <p:cNvPr id="12" name="Shape 8"/>
          <p:cNvSpPr/>
          <p:nvPr/>
        </p:nvSpPr>
        <p:spPr>
          <a:xfrm>
            <a:off x="614476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EAF6EF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Shape 9"/>
          <p:cNvSpPr/>
          <p:nvPr/>
        </p:nvSpPr>
        <p:spPr>
          <a:xfrm>
            <a:off x="6144768" y="1847088"/>
            <a:ext cx="73152" cy="3456432"/>
          </a:xfrm>
          <a:prstGeom prst="rect">
            <a:avLst/>
          </a:prstGeom>
          <a:solidFill>
            <a:srgbClr val="009B5C"/>
          </a:solidFill>
          <a:ln w="12700">
            <a:solidFill>
              <a:srgbClr val="009B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0"/>
          <p:cNvSpPr/>
          <p:nvPr/>
        </p:nvSpPr>
        <p:spPr>
          <a:xfrm>
            <a:off x="637336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PROVIDÊNCIA SANEADORA</a:t>
            </a:r>
            <a:endParaRPr lang="en-US" sz="1720" dirty="0"/>
          </a:p>
        </p:txBody>
      </p:sp>
      <p:sp>
        <p:nvSpPr>
          <p:cNvPr id="15" name="Text 11"/>
          <p:cNvSpPr/>
          <p:nvPr/>
        </p:nvSpPr>
        <p:spPr>
          <a:xfrm>
            <a:off x="637336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153047"/>
                </a:solidFill>
              </a:rPr>
              <a:t>Reapresentar documento fiscal idôneo, legível, completo, com CNPJ da campanha, fornecedor, descrição do serviço/produto, valor e data, bem como a evidenciação quanto aplicação da despesa, caso seja solicitado.</a:t>
            </a:r>
            <a:endParaRPr lang="en-US" sz="1900" dirty="0"/>
          </a:p>
        </p:txBody>
      </p:sp>
      <p:sp>
        <p:nvSpPr>
          <p:cNvPr id="16" name="Shape 12"/>
          <p:cNvSpPr/>
          <p:nvPr/>
        </p:nvSpPr>
        <p:spPr>
          <a:xfrm>
            <a:off x="749808" y="5532120"/>
            <a:ext cx="10716768" cy="640080"/>
          </a:xfrm>
          <a:prstGeom prst="roundRect">
            <a:avLst>
              <a:gd name="adj" fmla="val 5714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932688" y="5696712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B52"/>
                </a:solidFill>
              </a:rPr>
              <a:t>Fundamento legal: Arts. 53 e 60 da Resolução-TSE nº 23.607/2019.</a:t>
            </a:r>
            <a:endParaRPr lang="en-US" sz="120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27</a:t>
            </a:r>
            <a:endParaRPr lang="en-US" sz="8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8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182880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676656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009B5C"/>
                </a:solidFill>
              </a:rPr>
              <a:t>BLOCO III  |  4/16</a:t>
            </a:r>
            <a:endParaRPr lang="en-US" sz="1450" dirty="0"/>
          </a:p>
        </p:txBody>
      </p:sp>
      <p:sp>
        <p:nvSpPr>
          <p:cNvPr id="5" name="Text 1"/>
          <p:cNvSpPr/>
          <p:nvPr/>
        </p:nvSpPr>
        <p:spPr>
          <a:xfrm>
            <a:off x="841248" y="1060704"/>
            <a:ext cx="10012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Despesa sem comprovação de efetiva execução</a:t>
            </a:r>
            <a:endParaRPr lang="en-US" sz="310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oundRect">
            <a:avLst>
              <a:gd name="adj" fmla="val 14286"/>
            </a:avLst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003B70"/>
                </a:solidFill>
              </a:rPr>
              <a:t>28</a:t>
            </a:r>
            <a:endParaRPr lang="en-US" sz="920" dirty="0"/>
          </a:p>
        </p:txBody>
      </p:sp>
      <p:sp>
        <p:nvSpPr>
          <p:cNvPr id="8" name="Shape 4"/>
          <p:cNvSpPr/>
          <p:nvPr/>
        </p:nvSpPr>
        <p:spPr>
          <a:xfrm>
            <a:off x="74980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F8FBFD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Shape 5"/>
          <p:cNvSpPr/>
          <p:nvPr/>
        </p:nvSpPr>
        <p:spPr>
          <a:xfrm>
            <a:off x="749808" y="1847088"/>
            <a:ext cx="73152" cy="3456432"/>
          </a:xfrm>
          <a:prstGeom prst="rect">
            <a:avLst/>
          </a:prstGeom>
          <a:solidFill>
            <a:srgbClr val="005BAA"/>
          </a:solidFill>
          <a:ln w="1270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6"/>
          <p:cNvSpPr/>
          <p:nvPr/>
        </p:nvSpPr>
        <p:spPr>
          <a:xfrm>
            <a:off x="97840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MOTIVO DA DILIGÊNCIA</a:t>
            </a:r>
            <a:endParaRPr lang="en-US" sz="1720" dirty="0"/>
          </a:p>
        </p:txBody>
      </p:sp>
      <p:sp>
        <p:nvSpPr>
          <p:cNvPr id="11" name="Text 7"/>
          <p:cNvSpPr/>
          <p:nvPr/>
        </p:nvSpPr>
        <p:spPr>
          <a:xfrm>
            <a:off x="97840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20" dirty="0">
                <a:solidFill>
                  <a:srgbClr val="153047"/>
                </a:solidFill>
              </a:rPr>
              <a:t>A Justiça Eleitoral pode exigir provas aptas para demonstrar prestação de serviços ou entrega dos bens.</a:t>
            </a:r>
            <a:endParaRPr lang="en-US" sz="1920" dirty="0"/>
          </a:p>
        </p:txBody>
      </p:sp>
      <p:sp>
        <p:nvSpPr>
          <p:cNvPr id="12" name="Shape 8"/>
          <p:cNvSpPr/>
          <p:nvPr/>
        </p:nvSpPr>
        <p:spPr>
          <a:xfrm>
            <a:off x="614476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EAF6EF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Shape 9"/>
          <p:cNvSpPr/>
          <p:nvPr/>
        </p:nvSpPr>
        <p:spPr>
          <a:xfrm>
            <a:off x="6144768" y="1847088"/>
            <a:ext cx="73152" cy="3456432"/>
          </a:xfrm>
          <a:prstGeom prst="rect">
            <a:avLst/>
          </a:prstGeom>
          <a:solidFill>
            <a:srgbClr val="009B5C"/>
          </a:solidFill>
          <a:ln w="12700">
            <a:solidFill>
              <a:srgbClr val="009B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0"/>
          <p:cNvSpPr/>
          <p:nvPr/>
        </p:nvSpPr>
        <p:spPr>
          <a:xfrm>
            <a:off x="637336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PROVIDÊNCIA SANEADORA</a:t>
            </a:r>
            <a:endParaRPr lang="en-US" sz="1720" dirty="0"/>
          </a:p>
        </p:txBody>
      </p:sp>
      <p:sp>
        <p:nvSpPr>
          <p:cNvPr id="15" name="Text 11"/>
          <p:cNvSpPr/>
          <p:nvPr/>
        </p:nvSpPr>
        <p:spPr>
          <a:xfrm>
            <a:off x="637336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153047"/>
                </a:solidFill>
              </a:rPr>
              <a:t>Apresentar contrato, ordem de serviço, relatório de execução, fotos, material produzido, lista de beneficiários, comprovante de entrega e prova de pagamento.</a:t>
            </a:r>
            <a:endParaRPr lang="en-US" sz="1900" dirty="0"/>
          </a:p>
        </p:txBody>
      </p:sp>
      <p:sp>
        <p:nvSpPr>
          <p:cNvPr id="16" name="Shape 12"/>
          <p:cNvSpPr/>
          <p:nvPr/>
        </p:nvSpPr>
        <p:spPr>
          <a:xfrm>
            <a:off x="749808" y="5532120"/>
            <a:ext cx="10716768" cy="640080"/>
          </a:xfrm>
          <a:prstGeom prst="roundRect">
            <a:avLst>
              <a:gd name="adj" fmla="val 5714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932688" y="5696712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B52"/>
                </a:solidFill>
              </a:rPr>
              <a:t>Fundamento legal: Art. 44 da Resolução-TSE nº 23.607/2019.</a:t>
            </a:r>
            <a:endParaRPr lang="en-US" sz="120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28</a:t>
            </a:r>
            <a:endParaRPr lang="en-US" sz="85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2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182880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676656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009B5C"/>
                </a:solidFill>
              </a:rPr>
              <a:t>BLOCO III  |  5/16</a:t>
            </a:r>
            <a:endParaRPr lang="en-US" sz="1450" dirty="0"/>
          </a:p>
        </p:txBody>
      </p:sp>
      <p:sp>
        <p:nvSpPr>
          <p:cNvPr id="5" name="Text 1"/>
          <p:cNvSpPr/>
          <p:nvPr/>
        </p:nvSpPr>
        <p:spPr>
          <a:xfrm>
            <a:off x="841248" y="1060704"/>
            <a:ext cx="10012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Fornecedor sem capacidade operacional</a:t>
            </a:r>
            <a:endParaRPr lang="en-US" sz="310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oundRect">
            <a:avLst>
              <a:gd name="adj" fmla="val 14286"/>
            </a:avLst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003B70"/>
                </a:solidFill>
              </a:rPr>
              <a:t>29</a:t>
            </a:r>
            <a:endParaRPr lang="en-US" sz="920" dirty="0"/>
          </a:p>
        </p:txBody>
      </p:sp>
      <p:sp>
        <p:nvSpPr>
          <p:cNvPr id="8" name="Shape 4"/>
          <p:cNvSpPr/>
          <p:nvPr/>
        </p:nvSpPr>
        <p:spPr>
          <a:xfrm>
            <a:off x="74980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F8FBFD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Shape 5"/>
          <p:cNvSpPr/>
          <p:nvPr/>
        </p:nvSpPr>
        <p:spPr>
          <a:xfrm>
            <a:off x="749808" y="1847088"/>
            <a:ext cx="73152" cy="3456432"/>
          </a:xfrm>
          <a:prstGeom prst="rect">
            <a:avLst/>
          </a:prstGeom>
          <a:solidFill>
            <a:srgbClr val="005BAA"/>
          </a:solidFill>
          <a:ln w="1270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6"/>
          <p:cNvSpPr/>
          <p:nvPr/>
        </p:nvSpPr>
        <p:spPr>
          <a:xfrm>
            <a:off x="97840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MOTIVO DA DILIGÊNCIA</a:t>
            </a:r>
            <a:endParaRPr lang="en-US" sz="1720" dirty="0"/>
          </a:p>
        </p:txBody>
      </p:sp>
      <p:sp>
        <p:nvSpPr>
          <p:cNvPr id="11" name="Text 7"/>
          <p:cNvSpPr/>
          <p:nvPr/>
        </p:nvSpPr>
        <p:spPr>
          <a:xfrm>
            <a:off x="97840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20" dirty="0">
                <a:solidFill>
                  <a:srgbClr val="153047"/>
                </a:solidFill>
              </a:rPr>
              <a:t>Valores contratados devem observar economicidade e a efetiva realização do gasto pode ser fiscalizada.</a:t>
            </a:r>
            <a:endParaRPr lang="en-US" sz="1920" dirty="0"/>
          </a:p>
        </p:txBody>
      </p:sp>
      <p:sp>
        <p:nvSpPr>
          <p:cNvPr id="12" name="Shape 8"/>
          <p:cNvSpPr/>
          <p:nvPr/>
        </p:nvSpPr>
        <p:spPr>
          <a:xfrm>
            <a:off x="614476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EAF6EF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Shape 9"/>
          <p:cNvSpPr/>
          <p:nvPr/>
        </p:nvSpPr>
        <p:spPr>
          <a:xfrm>
            <a:off x="6144768" y="1847088"/>
            <a:ext cx="73152" cy="3456432"/>
          </a:xfrm>
          <a:prstGeom prst="rect">
            <a:avLst/>
          </a:prstGeom>
          <a:solidFill>
            <a:srgbClr val="009B5C"/>
          </a:solidFill>
          <a:ln w="12700">
            <a:solidFill>
              <a:srgbClr val="009B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0"/>
          <p:cNvSpPr/>
          <p:nvPr/>
        </p:nvSpPr>
        <p:spPr>
          <a:xfrm>
            <a:off x="637336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PROVIDÊNCIA SANEADORA</a:t>
            </a:r>
            <a:endParaRPr lang="en-US" sz="1720" dirty="0"/>
          </a:p>
        </p:txBody>
      </p:sp>
      <p:sp>
        <p:nvSpPr>
          <p:cNvPr id="15" name="Text 11"/>
          <p:cNvSpPr/>
          <p:nvPr/>
        </p:nvSpPr>
        <p:spPr>
          <a:xfrm>
            <a:off x="637336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10" dirty="0">
                <a:solidFill>
                  <a:srgbClr val="153047"/>
                </a:solidFill>
              </a:rPr>
              <a:t>Apresentar documentos cadastrais, contrato social, notas, prova de equipe do fornecedor, fotos da empresa funcionamento, relatórios, orçamentos comparativos, justificativa de preço, dentre outras comprovações que comprova a regularidade e porte da empresa.</a:t>
            </a:r>
            <a:endParaRPr lang="en-US" sz="1810" dirty="0"/>
          </a:p>
        </p:txBody>
      </p:sp>
      <p:sp>
        <p:nvSpPr>
          <p:cNvPr id="16" name="Shape 12"/>
          <p:cNvSpPr/>
          <p:nvPr/>
        </p:nvSpPr>
        <p:spPr>
          <a:xfrm>
            <a:off x="749808" y="5532120"/>
            <a:ext cx="10716768" cy="640080"/>
          </a:xfrm>
          <a:prstGeom prst="roundRect">
            <a:avLst>
              <a:gd name="adj" fmla="val 5714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932688" y="5696712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B52"/>
                </a:solidFill>
              </a:rPr>
              <a:t>Fundamento legal: Arts. 36, §3º, e 44 da Resolução-TSE nº 23.607/2019.</a:t>
            </a:r>
            <a:endParaRPr lang="en-US" sz="120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29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1.jpg"/>
          <p:cNvPicPr>
            <a:picLocks noChangeAspect="1"/>
          </p:cNvPicPr>
          <p:nvPr/>
        </p:nvPicPr>
        <p:blipFill>
          <a:blip r:embed="rId3"/>
          <a:srcRect t="45" b="4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9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504" y="640080"/>
            <a:ext cx="5074920" cy="1700784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713232" y="2807208"/>
            <a:ext cx="82296" cy="1371600"/>
          </a:xfrm>
          <a:prstGeom prst="rect">
            <a:avLst/>
          </a:prstGeom>
          <a:solidFill>
            <a:srgbClr val="F3A51B"/>
          </a:solidFill>
          <a:ln w="12700">
            <a:solidFill>
              <a:srgbClr val="F3A51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Text 1"/>
          <p:cNvSpPr/>
          <p:nvPr/>
        </p:nvSpPr>
        <p:spPr>
          <a:xfrm>
            <a:off x="941832" y="2706624"/>
            <a:ext cx="3657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50" b="1" dirty="0">
                <a:solidFill>
                  <a:srgbClr val="009B5C"/>
                </a:solidFill>
              </a:rPr>
              <a:t>BLOCO I</a:t>
            </a:r>
            <a:endParaRPr lang="en-US" sz="2550" dirty="0"/>
          </a:p>
        </p:txBody>
      </p:sp>
      <p:sp>
        <p:nvSpPr>
          <p:cNvPr id="6" name="Text 2"/>
          <p:cNvSpPr/>
          <p:nvPr/>
        </p:nvSpPr>
        <p:spPr>
          <a:xfrm>
            <a:off x="941832" y="3246120"/>
            <a:ext cx="84124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PRAZOS, SISTEMA, AUTUAÇÃO E OBRIGAÇÕES PROCESSUAIS</a:t>
            </a:r>
            <a:endParaRPr lang="en-US" sz="3300" dirty="0"/>
          </a:p>
        </p:txBody>
      </p:sp>
      <p:sp>
        <p:nvSpPr>
          <p:cNvPr id="7" name="Text 3"/>
          <p:cNvSpPr/>
          <p:nvPr/>
        </p:nvSpPr>
        <p:spPr>
          <a:xfrm>
            <a:off x="941832" y="4041648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DCE8F4"/>
                </a:solidFill>
              </a:rPr>
              <a:t>9 inconsistências</a:t>
            </a:r>
            <a:endParaRPr lang="en-US" sz="1700" dirty="0"/>
          </a:p>
        </p:txBody>
      </p:sp>
      <p:pic>
        <p:nvPicPr>
          <p:cNvPr id="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3</a:t>
            </a:r>
            <a:endParaRPr lang="en-US" sz="85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2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182880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676656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009B5C"/>
                </a:solidFill>
              </a:rPr>
              <a:t>BLOCO III  |  6/16</a:t>
            </a:r>
            <a:endParaRPr lang="en-US" sz="1450" dirty="0"/>
          </a:p>
        </p:txBody>
      </p:sp>
      <p:sp>
        <p:nvSpPr>
          <p:cNvPr id="5" name="Text 1"/>
          <p:cNvSpPr/>
          <p:nvPr/>
        </p:nvSpPr>
        <p:spPr>
          <a:xfrm>
            <a:off x="841248" y="1060704"/>
            <a:ext cx="10012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9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Despesa antieconômica ou preço incompatível com mercado</a:t>
            </a:r>
            <a:endParaRPr lang="en-US" sz="290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oundRect">
            <a:avLst>
              <a:gd name="adj" fmla="val 14286"/>
            </a:avLst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003B70"/>
                </a:solidFill>
              </a:rPr>
              <a:t>30</a:t>
            </a:r>
            <a:endParaRPr lang="en-US" sz="920" dirty="0"/>
          </a:p>
        </p:txBody>
      </p:sp>
      <p:sp>
        <p:nvSpPr>
          <p:cNvPr id="8" name="Shape 4"/>
          <p:cNvSpPr/>
          <p:nvPr/>
        </p:nvSpPr>
        <p:spPr>
          <a:xfrm>
            <a:off x="74980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F8FBFD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Shape 5"/>
          <p:cNvSpPr/>
          <p:nvPr/>
        </p:nvSpPr>
        <p:spPr>
          <a:xfrm>
            <a:off x="749808" y="1847088"/>
            <a:ext cx="73152" cy="3456432"/>
          </a:xfrm>
          <a:prstGeom prst="rect">
            <a:avLst/>
          </a:prstGeom>
          <a:solidFill>
            <a:srgbClr val="005BAA"/>
          </a:solidFill>
          <a:ln w="1270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6"/>
          <p:cNvSpPr/>
          <p:nvPr/>
        </p:nvSpPr>
        <p:spPr>
          <a:xfrm>
            <a:off x="97840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MOTIVO DA DILIGÊNCIA</a:t>
            </a:r>
            <a:endParaRPr lang="en-US" sz="1720" dirty="0"/>
          </a:p>
        </p:txBody>
      </p:sp>
      <p:sp>
        <p:nvSpPr>
          <p:cNvPr id="11" name="Text 7"/>
          <p:cNvSpPr/>
          <p:nvPr/>
        </p:nvSpPr>
        <p:spPr>
          <a:xfrm>
            <a:off x="97840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20" dirty="0">
                <a:solidFill>
                  <a:srgbClr val="153047"/>
                </a:solidFill>
              </a:rPr>
              <a:t>Valores das contratações devem ser compatíveis com o princípio da economicidade, inclusive os valores devem ser os mesmos praticados pelos outros candidatos (média de preço de mercado)</a:t>
            </a:r>
            <a:endParaRPr lang="en-US" sz="1920" dirty="0"/>
          </a:p>
        </p:txBody>
      </p:sp>
      <p:sp>
        <p:nvSpPr>
          <p:cNvPr id="12" name="Shape 8"/>
          <p:cNvSpPr/>
          <p:nvPr/>
        </p:nvSpPr>
        <p:spPr>
          <a:xfrm>
            <a:off x="614476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EAF6EF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Shape 9"/>
          <p:cNvSpPr/>
          <p:nvPr/>
        </p:nvSpPr>
        <p:spPr>
          <a:xfrm>
            <a:off x="6144768" y="1847088"/>
            <a:ext cx="73152" cy="3456432"/>
          </a:xfrm>
          <a:prstGeom prst="rect">
            <a:avLst/>
          </a:prstGeom>
          <a:solidFill>
            <a:srgbClr val="009B5C"/>
          </a:solidFill>
          <a:ln w="12700">
            <a:solidFill>
              <a:srgbClr val="009B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0"/>
          <p:cNvSpPr/>
          <p:nvPr/>
        </p:nvSpPr>
        <p:spPr>
          <a:xfrm>
            <a:off x="637336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PROVIDÊNCIA SANEADORA</a:t>
            </a:r>
            <a:endParaRPr lang="en-US" sz="1720" dirty="0"/>
          </a:p>
        </p:txBody>
      </p:sp>
      <p:sp>
        <p:nvSpPr>
          <p:cNvPr id="15" name="Text 11"/>
          <p:cNvSpPr/>
          <p:nvPr/>
        </p:nvSpPr>
        <p:spPr>
          <a:xfrm>
            <a:off x="637336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153047"/>
                </a:solidFill>
              </a:rPr>
              <a:t>Apresentar pesquisa de mercado, justificativa técnica, singularidade do serviço ou complexidade da contratação. Se necessário, devolver ou reclassificar valor.</a:t>
            </a:r>
            <a:endParaRPr lang="en-US" sz="1900" dirty="0"/>
          </a:p>
        </p:txBody>
      </p:sp>
      <p:sp>
        <p:nvSpPr>
          <p:cNvPr id="16" name="Shape 12"/>
          <p:cNvSpPr/>
          <p:nvPr/>
        </p:nvSpPr>
        <p:spPr>
          <a:xfrm>
            <a:off x="749808" y="5532120"/>
            <a:ext cx="10716768" cy="640080"/>
          </a:xfrm>
          <a:prstGeom prst="roundRect">
            <a:avLst>
              <a:gd name="adj" fmla="val 5714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932688" y="5696712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B52"/>
                </a:solidFill>
              </a:rPr>
              <a:t>Fundamento legal: Art. 36, §3º, da Resolução-TSE nº 23.607/2019.</a:t>
            </a:r>
            <a:endParaRPr lang="en-US" sz="120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30</a:t>
            </a:r>
            <a:endParaRPr lang="en-US" sz="85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2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182880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676656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009B5C"/>
                </a:solidFill>
              </a:rPr>
              <a:t>BLOCO III  |  7/16</a:t>
            </a:r>
            <a:endParaRPr lang="en-US" sz="1450" dirty="0"/>
          </a:p>
        </p:txBody>
      </p:sp>
      <p:sp>
        <p:nvSpPr>
          <p:cNvPr id="5" name="Text 1"/>
          <p:cNvSpPr/>
          <p:nvPr/>
        </p:nvSpPr>
        <p:spPr>
          <a:xfrm>
            <a:off x="841248" y="1060704"/>
            <a:ext cx="10012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Despesas de combustível sem veículo declarado</a:t>
            </a:r>
            <a:endParaRPr lang="en-US" sz="310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oundRect">
            <a:avLst>
              <a:gd name="adj" fmla="val 14286"/>
            </a:avLst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003B70"/>
                </a:solidFill>
              </a:rPr>
              <a:t>31</a:t>
            </a:r>
            <a:endParaRPr lang="en-US" sz="920" dirty="0"/>
          </a:p>
        </p:txBody>
      </p:sp>
      <p:sp>
        <p:nvSpPr>
          <p:cNvPr id="8" name="Shape 4"/>
          <p:cNvSpPr/>
          <p:nvPr/>
        </p:nvSpPr>
        <p:spPr>
          <a:xfrm>
            <a:off x="74980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F8FBFD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Shape 5"/>
          <p:cNvSpPr/>
          <p:nvPr/>
        </p:nvSpPr>
        <p:spPr>
          <a:xfrm>
            <a:off x="749808" y="1847088"/>
            <a:ext cx="73152" cy="3456432"/>
          </a:xfrm>
          <a:prstGeom prst="rect">
            <a:avLst/>
          </a:prstGeom>
          <a:solidFill>
            <a:srgbClr val="005BAA"/>
          </a:solidFill>
          <a:ln w="1270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6"/>
          <p:cNvSpPr/>
          <p:nvPr/>
        </p:nvSpPr>
        <p:spPr>
          <a:xfrm>
            <a:off x="97840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MOTIVO DA DILIGÊNCIA</a:t>
            </a:r>
            <a:endParaRPr lang="en-US" sz="1720" dirty="0"/>
          </a:p>
        </p:txBody>
      </p:sp>
      <p:sp>
        <p:nvSpPr>
          <p:cNvPr id="11" name="Text 7"/>
          <p:cNvSpPr/>
          <p:nvPr/>
        </p:nvSpPr>
        <p:spPr>
          <a:xfrm>
            <a:off x="97840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20" dirty="0">
                <a:solidFill>
                  <a:srgbClr val="153047"/>
                </a:solidFill>
              </a:rPr>
              <a:t>Combustível caracteriza gasto eleitoral apenas quando vinculado a veículos de carreata, veículos a serviço da campanha ou geradores, com documentação específica.</a:t>
            </a:r>
            <a:endParaRPr lang="en-US" sz="1920" dirty="0"/>
          </a:p>
        </p:txBody>
      </p:sp>
      <p:sp>
        <p:nvSpPr>
          <p:cNvPr id="12" name="Shape 8"/>
          <p:cNvSpPr/>
          <p:nvPr/>
        </p:nvSpPr>
        <p:spPr>
          <a:xfrm>
            <a:off x="614476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EAF6EF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Shape 9"/>
          <p:cNvSpPr/>
          <p:nvPr/>
        </p:nvSpPr>
        <p:spPr>
          <a:xfrm>
            <a:off x="6144768" y="1847088"/>
            <a:ext cx="73152" cy="3456432"/>
          </a:xfrm>
          <a:prstGeom prst="rect">
            <a:avLst/>
          </a:prstGeom>
          <a:solidFill>
            <a:srgbClr val="009B5C"/>
          </a:solidFill>
          <a:ln w="12700">
            <a:solidFill>
              <a:srgbClr val="009B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0"/>
          <p:cNvSpPr/>
          <p:nvPr/>
        </p:nvSpPr>
        <p:spPr>
          <a:xfrm>
            <a:off x="637336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PROVIDÊNCIA SANEADORA</a:t>
            </a:r>
            <a:endParaRPr lang="en-US" sz="1720" dirty="0"/>
          </a:p>
        </p:txBody>
      </p:sp>
      <p:sp>
        <p:nvSpPr>
          <p:cNvPr id="15" name="Text 11"/>
          <p:cNvSpPr/>
          <p:nvPr/>
        </p:nvSpPr>
        <p:spPr>
          <a:xfrm>
            <a:off x="637336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153047"/>
                </a:solidFill>
              </a:rPr>
              <a:t>Apresentar notas fiscais com CNPJ da campanha, placas, termo de cessão ou contrato de locação, relatório semanal e vinculação à atividade eleitoral.</a:t>
            </a:r>
            <a:endParaRPr lang="en-US" sz="1900" dirty="0"/>
          </a:p>
        </p:txBody>
      </p:sp>
      <p:sp>
        <p:nvSpPr>
          <p:cNvPr id="16" name="Shape 12"/>
          <p:cNvSpPr/>
          <p:nvPr/>
        </p:nvSpPr>
        <p:spPr>
          <a:xfrm>
            <a:off x="749808" y="5532120"/>
            <a:ext cx="10716768" cy="640080"/>
          </a:xfrm>
          <a:prstGeom prst="roundRect">
            <a:avLst>
              <a:gd name="adj" fmla="val 5714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932688" y="5696712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B52"/>
                </a:solidFill>
              </a:rPr>
              <a:t>Fundamento legal: Art. 35, §11, da Resolução-TSE nº 23.607/2019.</a:t>
            </a:r>
            <a:endParaRPr lang="en-US" sz="120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31</a:t>
            </a:r>
            <a:endParaRPr lang="en-US" sz="85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6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182880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676656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009B5C"/>
                </a:solidFill>
              </a:rPr>
              <a:t>BLOCO III  |  8/16</a:t>
            </a:r>
            <a:endParaRPr lang="en-US" sz="1450" dirty="0"/>
          </a:p>
        </p:txBody>
      </p:sp>
      <p:sp>
        <p:nvSpPr>
          <p:cNvPr id="5" name="Text 1"/>
          <p:cNvSpPr/>
          <p:nvPr/>
        </p:nvSpPr>
        <p:spPr>
          <a:xfrm>
            <a:off x="841248" y="1060704"/>
            <a:ext cx="10012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9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Combustível de carreata sem comunicação e controle de veículos</a:t>
            </a:r>
            <a:endParaRPr lang="en-US" sz="290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oundRect">
            <a:avLst>
              <a:gd name="adj" fmla="val 14286"/>
            </a:avLst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003B70"/>
                </a:solidFill>
              </a:rPr>
              <a:t>32</a:t>
            </a:r>
            <a:endParaRPr lang="en-US" sz="920" dirty="0"/>
          </a:p>
        </p:txBody>
      </p:sp>
      <p:sp>
        <p:nvSpPr>
          <p:cNvPr id="8" name="Shape 4"/>
          <p:cNvSpPr/>
          <p:nvPr/>
        </p:nvSpPr>
        <p:spPr>
          <a:xfrm>
            <a:off x="74980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F8FBFD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Shape 5"/>
          <p:cNvSpPr/>
          <p:nvPr/>
        </p:nvSpPr>
        <p:spPr>
          <a:xfrm>
            <a:off x="749808" y="1847088"/>
            <a:ext cx="73152" cy="3456432"/>
          </a:xfrm>
          <a:prstGeom prst="rect">
            <a:avLst/>
          </a:prstGeom>
          <a:solidFill>
            <a:srgbClr val="005BAA"/>
          </a:solidFill>
          <a:ln w="1270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6"/>
          <p:cNvSpPr/>
          <p:nvPr/>
        </p:nvSpPr>
        <p:spPr>
          <a:xfrm>
            <a:off x="97840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MOTIVO DA DILIGÊNCIA</a:t>
            </a:r>
            <a:endParaRPr lang="en-US" sz="1720" dirty="0"/>
          </a:p>
        </p:txBody>
      </p:sp>
      <p:sp>
        <p:nvSpPr>
          <p:cNvPr id="11" name="Text 7"/>
          <p:cNvSpPr/>
          <p:nvPr/>
        </p:nvSpPr>
        <p:spPr>
          <a:xfrm>
            <a:off x="97840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20" dirty="0">
                <a:solidFill>
                  <a:srgbClr val="153047"/>
                </a:solidFill>
              </a:rPr>
              <a:t>Em carreatas, há limite de 10 litros por veículo e o ato deve ser informado à Justiça Eleitoral até 24 horas antes da realização.</a:t>
            </a:r>
            <a:endParaRPr lang="en-US" sz="1920" dirty="0"/>
          </a:p>
        </p:txBody>
      </p:sp>
      <p:sp>
        <p:nvSpPr>
          <p:cNvPr id="12" name="Shape 8"/>
          <p:cNvSpPr/>
          <p:nvPr/>
        </p:nvSpPr>
        <p:spPr>
          <a:xfrm>
            <a:off x="614476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EAF6EF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Shape 9"/>
          <p:cNvSpPr/>
          <p:nvPr/>
        </p:nvSpPr>
        <p:spPr>
          <a:xfrm>
            <a:off x="6144768" y="1847088"/>
            <a:ext cx="73152" cy="3456432"/>
          </a:xfrm>
          <a:prstGeom prst="rect">
            <a:avLst/>
          </a:prstGeom>
          <a:solidFill>
            <a:srgbClr val="009B5C"/>
          </a:solidFill>
          <a:ln w="12700">
            <a:solidFill>
              <a:srgbClr val="009B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0"/>
          <p:cNvSpPr/>
          <p:nvPr/>
        </p:nvSpPr>
        <p:spPr>
          <a:xfrm>
            <a:off x="637336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PROVIDÊNCIA SANEADORA</a:t>
            </a:r>
            <a:endParaRPr lang="en-US" sz="1720" dirty="0"/>
          </a:p>
        </p:txBody>
      </p:sp>
      <p:sp>
        <p:nvSpPr>
          <p:cNvPr id="15" name="Text 11"/>
          <p:cNvSpPr/>
          <p:nvPr/>
        </p:nvSpPr>
        <p:spPr>
          <a:xfrm>
            <a:off x="637336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153047"/>
                </a:solidFill>
              </a:rPr>
              <a:t>Apresentar comunicação prévia, lista de veículos, placas, quantidade de litros por veículo, notas fiscais específica para cada carreata e data e local do evento (há local próprio para informar no SPCE).</a:t>
            </a:r>
            <a:endParaRPr lang="en-US" sz="1900" dirty="0"/>
          </a:p>
        </p:txBody>
      </p:sp>
      <p:sp>
        <p:nvSpPr>
          <p:cNvPr id="16" name="Shape 12"/>
          <p:cNvSpPr/>
          <p:nvPr/>
        </p:nvSpPr>
        <p:spPr>
          <a:xfrm>
            <a:off x="749808" y="5532120"/>
            <a:ext cx="10716768" cy="640080"/>
          </a:xfrm>
          <a:prstGeom prst="roundRect">
            <a:avLst>
              <a:gd name="adj" fmla="val 5714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932688" y="5696712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B52"/>
                </a:solidFill>
              </a:rPr>
              <a:t>Fundamento legal: Art. 35, §§11 e 11-A, da Resolução-TSE nº 23.607/2019.</a:t>
            </a:r>
            <a:endParaRPr lang="en-US" sz="120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32</a:t>
            </a:r>
            <a:endParaRPr lang="en-US" sz="85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2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182880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676656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009B5C"/>
                </a:solidFill>
              </a:rPr>
              <a:t>BLOCO III  |  9/16</a:t>
            </a:r>
            <a:endParaRPr lang="en-US" sz="1450" dirty="0"/>
          </a:p>
        </p:txBody>
      </p:sp>
      <p:sp>
        <p:nvSpPr>
          <p:cNvPr id="5" name="Text 1"/>
          <p:cNvSpPr/>
          <p:nvPr/>
        </p:nvSpPr>
        <p:spPr>
          <a:xfrm>
            <a:off x="841248" y="1060704"/>
            <a:ext cx="10012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Ausência de relatório semanal de combustível</a:t>
            </a:r>
            <a:endParaRPr lang="en-US" sz="310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oundRect">
            <a:avLst>
              <a:gd name="adj" fmla="val 14286"/>
            </a:avLst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003B70"/>
                </a:solidFill>
              </a:rPr>
              <a:t>33</a:t>
            </a:r>
            <a:endParaRPr lang="en-US" sz="920" dirty="0"/>
          </a:p>
        </p:txBody>
      </p:sp>
      <p:sp>
        <p:nvSpPr>
          <p:cNvPr id="8" name="Shape 4"/>
          <p:cNvSpPr/>
          <p:nvPr/>
        </p:nvSpPr>
        <p:spPr>
          <a:xfrm>
            <a:off x="74980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F8FBFD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Shape 5"/>
          <p:cNvSpPr/>
          <p:nvPr/>
        </p:nvSpPr>
        <p:spPr>
          <a:xfrm>
            <a:off x="749808" y="1847088"/>
            <a:ext cx="73152" cy="3456432"/>
          </a:xfrm>
          <a:prstGeom prst="rect">
            <a:avLst/>
          </a:prstGeom>
          <a:solidFill>
            <a:srgbClr val="005BAA"/>
          </a:solidFill>
          <a:ln w="1270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6"/>
          <p:cNvSpPr/>
          <p:nvPr/>
        </p:nvSpPr>
        <p:spPr>
          <a:xfrm>
            <a:off x="97840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MOTIVO DA DILIGÊNCIA</a:t>
            </a:r>
            <a:endParaRPr lang="en-US" sz="1720" dirty="0"/>
          </a:p>
        </p:txBody>
      </p:sp>
      <p:sp>
        <p:nvSpPr>
          <p:cNvPr id="11" name="Text 7"/>
          <p:cNvSpPr/>
          <p:nvPr/>
        </p:nvSpPr>
        <p:spPr>
          <a:xfrm>
            <a:off x="97840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20" dirty="0">
                <a:solidFill>
                  <a:srgbClr val="153047"/>
                </a:solidFill>
              </a:rPr>
              <a:t>A “norma nova” exige relatório semanal quando se tratar de veículos locados ou cedidos utilizados a serviço da campanha.</a:t>
            </a:r>
            <a:endParaRPr lang="en-US" sz="1920" dirty="0"/>
          </a:p>
        </p:txBody>
      </p:sp>
      <p:sp>
        <p:nvSpPr>
          <p:cNvPr id="12" name="Shape 8"/>
          <p:cNvSpPr/>
          <p:nvPr/>
        </p:nvSpPr>
        <p:spPr>
          <a:xfrm>
            <a:off x="614476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EAF6EF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Shape 9"/>
          <p:cNvSpPr/>
          <p:nvPr/>
        </p:nvSpPr>
        <p:spPr>
          <a:xfrm>
            <a:off x="6144768" y="1847088"/>
            <a:ext cx="73152" cy="3456432"/>
          </a:xfrm>
          <a:prstGeom prst="rect">
            <a:avLst/>
          </a:prstGeom>
          <a:solidFill>
            <a:srgbClr val="009B5C"/>
          </a:solidFill>
          <a:ln w="12700">
            <a:solidFill>
              <a:srgbClr val="009B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0"/>
          <p:cNvSpPr/>
          <p:nvPr/>
        </p:nvSpPr>
        <p:spPr>
          <a:xfrm>
            <a:off x="637336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PROVIDÊNCIA SANEADORA</a:t>
            </a:r>
            <a:endParaRPr lang="en-US" sz="1720" dirty="0"/>
          </a:p>
        </p:txBody>
      </p:sp>
      <p:sp>
        <p:nvSpPr>
          <p:cNvPr id="15" name="Text 11"/>
          <p:cNvSpPr/>
          <p:nvPr/>
        </p:nvSpPr>
        <p:spPr>
          <a:xfrm>
            <a:off x="637336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153047"/>
                </a:solidFill>
              </a:rPr>
              <a:t>Apresentar relatório semanal com veículo, placa, período, volume, valor, finalidade e nota fiscal correspondente.</a:t>
            </a:r>
            <a:endParaRPr lang="en-US" sz="1900" dirty="0"/>
          </a:p>
        </p:txBody>
      </p:sp>
      <p:sp>
        <p:nvSpPr>
          <p:cNvPr id="16" name="Shape 12"/>
          <p:cNvSpPr/>
          <p:nvPr/>
        </p:nvSpPr>
        <p:spPr>
          <a:xfrm>
            <a:off x="749808" y="5532120"/>
            <a:ext cx="10716768" cy="640080"/>
          </a:xfrm>
          <a:prstGeom prst="roundRect">
            <a:avLst>
              <a:gd name="adj" fmla="val 5714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932688" y="5696712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B52"/>
                </a:solidFill>
              </a:rPr>
              <a:t>Fundamento legal: Art. 35, §11, II, da Resolução-TSE nº 23.607/2019.</a:t>
            </a:r>
            <a:endParaRPr lang="en-US" sz="120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33</a:t>
            </a:r>
            <a:endParaRPr lang="en-US" sz="85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2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182880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676656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009B5C"/>
                </a:solidFill>
              </a:rPr>
              <a:t>BLOCO III  |  10/16</a:t>
            </a:r>
            <a:endParaRPr lang="en-US" sz="1450" dirty="0"/>
          </a:p>
        </p:txBody>
      </p:sp>
      <p:sp>
        <p:nvSpPr>
          <p:cNvPr id="5" name="Text 1"/>
          <p:cNvSpPr/>
          <p:nvPr/>
        </p:nvSpPr>
        <p:spPr>
          <a:xfrm>
            <a:off x="841248" y="1060704"/>
            <a:ext cx="10012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Despesas com pessoal/militância sem detalhamento</a:t>
            </a:r>
            <a:endParaRPr lang="en-US" sz="310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oundRect">
            <a:avLst>
              <a:gd name="adj" fmla="val 14286"/>
            </a:avLst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003B70"/>
                </a:solidFill>
              </a:rPr>
              <a:t>34</a:t>
            </a:r>
            <a:endParaRPr lang="en-US" sz="920" dirty="0"/>
          </a:p>
        </p:txBody>
      </p:sp>
      <p:sp>
        <p:nvSpPr>
          <p:cNvPr id="8" name="Shape 4"/>
          <p:cNvSpPr/>
          <p:nvPr/>
        </p:nvSpPr>
        <p:spPr>
          <a:xfrm>
            <a:off x="74980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F8FBFD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Shape 5"/>
          <p:cNvSpPr/>
          <p:nvPr/>
        </p:nvSpPr>
        <p:spPr>
          <a:xfrm>
            <a:off x="749808" y="1847088"/>
            <a:ext cx="73152" cy="3456432"/>
          </a:xfrm>
          <a:prstGeom prst="rect">
            <a:avLst/>
          </a:prstGeom>
          <a:solidFill>
            <a:srgbClr val="005BAA"/>
          </a:solidFill>
          <a:ln w="1270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6"/>
          <p:cNvSpPr/>
          <p:nvPr/>
        </p:nvSpPr>
        <p:spPr>
          <a:xfrm>
            <a:off x="97840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MOTIVO DA DILIGÊNCIA</a:t>
            </a:r>
            <a:endParaRPr lang="en-US" sz="1720" dirty="0"/>
          </a:p>
        </p:txBody>
      </p:sp>
      <p:sp>
        <p:nvSpPr>
          <p:cNvPr id="11" name="Text 7"/>
          <p:cNvSpPr/>
          <p:nvPr/>
        </p:nvSpPr>
        <p:spPr>
          <a:xfrm>
            <a:off x="97840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20" dirty="0">
                <a:solidFill>
                  <a:srgbClr val="153047"/>
                </a:solidFill>
              </a:rPr>
              <a:t>Despesas com pessoal exigem detalhamento suficiente para verificar realidade, proporcionalidade e economicidade.</a:t>
            </a:r>
            <a:endParaRPr lang="en-US" sz="1920" dirty="0"/>
          </a:p>
        </p:txBody>
      </p:sp>
      <p:sp>
        <p:nvSpPr>
          <p:cNvPr id="12" name="Shape 8"/>
          <p:cNvSpPr/>
          <p:nvPr/>
        </p:nvSpPr>
        <p:spPr>
          <a:xfrm>
            <a:off x="614476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EAF6EF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Shape 9"/>
          <p:cNvSpPr/>
          <p:nvPr/>
        </p:nvSpPr>
        <p:spPr>
          <a:xfrm>
            <a:off x="6144768" y="1847088"/>
            <a:ext cx="73152" cy="3456432"/>
          </a:xfrm>
          <a:prstGeom prst="rect">
            <a:avLst/>
          </a:prstGeom>
          <a:solidFill>
            <a:srgbClr val="009B5C"/>
          </a:solidFill>
          <a:ln w="12700">
            <a:solidFill>
              <a:srgbClr val="009B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0"/>
          <p:cNvSpPr/>
          <p:nvPr/>
        </p:nvSpPr>
        <p:spPr>
          <a:xfrm>
            <a:off x="637336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PROVIDÊNCIA SANEADORA</a:t>
            </a:r>
            <a:endParaRPr lang="en-US" sz="1720" dirty="0"/>
          </a:p>
        </p:txBody>
      </p:sp>
      <p:sp>
        <p:nvSpPr>
          <p:cNvPr id="15" name="Text 11"/>
          <p:cNvSpPr/>
          <p:nvPr/>
        </p:nvSpPr>
        <p:spPr>
          <a:xfrm>
            <a:off x="637336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153047"/>
                </a:solidFill>
              </a:rPr>
              <a:t>Apresentar contrato individual, CPF, endereço, função detalhada, local de atuação, carga horária, período, comprovante de pagamento e justificativa de preço (não é mais necessário o recibo se pagar no pix).</a:t>
            </a:r>
            <a:endParaRPr lang="en-US" sz="1900" dirty="0"/>
          </a:p>
        </p:txBody>
      </p:sp>
      <p:sp>
        <p:nvSpPr>
          <p:cNvPr id="16" name="Shape 12"/>
          <p:cNvSpPr/>
          <p:nvPr/>
        </p:nvSpPr>
        <p:spPr>
          <a:xfrm>
            <a:off x="749808" y="5532120"/>
            <a:ext cx="10716768" cy="640080"/>
          </a:xfrm>
          <a:prstGeom prst="roundRect">
            <a:avLst>
              <a:gd name="adj" fmla="val 5714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932688" y="5696712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B52"/>
                </a:solidFill>
              </a:rPr>
              <a:t>Fundamento legal: Art. 35, §12, da Resolução-TSE nº 23.607/2019.</a:t>
            </a:r>
            <a:endParaRPr lang="en-US" sz="120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34</a:t>
            </a:r>
            <a:endParaRPr lang="en-US" sz="85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2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182880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676656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009B5C"/>
                </a:solidFill>
              </a:rPr>
              <a:t>BLOCO III  |  11/16</a:t>
            </a:r>
            <a:endParaRPr lang="en-US" sz="1450" dirty="0"/>
          </a:p>
        </p:txBody>
      </p:sp>
      <p:sp>
        <p:nvSpPr>
          <p:cNvPr id="5" name="Text 1"/>
          <p:cNvSpPr/>
          <p:nvPr/>
        </p:nvSpPr>
        <p:spPr>
          <a:xfrm>
            <a:off x="841248" y="1060704"/>
            <a:ext cx="10012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Despesas com alimentação acima do limite legal</a:t>
            </a:r>
            <a:endParaRPr lang="en-US" sz="310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oundRect">
            <a:avLst>
              <a:gd name="adj" fmla="val 14286"/>
            </a:avLst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003B70"/>
                </a:solidFill>
              </a:rPr>
              <a:t>35</a:t>
            </a:r>
            <a:endParaRPr lang="en-US" sz="920" dirty="0"/>
          </a:p>
        </p:txBody>
      </p:sp>
      <p:sp>
        <p:nvSpPr>
          <p:cNvPr id="8" name="Shape 4"/>
          <p:cNvSpPr/>
          <p:nvPr/>
        </p:nvSpPr>
        <p:spPr>
          <a:xfrm>
            <a:off x="74980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F8FBFD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Shape 5"/>
          <p:cNvSpPr/>
          <p:nvPr/>
        </p:nvSpPr>
        <p:spPr>
          <a:xfrm>
            <a:off x="749808" y="1847088"/>
            <a:ext cx="73152" cy="3456432"/>
          </a:xfrm>
          <a:prstGeom prst="rect">
            <a:avLst/>
          </a:prstGeom>
          <a:solidFill>
            <a:srgbClr val="005BAA"/>
          </a:solidFill>
          <a:ln w="1270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6"/>
          <p:cNvSpPr/>
          <p:nvPr/>
        </p:nvSpPr>
        <p:spPr>
          <a:xfrm>
            <a:off x="97840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MOTIVO DA DILIGÊNCIA</a:t>
            </a:r>
            <a:endParaRPr lang="en-US" sz="1720" dirty="0"/>
          </a:p>
        </p:txBody>
      </p:sp>
      <p:sp>
        <p:nvSpPr>
          <p:cNvPr id="11" name="Text 7"/>
          <p:cNvSpPr/>
          <p:nvPr/>
        </p:nvSpPr>
        <p:spPr>
          <a:xfrm>
            <a:off x="97840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20" dirty="0">
                <a:solidFill>
                  <a:srgbClr val="153047"/>
                </a:solidFill>
              </a:rPr>
              <a:t>A norma limita alimentação do pessoal que presta serviços a candidaturas ou comitês a 10% dos gastos contratados.</a:t>
            </a:r>
            <a:endParaRPr lang="en-US" sz="1920" dirty="0"/>
          </a:p>
        </p:txBody>
      </p:sp>
      <p:sp>
        <p:nvSpPr>
          <p:cNvPr id="12" name="Shape 8"/>
          <p:cNvSpPr/>
          <p:nvPr/>
        </p:nvSpPr>
        <p:spPr>
          <a:xfrm>
            <a:off x="614476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EAF6EF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Shape 9"/>
          <p:cNvSpPr/>
          <p:nvPr/>
        </p:nvSpPr>
        <p:spPr>
          <a:xfrm>
            <a:off x="6144768" y="1847088"/>
            <a:ext cx="73152" cy="3456432"/>
          </a:xfrm>
          <a:prstGeom prst="rect">
            <a:avLst/>
          </a:prstGeom>
          <a:solidFill>
            <a:srgbClr val="009B5C"/>
          </a:solidFill>
          <a:ln w="12700">
            <a:solidFill>
              <a:srgbClr val="009B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0"/>
          <p:cNvSpPr/>
          <p:nvPr/>
        </p:nvSpPr>
        <p:spPr>
          <a:xfrm>
            <a:off x="637336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PROVIDÊNCIA SANEADORA</a:t>
            </a:r>
            <a:endParaRPr lang="en-US" sz="1720" dirty="0"/>
          </a:p>
        </p:txBody>
      </p:sp>
      <p:sp>
        <p:nvSpPr>
          <p:cNvPr id="15" name="Text 11"/>
          <p:cNvSpPr/>
          <p:nvPr/>
        </p:nvSpPr>
        <p:spPr>
          <a:xfrm>
            <a:off x="637336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153047"/>
                </a:solidFill>
              </a:rPr>
              <a:t>Apresentar memória de cálculo, total de gastos contratados, notas fiscais e eventual reclassificação.</a:t>
            </a:r>
            <a:endParaRPr lang="en-US" sz="1900" dirty="0"/>
          </a:p>
        </p:txBody>
      </p:sp>
      <p:sp>
        <p:nvSpPr>
          <p:cNvPr id="16" name="Shape 12"/>
          <p:cNvSpPr/>
          <p:nvPr/>
        </p:nvSpPr>
        <p:spPr>
          <a:xfrm>
            <a:off x="749808" y="5532120"/>
            <a:ext cx="10716768" cy="640080"/>
          </a:xfrm>
          <a:prstGeom prst="roundRect">
            <a:avLst>
              <a:gd name="adj" fmla="val 5714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932688" y="5696712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B52"/>
                </a:solidFill>
              </a:rPr>
              <a:t>Fundamento legal: Art. 42, I, da Resolução-TSE nº 23.607/2019.</a:t>
            </a:r>
            <a:endParaRPr lang="en-US" sz="120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35</a:t>
            </a:r>
            <a:endParaRPr lang="en-US" sz="85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7.jpg"/>
          <p:cNvPicPr>
            <a:picLocks noChangeAspect="1"/>
          </p:cNvPicPr>
          <p:nvPr/>
        </p:nvPicPr>
        <p:blipFill>
          <a:blip r:embed="rId3"/>
          <a:srcRect t="45" b="4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182880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676656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009B5C"/>
                </a:solidFill>
              </a:rPr>
              <a:t>BLOCO III  |  12/16</a:t>
            </a:r>
            <a:endParaRPr lang="en-US" sz="1450" dirty="0"/>
          </a:p>
        </p:txBody>
      </p:sp>
      <p:sp>
        <p:nvSpPr>
          <p:cNvPr id="5" name="Text 1"/>
          <p:cNvSpPr/>
          <p:nvPr/>
        </p:nvSpPr>
        <p:spPr>
          <a:xfrm>
            <a:off x="841248" y="1060704"/>
            <a:ext cx="10012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Aluguel de veículos acima do limite legal</a:t>
            </a:r>
            <a:endParaRPr lang="en-US" sz="310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oundRect">
            <a:avLst>
              <a:gd name="adj" fmla="val 14286"/>
            </a:avLst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003B70"/>
                </a:solidFill>
              </a:rPr>
              <a:t>36</a:t>
            </a:r>
            <a:endParaRPr lang="en-US" sz="920" dirty="0"/>
          </a:p>
        </p:txBody>
      </p:sp>
      <p:sp>
        <p:nvSpPr>
          <p:cNvPr id="8" name="Shape 4"/>
          <p:cNvSpPr/>
          <p:nvPr/>
        </p:nvSpPr>
        <p:spPr>
          <a:xfrm>
            <a:off x="74980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F8FBFD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Shape 5"/>
          <p:cNvSpPr/>
          <p:nvPr/>
        </p:nvSpPr>
        <p:spPr>
          <a:xfrm>
            <a:off x="749808" y="1847088"/>
            <a:ext cx="73152" cy="3456432"/>
          </a:xfrm>
          <a:prstGeom prst="rect">
            <a:avLst/>
          </a:prstGeom>
          <a:solidFill>
            <a:srgbClr val="005BAA"/>
          </a:solidFill>
          <a:ln w="1270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6"/>
          <p:cNvSpPr/>
          <p:nvPr/>
        </p:nvSpPr>
        <p:spPr>
          <a:xfrm>
            <a:off x="97840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MOTIVO DA DILIGÊNCIA</a:t>
            </a:r>
            <a:endParaRPr lang="en-US" sz="1720" dirty="0"/>
          </a:p>
        </p:txBody>
      </p:sp>
      <p:sp>
        <p:nvSpPr>
          <p:cNvPr id="11" name="Text 7"/>
          <p:cNvSpPr/>
          <p:nvPr/>
        </p:nvSpPr>
        <p:spPr>
          <a:xfrm>
            <a:off x="97840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20" dirty="0">
                <a:solidFill>
                  <a:srgbClr val="153047"/>
                </a:solidFill>
              </a:rPr>
              <a:t>A norma limita aluguel de veículos automotores a 20% do total de gastos de campanha contratados.</a:t>
            </a:r>
            <a:endParaRPr lang="en-US" sz="1920" dirty="0"/>
          </a:p>
        </p:txBody>
      </p:sp>
      <p:sp>
        <p:nvSpPr>
          <p:cNvPr id="12" name="Shape 8"/>
          <p:cNvSpPr/>
          <p:nvPr/>
        </p:nvSpPr>
        <p:spPr>
          <a:xfrm>
            <a:off x="614476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EAF6EF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Shape 9"/>
          <p:cNvSpPr/>
          <p:nvPr/>
        </p:nvSpPr>
        <p:spPr>
          <a:xfrm>
            <a:off x="6144768" y="1847088"/>
            <a:ext cx="73152" cy="3456432"/>
          </a:xfrm>
          <a:prstGeom prst="rect">
            <a:avLst/>
          </a:prstGeom>
          <a:solidFill>
            <a:srgbClr val="009B5C"/>
          </a:solidFill>
          <a:ln w="12700">
            <a:solidFill>
              <a:srgbClr val="009B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0"/>
          <p:cNvSpPr/>
          <p:nvPr/>
        </p:nvSpPr>
        <p:spPr>
          <a:xfrm>
            <a:off x="637336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PROVIDÊNCIA SANEADORA</a:t>
            </a:r>
            <a:endParaRPr lang="en-US" sz="1720" dirty="0"/>
          </a:p>
        </p:txBody>
      </p:sp>
      <p:sp>
        <p:nvSpPr>
          <p:cNvPr id="15" name="Text 11"/>
          <p:cNvSpPr/>
          <p:nvPr/>
        </p:nvSpPr>
        <p:spPr>
          <a:xfrm>
            <a:off x="637336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153047"/>
                </a:solidFill>
              </a:rPr>
              <a:t>Apresentar contratos, memória de cálculo, notas fiscais, placas, período de locação e justificativa, bem como o comprovante de propriedade de veículo que deverá em nome do Locador.</a:t>
            </a:r>
            <a:endParaRPr lang="en-US" sz="1900" dirty="0"/>
          </a:p>
        </p:txBody>
      </p:sp>
      <p:sp>
        <p:nvSpPr>
          <p:cNvPr id="16" name="Shape 12"/>
          <p:cNvSpPr/>
          <p:nvPr/>
        </p:nvSpPr>
        <p:spPr>
          <a:xfrm>
            <a:off x="749808" y="5532120"/>
            <a:ext cx="10716768" cy="640080"/>
          </a:xfrm>
          <a:prstGeom prst="roundRect">
            <a:avLst>
              <a:gd name="adj" fmla="val 5714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932688" y="5696712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B52"/>
                </a:solidFill>
              </a:rPr>
              <a:t>Fundamento legal: Art. 42, II, da Resolução-TSE nº 23.607/2019.</a:t>
            </a:r>
            <a:endParaRPr lang="en-US" sz="120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36</a:t>
            </a:r>
            <a:endParaRPr lang="en-US" sz="85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2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182880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676656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009B5C"/>
                </a:solidFill>
              </a:rPr>
              <a:t>BLOCO III  |  13/16</a:t>
            </a:r>
            <a:endParaRPr lang="en-US" sz="1450" dirty="0"/>
          </a:p>
        </p:txBody>
      </p:sp>
      <p:sp>
        <p:nvSpPr>
          <p:cNvPr id="5" name="Text 1"/>
          <p:cNvSpPr/>
          <p:nvPr/>
        </p:nvSpPr>
        <p:spPr>
          <a:xfrm>
            <a:off x="841248" y="1060704"/>
            <a:ext cx="10012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9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Despesa contratada ou paga após a data-limite sem justificativa</a:t>
            </a:r>
            <a:endParaRPr lang="en-US" sz="290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oundRect">
            <a:avLst>
              <a:gd name="adj" fmla="val 14286"/>
            </a:avLst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003B70"/>
                </a:solidFill>
              </a:rPr>
              <a:t>37</a:t>
            </a:r>
            <a:endParaRPr lang="en-US" sz="920" dirty="0"/>
          </a:p>
        </p:txBody>
      </p:sp>
      <p:sp>
        <p:nvSpPr>
          <p:cNvPr id="8" name="Shape 4"/>
          <p:cNvSpPr/>
          <p:nvPr/>
        </p:nvSpPr>
        <p:spPr>
          <a:xfrm>
            <a:off x="74980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F8FBFD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Shape 5"/>
          <p:cNvSpPr/>
          <p:nvPr/>
        </p:nvSpPr>
        <p:spPr>
          <a:xfrm>
            <a:off x="749808" y="1847088"/>
            <a:ext cx="73152" cy="3456432"/>
          </a:xfrm>
          <a:prstGeom prst="rect">
            <a:avLst/>
          </a:prstGeom>
          <a:solidFill>
            <a:srgbClr val="005BAA"/>
          </a:solidFill>
          <a:ln w="1270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6"/>
          <p:cNvSpPr/>
          <p:nvPr/>
        </p:nvSpPr>
        <p:spPr>
          <a:xfrm>
            <a:off x="97840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MOTIVO DA DILIGÊNCIA</a:t>
            </a:r>
            <a:endParaRPr lang="en-US" sz="1720" dirty="0"/>
          </a:p>
        </p:txBody>
      </p:sp>
      <p:sp>
        <p:nvSpPr>
          <p:cNvPr id="11" name="Text 7"/>
          <p:cNvSpPr/>
          <p:nvPr/>
        </p:nvSpPr>
        <p:spPr>
          <a:xfrm>
            <a:off x="97840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20" dirty="0">
                <a:solidFill>
                  <a:srgbClr val="153047"/>
                </a:solidFill>
              </a:rPr>
              <a:t>Despesas devem ter contratação e registro compatíveis com o período eleitoral. Dívidas de campanha têm rito próprio de assunção.</a:t>
            </a:r>
            <a:endParaRPr lang="en-US" sz="1920" dirty="0"/>
          </a:p>
        </p:txBody>
      </p:sp>
      <p:sp>
        <p:nvSpPr>
          <p:cNvPr id="12" name="Shape 8"/>
          <p:cNvSpPr/>
          <p:nvPr/>
        </p:nvSpPr>
        <p:spPr>
          <a:xfrm>
            <a:off x="614476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EAF6EF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Shape 9"/>
          <p:cNvSpPr/>
          <p:nvPr/>
        </p:nvSpPr>
        <p:spPr>
          <a:xfrm>
            <a:off x="6144768" y="1847088"/>
            <a:ext cx="73152" cy="3456432"/>
          </a:xfrm>
          <a:prstGeom prst="rect">
            <a:avLst/>
          </a:prstGeom>
          <a:solidFill>
            <a:srgbClr val="009B5C"/>
          </a:solidFill>
          <a:ln w="12700">
            <a:solidFill>
              <a:srgbClr val="009B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0"/>
          <p:cNvSpPr/>
          <p:nvPr/>
        </p:nvSpPr>
        <p:spPr>
          <a:xfrm>
            <a:off x="637336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PROVIDÊNCIA SANEADORA</a:t>
            </a:r>
            <a:endParaRPr lang="en-US" sz="1720" dirty="0"/>
          </a:p>
        </p:txBody>
      </p:sp>
      <p:sp>
        <p:nvSpPr>
          <p:cNvPr id="15" name="Text 11"/>
          <p:cNvSpPr/>
          <p:nvPr/>
        </p:nvSpPr>
        <p:spPr>
          <a:xfrm>
            <a:off x="637336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153047"/>
                </a:solidFill>
              </a:rPr>
              <a:t>Demonstrar data da contratação, data da prestação do serviço, obrigação assumida e documentação de pagamento, ou seja, a contratação das despesas deves ser após a data da abertura do CNPJ até o dia da eleição.</a:t>
            </a:r>
            <a:endParaRPr lang="en-US" sz="1900" dirty="0"/>
          </a:p>
        </p:txBody>
      </p:sp>
      <p:sp>
        <p:nvSpPr>
          <p:cNvPr id="16" name="Shape 12"/>
          <p:cNvSpPr/>
          <p:nvPr/>
        </p:nvSpPr>
        <p:spPr>
          <a:xfrm>
            <a:off x="749808" y="5532120"/>
            <a:ext cx="10716768" cy="640080"/>
          </a:xfrm>
          <a:prstGeom prst="roundRect">
            <a:avLst>
              <a:gd name="adj" fmla="val 5714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932688" y="5696712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B52"/>
                </a:solidFill>
              </a:rPr>
              <a:t>Fundamento legal: Arts. 33, 36 e 50 da Resolução-TSE nº 23.607/2019.</a:t>
            </a:r>
            <a:endParaRPr lang="en-US" sz="120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37</a:t>
            </a:r>
            <a:endParaRPr lang="en-US" sz="85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8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182880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676656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009B5C"/>
                </a:solidFill>
              </a:rPr>
              <a:t>BLOCO III  |  14/16</a:t>
            </a:r>
            <a:endParaRPr lang="en-US" sz="1450" dirty="0"/>
          </a:p>
        </p:txBody>
      </p:sp>
      <p:sp>
        <p:nvSpPr>
          <p:cNvPr id="5" name="Text 1"/>
          <p:cNvSpPr/>
          <p:nvPr/>
        </p:nvSpPr>
        <p:spPr>
          <a:xfrm>
            <a:off x="841248" y="1060704"/>
            <a:ext cx="10012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9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Despesas com publicidade/impulsionamento sem identificação regular</a:t>
            </a:r>
            <a:endParaRPr lang="en-US" sz="290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oundRect">
            <a:avLst>
              <a:gd name="adj" fmla="val 14286"/>
            </a:avLst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003B70"/>
                </a:solidFill>
              </a:rPr>
              <a:t>38</a:t>
            </a:r>
            <a:endParaRPr lang="en-US" sz="920" dirty="0"/>
          </a:p>
        </p:txBody>
      </p:sp>
      <p:sp>
        <p:nvSpPr>
          <p:cNvPr id="8" name="Shape 4"/>
          <p:cNvSpPr/>
          <p:nvPr/>
        </p:nvSpPr>
        <p:spPr>
          <a:xfrm>
            <a:off x="74980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F8FBFD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Shape 5"/>
          <p:cNvSpPr/>
          <p:nvPr/>
        </p:nvSpPr>
        <p:spPr>
          <a:xfrm>
            <a:off x="749808" y="1847088"/>
            <a:ext cx="73152" cy="3456432"/>
          </a:xfrm>
          <a:prstGeom prst="rect">
            <a:avLst/>
          </a:prstGeom>
          <a:solidFill>
            <a:srgbClr val="005BAA"/>
          </a:solidFill>
          <a:ln w="1270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6"/>
          <p:cNvSpPr/>
          <p:nvPr/>
        </p:nvSpPr>
        <p:spPr>
          <a:xfrm>
            <a:off x="97840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MOTIVO DA DILIGÊNCIA</a:t>
            </a:r>
            <a:endParaRPr lang="en-US" sz="1720" dirty="0"/>
          </a:p>
        </p:txBody>
      </p:sp>
      <p:sp>
        <p:nvSpPr>
          <p:cNvPr id="11" name="Text 7"/>
          <p:cNvSpPr/>
          <p:nvPr/>
        </p:nvSpPr>
        <p:spPr>
          <a:xfrm>
            <a:off x="97840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20" dirty="0">
                <a:solidFill>
                  <a:srgbClr val="153047"/>
                </a:solidFill>
              </a:rPr>
              <a:t>Publicidade eleitoral deve ser rastreável, identificável e compatível com a legislação de propaganda.</a:t>
            </a:r>
            <a:endParaRPr lang="en-US" sz="1920" dirty="0"/>
          </a:p>
        </p:txBody>
      </p:sp>
      <p:sp>
        <p:nvSpPr>
          <p:cNvPr id="12" name="Shape 8"/>
          <p:cNvSpPr/>
          <p:nvPr/>
        </p:nvSpPr>
        <p:spPr>
          <a:xfrm>
            <a:off x="614476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EAF6EF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Shape 9"/>
          <p:cNvSpPr/>
          <p:nvPr/>
        </p:nvSpPr>
        <p:spPr>
          <a:xfrm>
            <a:off x="6144768" y="1847088"/>
            <a:ext cx="73152" cy="3456432"/>
          </a:xfrm>
          <a:prstGeom prst="rect">
            <a:avLst/>
          </a:prstGeom>
          <a:solidFill>
            <a:srgbClr val="009B5C"/>
          </a:solidFill>
          <a:ln w="12700">
            <a:solidFill>
              <a:srgbClr val="009B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0"/>
          <p:cNvSpPr/>
          <p:nvPr/>
        </p:nvSpPr>
        <p:spPr>
          <a:xfrm>
            <a:off x="637336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PROVIDÊNCIA SANEADORA</a:t>
            </a:r>
            <a:endParaRPr lang="en-US" sz="1720" dirty="0"/>
          </a:p>
        </p:txBody>
      </p:sp>
      <p:sp>
        <p:nvSpPr>
          <p:cNvPr id="15" name="Text 11"/>
          <p:cNvSpPr/>
          <p:nvPr/>
        </p:nvSpPr>
        <p:spPr>
          <a:xfrm>
            <a:off x="637336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10" dirty="0">
                <a:solidFill>
                  <a:srgbClr val="153047"/>
                </a:solidFill>
              </a:rPr>
              <a:t>Apresentar contrato, nota fiscal, relatório da plataforma, comprovantes de pagamento, URLs, impulsionamentos e identificação da campanha. Além do mais, o valor das notas deve bater com os pagamentos, sob pena de devolução da diferença.</a:t>
            </a:r>
            <a:endParaRPr lang="en-US" sz="1810" dirty="0"/>
          </a:p>
        </p:txBody>
      </p:sp>
      <p:sp>
        <p:nvSpPr>
          <p:cNvPr id="16" name="Shape 12"/>
          <p:cNvSpPr/>
          <p:nvPr/>
        </p:nvSpPr>
        <p:spPr>
          <a:xfrm>
            <a:off x="749808" y="5532120"/>
            <a:ext cx="10716768" cy="640080"/>
          </a:xfrm>
          <a:prstGeom prst="roundRect">
            <a:avLst>
              <a:gd name="adj" fmla="val 5714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932688" y="5696712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B52"/>
                </a:solidFill>
              </a:rPr>
              <a:t>Fundamento legal: Resolução-TSE nº 23.607/2019, combinada com as normas de propaganda eleitoral aplicáveis.</a:t>
            </a:r>
            <a:endParaRPr lang="en-US" sz="120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38</a:t>
            </a:r>
            <a:endParaRPr lang="en-US" sz="85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2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182880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676656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009B5C"/>
                </a:solidFill>
              </a:rPr>
              <a:t>BLOCO III  |  15/16</a:t>
            </a:r>
            <a:endParaRPr lang="en-US" sz="1450" dirty="0"/>
          </a:p>
        </p:txBody>
      </p:sp>
      <p:sp>
        <p:nvSpPr>
          <p:cNvPr id="5" name="Text 1"/>
          <p:cNvSpPr/>
          <p:nvPr/>
        </p:nvSpPr>
        <p:spPr>
          <a:xfrm>
            <a:off x="841248" y="1060704"/>
            <a:ext cx="10012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Propaganda conjunta sem rateio</a:t>
            </a:r>
            <a:endParaRPr lang="en-US" sz="310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oundRect">
            <a:avLst>
              <a:gd name="adj" fmla="val 14286"/>
            </a:avLst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003B70"/>
                </a:solidFill>
              </a:rPr>
              <a:t>39</a:t>
            </a:r>
            <a:endParaRPr lang="en-US" sz="920" dirty="0"/>
          </a:p>
        </p:txBody>
      </p:sp>
      <p:sp>
        <p:nvSpPr>
          <p:cNvPr id="8" name="Shape 4"/>
          <p:cNvSpPr/>
          <p:nvPr/>
        </p:nvSpPr>
        <p:spPr>
          <a:xfrm>
            <a:off x="74980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F8FBFD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Shape 5"/>
          <p:cNvSpPr/>
          <p:nvPr/>
        </p:nvSpPr>
        <p:spPr>
          <a:xfrm>
            <a:off x="749808" y="1847088"/>
            <a:ext cx="73152" cy="3456432"/>
          </a:xfrm>
          <a:prstGeom prst="rect">
            <a:avLst/>
          </a:prstGeom>
          <a:solidFill>
            <a:srgbClr val="005BAA"/>
          </a:solidFill>
          <a:ln w="1270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6"/>
          <p:cNvSpPr/>
          <p:nvPr/>
        </p:nvSpPr>
        <p:spPr>
          <a:xfrm>
            <a:off x="97840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MOTIVO DA DILIGÊNCIA</a:t>
            </a:r>
            <a:endParaRPr lang="en-US" sz="1720" dirty="0"/>
          </a:p>
        </p:txBody>
      </p:sp>
      <p:sp>
        <p:nvSpPr>
          <p:cNvPr id="11" name="Text 7"/>
          <p:cNvSpPr/>
          <p:nvPr/>
        </p:nvSpPr>
        <p:spPr>
          <a:xfrm>
            <a:off x="97840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20" dirty="0">
                <a:solidFill>
                  <a:srgbClr val="153047"/>
                </a:solidFill>
              </a:rPr>
              <a:t>Gastos em benefício de outra candidatura configuram doação estimável ou gasto individualizável, conforme o caso.</a:t>
            </a:r>
            <a:endParaRPr lang="en-US" sz="1920" dirty="0"/>
          </a:p>
        </p:txBody>
      </p:sp>
      <p:sp>
        <p:nvSpPr>
          <p:cNvPr id="12" name="Shape 8"/>
          <p:cNvSpPr/>
          <p:nvPr/>
        </p:nvSpPr>
        <p:spPr>
          <a:xfrm>
            <a:off x="614476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EAF6EF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Shape 9"/>
          <p:cNvSpPr/>
          <p:nvPr/>
        </p:nvSpPr>
        <p:spPr>
          <a:xfrm>
            <a:off x="6144768" y="1847088"/>
            <a:ext cx="73152" cy="3456432"/>
          </a:xfrm>
          <a:prstGeom prst="rect">
            <a:avLst/>
          </a:prstGeom>
          <a:solidFill>
            <a:srgbClr val="009B5C"/>
          </a:solidFill>
          <a:ln w="12700">
            <a:solidFill>
              <a:srgbClr val="009B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0"/>
          <p:cNvSpPr/>
          <p:nvPr/>
        </p:nvSpPr>
        <p:spPr>
          <a:xfrm>
            <a:off x="637336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PROVIDÊNCIA SANEADORA</a:t>
            </a:r>
            <a:endParaRPr lang="en-US" sz="1720" dirty="0"/>
          </a:p>
        </p:txBody>
      </p:sp>
      <p:sp>
        <p:nvSpPr>
          <p:cNvPr id="15" name="Text 11"/>
          <p:cNvSpPr/>
          <p:nvPr/>
        </p:nvSpPr>
        <p:spPr>
          <a:xfrm>
            <a:off x="637336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30" dirty="0">
                <a:solidFill>
                  <a:srgbClr val="153047"/>
                </a:solidFill>
              </a:rPr>
              <a:t>Apresentar critério de rateio, beneficiários, valores individualizados, recibos e registros correspondentes. Além do mais, as chamadas “dobradinhas” devem ser declaradas de forma individualizadas e não pode o beneficiário ser de outro partido, caso o recurso seja de origem pública.</a:t>
            </a:r>
            <a:endParaRPr lang="en-US" sz="1730" dirty="0"/>
          </a:p>
        </p:txBody>
      </p:sp>
      <p:sp>
        <p:nvSpPr>
          <p:cNvPr id="16" name="Shape 12"/>
          <p:cNvSpPr/>
          <p:nvPr/>
        </p:nvSpPr>
        <p:spPr>
          <a:xfrm>
            <a:off x="749808" y="5532120"/>
            <a:ext cx="10716768" cy="640080"/>
          </a:xfrm>
          <a:prstGeom prst="roundRect">
            <a:avLst>
              <a:gd name="adj" fmla="val 5714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932688" y="5696712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B52"/>
                </a:solidFill>
              </a:rPr>
              <a:t>Fundamento legal: Art. 20, art. 35, §8º, e art. 53 da Resolução-TSE nº 23.607/2019.</a:t>
            </a:r>
            <a:endParaRPr lang="en-US" sz="120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39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2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182880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676656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009B5C"/>
                </a:solidFill>
              </a:rPr>
              <a:t>BLOCO I  |  1/9</a:t>
            </a:r>
            <a:endParaRPr lang="en-US" sz="1450" dirty="0"/>
          </a:p>
        </p:txBody>
      </p:sp>
      <p:sp>
        <p:nvSpPr>
          <p:cNvPr id="5" name="Text 1"/>
          <p:cNvSpPr/>
          <p:nvPr/>
        </p:nvSpPr>
        <p:spPr>
          <a:xfrm>
            <a:off x="841248" y="1060704"/>
            <a:ext cx="10012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9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Ausência de apresentação de extratos bancários completos e definitivos</a:t>
            </a:r>
            <a:endParaRPr lang="en-US" sz="290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oundRect">
            <a:avLst>
              <a:gd name="adj" fmla="val 14286"/>
            </a:avLst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003B70"/>
                </a:solidFill>
              </a:rPr>
              <a:t>04</a:t>
            </a:r>
            <a:endParaRPr lang="en-US" sz="920" dirty="0"/>
          </a:p>
        </p:txBody>
      </p:sp>
      <p:sp>
        <p:nvSpPr>
          <p:cNvPr id="8" name="Shape 4"/>
          <p:cNvSpPr/>
          <p:nvPr/>
        </p:nvSpPr>
        <p:spPr>
          <a:xfrm>
            <a:off x="74980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F8FBFD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Shape 5"/>
          <p:cNvSpPr/>
          <p:nvPr/>
        </p:nvSpPr>
        <p:spPr>
          <a:xfrm>
            <a:off x="749808" y="1847088"/>
            <a:ext cx="73152" cy="3456432"/>
          </a:xfrm>
          <a:prstGeom prst="rect">
            <a:avLst/>
          </a:prstGeom>
          <a:solidFill>
            <a:srgbClr val="005BAA"/>
          </a:solidFill>
          <a:ln w="1270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6"/>
          <p:cNvSpPr/>
          <p:nvPr/>
        </p:nvSpPr>
        <p:spPr>
          <a:xfrm>
            <a:off x="97840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MOTIVO DA DILIGÊNCIA</a:t>
            </a:r>
            <a:endParaRPr lang="en-US" sz="1720" dirty="0"/>
          </a:p>
        </p:txBody>
      </p:sp>
      <p:sp>
        <p:nvSpPr>
          <p:cNvPr id="11" name="Text 7"/>
          <p:cNvSpPr/>
          <p:nvPr/>
        </p:nvSpPr>
        <p:spPr>
          <a:xfrm>
            <a:off x="97840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30" dirty="0">
                <a:solidFill>
                  <a:srgbClr val="153047"/>
                </a:solidFill>
              </a:rPr>
              <a:t>O extrato bancário é documento essencial para verificar movimentação financeira ou ausência de movimentação. Extratos parciais, sem validade legal, adulterados ou que omitam período relevante comprometem a análise das contas.</a:t>
            </a:r>
            <a:endParaRPr lang="en-US" sz="1830" dirty="0"/>
          </a:p>
        </p:txBody>
      </p:sp>
      <p:sp>
        <p:nvSpPr>
          <p:cNvPr id="12" name="Shape 8"/>
          <p:cNvSpPr/>
          <p:nvPr/>
        </p:nvSpPr>
        <p:spPr>
          <a:xfrm>
            <a:off x="614476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EAF6EF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Shape 9"/>
          <p:cNvSpPr/>
          <p:nvPr/>
        </p:nvSpPr>
        <p:spPr>
          <a:xfrm>
            <a:off x="6144768" y="1847088"/>
            <a:ext cx="73152" cy="3456432"/>
          </a:xfrm>
          <a:prstGeom prst="rect">
            <a:avLst/>
          </a:prstGeom>
          <a:solidFill>
            <a:srgbClr val="009B5C"/>
          </a:solidFill>
          <a:ln w="12700">
            <a:solidFill>
              <a:srgbClr val="009B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0"/>
          <p:cNvSpPr/>
          <p:nvPr/>
        </p:nvSpPr>
        <p:spPr>
          <a:xfrm>
            <a:off x="637336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PROVIDÊNCIA SANEADORA</a:t>
            </a:r>
            <a:endParaRPr lang="en-US" sz="1720" dirty="0"/>
          </a:p>
        </p:txBody>
      </p:sp>
      <p:sp>
        <p:nvSpPr>
          <p:cNvPr id="15" name="Text 11"/>
          <p:cNvSpPr/>
          <p:nvPr/>
        </p:nvSpPr>
        <p:spPr>
          <a:xfrm>
            <a:off x="637336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153047"/>
                </a:solidFill>
              </a:rPr>
              <a:t>Apresentar extratos definitivos, emitidos pela instituição financeira, contemplando todo o período da campanha, inclusive contas sem movimentação.</a:t>
            </a:r>
            <a:endParaRPr lang="en-US" sz="1900" dirty="0"/>
          </a:p>
        </p:txBody>
      </p:sp>
      <p:sp>
        <p:nvSpPr>
          <p:cNvPr id="16" name="Shape 12"/>
          <p:cNvSpPr/>
          <p:nvPr/>
        </p:nvSpPr>
        <p:spPr>
          <a:xfrm>
            <a:off x="749808" y="5532120"/>
            <a:ext cx="10716768" cy="640080"/>
          </a:xfrm>
          <a:prstGeom prst="roundRect">
            <a:avLst>
              <a:gd name="adj" fmla="val 5714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932688" y="5696712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B52"/>
                </a:solidFill>
              </a:rPr>
              <a:t>Fundamento legal: Art. 53, II, 'a', da Resolução-TSE nº 23.607/2019.</a:t>
            </a:r>
            <a:endParaRPr lang="en-US" sz="120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4</a:t>
            </a:r>
            <a:endParaRPr lang="en-US" sz="85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2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182880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676656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009B5C"/>
                </a:solidFill>
              </a:rPr>
              <a:t>BLOCO III  |  16/16</a:t>
            </a:r>
            <a:endParaRPr lang="en-US" sz="1450" dirty="0"/>
          </a:p>
        </p:txBody>
      </p:sp>
      <p:sp>
        <p:nvSpPr>
          <p:cNvPr id="5" name="Text 1"/>
          <p:cNvSpPr/>
          <p:nvPr/>
        </p:nvSpPr>
        <p:spPr>
          <a:xfrm>
            <a:off x="841248" y="1060704"/>
            <a:ext cx="10012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9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Honorários advocatícios e contábeis omitidos ou mal classificados</a:t>
            </a:r>
            <a:endParaRPr lang="en-US" sz="290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oundRect">
            <a:avLst>
              <a:gd name="adj" fmla="val 14286"/>
            </a:avLst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003B70"/>
                </a:solidFill>
              </a:rPr>
              <a:t>40</a:t>
            </a:r>
            <a:endParaRPr lang="en-US" sz="920" dirty="0"/>
          </a:p>
        </p:txBody>
      </p:sp>
      <p:sp>
        <p:nvSpPr>
          <p:cNvPr id="8" name="Shape 4"/>
          <p:cNvSpPr/>
          <p:nvPr/>
        </p:nvSpPr>
        <p:spPr>
          <a:xfrm>
            <a:off x="74980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F8FBFD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Shape 5"/>
          <p:cNvSpPr/>
          <p:nvPr/>
        </p:nvSpPr>
        <p:spPr>
          <a:xfrm>
            <a:off x="749808" y="1847088"/>
            <a:ext cx="73152" cy="3456432"/>
          </a:xfrm>
          <a:prstGeom prst="rect">
            <a:avLst/>
          </a:prstGeom>
          <a:solidFill>
            <a:srgbClr val="005BAA"/>
          </a:solidFill>
          <a:ln w="1270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6"/>
          <p:cNvSpPr/>
          <p:nvPr/>
        </p:nvSpPr>
        <p:spPr>
          <a:xfrm>
            <a:off x="97840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MOTIVO DA DILIGÊNCIA</a:t>
            </a:r>
            <a:endParaRPr lang="en-US" sz="1720" dirty="0"/>
          </a:p>
        </p:txBody>
      </p:sp>
      <p:sp>
        <p:nvSpPr>
          <p:cNvPr id="11" name="Text 7"/>
          <p:cNvSpPr/>
          <p:nvPr/>
        </p:nvSpPr>
        <p:spPr>
          <a:xfrm>
            <a:off x="97840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20" dirty="0">
                <a:solidFill>
                  <a:srgbClr val="153047"/>
                </a:solidFill>
              </a:rPr>
              <a:t>Honorários não se sujeitam ao limite de gastos, mas devem ser informados conforme a hipótese, especialmente quando houver pagamento por pessoa física ou uso de recursos públicos.</a:t>
            </a:r>
            <a:endParaRPr lang="en-US" sz="1920" dirty="0"/>
          </a:p>
        </p:txBody>
      </p:sp>
      <p:sp>
        <p:nvSpPr>
          <p:cNvPr id="12" name="Shape 8"/>
          <p:cNvSpPr/>
          <p:nvPr/>
        </p:nvSpPr>
        <p:spPr>
          <a:xfrm>
            <a:off x="614476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EAF6EF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Shape 9"/>
          <p:cNvSpPr/>
          <p:nvPr/>
        </p:nvSpPr>
        <p:spPr>
          <a:xfrm>
            <a:off x="6144768" y="1847088"/>
            <a:ext cx="73152" cy="3456432"/>
          </a:xfrm>
          <a:prstGeom prst="rect">
            <a:avLst/>
          </a:prstGeom>
          <a:solidFill>
            <a:srgbClr val="009B5C"/>
          </a:solidFill>
          <a:ln w="12700">
            <a:solidFill>
              <a:srgbClr val="009B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0"/>
          <p:cNvSpPr/>
          <p:nvPr/>
        </p:nvSpPr>
        <p:spPr>
          <a:xfrm>
            <a:off x="637336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PROVIDÊNCIA SANEADORA</a:t>
            </a:r>
            <a:endParaRPr lang="en-US" sz="1720" dirty="0"/>
          </a:p>
        </p:txBody>
      </p:sp>
      <p:sp>
        <p:nvSpPr>
          <p:cNvPr id="15" name="Text 11"/>
          <p:cNvSpPr/>
          <p:nvPr/>
        </p:nvSpPr>
        <p:spPr>
          <a:xfrm>
            <a:off x="637336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50" dirty="0">
                <a:solidFill>
                  <a:srgbClr val="153047"/>
                </a:solidFill>
              </a:rPr>
              <a:t>Apresentar contrato detalhando objeto, identificação dos profissionais, responsável pelo pagamento, nota explicativa, documento fiscal ou recibo e classificação correta. Poderá o Candidato Majoritário ou o Partido pagar e ratear o gastos com esses dois principais profissionais, mas com previsão contratual e informar na PC do doador e o beneficiário, desde que seja do mesmo partido ou coligado.</a:t>
            </a:r>
            <a:endParaRPr lang="en-US" sz="1650" dirty="0"/>
          </a:p>
        </p:txBody>
      </p:sp>
      <p:sp>
        <p:nvSpPr>
          <p:cNvPr id="16" name="Shape 12"/>
          <p:cNvSpPr/>
          <p:nvPr/>
        </p:nvSpPr>
        <p:spPr>
          <a:xfrm>
            <a:off x="749808" y="5532120"/>
            <a:ext cx="10716768" cy="640080"/>
          </a:xfrm>
          <a:prstGeom prst="roundRect">
            <a:avLst>
              <a:gd name="adj" fmla="val 5714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932688" y="5696712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B52"/>
                </a:solidFill>
              </a:rPr>
              <a:t>Fundamento legal: Arts. 4º, §5º; 25, §1º-A; 35, §§3º a 5º e §9º; e 43, §§3º e 4º, da Resolução-TSE nº 23.607/2019.</a:t>
            </a:r>
            <a:endParaRPr lang="en-US" sz="120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40</a:t>
            </a:r>
            <a:endParaRPr lang="en-US" sz="85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1.jpg"/>
          <p:cNvPicPr>
            <a:picLocks noChangeAspect="1"/>
          </p:cNvPicPr>
          <p:nvPr/>
        </p:nvPicPr>
        <p:blipFill>
          <a:blip r:embed="rId3"/>
          <a:srcRect t="45" b="4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9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504" y="640080"/>
            <a:ext cx="5074920" cy="1700784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713232" y="2807208"/>
            <a:ext cx="82296" cy="1371600"/>
          </a:xfrm>
          <a:prstGeom prst="rect">
            <a:avLst/>
          </a:prstGeom>
          <a:solidFill>
            <a:srgbClr val="F3A51B"/>
          </a:solidFill>
          <a:ln w="12700">
            <a:solidFill>
              <a:srgbClr val="F3A51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Text 1"/>
          <p:cNvSpPr/>
          <p:nvPr/>
        </p:nvSpPr>
        <p:spPr>
          <a:xfrm>
            <a:off x="941832" y="2706624"/>
            <a:ext cx="3657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50" b="1" dirty="0">
                <a:solidFill>
                  <a:srgbClr val="009B5C"/>
                </a:solidFill>
              </a:rPr>
              <a:t>BLOCO IV</a:t>
            </a:r>
            <a:endParaRPr lang="en-US" sz="2550" dirty="0"/>
          </a:p>
        </p:txBody>
      </p:sp>
      <p:sp>
        <p:nvSpPr>
          <p:cNvPr id="6" name="Text 2"/>
          <p:cNvSpPr/>
          <p:nvPr/>
        </p:nvSpPr>
        <p:spPr>
          <a:xfrm>
            <a:off x="941832" y="3246120"/>
            <a:ext cx="84124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RECURSOS PÚBLICOS, FEFC, FUNDO PARTIDÁRIO E COTAS</a:t>
            </a:r>
            <a:endParaRPr lang="en-US" sz="3300" dirty="0"/>
          </a:p>
        </p:txBody>
      </p:sp>
      <p:sp>
        <p:nvSpPr>
          <p:cNvPr id="7" name="Text 3"/>
          <p:cNvSpPr/>
          <p:nvPr/>
        </p:nvSpPr>
        <p:spPr>
          <a:xfrm>
            <a:off x="941832" y="4041648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DCE8F4"/>
                </a:solidFill>
              </a:rPr>
              <a:t>6 inconsistências</a:t>
            </a:r>
            <a:endParaRPr lang="en-US" sz="1700" dirty="0"/>
          </a:p>
        </p:txBody>
      </p:sp>
      <p:pic>
        <p:nvPicPr>
          <p:cNvPr id="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41</a:t>
            </a:r>
            <a:endParaRPr lang="en-US" sz="85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6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182880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676656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009B5C"/>
                </a:solidFill>
              </a:rPr>
              <a:t>BLOCO IV  |  1/6</a:t>
            </a:r>
            <a:endParaRPr lang="en-US" sz="1450" dirty="0"/>
          </a:p>
        </p:txBody>
      </p:sp>
      <p:sp>
        <p:nvSpPr>
          <p:cNvPr id="5" name="Text 1"/>
          <p:cNvSpPr/>
          <p:nvPr/>
        </p:nvSpPr>
        <p:spPr>
          <a:xfrm>
            <a:off x="841248" y="1060704"/>
            <a:ext cx="10012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9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Falta de comprovação da aplicação de FEFC ou Fundo Partidário</a:t>
            </a:r>
            <a:endParaRPr lang="en-US" sz="290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oundRect">
            <a:avLst>
              <a:gd name="adj" fmla="val 14286"/>
            </a:avLst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003B70"/>
                </a:solidFill>
              </a:rPr>
              <a:t>42</a:t>
            </a:r>
            <a:endParaRPr lang="en-US" sz="920" dirty="0"/>
          </a:p>
        </p:txBody>
      </p:sp>
      <p:sp>
        <p:nvSpPr>
          <p:cNvPr id="8" name="Shape 4"/>
          <p:cNvSpPr/>
          <p:nvPr/>
        </p:nvSpPr>
        <p:spPr>
          <a:xfrm>
            <a:off x="74980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F8FBFD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Shape 5"/>
          <p:cNvSpPr/>
          <p:nvPr/>
        </p:nvSpPr>
        <p:spPr>
          <a:xfrm>
            <a:off x="749808" y="1847088"/>
            <a:ext cx="73152" cy="3456432"/>
          </a:xfrm>
          <a:prstGeom prst="rect">
            <a:avLst/>
          </a:prstGeom>
          <a:solidFill>
            <a:srgbClr val="005BAA"/>
          </a:solidFill>
          <a:ln w="1270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6"/>
          <p:cNvSpPr/>
          <p:nvPr/>
        </p:nvSpPr>
        <p:spPr>
          <a:xfrm>
            <a:off x="97840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MOTIVO DA DILIGÊNCIA</a:t>
            </a:r>
            <a:endParaRPr lang="en-US" sz="1720" dirty="0"/>
          </a:p>
        </p:txBody>
      </p:sp>
      <p:sp>
        <p:nvSpPr>
          <p:cNvPr id="11" name="Text 7"/>
          <p:cNvSpPr/>
          <p:nvPr/>
        </p:nvSpPr>
        <p:spPr>
          <a:xfrm>
            <a:off x="97840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20" dirty="0">
                <a:solidFill>
                  <a:srgbClr val="153047"/>
                </a:solidFill>
              </a:rPr>
              <a:t>Recursos públicos exigem rastreabilidade reforçada e comprovação documental idônea.</a:t>
            </a:r>
            <a:endParaRPr lang="en-US" sz="1920" dirty="0"/>
          </a:p>
        </p:txBody>
      </p:sp>
      <p:sp>
        <p:nvSpPr>
          <p:cNvPr id="12" name="Shape 8"/>
          <p:cNvSpPr/>
          <p:nvPr/>
        </p:nvSpPr>
        <p:spPr>
          <a:xfrm>
            <a:off x="614476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EAF6EF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Shape 9"/>
          <p:cNvSpPr/>
          <p:nvPr/>
        </p:nvSpPr>
        <p:spPr>
          <a:xfrm>
            <a:off x="6144768" y="1847088"/>
            <a:ext cx="73152" cy="3456432"/>
          </a:xfrm>
          <a:prstGeom prst="rect">
            <a:avLst/>
          </a:prstGeom>
          <a:solidFill>
            <a:srgbClr val="009B5C"/>
          </a:solidFill>
          <a:ln w="12700">
            <a:solidFill>
              <a:srgbClr val="009B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0"/>
          <p:cNvSpPr/>
          <p:nvPr/>
        </p:nvSpPr>
        <p:spPr>
          <a:xfrm>
            <a:off x="637336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PROVIDÊNCIA SANEADORA</a:t>
            </a:r>
            <a:endParaRPr lang="en-US" sz="1720" dirty="0"/>
          </a:p>
        </p:txBody>
      </p:sp>
      <p:sp>
        <p:nvSpPr>
          <p:cNvPr id="15" name="Text 11"/>
          <p:cNvSpPr/>
          <p:nvPr/>
        </p:nvSpPr>
        <p:spPr>
          <a:xfrm>
            <a:off x="637336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10" dirty="0">
                <a:solidFill>
                  <a:srgbClr val="153047"/>
                </a:solidFill>
              </a:rPr>
              <a:t>Apresentar extratos da conta específica, contrato, nota fiscal, comprovante de pagamento e prova da entrega do bem ou serviço. Além disso, o prestador contas deverá comprovar e evidenciar a efetividade da aplicação do recurso (material e/ou serviço)</a:t>
            </a:r>
            <a:endParaRPr lang="en-US" sz="1810" dirty="0"/>
          </a:p>
        </p:txBody>
      </p:sp>
      <p:sp>
        <p:nvSpPr>
          <p:cNvPr id="16" name="Shape 12"/>
          <p:cNvSpPr/>
          <p:nvPr/>
        </p:nvSpPr>
        <p:spPr>
          <a:xfrm>
            <a:off x="749808" y="5532120"/>
            <a:ext cx="10716768" cy="640080"/>
          </a:xfrm>
          <a:prstGeom prst="roundRect">
            <a:avLst>
              <a:gd name="adj" fmla="val 5714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932688" y="5696712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B52"/>
                </a:solidFill>
              </a:rPr>
              <a:t>Fundamento legal: Arts. 17, 19, 53 e 60 da Resolução-TSE nº 23.607/2019.</a:t>
            </a:r>
            <a:endParaRPr lang="en-US" sz="120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42</a:t>
            </a:r>
            <a:endParaRPr lang="en-US" sz="85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2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182880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676656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009B5C"/>
                </a:solidFill>
              </a:rPr>
              <a:t>BLOCO IV  |  2/6</a:t>
            </a:r>
            <a:endParaRPr lang="en-US" sz="1450" dirty="0"/>
          </a:p>
        </p:txBody>
      </p:sp>
      <p:sp>
        <p:nvSpPr>
          <p:cNvPr id="5" name="Text 1"/>
          <p:cNvSpPr/>
          <p:nvPr/>
        </p:nvSpPr>
        <p:spPr>
          <a:xfrm>
            <a:off x="841248" y="1060704"/>
            <a:ext cx="10012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Desvio de finalidade de recursos de cotas</a:t>
            </a:r>
            <a:endParaRPr lang="en-US" sz="310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oundRect">
            <a:avLst>
              <a:gd name="adj" fmla="val 14286"/>
            </a:avLst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003B70"/>
                </a:solidFill>
              </a:rPr>
              <a:t>43</a:t>
            </a:r>
            <a:endParaRPr lang="en-US" sz="920" dirty="0"/>
          </a:p>
        </p:txBody>
      </p:sp>
      <p:sp>
        <p:nvSpPr>
          <p:cNvPr id="8" name="Shape 4"/>
          <p:cNvSpPr/>
          <p:nvPr/>
        </p:nvSpPr>
        <p:spPr>
          <a:xfrm>
            <a:off x="74980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F8FBFD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Shape 5"/>
          <p:cNvSpPr/>
          <p:nvPr/>
        </p:nvSpPr>
        <p:spPr>
          <a:xfrm>
            <a:off x="749808" y="1847088"/>
            <a:ext cx="73152" cy="3456432"/>
          </a:xfrm>
          <a:prstGeom prst="rect">
            <a:avLst/>
          </a:prstGeom>
          <a:solidFill>
            <a:srgbClr val="005BAA"/>
          </a:solidFill>
          <a:ln w="1270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6"/>
          <p:cNvSpPr/>
          <p:nvPr/>
        </p:nvSpPr>
        <p:spPr>
          <a:xfrm>
            <a:off x="97840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MOTIVO DA DILIGÊNCIA</a:t>
            </a:r>
            <a:endParaRPr lang="en-US" sz="1720" dirty="0"/>
          </a:p>
        </p:txBody>
      </p:sp>
      <p:sp>
        <p:nvSpPr>
          <p:cNvPr id="11" name="Text 7"/>
          <p:cNvSpPr/>
          <p:nvPr/>
        </p:nvSpPr>
        <p:spPr>
          <a:xfrm>
            <a:off x="97840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20" dirty="0">
                <a:solidFill>
                  <a:srgbClr val="153047"/>
                </a:solidFill>
              </a:rPr>
              <a:t>A norma exige aplicação exclusiva nas campanhas contempladas, ressalvadas despesas comuns com benefício comprovado.</a:t>
            </a:r>
            <a:endParaRPr lang="en-US" sz="1920" dirty="0"/>
          </a:p>
        </p:txBody>
      </p:sp>
      <p:sp>
        <p:nvSpPr>
          <p:cNvPr id="12" name="Shape 8"/>
          <p:cNvSpPr/>
          <p:nvPr/>
        </p:nvSpPr>
        <p:spPr>
          <a:xfrm>
            <a:off x="614476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EAF6EF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Shape 9"/>
          <p:cNvSpPr/>
          <p:nvPr/>
        </p:nvSpPr>
        <p:spPr>
          <a:xfrm>
            <a:off x="6144768" y="1847088"/>
            <a:ext cx="73152" cy="3456432"/>
          </a:xfrm>
          <a:prstGeom prst="rect">
            <a:avLst/>
          </a:prstGeom>
          <a:solidFill>
            <a:srgbClr val="009B5C"/>
          </a:solidFill>
          <a:ln w="12700">
            <a:solidFill>
              <a:srgbClr val="009B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0"/>
          <p:cNvSpPr/>
          <p:nvPr/>
        </p:nvSpPr>
        <p:spPr>
          <a:xfrm>
            <a:off x="637336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PROVIDÊNCIA SANEADORA</a:t>
            </a:r>
            <a:endParaRPr lang="en-US" sz="1720" dirty="0"/>
          </a:p>
        </p:txBody>
      </p:sp>
      <p:sp>
        <p:nvSpPr>
          <p:cNvPr id="15" name="Text 11"/>
          <p:cNvSpPr/>
          <p:nvPr/>
        </p:nvSpPr>
        <p:spPr>
          <a:xfrm>
            <a:off x="637336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153047"/>
                </a:solidFill>
              </a:rPr>
              <a:t>Comprovar benefício direto à candidatura contemplada, rateio proporcional e finalidade eleitoral; se irregular, recolher valores ao Tesouro Nacional.</a:t>
            </a:r>
            <a:endParaRPr lang="en-US" sz="1900" dirty="0"/>
          </a:p>
        </p:txBody>
      </p:sp>
      <p:sp>
        <p:nvSpPr>
          <p:cNvPr id="16" name="Shape 12"/>
          <p:cNvSpPr/>
          <p:nvPr/>
        </p:nvSpPr>
        <p:spPr>
          <a:xfrm>
            <a:off x="749808" y="5532120"/>
            <a:ext cx="10716768" cy="640080"/>
          </a:xfrm>
          <a:prstGeom prst="roundRect">
            <a:avLst>
              <a:gd name="adj" fmla="val 5714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932688" y="5696712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B52"/>
                </a:solidFill>
              </a:rPr>
              <a:t>Fundamento legal: Arts. 17 e 19 da Resolução-TSE nº 23.607/2019, com redação da Resolução-TSE nº 23.752/2026.</a:t>
            </a:r>
            <a:endParaRPr lang="en-US" sz="120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43</a:t>
            </a:r>
            <a:endParaRPr lang="en-US" sz="85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2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182880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676656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009B5C"/>
                </a:solidFill>
              </a:rPr>
              <a:t>BLOCO IV  |  3/6</a:t>
            </a:r>
            <a:endParaRPr lang="en-US" sz="1450" dirty="0"/>
          </a:p>
        </p:txBody>
      </p:sp>
      <p:sp>
        <p:nvSpPr>
          <p:cNvPr id="5" name="Text 1"/>
          <p:cNvSpPr/>
          <p:nvPr/>
        </p:nvSpPr>
        <p:spPr>
          <a:xfrm>
            <a:off x="841248" y="1060704"/>
            <a:ext cx="10012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9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Omissão de candidaturas indígenas no controle de cotas</a:t>
            </a:r>
            <a:endParaRPr lang="en-US" sz="290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oundRect">
            <a:avLst>
              <a:gd name="adj" fmla="val 14286"/>
            </a:avLst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003B70"/>
                </a:solidFill>
              </a:rPr>
              <a:t>44</a:t>
            </a:r>
            <a:endParaRPr lang="en-US" sz="920" dirty="0"/>
          </a:p>
        </p:txBody>
      </p:sp>
      <p:sp>
        <p:nvSpPr>
          <p:cNvPr id="8" name="Shape 4"/>
          <p:cNvSpPr/>
          <p:nvPr/>
        </p:nvSpPr>
        <p:spPr>
          <a:xfrm>
            <a:off x="74980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F8FBFD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Shape 5"/>
          <p:cNvSpPr/>
          <p:nvPr/>
        </p:nvSpPr>
        <p:spPr>
          <a:xfrm>
            <a:off x="749808" y="1847088"/>
            <a:ext cx="73152" cy="3456432"/>
          </a:xfrm>
          <a:prstGeom prst="rect">
            <a:avLst/>
          </a:prstGeom>
          <a:solidFill>
            <a:srgbClr val="005BAA"/>
          </a:solidFill>
          <a:ln w="1270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6"/>
          <p:cNvSpPr/>
          <p:nvPr/>
        </p:nvSpPr>
        <p:spPr>
          <a:xfrm>
            <a:off x="97840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MOTIVO DA DILIGÊNCIA</a:t>
            </a:r>
            <a:endParaRPr lang="en-US" sz="1720" dirty="0"/>
          </a:p>
        </p:txBody>
      </p:sp>
      <p:sp>
        <p:nvSpPr>
          <p:cNvPr id="11" name="Text 7"/>
          <p:cNvSpPr/>
          <p:nvPr/>
        </p:nvSpPr>
        <p:spPr>
          <a:xfrm>
            <a:off x="97840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20" dirty="0">
                <a:solidFill>
                  <a:srgbClr val="153047"/>
                </a:solidFill>
              </a:rPr>
              <a:t>Em 2026, a norma inclui expressamente candidaturas indígenas no controle de aplicação de FEFC e Fundo Partidário.</a:t>
            </a:r>
            <a:endParaRPr lang="en-US" sz="1920" dirty="0"/>
          </a:p>
        </p:txBody>
      </p:sp>
      <p:sp>
        <p:nvSpPr>
          <p:cNvPr id="12" name="Shape 8"/>
          <p:cNvSpPr/>
          <p:nvPr/>
        </p:nvSpPr>
        <p:spPr>
          <a:xfrm>
            <a:off x="614476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EAF6EF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Shape 9"/>
          <p:cNvSpPr/>
          <p:nvPr/>
        </p:nvSpPr>
        <p:spPr>
          <a:xfrm>
            <a:off x="6144768" y="1847088"/>
            <a:ext cx="73152" cy="3456432"/>
          </a:xfrm>
          <a:prstGeom prst="rect">
            <a:avLst/>
          </a:prstGeom>
          <a:solidFill>
            <a:srgbClr val="009B5C"/>
          </a:solidFill>
          <a:ln w="12700">
            <a:solidFill>
              <a:srgbClr val="009B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0"/>
          <p:cNvSpPr/>
          <p:nvPr/>
        </p:nvSpPr>
        <p:spPr>
          <a:xfrm>
            <a:off x="637336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PROVIDÊNCIA SANEADORA</a:t>
            </a:r>
            <a:endParaRPr lang="en-US" sz="1720" dirty="0"/>
          </a:p>
        </p:txBody>
      </p:sp>
      <p:sp>
        <p:nvSpPr>
          <p:cNvPr id="15" name="Text 11"/>
          <p:cNvSpPr/>
          <p:nvPr/>
        </p:nvSpPr>
        <p:spPr>
          <a:xfrm>
            <a:off x="637336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153047"/>
                </a:solidFill>
              </a:rPr>
              <a:t>Incluir controle próprio de candidaturas indígenas na matriz de repasses, gastos e comprovação.</a:t>
            </a:r>
            <a:endParaRPr lang="en-US" sz="1900" dirty="0"/>
          </a:p>
        </p:txBody>
      </p:sp>
      <p:sp>
        <p:nvSpPr>
          <p:cNvPr id="16" name="Shape 12"/>
          <p:cNvSpPr/>
          <p:nvPr/>
        </p:nvSpPr>
        <p:spPr>
          <a:xfrm>
            <a:off x="749808" y="5532120"/>
            <a:ext cx="10716768" cy="640080"/>
          </a:xfrm>
          <a:prstGeom prst="roundRect">
            <a:avLst>
              <a:gd name="adj" fmla="val 5714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932688" y="5696712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B52"/>
                </a:solidFill>
              </a:rPr>
              <a:t>Fundamento legal: Arts. 17 e 19 da Resolução-TSE nº 23.607/2019, com alteração da Resolução-TSE nº 23.752/2026.</a:t>
            </a:r>
            <a:endParaRPr lang="en-US" sz="120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44</a:t>
            </a:r>
            <a:endParaRPr lang="en-US" sz="85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2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182880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676656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009B5C"/>
                </a:solidFill>
              </a:rPr>
              <a:t>BLOCO IV  |  4/6</a:t>
            </a:r>
            <a:endParaRPr lang="en-US" sz="1450" dirty="0"/>
          </a:p>
        </p:txBody>
      </p:sp>
      <p:sp>
        <p:nvSpPr>
          <p:cNvPr id="5" name="Text 1"/>
          <p:cNvSpPr/>
          <p:nvPr/>
        </p:nvSpPr>
        <p:spPr>
          <a:xfrm>
            <a:off x="841248" y="1060704"/>
            <a:ext cx="10012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Ausência de conta específica para comprovação das cotas pelo diretório nacional</a:t>
            </a:r>
            <a:endParaRPr lang="en-US" sz="270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oundRect">
            <a:avLst>
              <a:gd name="adj" fmla="val 14286"/>
            </a:avLst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003B70"/>
                </a:solidFill>
              </a:rPr>
              <a:t>45</a:t>
            </a:r>
            <a:endParaRPr lang="en-US" sz="920" dirty="0"/>
          </a:p>
        </p:txBody>
      </p:sp>
      <p:sp>
        <p:nvSpPr>
          <p:cNvPr id="8" name="Shape 4"/>
          <p:cNvSpPr/>
          <p:nvPr/>
        </p:nvSpPr>
        <p:spPr>
          <a:xfrm>
            <a:off x="74980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F8FBFD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Shape 5"/>
          <p:cNvSpPr/>
          <p:nvPr/>
        </p:nvSpPr>
        <p:spPr>
          <a:xfrm>
            <a:off x="749808" y="1847088"/>
            <a:ext cx="73152" cy="3456432"/>
          </a:xfrm>
          <a:prstGeom prst="rect">
            <a:avLst/>
          </a:prstGeom>
          <a:solidFill>
            <a:srgbClr val="005BAA"/>
          </a:solidFill>
          <a:ln w="1270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6"/>
          <p:cNvSpPr/>
          <p:nvPr/>
        </p:nvSpPr>
        <p:spPr>
          <a:xfrm>
            <a:off x="97840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MOTIVO DA DILIGÊNCIA</a:t>
            </a:r>
            <a:endParaRPr lang="en-US" sz="1720" dirty="0"/>
          </a:p>
        </p:txBody>
      </p:sp>
      <p:sp>
        <p:nvSpPr>
          <p:cNvPr id="11" name="Text 7"/>
          <p:cNvSpPr/>
          <p:nvPr/>
        </p:nvSpPr>
        <p:spPr>
          <a:xfrm>
            <a:off x="97840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20" dirty="0">
                <a:solidFill>
                  <a:srgbClr val="153047"/>
                </a:solidFill>
              </a:rPr>
              <a:t>A regularidade da aplicação mínima será verificada na prestação de contas do diretório nacional, que deve abrir contas específicas para comprovar a destinação regular dos recursos.</a:t>
            </a:r>
            <a:endParaRPr lang="en-US" sz="1920" dirty="0"/>
          </a:p>
        </p:txBody>
      </p:sp>
      <p:sp>
        <p:nvSpPr>
          <p:cNvPr id="12" name="Shape 8"/>
          <p:cNvSpPr/>
          <p:nvPr/>
        </p:nvSpPr>
        <p:spPr>
          <a:xfrm>
            <a:off x="614476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EAF6EF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Shape 9"/>
          <p:cNvSpPr/>
          <p:nvPr/>
        </p:nvSpPr>
        <p:spPr>
          <a:xfrm>
            <a:off x="6144768" y="1847088"/>
            <a:ext cx="73152" cy="3456432"/>
          </a:xfrm>
          <a:prstGeom prst="rect">
            <a:avLst/>
          </a:prstGeom>
          <a:solidFill>
            <a:srgbClr val="009B5C"/>
          </a:solidFill>
          <a:ln w="12700">
            <a:solidFill>
              <a:srgbClr val="009B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0"/>
          <p:cNvSpPr/>
          <p:nvPr/>
        </p:nvSpPr>
        <p:spPr>
          <a:xfrm>
            <a:off x="637336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PROVIDÊNCIA SANEADORA</a:t>
            </a:r>
            <a:endParaRPr lang="en-US" sz="1720" dirty="0"/>
          </a:p>
        </p:txBody>
      </p:sp>
      <p:sp>
        <p:nvSpPr>
          <p:cNvPr id="15" name="Text 11"/>
          <p:cNvSpPr/>
          <p:nvPr/>
        </p:nvSpPr>
        <p:spPr>
          <a:xfrm>
            <a:off x="637336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153047"/>
                </a:solidFill>
              </a:rPr>
              <a:t>Apresentar extratos, contas específicas, repasses, beneficiários, critérios de cálculo e comprovação da aplicação.</a:t>
            </a:r>
            <a:endParaRPr lang="en-US" sz="1900" dirty="0"/>
          </a:p>
        </p:txBody>
      </p:sp>
      <p:sp>
        <p:nvSpPr>
          <p:cNvPr id="16" name="Shape 12"/>
          <p:cNvSpPr/>
          <p:nvPr/>
        </p:nvSpPr>
        <p:spPr>
          <a:xfrm>
            <a:off x="749808" y="5532120"/>
            <a:ext cx="10716768" cy="640080"/>
          </a:xfrm>
          <a:prstGeom prst="roundRect">
            <a:avLst>
              <a:gd name="adj" fmla="val 5714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932688" y="5696712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B52"/>
                </a:solidFill>
              </a:rPr>
              <a:t>Fundamento legal: Art. 17, §5º-A, da Resolução-TSE nº 23.607/2019.</a:t>
            </a:r>
            <a:endParaRPr lang="en-US" sz="120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45</a:t>
            </a:r>
            <a:endParaRPr lang="en-US" sz="85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7.jpg"/>
          <p:cNvPicPr>
            <a:picLocks noChangeAspect="1"/>
          </p:cNvPicPr>
          <p:nvPr/>
        </p:nvPicPr>
        <p:blipFill>
          <a:blip r:embed="rId3"/>
          <a:srcRect t="45" b="4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182880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676656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009B5C"/>
                </a:solidFill>
              </a:rPr>
              <a:t>BLOCO IV  |  5/6</a:t>
            </a:r>
            <a:endParaRPr lang="en-US" sz="1450" dirty="0"/>
          </a:p>
        </p:txBody>
      </p:sp>
      <p:sp>
        <p:nvSpPr>
          <p:cNvPr id="5" name="Text 1"/>
          <p:cNvSpPr/>
          <p:nvPr/>
        </p:nvSpPr>
        <p:spPr>
          <a:xfrm>
            <a:off x="841248" y="1060704"/>
            <a:ext cx="10012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Não devolução de sobras de FEFC/ FP</a:t>
            </a:r>
            <a:endParaRPr lang="en-US" sz="310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oundRect">
            <a:avLst>
              <a:gd name="adj" fmla="val 14286"/>
            </a:avLst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003B70"/>
                </a:solidFill>
              </a:rPr>
              <a:t>46</a:t>
            </a:r>
            <a:endParaRPr lang="en-US" sz="920" dirty="0"/>
          </a:p>
        </p:txBody>
      </p:sp>
      <p:sp>
        <p:nvSpPr>
          <p:cNvPr id="8" name="Shape 4"/>
          <p:cNvSpPr/>
          <p:nvPr/>
        </p:nvSpPr>
        <p:spPr>
          <a:xfrm>
            <a:off x="74980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F8FBFD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Shape 5"/>
          <p:cNvSpPr/>
          <p:nvPr/>
        </p:nvSpPr>
        <p:spPr>
          <a:xfrm>
            <a:off x="749808" y="1847088"/>
            <a:ext cx="73152" cy="3456432"/>
          </a:xfrm>
          <a:prstGeom prst="rect">
            <a:avLst/>
          </a:prstGeom>
          <a:solidFill>
            <a:srgbClr val="005BAA"/>
          </a:solidFill>
          <a:ln w="1270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6"/>
          <p:cNvSpPr/>
          <p:nvPr/>
        </p:nvSpPr>
        <p:spPr>
          <a:xfrm>
            <a:off x="97840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MOTIVO DA DILIGÊNCIA</a:t>
            </a:r>
            <a:endParaRPr lang="en-US" sz="1720" dirty="0"/>
          </a:p>
        </p:txBody>
      </p:sp>
      <p:sp>
        <p:nvSpPr>
          <p:cNvPr id="11" name="Text 7"/>
          <p:cNvSpPr/>
          <p:nvPr/>
        </p:nvSpPr>
        <p:spPr>
          <a:xfrm>
            <a:off x="97840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20" dirty="0">
                <a:solidFill>
                  <a:srgbClr val="153047"/>
                </a:solidFill>
              </a:rPr>
              <a:t>Recursos de FEFC não utilizado deve ser recolhidos ao Tesouro Nacional via GRU.</a:t>
            </a:r>
            <a:endParaRPr lang="en-US" sz="1920" dirty="0"/>
          </a:p>
        </p:txBody>
      </p:sp>
      <p:sp>
        <p:nvSpPr>
          <p:cNvPr id="12" name="Shape 8"/>
          <p:cNvSpPr/>
          <p:nvPr/>
        </p:nvSpPr>
        <p:spPr>
          <a:xfrm>
            <a:off x="614476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EAF6EF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Shape 9"/>
          <p:cNvSpPr/>
          <p:nvPr/>
        </p:nvSpPr>
        <p:spPr>
          <a:xfrm>
            <a:off x="6144768" y="1847088"/>
            <a:ext cx="73152" cy="3456432"/>
          </a:xfrm>
          <a:prstGeom prst="rect">
            <a:avLst/>
          </a:prstGeom>
          <a:solidFill>
            <a:srgbClr val="009B5C"/>
          </a:solidFill>
          <a:ln w="12700">
            <a:solidFill>
              <a:srgbClr val="009B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0"/>
          <p:cNvSpPr/>
          <p:nvPr/>
        </p:nvSpPr>
        <p:spPr>
          <a:xfrm>
            <a:off x="637336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PROVIDÊNCIA SANEADORA</a:t>
            </a:r>
            <a:endParaRPr lang="en-US" sz="1720" dirty="0"/>
          </a:p>
        </p:txBody>
      </p:sp>
      <p:sp>
        <p:nvSpPr>
          <p:cNvPr id="15" name="Text 11"/>
          <p:cNvSpPr/>
          <p:nvPr/>
        </p:nvSpPr>
        <p:spPr>
          <a:xfrm>
            <a:off x="637336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153047"/>
                </a:solidFill>
              </a:rPr>
              <a:t>Apresentar GRU, comprovante de recolhimento, extrato da conta FEFC / FP e conciliação bancária.</a:t>
            </a:r>
            <a:endParaRPr lang="en-US" sz="1900" dirty="0"/>
          </a:p>
        </p:txBody>
      </p:sp>
      <p:sp>
        <p:nvSpPr>
          <p:cNvPr id="16" name="Shape 12"/>
          <p:cNvSpPr/>
          <p:nvPr/>
        </p:nvSpPr>
        <p:spPr>
          <a:xfrm>
            <a:off x="749808" y="5532120"/>
            <a:ext cx="10716768" cy="640080"/>
          </a:xfrm>
          <a:prstGeom prst="roundRect">
            <a:avLst>
              <a:gd name="adj" fmla="val 5714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932688" y="5696712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B52"/>
                </a:solidFill>
              </a:rPr>
              <a:t>Fundamento legal: Arts. 50 e 52 da Resolução-TSE nº 23.607/2019.</a:t>
            </a:r>
            <a:endParaRPr lang="en-US" sz="120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46</a:t>
            </a:r>
            <a:endParaRPr lang="en-US" sz="85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2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182880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676656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009B5C"/>
                </a:solidFill>
              </a:rPr>
              <a:t>BLOCO IV  |  6/6</a:t>
            </a:r>
            <a:endParaRPr lang="en-US" sz="1450" dirty="0"/>
          </a:p>
        </p:txBody>
      </p:sp>
      <p:sp>
        <p:nvSpPr>
          <p:cNvPr id="5" name="Text 1"/>
          <p:cNvSpPr/>
          <p:nvPr/>
        </p:nvSpPr>
        <p:spPr>
          <a:xfrm>
            <a:off x="841248" y="1060704"/>
            <a:ext cx="10012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Uso de FEFC para encargos, juros ou multas</a:t>
            </a:r>
            <a:endParaRPr lang="en-US" sz="310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oundRect">
            <a:avLst>
              <a:gd name="adj" fmla="val 14286"/>
            </a:avLst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003B70"/>
                </a:solidFill>
              </a:rPr>
              <a:t>47</a:t>
            </a:r>
            <a:endParaRPr lang="en-US" sz="920" dirty="0"/>
          </a:p>
        </p:txBody>
      </p:sp>
      <p:sp>
        <p:nvSpPr>
          <p:cNvPr id="8" name="Shape 4"/>
          <p:cNvSpPr/>
          <p:nvPr/>
        </p:nvSpPr>
        <p:spPr>
          <a:xfrm>
            <a:off x="74980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F8FBFD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Shape 5"/>
          <p:cNvSpPr/>
          <p:nvPr/>
        </p:nvSpPr>
        <p:spPr>
          <a:xfrm>
            <a:off x="749808" y="1847088"/>
            <a:ext cx="73152" cy="3456432"/>
          </a:xfrm>
          <a:prstGeom prst="rect">
            <a:avLst/>
          </a:prstGeom>
          <a:solidFill>
            <a:srgbClr val="005BAA"/>
          </a:solidFill>
          <a:ln w="1270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6"/>
          <p:cNvSpPr/>
          <p:nvPr/>
        </p:nvSpPr>
        <p:spPr>
          <a:xfrm>
            <a:off x="97840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MOTIVO DA DILIGÊNCIA</a:t>
            </a:r>
            <a:endParaRPr lang="en-US" sz="1720" dirty="0"/>
          </a:p>
        </p:txBody>
      </p:sp>
      <p:sp>
        <p:nvSpPr>
          <p:cNvPr id="11" name="Text 7"/>
          <p:cNvSpPr/>
          <p:nvPr/>
        </p:nvSpPr>
        <p:spPr>
          <a:xfrm>
            <a:off x="97840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20" dirty="0">
                <a:solidFill>
                  <a:srgbClr val="153047"/>
                </a:solidFill>
              </a:rPr>
              <a:t>A norma veda expressamente o uso de FEFC para tais finalidades (encargos financeiros e multas eleitorais)</a:t>
            </a:r>
            <a:endParaRPr lang="en-US" sz="1920" dirty="0"/>
          </a:p>
        </p:txBody>
      </p:sp>
      <p:sp>
        <p:nvSpPr>
          <p:cNvPr id="12" name="Shape 8"/>
          <p:cNvSpPr/>
          <p:nvPr/>
        </p:nvSpPr>
        <p:spPr>
          <a:xfrm>
            <a:off x="614476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EAF6EF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Shape 9"/>
          <p:cNvSpPr/>
          <p:nvPr/>
        </p:nvSpPr>
        <p:spPr>
          <a:xfrm>
            <a:off x="6144768" y="1847088"/>
            <a:ext cx="73152" cy="3456432"/>
          </a:xfrm>
          <a:prstGeom prst="rect">
            <a:avLst/>
          </a:prstGeom>
          <a:solidFill>
            <a:srgbClr val="009B5C"/>
          </a:solidFill>
          <a:ln w="12700">
            <a:solidFill>
              <a:srgbClr val="009B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0"/>
          <p:cNvSpPr/>
          <p:nvPr/>
        </p:nvSpPr>
        <p:spPr>
          <a:xfrm>
            <a:off x="637336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PROVIDÊNCIA SANEADORA</a:t>
            </a:r>
            <a:endParaRPr lang="en-US" sz="1720" dirty="0"/>
          </a:p>
        </p:txBody>
      </p:sp>
      <p:sp>
        <p:nvSpPr>
          <p:cNvPr id="15" name="Text 11"/>
          <p:cNvSpPr/>
          <p:nvPr/>
        </p:nvSpPr>
        <p:spPr>
          <a:xfrm>
            <a:off x="637336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153047"/>
                </a:solidFill>
              </a:rPr>
              <a:t>Reclassificar a despesa, devolver recursos públicos indevidamente utilizados ou comprovar fonte regular diversa.</a:t>
            </a:r>
            <a:endParaRPr lang="en-US" sz="1900" dirty="0"/>
          </a:p>
        </p:txBody>
      </p:sp>
      <p:sp>
        <p:nvSpPr>
          <p:cNvPr id="16" name="Shape 12"/>
          <p:cNvSpPr/>
          <p:nvPr/>
        </p:nvSpPr>
        <p:spPr>
          <a:xfrm>
            <a:off x="749808" y="5532120"/>
            <a:ext cx="10716768" cy="640080"/>
          </a:xfrm>
          <a:prstGeom prst="roundRect">
            <a:avLst>
              <a:gd name="adj" fmla="val 5714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932688" y="5696712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B52"/>
                </a:solidFill>
              </a:rPr>
              <a:t>Fundamento legal: Art. 37 da Resolução-TSE nº 23.607/2019.</a:t>
            </a:r>
            <a:endParaRPr lang="en-US" sz="120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47</a:t>
            </a:r>
            <a:endParaRPr lang="en-US" sz="85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1.jpg"/>
          <p:cNvPicPr>
            <a:picLocks noChangeAspect="1"/>
          </p:cNvPicPr>
          <p:nvPr/>
        </p:nvPicPr>
        <p:blipFill>
          <a:blip r:embed="rId3"/>
          <a:srcRect t="45" b="4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9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504" y="640080"/>
            <a:ext cx="5074920" cy="1700784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713232" y="2807208"/>
            <a:ext cx="82296" cy="1371600"/>
          </a:xfrm>
          <a:prstGeom prst="rect">
            <a:avLst/>
          </a:prstGeom>
          <a:solidFill>
            <a:srgbClr val="F3A51B"/>
          </a:solidFill>
          <a:ln w="12700">
            <a:solidFill>
              <a:srgbClr val="F3A51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Text 1"/>
          <p:cNvSpPr/>
          <p:nvPr/>
        </p:nvSpPr>
        <p:spPr>
          <a:xfrm>
            <a:off x="941832" y="2706624"/>
            <a:ext cx="3657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50" b="1" dirty="0">
                <a:solidFill>
                  <a:srgbClr val="009B5C"/>
                </a:solidFill>
              </a:rPr>
              <a:t>BLOCO V</a:t>
            </a:r>
            <a:endParaRPr lang="en-US" sz="2550" dirty="0"/>
          </a:p>
        </p:txBody>
      </p:sp>
      <p:sp>
        <p:nvSpPr>
          <p:cNvPr id="6" name="Text 2"/>
          <p:cNvSpPr/>
          <p:nvPr/>
        </p:nvSpPr>
        <p:spPr>
          <a:xfrm>
            <a:off x="941832" y="3246120"/>
            <a:ext cx="84124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RETIFICAÇÕES, DILIGÊNCIAS, PRECLUSÃO E JULGAMENTO</a:t>
            </a:r>
            <a:endParaRPr lang="en-US" sz="3300" dirty="0"/>
          </a:p>
        </p:txBody>
      </p:sp>
      <p:sp>
        <p:nvSpPr>
          <p:cNvPr id="7" name="Text 3"/>
          <p:cNvSpPr/>
          <p:nvPr/>
        </p:nvSpPr>
        <p:spPr>
          <a:xfrm>
            <a:off x="941832" y="4041648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DCE8F4"/>
                </a:solidFill>
              </a:rPr>
              <a:t>5 inconsistências</a:t>
            </a:r>
            <a:endParaRPr lang="en-US" sz="1700" dirty="0"/>
          </a:p>
        </p:txBody>
      </p:sp>
      <p:pic>
        <p:nvPicPr>
          <p:cNvPr id="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48</a:t>
            </a:r>
            <a:endParaRPr lang="en-US" sz="85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2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182880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676656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009B5C"/>
                </a:solidFill>
              </a:rPr>
              <a:t>BLOCO V  |  1/5</a:t>
            </a:r>
            <a:endParaRPr lang="en-US" sz="1450" dirty="0"/>
          </a:p>
        </p:txBody>
      </p:sp>
      <p:sp>
        <p:nvSpPr>
          <p:cNvPr id="5" name="Text 1"/>
          <p:cNvSpPr/>
          <p:nvPr/>
        </p:nvSpPr>
        <p:spPr>
          <a:xfrm>
            <a:off x="841248" y="1060704"/>
            <a:ext cx="10012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Não atendimento de diligência no prazo</a:t>
            </a:r>
            <a:endParaRPr lang="en-US" sz="310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oundRect">
            <a:avLst>
              <a:gd name="adj" fmla="val 14286"/>
            </a:avLst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003B70"/>
                </a:solidFill>
              </a:rPr>
              <a:t>49</a:t>
            </a:r>
            <a:endParaRPr lang="en-US" sz="920" dirty="0"/>
          </a:p>
        </p:txBody>
      </p:sp>
      <p:sp>
        <p:nvSpPr>
          <p:cNvPr id="8" name="Shape 4"/>
          <p:cNvSpPr/>
          <p:nvPr/>
        </p:nvSpPr>
        <p:spPr>
          <a:xfrm>
            <a:off x="74980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F8FBFD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Shape 5"/>
          <p:cNvSpPr/>
          <p:nvPr/>
        </p:nvSpPr>
        <p:spPr>
          <a:xfrm>
            <a:off x="749808" y="1847088"/>
            <a:ext cx="73152" cy="3456432"/>
          </a:xfrm>
          <a:prstGeom prst="rect">
            <a:avLst/>
          </a:prstGeom>
          <a:solidFill>
            <a:srgbClr val="005BAA"/>
          </a:solidFill>
          <a:ln w="1270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6"/>
          <p:cNvSpPr/>
          <p:nvPr/>
        </p:nvSpPr>
        <p:spPr>
          <a:xfrm>
            <a:off x="97840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MOTIVO DA DILIGÊNCIA</a:t>
            </a:r>
            <a:endParaRPr lang="en-US" sz="1720" dirty="0"/>
          </a:p>
        </p:txBody>
      </p:sp>
      <p:sp>
        <p:nvSpPr>
          <p:cNvPr id="11" name="Text 7"/>
          <p:cNvSpPr/>
          <p:nvPr/>
        </p:nvSpPr>
        <p:spPr>
          <a:xfrm>
            <a:off x="97840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20" dirty="0">
                <a:solidFill>
                  <a:srgbClr val="153047"/>
                </a:solidFill>
              </a:rPr>
              <a:t>Havendo indício de irregularidade, a Justiça Eleitoral pode requisitar informações adicionais. O prazo ordinário é de 3 dias, sob pena de preclusão.</a:t>
            </a:r>
            <a:endParaRPr lang="en-US" sz="1920" dirty="0"/>
          </a:p>
        </p:txBody>
      </p:sp>
      <p:sp>
        <p:nvSpPr>
          <p:cNvPr id="12" name="Shape 8"/>
          <p:cNvSpPr/>
          <p:nvPr/>
        </p:nvSpPr>
        <p:spPr>
          <a:xfrm>
            <a:off x="614476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EAF6EF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Shape 9"/>
          <p:cNvSpPr/>
          <p:nvPr/>
        </p:nvSpPr>
        <p:spPr>
          <a:xfrm>
            <a:off x="6144768" y="1847088"/>
            <a:ext cx="73152" cy="3456432"/>
          </a:xfrm>
          <a:prstGeom prst="rect">
            <a:avLst/>
          </a:prstGeom>
          <a:solidFill>
            <a:srgbClr val="009B5C"/>
          </a:solidFill>
          <a:ln w="12700">
            <a:solidFill>
              <a:srgbClr val="009B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0"/>
          <p:cNvSpPr/>
          <p:nvPr/>
        </p:nvSpPr>
        <p:spPr>
          <a:xfrm>
            <a:off x="637336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PROVIDÊNCIA SANEADORA</a:t>
            </a:r>
            <a:endParaRPr lang="en-US" sz="1720" dirty="0"/>
          </a:p>
        </p:txBody>
      </p:sp>
      <p:sp>
        <p:nvSpPr>
          <p:cNvPr id="15" name="Text 11"/>
          <p:cNvSpPr/>
          <p:nvPr/>
        </p:nvSpPr>
        <p:spPr>
          <a:xfrm>
            <a:off x="637336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153047"/>
                </a:solidFill>
              </a:rPr>
              <a:t>Responder item por item das diligências da Justiça Eleitoral, dentro do prazo, juntando documentos específicos e notas explicativas.</a:t>
            </a:r>
            <a:endParaRPr lang="en-US" sz="1900" dirty="0"/>
          </a:p>
        </p:txBody>
      </p:sp>
      <p:sp>
        <p:nvSpPr>
          <p:cNvPr id="16" name="Shape 12"/>
          <p:cNvSpPr/>
          <p:nvPr/>
        </p:nvSpPr>
        <p:spPr>
          <a:xfrm>
            <a:off x="749808" y="5532120"/>
            <a:ext cx="10716768" cy="640080"/>
          </a:xfrm>
          <a:prstGeom prst="roundRect">
            <a:avLst>
              <a:gd name="adj" fmla="val 5714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932688" y="5696712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B52"/>
                </a:solidFill>
              </a:rPr>
              <a:t>Fundamento legal: Art. 69, §§1º, 3º e 6º, da Resolução-TSE nº 23.607/2019.</a:t>
            </a:r>
            <a:endParaRPr lang="en-US" sz="120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49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2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182880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676656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009B5C"/>
                </a:solidFill>
              </a:rPr>
              <a:t>BLOCO I  |  2/9</a:t>
            </a:r>
            <a:endParaRPr lang="en-US" sz="1450" dirty="0"/>
          </a:p>
        </p:txBody>
      </p:sp>
      <p:sp>
        <p:nvSpPr>
          <p:cNvPr id="5" name="Text 1"/>
          <p:cNvSpPr/>
          <p:nvPr/>
        </p:nvSpPr>
        <p:spPr>
          <a:xfrm>
            <a:off x="841248" y="1060704"/>
            <a:ext cx="10012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Abertura tardia de conta bancária de campanha</a:t>
            </a:r>
            <a:endParaRPr lang="en-US" sz="310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oundRect">
            <a:avLst>
              <a:gd name="adj" fmla="val 14286"/>
            </a:avLst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003B70"/>
                </a:solidFill>
              </a:rPr>
              <a:t>05</a:t>
            </a:r>
            <a:endParaRPr lang="en-US" sz="920" dirty="0"/>
          </a:p>
        </p:txBody>
      </p:sp>
      <p:sp>
        <p:nvSpPr>
          <p:cNvPr id="8" name="Shape 4"/>
          <p:cNvSpPr/>
          <p:nvPr/>
        </p:nvSpPr>
        <p:spPr>
          <a:xfrm>
            <a:off x="74980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F8FBFD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Shape 5"/>
          <p:cNvSpPr/>
          <p:nvPr/>
        </p:nvSpPr>
        <p:spPr>
          <a:xfrm>
            <a:off x="749808" y="1847088"/>
            <a:ext cx="73152" cy="3456432"/>
          </a:xfrm>
          <a:prstGeom prst="rect">
            <a:avLst/>
          </a:prstGeom>
          <a:solidFill>
            <a:srgbClr val="005BAA"/>
          </a:solidFill>
          <a:ln w="1270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6"/>
          <p:cNvSpPr/>
          <p:nvPr/>
        </p:nvSpPr>
        <p:spPr>
          <a:xfrm>
            <a:off x="97840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MOTIVO DA DILIGÊNCIA</a:t>
            </a:r>
            <a:endParaRPr lang="en-US" sz="1720" dirty="0"/>
          </a:p>
        </p:txBody>
      </p:sp>
      <p:sp>
        <p:nvSpPr>
          <p:cNvPr id="11" name="Text 7"/>
          <p:cNvSpPr/>
          <p:nvPr/>
        </p:nvSpPr>
        <p:spPr>
          <a:xfrm>
            <a:off x="97840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30" dirty="0">
                <a:solidFill>
                  <a:srgbClr val="153047"/>
                </a:solidFill>
              </a:rPr>
              <a:t>A conta bancária específica é pré-requisito para arrecadação e aplicação regular de recursos. Para candidatas e candidatos, deve ser comprovado o requerimento de abertura no prazo de 10 dias contados da concessão do CNPJ.</a:t>
            </a:r>
            <a:endParaRPr lang="en-US" sz="1830" dirty="0"/>
          </a:p>
        </p:txBody>
      </p:sp>
      <p:sp>
        <p:nvSpPr>
          <p:cNvPr id="12" name="Shape 8"/>
          <p:cNvSpPr/>
          <p:nvPr/>
        </p:nvSpPr>
        <p:spPr>
          <a:xfrm>
            <a:off x="614476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EAF6EF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Shape 9"/>
          <p:cNvSpPr/>
          <p:nvPr/>
        </p:nvSpPr>
        <p:spPr>
          <a:xfrm>
            <a:off x="6144768" y="1847088"/>
            <a:ext cx="73152" cy="3456432"/>
          </a:xfrm>
          <a:prstGeom prst="rect">
            <a:avLst/>
          </a:prstGeom>
          <a:solidFill>
            <a:srgbClr val="009B5C"/>
          </a:solidFill>
          <a:ln w="12700">
            <a:solidFill>
              <a:srgbClr val="009B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0"/>
          <p:cNvSpPr/>
          <p:nvPr/>
        </p:nvSpPr>
        <p:spPr>
          <a:xfrm>
            <a:off x="637336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PROVIDÊNCIA SANEADORA</a:t>
            </a:r>
            <a:endParaRPr lang="en-US" sz="1720" dirty="0"/>
          </a:p>
        </p:txBody>
      </p:sp>
      <p:sp>
        <p:nvSpPr>
          <p:cNvPr id="15" name="Text 11"/>
          <p:cNvSpPr/>
          <p:nvPr/>
        </p:nvSpPr>
        <p:spPr>
          <a:xfrm>
            <a:off x="637336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153047"/>
                </a:solidFill>
              </a:rPr>
              <a:t>Apresentar comprovante de concessão do CNPJ, requerimento de abertura da conta, data efetiva da abertura e justificativa documental para eventual atraso.</a:t>
            </a:r>
            <a:endParaRPr lang="en-US" sz="1900" dirty="0"/>
          </a:p>
        </p:txBody>
      </p:sp>
      <p:sp>
        <p:nvSpPr>
          <p:cNvPr id="16" name="Shape 12"/>
          <p:cNvSpPr/>
          <p:nvPr/>
        </p:nvSpPr>
        <p:spPr>
          <a:xfrm>
            <a:off x="749808" y="5532120"/>
            <a:ext cx="10716768" cy="640080"/>
          </a:xfrm>
          <a:prstGeom prst="roundRect">
            <a:avLst>
              <a:gd name="adj" fmla="val 5714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932688" y="5696712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B52"/>
                </a:solidFill>
              </a:rPr>
              <a:t>Fundamento legal: Art. 8º da Resolução-TSE nº 23.607/2019.</a:t>
            </a:r>
            <a:endParaRPr lang="en-US" sz="120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5</a:t>
            </a:r>
            <a:endParaRPr lang="en-US" sz="85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2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182880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676656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009B5C"/>
                </a:solidFill>
              </a:rPr>
              <a:t>BLOCO V  |  2/5</a:t>
            </a:r>
            <a:endParaRPr lang="en-US" sz="1450" dirty="0"/>
          </a:p>
        </p:txBody>
      </p:sp>
      <p:sp>
        <p:nvSpPr>
          <p:cNvPr id="5" name="Text 1"/>
          <p:cNvSpPr/>
          <p:nvPr/>
        </p:nvSpPr>
        <p:spPr>
          <a:xfrm>
            <a:off x="841248" y="1060704"/>
            <a:ext cx="10012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Diligência genérica ou sem individualização</a:t>
            </a:r>
            <a:endParaRPr lang="en-US" sz="310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oundRect">
            <a:avLst>
              <a:gd name="adj" fmla="val 14286"/>
            </a:avLst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003B70"/>
                </a:solidFill>
              </a:rPr>
              <a:t>50</a:t>
            </a:r>
            <a:endParaRPr lang="en-US" sz="920" dirty="0"/>
          </a:p>
        </p:txBody>
      </p:sp>
      <p:sp>
        <p:nvSpPr>
          <p:cNvPr id="8" name="Shape 4"/>
          <p:cNvSpPr/>
          <p:nvPr/>
        </p:nvSpPr>
        <p:spPr>
          <a:xfrm>
            <a:off x="74980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F8FBFD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Shape 5"/>
          <p:cNvSpPr/>
          <p:nvPr/>
        </p:nvSpPr>
        <p:spPr>
          <a:xfrm>
            <a:off x="749808" y="1847088"/>
            <a:ext cx="73152" cy="3456432"/>
          </a:xfrm>
          <a:prstGeom prst="rect">
            <a:avLst/>
          </a:prstGeom>
          <a:solidFill>
            <a:srgbClr val="005BAA"/>
          </a:solidFill>
          <a:ln w="1270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6"/>
          <p:cNvSpPr/>
          <p:nvPr/>
        </p:nvSpPr>
        <p:spPr>
          <a:xfrm>
            <a:off x="97840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MOTIVO DA DILIGÊNCIA</a:t>
            </a:r>
            <a:endParaRPr lang="en-US" sz="1720" dirty="0"/>
          </a:p>
        </p:txBody>
      </p:sp>
      <p:sp>
        <p:nvSpPr>
          <p:cNvPr id="11" name="Text 7"/>
          <p:cNvSpPr/>
          <p:nvPr/>
        </p:nvSpPr>
        <p:spPr>
          <a:xfrm>
            <a:off x="97840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20" dirty="0">
                <a:solidFill>
                  <a:srgbClr val="153047"/>
                </a:solidFill>
              </a:rPr>
              <a:t>A norma determina que as diligências identifiquem de forma específica e individualizada as providências a serem adotadas e seu escopo.</a:t>
            </a:r>
            <a:endParaRPr lang="en-US" sz="1920" dirty="0"/>
          </a:p>
        </p:txBody>
      </p:sp>
      <p:sp>
        <p:nvSpPr>
          <p:cNvPr id="12" name="Shape 8"/>
          <p:cNvSpPr/>
          <p:nvPr/>
        </p:nvSpPr>
        <p:spPr>
          <a:xfrm>
            <a:off x="614476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EAF6EF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Shape 9"/>
          <p:cNvSpPr/>
          <p:nvPr/>
        </p:nvSpPr>
        <p:spPr>
          <a:xfrm>
            <a:off x="6144768" y="1847088"/>
            <a:ext cx="73152" cy="3456432"/>
          </a:xfrm>
          <a:prstGeom prst="rect">
            <a:avLst/>
          </a:prstGeom>
          <a:solidFill>
            <a:srgbClr val="009B5C"/>
          </a:solidFill>
          <a:ln w="12700">
            <a:solidFill>
              <a:srgbClr val="009B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0"/>
          <p:cNvSpPr/>
          <p:nvPr/>
        </p:nvSpPr>
        <p:spPr>
          <a:xfrm>
            <a:off x="637336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PROVIDÊNCIA SANEADORA</a:t>
            </a:r>
            <a:endParaRPr lang="en-US" sz="1720" dirty="0"/>
          </a:p>
        </p:txBody>
      </p:sp>
      <p:sp>
        <p:nvSpPr>
          <p:cNvPr id="15" name="Text 11"/>
          <p:cNvSpPr/>
          <p:nvPr/>
        </p:nvSpPr>
        <p:spPr>
          <a:xfrm>
            <a:off x="637336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153047"/>
                </a:solidFill>
              </a:rPr>
              <a:t>Requerer esclarecimento, delimitação da diligência ou reabertura de prazo quando a intimação não for objetiva.</a:t>
            </a:r>
            <a:endParaRPr lang="en-US" sz="1900" dirty="0"/>
          </a:p>
        </p:txBody>
      </p:sp>
      <p:sp>
        <p:nvSpPr>
          <p:cNvPr id="16" name="Shape 12"/>
          <p:cNvSpPr/>
          <p:nvPr/>
        </p:nvSpPr>
        <p:spPr>
          <a:xfrm>
            <a:off x="749808" y="5532120"/>
            <a:ext cx="10716768" cy="640080"/>
          </a:xfrm>
          <a:prstGeom prst="roundRect">
            <a:avLst>
              <a:gd name="adj" fmla="val 5714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932688" y="5696712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B52"/>
                </a:solidFill>
              </a:rPr>
              <a:t>Fundamento legal: Art. 69, caput e §6º, da Resolução-TSE nº 23.607/2019.</a:t>
            </a:r>
            <a:endParaRPr lang="en-US" sz="120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50</a:t>
            </a:r>
            <a:endParaRPr lang="en-US" sz="85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2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182880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676656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009B5C"/>
                </a:solidFill>
              </a:rPr>
              <a:t>BLOCO V  |  3/5</a:t>
            </a:r>
            <a:endParaRPr lang="en-US" sz="1450" dirty="0"/>
          </a:p>
        </p:txBody>
      </p:sp>
      <p:sp>
        <p:nvSpPr>
          <p:cNvPr id="5" name="Text 1"/>
          <p:cNvSpPr/>
          <p:nvPr/>
        </p:nvSpPr>
        <p:spPr>
          <a:xfrm>
            <a:off x="841248" y="1060704"/>
            <a:ext cx="10012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9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Juntada tardia de documentos após parecer conclusivo</a:t>
            </a:r>
            <a:endParaRPr lang="en-US" sz="290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oundRect">
            <a:avLst>
              <a:gd name="adj" fmla="val 14286"/>
            </a:avLst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003B70"/>
                </a:solidFill>
              </a:rPr>
              <a:t>51</a:t>
            </a:r>
            <a:endParaRPr lang="en-US" sz="920" dirty="0"/>
          </a:p>
        </p:txBody>
      </p:sp>
      <p:sp>
        <p:nvSpPr>
          <p:cNvPr id="8" name="Shape 4"/>
          <p:cNvSpPr/>
          <p:nvPr/>
        </p:nvSpPr>
        <p:spPr>
          <a:xfrm>
            <a:off x="74980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F8FBFD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Shape 5"/>
          <p:cNvSpPr/>
          <p:nvPr/>
        </p:nvSpPr>
        <p:spPr>
          <a:xfrm>
            <a:off x="749808" y="1847088"/>
            <a:ext cx="73152" cy="3456432"/>
          </a:xfrm>
          <a:prstGeom prst="rect">
            <a:avLst/>
          </a:prstGeom>
          <a:solidFill>
            <a:srgbClr val="005BAA"/>
          </a:solidFill>
          <a:ln w="1270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6"/>
          <p:cNvSpPr/>
          <p:nvPr/>
        </p:nvSpPr>
        <p:spPr>
          <a:xfrm>
            <a:off x="97840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MOTIVO DA DILIGÊNCIA</a:t>
            </a:r>
            <a:endParaRPr lang="en-US" sz="1720" dirty="0"/>
          </a:p>
        </p:txBody>
      </p:sp>
      <p:sp>
        <p:nvSpPr>
          <p:cNvPr id="11" name="Text 7"/>
          <p:cNvSpPr/>
          <p:nvPr/>
        </p:nvSpPr>
        <p:spPr>
          <a:xfrm>
            <a:off x="97840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20" dirty="0">
                <a:solidFill>
                  <a:srgbClr val="153047"/>
                </a:solidFill>
              </a:rPr>
              <a:t>Documentos apresentados após o parecer conclusivo podem não ser considerados para julgamento das contas, salvo situação específica prevista no art. 72 ou análise para evitar enriquecimento sem causa do Erário.</a:t>
            </a:r>
            <a:endParaRPr lang="en-US" sz="1920" dirty="0"/>
          </a:p>
        </p:txBody>
      </p:sp>
      <p:sp>
        <p:nvSpPr>
          <p:cNvPr id="12" name="Shape 8"/>
          <p:cNvSpPr/>
          <p:nvPr/>
        </p:nvSpPr>
        <p:spPr>
          <a:xfrm>
            <a:off x="614476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EAF6EF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Shape 9"/>
          <p:cNvSpPr/>
          <p:nvPr/>
        </p:nvSpPr>
        <p:spPr>
          <a:xfrm>
            <a:off x="6144768" y="1847088"/>
            <a:ext cx="73152" cy="3456432"/>
          </a:xfrm>
          <a:prstGeom prst="rect">
            <a:avLst/>
          </a:prstGeom>
          <a:solidFill>
            <a:srgbClr val="009B5C"/>
          </a:solidFill>
          <a:ln w="12700">
            <a:solidFill>
              <a:srgbClr val="009B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0"/>
          <p:cNvSpPr/>
          <p:nvPr/>
        </p:nvSpPr>
        <p:spPr>
          <a:xfrm>
            <a:off x="637336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PROVIDÊNCIA SANEADORA</a:t>
            </a:r>
            <a:endParaRPr lang="en-US" sz="1720" dirty="0"/>
          </a:p>
        </p:txBody>
      </p:sp>
      <p:sp>
        <p:nvSpPr>
          <p:cNvPr id="15" name="Text 11"/>
          <p:cNvSpPr/>
          <p:nvPr/>
        </p:nvSpPr>
        <p:spPr>
          <a:xfrm>
            <a:off x="637336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153047"/>
                </a:solidFill>
              </a:rPr>
              <a:t>Juntar documentos na primeira oportunidade, responder diligências no prazo e justificar impossibilidade de apresentação anterior quando houver justa causa.</a:t>
            </a:r>
            <a:endParaRPr lang="en-US" sz="1900" dirty="0"/>
          </a:p>
        </p:txBody>
      </p:sp>
      <p:sp>
        <p:nvSpPr>
          <p:cNvPr id="16" name="Shape 12"/>
          <p:cNvSpPr/>
          <p:nvPr/>
        </p:nvSpPr>
        <p:spPr>
          <a:xfrm>
            <a:off x="749808" y="5532120"/>
            <a:ext cx="10716768" cy="640080"/>
          </a:xfrm>
          <a:prstGeom prst="roundRect">
            <a:avLst>
              <a:gd name="adj" fmla="val 5714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932688" y="5696712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B52"/>
                </a:solidFill>
              </a:rPr>
              <a:t>Fundamento legal: Arts. 72 e 72-A da Resolução-TSE nº 23.607/2019.</a:t>
            </a:r>
            <a:endParaRPr lang="en-US" sz="120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51</a:t>
            </a:r>
            <a:endParaRPr lang="en-US" sz="85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6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182880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676656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009B5C"/>
                </a:solidFill>
              </a:rPr>
              <a:t>BLOCO V  |  4/5</a:t>
            </a:r>
            <a:endParaRPr lang="en-US" sz="1450" dirty="0"/>
          </a:p>
        </p:txBody>
      </p:sp>
      <p:sp>
        <p:nvSpPr>
          <p:cNvPr id="5" name="Text 1"/>
          <p:cNvSpPr/>
          <p:nvPr/>
        </p:nvSpPr>
        <p:spPr>
          <a:xfrm>
            <a:off x="841248" y="1060704"/>
            <a:ext cx="10012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Retificação irregular da prestação de contas</a:t>
            </a:r>
            <a:endParaRPr lang="en-US" sz="310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oundRect">
            <a:avLst>
              <a:gd name="adj" fmla="val 14286"/>
            </a:avLst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003B70"/>
                </a:solidFill>
              </a:rPr>
              <a:t>52</a:t>
            </a:r>
            <a:endParaRPr lang="en-US" sz="920" dirty="0"/>
          </a:p>
        </p:txBody>
      </p:sp>
      <p:sp>
        <p:nvSpPr>
          <p:cNvPr id="8" name="Shape 4"/>
          <p:cNvSpPr/>
          <p:nvPr/>
        </p:nvSpPr>
        <p:spPr>
          <a:xfrm>
            <a:off x="74980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F8FBFD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Shape 5"/>
          <p:cNvSpPr/>
          <p:nvPr/>
        </p:nvSpPr>
        <p:spPr>
          <a:xfrm>
            <a:off x="749808" y="1847088"/>
            <a:ext cx="73152" cy="3456432"/>
          </a:xfrm>
          <a:prstGeom prst="rect">
            <a:avLst/>
          </a:prstGeom>
          <a:solidFill>
            <a:srgbClr val="005BAA"/>
          </a:solidFill>
          <a:ln w="1270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6"/>
          <p:cNvSpPr/>
          <p:nvPr/>
        </p:nvSpPr>
        <p:spPr>
          <a:xfrm>
            <a:off x="97840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MOTIVO DA DILIGÊNCIA</a:t>
            </a:r>
            <a:endParaRPr lang="en-US" sz="1720" dirty="0"/>
          </a:p>
        </p:txBody>
      </p:sp>
      <p:sp>
        <p:nvSpPr>
          <p:cNvPr id="11" name="Text 7"/>
          <p:cNvSpPr/>
          <p:nvPr/>
        </p:nvSpPr>
        <p:spPr>
          <a:xfrm>
            <a:off x="97840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20" dirty="0">
                <a:solidFill>
                  <a:srgbClr val="153047"/>
                </a:solidFill>
              </a:rPr>
              <a:t>A retificação poderá não ser admitida em cumprimento de diligência que altere informações inicialmente apresentadas ou voluntariamente em caso de erro material antes do pronunciamento técnico.</a:t>
            </a:r>
            <a:endParaRPr lang="en-US" sz="1920" dirty="0"/>
          </a:p>
        </p:txBody>
      </p:sp>
      <p:sp>
        <p:nvSpPr>
          <p:cNvPr id="12" name="Shape 8"/>
          <p:cNvSpPr/>
          <p:nvPr/>
        </p:nvSpPr>
        <p:spPr>
          <a:xfrm>
            <a:off x="614476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EAF6EF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Shape 9"/>
          <p:cNvSpPr/>
          <p:nvPr/>
        </p:nvSpPr>
        <p:spPr>
          <a:xfrm>
            <a:off x="6144768" y="1847088"/>
            <a:ext cx="73152" cy="3456432"/>
          </a:xfrm>
          <a:prstGeom prst="rect">
            <a:avLst/>
          </a:prstGeom>
          <a:solidFill>
            <a:srgbClr val="009B5C"/>
          </a:solidFill>
          <a:ln w="12700">
            <a:solidFill>
              <a:srgbClr val="009B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0"/>
          <p:cNvSpPr/>
          <p:nvPr/>
        </p:nvSpPr>
        <p:spPr>
          <a:xfrm>
            <a:off x="637336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PROVIDÊNCIA SANEADORA</a:t>
            </a:r>
            <a:endParaRPr lang="en-US" sz="1720" dirty="0"/>
          </a:p>
        </p:txBody>
      </p:sp>
      <p:sp>
        <p:nvSpPr>
          <p:cNvPr id="15" name="Text 11"/>
          <p:cNvSpPr/>
          <p:nvPr/>
        </p:nvSpPr>
        <p:spPr>
          <a:xfrm>
            <a:off x="637336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153047"/>
                </a:solidFill>
              </a:rPr>
              <a:t>Apresentar retificadora pelo sistema, extrato retificado, justificativa e documentos comprobatórios.</a:t>
            </a:r>
            <a:endParaRPr lang="en-US" sz="1900" dirty="0"/>
          </a:p>
        </p:txBody>
      </p:sp>
      <p:sp>
        <p:nvSpPr>
          <p:cNvPr id="16" name="Shape 12"/>
          <p:cNvSpPr/>
          <p:nvPr/>
        </p:nvSpPr>
        <p:spPr>
          <a:xfrm>
            <a:off x="749808" y="5532120"/>
            <a:ext cx="10716768" cy="640080"/>
          </a:xfrm>
          <a:prstGeom prst="roundRect">
            <a:avLst>
              <a:gd name="adj" fmla="val 5714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932688" y="5696712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B52"/>
                </a:solidFill>
              </a:rPr>
              <a:t>Fundamento legal: Art. 71 da Resolução-TSE nº 23.607/2019.</a:t>
            </a:r>
            <a:endParaRPr lang="en-US" sz="120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52</a:t>
            </a:r>
            <a:endParaRPr lang="en-US" sz="850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2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182880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676656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009B5C"/>
                </a:solidFill>
              </a:rPr>
              <a:t>BLOCO V  |  5/5</a:t>
            </a:r>
            <a:endParaRPr lang="en-US" sz="1450" dirty="0"/>
          </a:p>
        </p:txBody>
      </p:sp>
      <p:sp>
        <p:nvSpPr>
          <p:cNvPr id="5" name="Text 1"/>
          <p:cNvSpPr/>
          <p:nvPr/>
        </p:nvSpPr>
        <p:spPr>
          <a:xfrm>
            <a:off x="841248" y="1060704"/>
            <a:ext cx="10012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9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Ausência de elementos mínimos para análise das contas</a:t>
            </a:r>
            <a:endParaRPr lang="en-US" sz="290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oundRect">
            <a:avLst>
              <a:gd name="adj" fmla="val 14286"/>
            </a:avLst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003B70"/>
                </a:solidFill>
              </a:rPr>
              <a:t>53</a:t>
            </a:r>
            <a:endParaRPr lang="en-US" sz="920" dirty="0"/>
          </a:p>
        </p:txBody>
      </p:sp>
      <p:sp>
        <p:nvSpPr>
          <p:cNvPr id="8" name="Shape 4"/>
          <p:cNvSpPr/>
          <p:nvPr/>
        </p:nvSpPr>
        <p:spPr>
          <a:xfrm>
            <a:off x="74980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F8FBFD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Shape 5"/>
          <p:cNvSpPr/>
          <p:nvPr/>
        </p:nvSpPr>
        <p:spPr>
          <a:xfrm>
            <a:off x="749808" y="1847088"/>
            <a:ext cx="73152" cy="3456432"/>
          </a:xfrm>
          <a:prstGeom prst="rect">
            <a:avLst/>
          </a:prstGeom>
          <a:solidFill>
            <a:srgbClr val="005BAA"/>
          </a:solidFill>
          <a:ln w="1270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6"/>
          <p:cNvSpPr/>
          <p:nvPr/>
        </p:nvSpPr>
        <p:spPr>
          <a:xfrm>
            <a:off x="97840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MOTIVO DA DILIGÊNCIA</a:t>
            </a:r>
            <a:endParaRPr lang="en-US" sz="1720" dirty="0"/>
          </a:p>
        </p:txBody>
      </p:sp>
      <p:sp>
        <p:nvSpPr>
          <p:cNvPr id="11" name="Text 7"/>
          <p:cNvSpPr/>
          <p:nvPr/>
        </p:nvSpPr>
        <p:spPr>
          <a:xfrm>
            <a:off x="97840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50" dirty="0">
                <a:solidFill>
                  <a:srgbClr val="153047"/>
                </a:solidFill>
              </a:rPr>
              <a:t>A falta de documentos essenciais ou o não atendimento de diligências poderá levar ao julgamento das contas como não prestadas, inclusive a procuração do advogado juntada nos autos; Porém a ausência parcial não gera necessariamente de forma automática esse resultado se houver elementos mínimos de análise.</a:t>
            </a:r>
            <a:endParaRPr lang="en-US" sz="1750" dirty="0"/>
          </a:p>
        </p:txBody>
      </p:sp>
      <p:sp>
        <p:nvSpPr>
          <p:cNvPr id="12" name="Shape 8"/>
          <p:cNvSpPr/>
          <p:nvPr/>
        </p:nvSpPr>
        <p:spPr>
          <a:xfrm>
            <a:off x="614476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EAF6EF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Shape 9"/>
          <p:cNvSpPr/>
          <p:nvPr/>
        </p:nvSpPr>
        <p:spPr>
          <a:xfrm>
            <a:off x="6144768" y="1847088"/>
            <a:ext cx="73152" cy="3456432"/>
          </a:xfrm>
          <a:prstGeom prst="rect">
            <a:avLst/>
          </a:prstGeom>
          <a:solidFill>
            <a:srgbClr val="009B5C"/>
          </a:solidFill>
          <a:ln w="12700">
            <a:solidFill>
              <a:srgbClr val="009B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0"/>
          <p:cNvSpPr/>
          <p:nvPr/>
        </p:nvSpPr>
        <p:spPr>
          <a:xfrm>
            <a:off x="637336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PROVIDÊNCIA SANEADORA</a:t>
            </a:r>
            <a:endParaRPr lang="en-US" sz="1720" dirty="0"/>
          </a:p>
        </p:txBody>
      </p:sp>
      <p:sp>
        <p:nvSpPr>
          <p:cNvPr id="15" name="Text 11"/>
          <p:cNvSpPr/>
          <p:nvPr/>
        </p:nvSpPr>
        <p:spPr>
          <a:xfrm>
            <a:off x="637336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153047"/>
                </a:solidFill>
              </a:rPr>
              <a:t>Apresentar documentos essenciais, extratos, demonstrativos, notas fiscais, comprovantes e justificativas de forma a analítica e fundamentada.</a:t>
            </a:r>
            <a:endParaRPr lang="en-US" sz="1900" dirty="0"/>
          </a:p>
        </p:txBody>
      </p:sp>
      <p:sp>
        <p:nvSpPr>
          <p:cNvPr id="16" name="Shape 12"/>
          <p:cNvSpPr/>
          <p:nvPr/>
        </p:nvSpPr>
        <p:spPr>
          <a:xfrm>
            <a:off x="749808" y="5532120"/>
            <a:ext cx="10716768" cy="640080"/>
          </a:xfrm>
          <a:prstGeom prst="roundRect">
            <a:avLst>
              <a:gd name="adj" fmla="val 5714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932688" y="5696712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B52"/>
                </a:solidFill>
              </a:rPr>
              <a:t>Fundamento legal: Art. 74 da Resolução-TSE nº 23.607/2019.</a:t>
            </a:r>
            <a:endParaRPr lang="en-US" sz="120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53</a:t>
            </a:r>
            <a:endParaRPr lang="en-US" sz="85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1.jpg"/>
          <p:cNvPicPr>
            <a:picLocks noChangeAspect="1"/>
          </p:cNvPicPr>
          <p:nvPr/>
        </p:nvPicPr>
        <p:blipFill>
          <a:blip r:embed="rId3"/>
          <a:srcRect t="45" b="4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9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504" y="640080"/>
            <a:ext cx="5074920" cy="1700784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713232" y="2852928"/>
            <a:ext cx="82296" cy="1463040"/>
          </a:xfrm>
          <a:prstGeom prst="rect">
            <a:avLst/>
          </a:prstGeom>
          <a:solidFill>
            <a:srgbClr val="F3A51B"/>
          </a:solidFill>
          <a:ln w="12700">
            <a:solidFill>
              <a:srgbClr val="F3A51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Text 1"/>
          <p:cNvSpPr/>
          <p:nvPr/>
        </p:nvSpPr>
        <p:spPr>
          <a:xfrm>
            <a:off x="941831" y="2770632"/>
            <a:ext cx="9849813" cy="9509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500" b="1" dirty="0">
                <a:solidFill>
                  <a:srgbClr val="FFFFFF"/>
                </a:solidFill>
              </a:rPr>
              <a:t>OBRIGADOPELA PRESENÇA!</a:t>
            </a:r>
            <a:endParaRPr lang="en-US" sz="3500" dirty="0"/>
          </a:p>
        </p:txBody>
      </p:sp>
      <p:sp>
        <p:nvSpPr>
          <p:cNvPr id="6" name="Text 2"/>
          <p:cNvSpPr/>
          <p:nvPr/>
        </p:nvSpPr>
        <p:spPr>
          <a:xfrm>
            <a:off x="941832" y="4041648"/>
            <a:ext cx="5943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50" b="1" dirty="0">
                <a:solidFill>
                  <a:srgbClr val="FFFFFF"/>
                </a:solidFill>
              </a:rPr>
              <a:t>ISAC SILVA DE SOUZA</a:t>
            </a:r>
            <a:endParaRPr lang="en-US" sz="1950" dirty="0"/>
          </a:p>
        </p:txBody>
      </p:sp>
      <p:sp>
        <p:nvSpPr>
          <p:cNvPr id="7" name="Text 3"/>
          <p:cNvSpPr/>
          <p:nvPr/>
        </p:nvSpPr>
        <p:spPr>
          <a:xfrm>
            <a:off x="941832" y="4480560"/>
            <a:ext cx="6080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40" dirty="0">
                <a:solidFill>
                  <a:srgbClr val="DCE8F4"/>
                </a:solidFill>
              </a:rPr>
              <a:t>Advogado e Contador Eleitoral</a:t>
            </a:r>
            <a:endParaRPr lang="en-US" sz="1640" dirty="0"/>
          </a:p>
          <a:p>
            <a:pPr marL="0" indent="0">
              <a:buNone/>
            </a:pPr>
            <a:r>
              <a:rPr lang="en-US" sz="1640" dirty="0">
                <a:solidFill>
                  <a:srgbClr val="DCE8F4"/>
                </a:solidFill>
              </a:rPr>
              <a:t>Contato: 62 98417-3710</a:t>
            </a:r>
            <a:endParaRPr lang="en-US" sz="1640" dirty="0"/>
          </a:p>
        </p:txBody>
      </p:sp>
      <p:sp>
        <p:nvSpPr>
          <p:cNvPr id="8" name="Text 4"/>
          <p:cNvSpPr/>
          <p:nvPr/>
        </p:nvSpPr>
        <p:spPr>
          <a:xfrm>
            <a:off x="941832" y="5212080"/>
            <a:ext cx="3840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3A51B"/>
                </a:solidFill>
              </a:rPr>
              <a:t>Abertura para perguntas</a:t>
            </a:r>
            <a:endParaRPr lang="en-US" sz="1800" dirty="0"/>
          </a:p>
        </p:txBody>
      </p:sp>
      <p:pic>
        <p:nvPicPr>
          <p:cNvPr id="9" name="Image 2" descr="/mnt/data/cfc_media/image10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pic>
        <p:nvPicPr>
          <p:cNvPr id="10" name="Image 3" descr="/mnt/data/cfc_media/image3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7.jpg"/>
          <p:cNvPicPr>
            <a:picLocks noChangeAspect="1"/>
          </p:cNvPicPr>
          <p:nvPr/>
        </p:nvPicPr>
        <p:blipFill>
          <a:blip r:embed="rId3"/>
          <a:srcRect t="45" b="4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182880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676656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009B5C"/>
                </a:solidFill>
              </a:rPr>
              <a:t>BLOCO I  |  3/9</a:t>
            </a:r>
            <a:endParaRPr lang="en-US" sz="1450" dirty="0"/>
          </a:p>
        </p:txBody>
      </p:sp>
      <p:sp>
        <p:nvSpPr>
          <p:cNvPr id="5" name="Text 1"/>
          <p:cNvSpPr/>
          <p:nvPr/>
        </p:nvSpPr>
        <p:spPr>
          <a:xfrm>
            <a:off x="841248" y="1060704"/>
            <a:ext cx="10012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9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Realização de despesas antes do preenchimento dos pré-requisitos legais</a:t>
            </a:r>
            <a:endParaRPr lang="en-US" sz="290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oundRect">
            <a:avLst>
              <a:gd name="adj" fmla="val 14286"/>
            </a:avLst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003B70"/>
                </a:solidFill>
              </a:rPr>
              <a:t>06</a:t>
            </a:r>
            <a:endParaRPr lang="en-US" sz="920" dirty="0"/>
          </a:p>
        </p:txBody>
      </p:sp>
      <p:sp>
        <p:nvSpPr>
          <p:cNvPr id="8" name="Shape 4"/>
          <p:cNvSpPr/>
          <p:nvPr/>
        </p:nvSpPr>
        <p:spPr>
          <a:xfrm>
            <a:off x="74980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F8FBFD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Shape 5"/>
          <p:cNvSpPr/>
          <p:nvPr/>
        </p:nvSpPr>
        <p:spPr>
          <a:xfrm>
            <a:off x="749808" y="1847088"/>
            <a:ext cx="73152" cy="3456432"/>
          </a:xfrm>
          <a:prstGeom prst="rect">
            <a:avLst/>
          </a:prstGeom>
          <a:solidFill>
            <a:srgbClr val="005BAA"/>
          </a:solidFill>
          <a:ln w="1270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6"/>
          <p:cNvSpPr/>
          <p:nvPr/>
        </p:nvSpPr>
        <p:spPr>
          <a:xfrm>
            <a:off x="97840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MOTIVO DA DILIGÊNCIA</a:t>
            </a:r>
            <a:endParaRPr lang="en-US" sz="1720" dirty="0"/>
          </a:p>
        </p:txBody>
      </p:sp>
      <p:sp>
        <p:nvSpPr>
          <p:cNvPr id="11" name="Text 7"/>
          <p:cNvSpPr/>
          <p:nvPr/>
        </p:nvSpPr>
        <p:spPr>
          <a:xfrm>
            <a:off x="97840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30" dirty="0">
                <a:solidFill>
                  <a:srgbClr val="153047"/>
                </a:solidFill>
              </a:rPr>
              <a:t>A arrecadação e a realização de gastos pressupõem requerimento de registro, CNPJ, conta bancária específica e, quando aplicável, emissão de recibos eleitorais. O desembolso financeiro deve observar CNPJ, conta bancária e demais requisitos.</a:t>
            </a:r>
            <a:endParaRPr lang="en-US" sz="1830" dirty="0"/>
          </a:p>
        </p:txBody>
      </p:sp>
      <p:sp>
        <p:nvSpPr>
          <p:cNvPr id="12" name="Shape 8"/>
          <p:cNvSpPr/>
          <p:nvPr/>
        </p:nvSpPr>
        <p:spPr>
          <a:xfrm>
            <a:off x="614476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EAF6EF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Shape 9"/>
          <p:cNvSpPr/>
          <p:nvPr/>
        </p:nvSpPr>
        <p:spPr>
          <a:xfrm>
            <a:off x="6144768" y="1847088"/>
            <a:ext cx="73152" cy="3456432"/>
          </a:xfrm>
          <a:prstGeom prst="rect">
            <a:avLst/>
          </a:prstGeom>
          <a:solidFill>
            <a:srgbClr val="009B5C"/>
          </a:solidFill>
          <a:ln w="12700">
            <a:solidFill>
              <a:srgbClr val="009B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0"/>
          <p:cNvSpPr/>
          <p:nvPr/>
        </p:nvSpPr>
        <p:spPr>
          <a:xfrm>
            <a:off x="637336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PROVIDÊNCIA SANEADORA</a:t>
            </a:r>
            <a:endParaRPr lang="en-US" sz="1720" dirty="0"/>
          </a:p>
        </p:txBody>
      </p:sp>
      <p:sp>
        <p:nvSpPr>
          <p:cNvPr id="15" name="Text 11"/>
          <p:cNvSpPr/>
          <p:nvPr/>
        </p:nvSpPr>
        <p:spPr>
          <a:xfrm>
            <a:off x="637336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153047"/>
                </a:solidFill>
              </a:rPr>
              <a:t>Demonstrar a data da convenção, do CNPJ, da abertura de conta, da contratação e do pagamento, com compatibilidade temporal entre todos os atos.</a:t>
            </a:r>
            <a:endParaRPr lang="en-US" sz="1900" dirty="0"/>
          </a:p>
        </p:txBody>
      </p:sp>
      <p:sp>
        <p:nvSpPr>
          <p:cNvPr id="16" name="Shape 12"/>
          <p:cNvSpPr/>
          <p:nvPr/>
        </p:nvSpPr>
        <p:spPr>
          <a:xfrm>
            <a:off x="749808" y="5532120"/>
            <a:ext cx="10716768" cy="640080"/>
          </a:xfrm>
          <a:prstGeom prst="roundRect">
            <a:avLst>
              <a:gd name="adj" fmla="val 5714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932688" y="5696712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B52"/>
                </a:solidFill>
              </a:rPr>
              <a:t>Fundamento legal: Arts. 3º e 36 da Resolução-TSE nº 23.607/2019.</a:t>
            </a:r>
            <a:endParaRPr lang="en-US" sz="120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6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2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182880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676656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009B5C"/>
                </a:solidFill>
              </a:rPr>
              <a:t>BLOCO I  |  4/9</a:t>
            </a:r>
            <a:endParaRPr lang="en-US" sz="1450" dirty="0"/>
          </a:p>
        </p:txBody>
      </p:sp>
      <p:sp>
        <p:nvSpPr>
          <p:cNvPr id="5" name="Text 1"/>
          <p:cNvSpPr/>
          <p:nvPr/>
        </p:nvSpPr>
        <p:spPr>
          <a:xfrm>
            <a:off x="841248" y="1060704"/>
            <a:ext cx="10012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9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Atraso no envio de relatório financeiro de campanha em 72 horas</a:t>
            </a:r>
            <a:endParaRPr lang="en-US" sz="290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oundRect">
            <a:avLst>
              <a:gd name="adj" fmla="val 14286"/>
            </a:avLst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003B70"/>
                </a:solidFill>
              </a:rPr>
              <a:t>07</a:t>
            </a:r>
            <a:endParaRPr lang="en-US" sz="920" dirty="0"/>
          </a:p>
        </p:txBody>
      </p:sp>
      <p:sp>
        <p:nvSpPr>
          <p:cNvPr id="8" name="Shape 4"/>
          <p:cNvSpPr/>
          <p:nvPr/>
        </p:nvSpPr>
        <p:spPr>
          <a:xfrm>
            <a:off x="74980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F8FBFD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Shape 5"/>
          <p:cNvSpPr/>
          <p:nvPr/>
        </p:nvSpPr>
        <p:spPr>
          <a:xfrm>
            <a:off x="749808" y="1847088"/>
            <a:ext cx="73152" cy="3456432"/>
          </a:xfrm>
          <a:prstGeom prst="rect">
            <a:avLst/>
          </a:prstGeom>
          <a:solidFill>
            <a:srgbClr val="005BAA"/>
          </a:solidFill>
          <a:ln w="1270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6"/>
          <p:cNvSpPr/>
          <p:nvPr/>
        </p:nvSpPr>
        <p:spPr>
          <a:xfrm>
            <a:off x="97840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MOTIVO DA DILIGÊNCIA</a:t>
            </a:r>
            <a:endParaRPr lang="en-US" sz="1720" dirty="0"/>
          </a:p>
        </p:txBody>
      </p:sp>
      <p:sp>
        <p:nvSpPr>
          <p:cNvPr id="11" name="Text 7"/>
          <p:cNvSpPr/>
          <p:nvPr/>
        </p:nvSpPr>
        <p:spPr>
          <a:xfrm>
            <a:off x="97840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30" dirty="0">
                <a:solidFill>
                  <a:srgbClr val="153047"/>
                </a:solidFill>
              </a:rPr>
              <a:t>Os recursos financeiros recebidos devem ser informados à Justiça Eleitoral em até 72 horas contadas do recebimento. Em cartão de crédito ou financiamento coletivo, considera-se o efetivo crédito na conta bancária de campanha.</a:t>
            </a:r>
            <a:endParaRPr lang="en-US" sz="1830" dirty="0"/>
          </a:p>
        </p:txBody>
      </p:sp>
      <p:sp>
        <p:nvSpPr>
          <p:cNvPr id="12" name="Shape 8"/>
          <p:cNvSpPr/>
          <p:nvPr/>
        </p:nvSpPr>
        <p:spPr>
          <a:xfrm>
            <a:off x="614476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EAF6EF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Shape 9"/>
          <p:cNvSpPr/>
          <p:nvPr/>
        </p:nvSpPr>
        <p:spPr>
          <a:xfrm>
            <a:off x="6144768" y="1847088"/>
            <a:ext cx="73152" cy="3456432"/>
          </a:xfrm>
          <a:prstGeom prst="rect">
            <a:avLst/>
          </a:prstGeom>
          <a:solidFill>
            <a:srgbClr val="009B5C"/>
          </a:solidFill>
          <a:ln w="12700">
            <a:solidFill>
              <a:srgbClr val="009B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0"/>
          <p:cNvSpPr/>
          <p:nvPr/>
        </p:nvSpPr>
        <p:spPr>
          <a:xfrm>
            <a:off x="637336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PROVIDÊNCIA SANEADORA</a:t>
            </a:r>
            <a:endParaRPr lang="en-US" sz="1720" dirty="0"/>
          </a:p>
        </p:txBody>
      </p:sp>
      <p:sp>
        <p:nvSpPr>
          <p:cNvPr id="15" name="Text 11"/>
          <p:cNvSpPr/>
          <p:nvPr/>
        </p:nvSpPr>
        <p:spPr>
          <a:xfrm>
            <a:off x="637336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153047"/>
                </a:solidFill>
              </a:rPr>
              <a:t>Apresentar justificativa, identificar os recursos omitidos ou informados com atraso, comprovar a data de efetivo crédito e regularizar o lançamento no sistema.</a:t>
            </a:r>
            <a:endParaRPr lang="en-US" sz="1900" dirty="0"/>
          </a:p>
        </p:txBody>
      </p:sp>
      <p:sp>
        <p:nvSpPr>
          <p:cNvPr id="16" name="Shape 12"/>
          <p:cNvSpPr/>
          <p:nvPr/>
        </p:nvSpPr>
        <p:spPr>
          <a:xfrm>
            <a:off x="749808" y="5532120"/>
            <a:ext cx="10716768" cy="640080"/>
          </a:xfrm>
          <a:prstGeom prst="roundRect">
            <a:avLst>
              <a:gd name="adj" fmla="val 5714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932688" y="5696712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B52"/>
                </a:solidFill>
              </a:rPr>
              <a:t>Fundamento legal: Art. 47, I e §2º, da Resolução-TSE nº 23.607/2019.</a:t>
            </a:r>
            <a:endParaRPr lang="en-US" sz="120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7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8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182880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676656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009B5C"/>
                </a:solidFill>
              </a:rPr>
              <a:t>BLOCO I  |  5/9</a:t>
            </a:r>
            <a:endParaRPr lang="en-US" sz="1450" dirty="0"/>
          </a:p>
        </p:txBody>
      </p:sp>
      <p:sp>
        <p:nvSpPr>
          <p:cNvPr id="5" name="Text 1"/>
          <p:cNvSpPr/>
          <p:nvPr/>
        </p:nvSpPr>
        <p:spPr>
          <a:xfrm>
            <a:off x="841248" y="1060704"/>
            <a:ext cx="10012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9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Omissão ou inconsistência na prestação de contas parcial</a:t>
            </a:r>
            <a:endParaRPr lang="en-US" sz="290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oundRect">
            <a:avLst>
              <a:gd name="adj" fmla="val 14286"/>
            </a:avLst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003B70"/>
                </a:solidFill>
              </a:rPr>
              <a:t>08</a:t>
            </a:r>
            <a:endParaRPr lang="en-US" sz="920" dirty="0"/>
          </a:p>
        </p:txBody>
      </p:sp>
      <p:sp>
        <p:nvSpPr>
          <p:cNvPr id="8" name="Shape 4"/>
          <p:cNvSpPr/>
          <p:nvPr/>
        </p:nvSpPr>
        <p:spPr>
          <a:xfrm>
            <a:off x="74980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F8FBFD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Shape 5"/>
          <p:cNvSpPr/>
          <p:nvPr/>
        </p:nvSpPr>
        <p:spPr>
          <a:xfrm>
            <a:off x="749808" y="1847088"/>
            <a:ext cx="73152" cy="3456432"/>
          </a:xfrm>
          <a:prstGeom prst="rect">
            <a:avLst/>
          </a:prstGeom>
          <a:solidFill>
            <a:srgbClr val="005BAA"/>
          </a:solidFill>
          <a:ln w="1270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6"/>
          <p:cNvSpPr/>
          <p:nvPr/>
        </p:nvSpPr>
        <p:spPr>
          <a:xfrm>
            <a:off x="97840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MOTIVO DA DILIGÊNCIA</a:t>
            </a:r>
            <a:endParaRPr lang="en-US" sz="1720" dirty="0"/>
          </a:p>
        </p:txBody>
      </p:sp>
      <p:sp>
        <p:nvSpPr>
          <p:cNvPr id="11" name="Text 7"/>
          <p:cNvSpPr/>
          <p:nvPr/>
        </p:nvSpPr>
        <p:spPr>
          <a:xfrm>
            <a:off x="97840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30" dirty="0">
                <a:solidFill>
                  <a:srgbClr val="153047"/>
                </a:solidFill>
              </a:rPr>
              <a:t>A prestação parcial deve refletir a movimentação ocorrida desde o início da campanha até o dia 8 de setembro do ano eleitoral. A não apresentação tempestiva ou a apresentação desconforme caracteriza infração grave, salvo justificativa acolhida pela Justiça Eleitoral.</a:t>
            </a:r>
            <a:endParaRPr lang="en-US" sz="1830" dirty="0"/>
          </a:p>
        </p:txBody>
      </p:sp>
      <p:sp>
        <p:nvSpPr>
          <p:cNvPr id="12" name="Shape 8"/>
          <p:cNvSpPr/>
          <p:nvPr/>
        </p:nvSpPr>
        <p:spPr>
          <a:xfrm>
            <a:off x="614476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EAF6EF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Shape 9"/>
          <p:cNvSpPr/>
          <p:nvPr/>
        </p:nvSpPr>
        <p:spPr>
          <a:xfrm>
            <a:off x="6144768" y="1847088"/>
            <a:ext cx="73152" cy="3456432"/>
          </a:xfrm>
          <a:prstGeom prst="rect">
            <a:avLst/>
          </a:prstGeom>
          <a:solidFill>
            <a:srgbClr val="009B5C"/>
          </a:solidFill>
          <a:ln w="12700">
            <a:solidFill>
              <a:srgbClr val="009B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0"/>
          <p:cNvSpPr/>
          <p:nvPr/>
        </p:nvSpPr>
        <p:spPr>
          <a:xfrm>
            <a:off x="637336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PROVIDÊNCIA SANEADORA</a:t>
            </a:r>
            <a:endParaRPr lang="en-US" sz="1720" dirty="0"/>
          </a:p>
        </p:txBody>
      </p:sp>
      <p:sp>
        <p:nvSpPr>
          <p:cNvPr id="15" name="Text 11"/>
          <p:cNvSpPr/>
          <p:nvPr/>
        </p:nvSpPr>
        <p:spPr>
          <a:xfrm>
            <a:off x="637336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153047"/>
                </a:solidFill>
              </a:rPr>
              <a:t>Apresentar prestação retificadora quando cabível, juntar nota explicativa e demonstrar que a omissão não comprometeu a transparência das contas.</a:t>
            </a:r>
            <a:endParaRPr lang="en-US" sz="1900" dirty="0"/>
          </a:p>
        </p:txBody>
      </p:sp>
      <p:sp>
        <p:nvSpPr>
          <p:cNvPr id="16" name="Shape 12"/>
          <p:cNvSpPr/>
          <p:nvPr/>
        </p:nvSpPr>
        <p:spPr>
          <a:xfrm>
            <a:off x="749808" y="5532120"/>
            <a:ext cx="10716768" cy="640080"/>
          </a:xfrm>
          <a:prstGeom prst="roundRect">
            <a:avLst>
              <a:gd name="adj" fmla="val 5714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932688" y="5696712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B52"/>
                </a:solidFill>
              </a:rPr>
              <a:t>Fundamento legal: Art. 47, §§4º, 6º, 7º e 8º, da Resolução-TSE nº 23.607/2019.</a:t>
            </a:r>
            <a:endParaRPr lang="en-US" sz="120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8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fc_media/image2.jpg"/>
          <p:cNvPicPr>
            <a:picLocks noChangeAspect="1"/>
          </p:cNvPicPr>
          <p:nvPr/>
        </p:nvPicPr>
        <p:blipFill>
          <a:blip r:embed="rId3"/>
          <a:srcRect t="19" b="1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cfc_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182880"/>
            <a:ext cx="1353312" cy="457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1248" y="676656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009B5C"/>
                </a:solidFill>
              </a:rPr>
              <a:t>BLOCO I  |  6/9</a:t>
            </a:r>
            <a:endParaRPr lang="en-US" sz="1450" dirty="0"/>
          </a:p>
        </p:txBody>
      </p:sp>
      <p:sp>
        <p:nvSpPr>
          <p:cNvPr id="5" name="Text 1"/>
          <p:cNvSpPr/>
          <p:nvPr/>
        </p:nvSpPr>
        <p:spPr>
          <a:xfrm>
            <a:off x="841248" y="1060704"/>
            <a:ext cx="10012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03B7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Falha de transmissão, ausência de extrato de entrega ou inconsistência no envio pelo sistema</a:t>
            </a:r>
            <a:endParaRPr lang="en-US" sz="2700" dirty="0"/>
          </a:p>
        </p:txBody>
      </p:sp>
      <p:sp>
        <p:nvSpPr>
          <p:cNvPr id="6" name="Shape 2"/>
          <p:cNvSpPr/>
          <p:nvPr/>
        </p:nvSpPr>
        <p:spPr>
          <a:xfrm>
            <a:off x="11301984" y="237744"/>
            <a:ext cx="438912" cy="256032"/>
          </a:xfrm>
          <a:prstGeom prst="roundRect">
            <a:avLst>
              <a:gd name="adj" fmla="val 14286"/>
            </a:avLst>
          </a:prstGeom>
          <a:solidFill>
            <a:srgbClr val="FFF8E7"/>
          </a:solidFill>
          <a:ln w="7620">
            <a:solidFill>
              <a:srgbClr val="E5C7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11356848" y="297180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003B70"/>
                </a:solidFill>
              </a:rPr>
              <a:t>09</a:t>
            </a:r>
            <a:endParaRPr lang="en-US" sz="920" dirty="0"/>
          </a:p>
        </p:txBody>
      </p:sp>
      <p:sp>
        <p:nvSpPr>
          <p:cNvPr id="8" name="Shape 4"/>
          <p:cNvSpPr/>
          <p:nvPr/>
        </p:nvSpPr>
        <p:spPr>
          <a:xfrm>
            <a:off x="74980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F8FBFD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Shape 5"/>
          <p:cNvSpPr/>
          <p:nvPr/>
        </p:nvSpPr>
        <p:spPr>
          <a:xfrm>
            <a:off x="749808" y="1847088"/>
            <a:ext cx="73152" cy="3456432"/>
          </a:xfrm>
          <a:prstGeom prst="rect">
            <a:avLst/>
          </a:prstGeom>
          <a:solidFill>
            <a:srgbClr val="005BAA"/>
          </a:solidFill>
          <a:ln w="1270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6"/>
          <p:cNvSpPr/>
          <p:nvPr/>
        </p:nvSpPr>
        <p:spPr>
          <a:xfrm>
            <a:off x="97840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MOTIVO DA DILIGÊNCIA</a:t>
            </a:r>
            <a:endParaRPr lang="en-US" sz="1720" dirty="0"/>
          </a:p>
        </p:txBody>
      </p:sp>
      <p:sp>
        <p:nvSpPr>
          <p:cNvPr id="11" name="Text 7"/>
          <p:cNvSpPr/>
          <p:nvPr/>
        </p:nvSpPr>
        <p:spPr>
          <a:xfrm>
            <a:off x="97840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20" dirty="0">
                <a:solidFill>
                  <a:srgbClr val="153047"/>
                </a:solidFill>
              </a:rPr>
              <a:t>A prestação deve ser elaborada no sistema do TSE. O sistema emite extrato resumo da PC que certifica a entrega e os documentos inseridos são incluídos automaticamente no PJe.</a:t>
            </a:r>
            <a:endParaRPr lang="en-US" sz="1920" dirty="0"/>
          </a:p>
        </p:txBody>
      </p:sp>
      <p:sp>
        <p:nvSpPr>
          <p:cNvPr id="12" name="Shape 8"/>
          <p:cNvSpPr/>
          <p:nvPr/>
        </p:nvSpPr>
        <p:spPr>
          <a:xfrm>
            <a:off x="6144768" y="1847088"/>
            <a:ext cx="5321808" cy="3456432"/>
          </a:xfrm>
          <a:prstGeom prst="roundRect">
            <a:avLst>
              <a:gd name="adj" fmla="val 2116"/>
            </a:avLst>
          </a:prstGeom>
          <a:solidFill>
            <a:srgbClr val="EAF6EF"/>
          </a:solidFill>
          <a:ln w="8890">
            <a:solidFill>
              <a:srgbClr val="CFE0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Shape 9"/>
          <p:cNvSpPr/>
          <p:nvPr/>
        </p:nvSpPr>
        <p:spPr>
          <a:xfrm>
            <a:off x="6144768" y="1847088"/>
            <a:ext cx="73152" cy="3456432"/>
          </a:xfrm>
          <a:prstGeom prst="rect">
            <a:avLst/>
          </a:prstGeom>
          <a:solidFill>
            <a:srgbClr val="009B5C"/>
          </a:solidFill>
          <a:ln w="12700">
            <a:solidFill>
              <a:srgbClr val="009B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0"/>
          <p:cNvSpPr/>
          <p:nvPr/>
        </p:nvSpPr>
        <p:spPr>
          <a:xfrm>
            <a:off x="6373368" y="2029968"/>
            <a:ext cx="4882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003B70"/>
                </a:solidFill>
              </a:rPr>
              <a:t>PROVIDÊNCIA SANEADORA</a:t>
            </a:r>
            <a:endParaRPr lang="en-US" sz="1720" dirty="0"/>
          </a:p>
        </p:txBody>
      </p:sp>
      <p:sp>
        <p:nvSpPr>
          <p:cNvPr id="15" name="Text 11"/>
          <p:cNvSpPr/>
          <p:nvPr/>
        </p:nvSpPr>
        <p:spPr>
          <a:xfrm>
            <a:off x="6373368" y="2395728"/>
            <a:ext cx="4864608" cy="27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153047"/>
                </a:solidFill>
              </a:rPr>
              <a:t>Apresentar extrato de entrega, número de controle, recibo ou comprovante de envio e comprovar a correta inserção dos documentos no sistema Conta+JE/PJe.</a:t>
            </a:r>
            <a:endParaRPr lang="en-US" sz="1900" dirty="0"/>
          </a:p>
        </p:txBody>
      </p:sp>
      <p:sp>
        <p:nvSpPr>
          <p:cNvPr id="16" name="Shape 12"/>
          <p:cNvSpPr/>
          <p:nvPr/>
        </p:nvSpPr>
        <p:spPr>
          <a:xfrm>
            <a:off x="749808" y="5532120"/>
            <a:ext cx="10716768" cy="640080"/>
          </a:xfrm>
          <a:prstGeom prst="roundRect">
            <a:avLst>
              <a:gd name="adj" fmla="val 5714"/>
            </a:avLst>
          </a:prstGeom>
          <a:solidFill>
            <a:srgbClr val="FFFDF5"/>
          </a:solidFill>
          <a:ln w="8255">
            <a:solidFill>
              <a:srgbClr val="D5B06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932688" y="5696712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B52"/>
                </a:solidFill>
              </a:rPr>
              <a:t>Fundamento legal: Arts. 54 e 55 da Resolução-TSE nº 23.607/2019.</a:t>
            </a:r>
            <a:endParaRPr lang="en-US" sz="1200" dirty="0"/>
          </a:p>
        </p:txBody>
      </p:sp>
      <p:pic>
        <p:nvPicPr>
          <p:cNvPr id="18" name="Image 2" descr="/mnt/data/cfc_media/imag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248"/>
            <a:ext cx="5897880" cy="50292"/>
          </a:xfrm>
          <a:prstGeom prst="rect">
            <a:avLst/>
          </a:prstGeom>
        </p:spPr>
      </p:pic>
      <p:pic>
        <p:nvPicPr>
          <p:cNvPr id="19" name="Image 3" descr="/mnt/data/cfc_media/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120" y="6473952"/>
            <a:ext cx="3639312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704320" y="6492240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9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4284</Words>
  <Application>Microsoft Office PowerPoint</Application>
  <PresentationFormat>Widescreen</PresentationFormat>
  <Paragraphs>515</Paragraphs>
  <Slides>54</Slides>
  <Notes>54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54</vt:i4>
      </vt:variant>
    </vt:vector>
  </HeadingPairs>
  <TitlesOfParts>
    <vt:vector size="57" baseType="lpstr">
      <vt:lpstr>Aptos Display</vt:lpstr>
      <vt:lpstr>Arial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TRAICE Auditoria e Consultoria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Quadro demonstrativo das principais inconsistências - modelo CFC adaptado</dc:title>
  <dc:subject>Principais inconsistências no exame de contas eleitorais 2026</dc:subject>
  <dc:creator>Isac Silva de Souza</dc:creator>
  <cp:lastModifiedBy>ISAC SILVA DE SOUZA</cp:lastModifiedBy>
  <cp:revision>2</cp:revision>
  <cp:lastPrinted>2026-07-21T21:01:14Z</cp:lastPrinted>
  <dcterms:created xsi:type="dcterms:W3CDTF">2026-07-21T20:53:02Z</dcterms:created>
  <dcterms:modified xsi:type="dcterms:W3CDTF">2026-07-21T21:02:57Z</dcterms:modified>
</cp:coreProperties>
</file>