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4" r:id="rId3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6910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1.jpg"/>
          <p:cNvPicPr>
            <a:picLocks noChangeAspect="1"/>
          </p:cNvPicPr>
          <p:nvPr/>
        </p:nvPicPr>
        <p:blipFill>
          <a:blip r:embed="rId3"/>
          <a:srcRect t="45" b="4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504" y="658368"/>
            <a:ext cx="5074920" cy="1700784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713232" y="2743200"/>
            <a:ext cx="77724" cy="1417320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Text 1"/>
          <p:cNvSpPr/>
          <p:nvPr/>
        </p:nvSpPr>
        <p:spPr>
          <a:xfrm>
            <a:off x="941831" y="2560320"/>
            <a:ext cx="10134486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Prestação de Contas </a:t>
            </a:r>
            <a:r>
              <a:rPr lang="en-US" sz="4400" b="1" dirty="0" err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Eleitorais</a:t>
            </a:r>
            <a:r>
              <a:rPr lang="en-US" sz="4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2026</a:t>
            </a:r>
            <a:endParaRPr lang="en-US" sz="4400" dirty="0"/>
          </a:p>
        </p:txBody>
      </p:sp>
      <p:sp>
        <p:nvSpPr>
          <p:cNvPr id="6" name="Text 2"/>
          <p:cNvSpPr/>
          <p:nvPr/>
        </p:nvSpPr>
        <p:spPr>
          <a:xfrm>
            <a:off x="941832" y="4096512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20" dirty="0">
                <a:solidFill>
                  <a:srgbClr val="DCE8F4"/>
                </a:solidFill>
              </a:rPr>
              <a:t>Palestra com base na Resolução TSE nº 23.607/2019 atualizada</a:t>
            </a:r>
            <a:endParaRPr lang="en-US" sz="1520" dirty="0"/>
          </a:p>
        </p:txBody>
      </p:sp>
      <p:sp>
        <p:nvSpPr>
          <p:cNvPr id="7" name="Text 3"/>
          <p:cNvSpPr/>
          <p:nvPr/>
        </p:nvSpPr>
        <p:spPr>
          <a:xfrm>
            <a:off x="941832" y="4681728"/>
            <a:ext cx="6766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dirty="0">
                <a:solidFill>
                  <a:srgbClr val="FFFFFF"/>
                </a:solidFill>
              </a:rPr>
              <a:t>Isac Silva de Souza</a:t>
            </a:r>
            <a:endParaRPr lang="en-US" sz="1650" dirty="0"/>
          </a:p>
          <a:p>
            <a:pPr marL="0" indent="0">
              <a:buNone/>
            </a:pPr>
            <a:r>
              <a:rPr lang="en-US" sz="1650" dirty="0" err="1">
                <a:solidFill>
                  <a:srgbClr val="FFFFFF"/>
                </a:solidFill>
              </a:rPr>
              <a:t>Advogado</a:t>
            </a:r>
            <a:r>
              <a:rPr lang="en-US" sz="1650" dirty="0">
                <a:solidFill>
                  <a:srgbClr val="FFFFFF"/>
                </a:solidFill>
              </a:rPr>
              <a:t> Contador Eleitoral | Palestrante</a:t>
            </a:r>
            <a:endParaRPr lang="en-US" sz="1650" dirty="0"/>
          </a:p>
        </p:txBody>
      </p:sp>
      <p:sp>
        <p:nvSpPr>
          <p:cNvPr id="8" name="Shape 4"/>
          <p:cNvSpPr/>
          <p:nvPr/>
        </p:nvSpPr>
        <p:spPr>
          <a:xfrm>
            <a:off x="941832" y="5559552"/>
            <a:ext cx="2148840" cy="420624"/>
          </a:xfrm>
          <a:prstGeom prst="roundRect">
            <a:avLst>
              <a:gd name="adj" fmla="val 10870"/>
            </a:avLst>
          </a:prstGeom>
          <a:solidFill>
            <a:srgbClr val="F3A51B"/>
          </a:solidFill>
          <a:ln w="12700">
            <a:solidFill>
              <a:srgbClr val="F3A51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3273552" y="5559552"/>
            <a:ext cx="2606040" cy="420624"/>
          </a:xfrm>
          <a:prstGeom prst="roundRect">
            <a:avLst>
              <a:gd name="adj" fmla="val 10870"/>
            </a:avLst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Shape 6"/>
          <p:cNvSpPr/>
          <p:nvPr/>
        </p:nvSpPr>
        <p:spPr>
          <a:xfrm>
            <a:off x="6053328" y="5559552"/>
            <a:ext cx="2743200" cy="420624"/>
          </a:xfrm>
          <a:prstGeom prst="roundRect">
            <a:avLst>
              <a:gd name="adj" fmla="val 10870"/>
            </a:avLst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Text 7"/>
          <p:cNvSpPr/>
          <p:nvPr/>
        </p:nvSpPr>
        <p:spPr>
          <a:xfrm>
            <a:off x="1078992" y="5669280"/>
            <a:ext cx="1874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60" b="1" dirty="0">
                <a:solidFill>
                  <a:srgbClr val="FFFFFF"/>
                </a:solidFill>
              </a:rPr>
              <a:t>Arrecadação</a:t>
            </a:r>
            <a:endParaRPr lang="en-US" sz="1160" dirty="0"/>
          </a:p>
        </p:txBody>
      </p:sp>
      <p:sp>
        <p:nvSpPr>
          <p:cNvPr id="12" name="Text 8"/>
          <p:cNvSpPr/>
          <p:nvPr/>
        </p:nvSpPr>
        <p:spPr>
          <a:xfrm>
            <a:off x="3410712" y="5669280"/>
            <a:ext cx="2331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60" b="1" dirty="0">
                <a:solidFill>
                  <a:srgbClr val="FFFFFF"/>
                </a:solidFill>
              </a:rPr>
              <a:t>Gastos Eleitorais</a:t>
            </a:r>
            <a:endParaRPr lang="en-US" sz="1160" dirty="0"/>
          </a:p>
        </p:txBody>
      </p:sp>
      <p:sp>
        <p:nvSpPr>
          <p:cNvPr id="13" name="Text 9"/>
          <p:cNvSpPr/>
          <p:nvPr/>
        </p:nvSpPr>
        <p:spPr>
          <a:xfrm>
            <a:off x="6236208" y="5669280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60" b="1" dirty="0">
                <a:solidFill>
                  <a:srgbClr val="FFFFFF"/>
                </a:solidFill>
              </a:rPr>
              <a:t>SPCE e Julgamento</a:t>
            </a:r>
            <a:endParaRPr lang="en-US" sz="1160" dirty="0"/>
          </a:p>
        </p:txBody>
      </p:sp>
      <p:pic>
        <p:nvPicPr>
          <p:cNvPr id="14" name="Image 2" descr="/mnt/data/cfc_media/image1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pic>
        <p:nvPicPr>
          <p:cNvPr id="15" name="Image 3" descr="/mnt/data/cfc_media/image3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201168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822960"/>
            <a:ext cx="9829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FEFC e Fundo Partidário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841248" y="141732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5B6770"/>
                </a:solidFill>
              </a:rPr>
              <a:t>Recursos públicos e responsabilidade partidária</a:t>
            </a:r>
            <a:endParaRPr lang="en-US" sz="138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ect">
            <a:avLst/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3B70"/>
                </a:solidFill>
              </a:rPr>
              <a:t>10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7498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F8FBFD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5"/>
          <p:cNvSpPr/>
          <p:nvPr/>
        </p:nvSpPr>
        <p:spPr>
          <a:xfrm>
            <a:off x="9509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Fundo Partidário</a:t>
            </a:r>
            <a:endParaRPr lang="en-US" sz="1740" dirty="0"/>
          </a:p>
        </p:txBody>
      </p:sp>
      <p:sp>
        <p:nvSpPr>
          <p:cNvPr id="10" name="Text 6"/>
          <p:cNvSpPr/>
          <p:nvPr/>
        </p:nvSpPr>
        <p:spPr>
          <a:xfrm>
            <a:off x="10515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Aplicação conforme Lei dos Partidos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Transferência para campanha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Vedação de desvio de finalidade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Conta específica</a:t>
            </a:r>
            <a:endParaRPr lang="en-US" sz="1680" dirty="0"/>
          </a:p>
        </p:txBody>
      </p:sp>
      <p:sp>
        <p:nvSpPr>
          <p:cNvPr id="11" name="Shape 7"/>
          <p:cNvSpPr/>
          <p:nvPr/>
        </p:nvSpPr>
        <p:spPr>
          <a:xfrm>
            <a:off x="62362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EAF4FB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8"/>
          <p:cNvSpPr/>
          <p:nvPr/>
        </p:nvSpPr>
        <p:spPr>
          <a:xfrm>
            <a:off x="64373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FEFC</a:t>
            </a:r>
            <a:endParaRPr lang="en-US" sz="1740" dirty="0"/>
          </a:p>
        </p:txBody>
      </p:sp>
      <p:sp>
        <p:nvSpPr>
          <p:cNvPr id="13" name="Text 9"/>
          <p:cNvSpPr/>
          <p:nvPr/>
        </p:nvSpPr>
        <p:spPr>
          <a:xfrm>
            <a:off x="65379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Distribuição legal do fundo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Cotas femininas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Cotas raciais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Responsabilidade solidária do partido</a:t>
            </a:r>
            <a:endParaRPr lang="en-US" sz="1680" dirty="0"/>
          </a:p>
        </p:txBody>
      </p:sp>
      <p:sp>
        <p:nvSpPr>
          <p:cNvPr id="14" name="Shape 10"/>
          <p:cNvSpPr/>
          <p:nvPr/>
        </p:nvSpPr>
        <p:spPr>
          <a:xfrm>
            <a:off x="841248" y="5596128"/>
            <a:ext cx="10561320" cy="457200"/>
          </a:xfrm>
          <a:prstGeom prst="roundRect">
            <a:avLst>
              <a:gd name="adj" fmla="val 10000"/>
            </a:avLst>
          </a:prstGeom>
          <a:solidFill>
            <a:srgbClr val="FDECEC"/>
          </a:solidFill>
          <a:ln w="10160">
            <a:solidFill>
              <a:srgbClr val="E9A5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1"/>
          <p:cNvSpPr/>
          <p:nvPr/>
        </p:nvSpPr>
        <p:spPr>
          <a:xfrm>
            <a:off x="1051560" y="5705856"/>
            <a:ext cx="10149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B42318"/>
                </a:solidFill>
              </a:rPr>
              <a:t>⚠ Uso irregular de verba pública eleitoral pode gerar devolução e AIJE.</a:t>
            </a:r>
            <a:endParaRPr lang="en-US" sz="1280" dirty="0"/>
          </a:p>
        </p:txBody>
      </p:sp>
      <p:sp>
        <p:nvSpPr>
          <p:cNvPr id="16" name="Shape 12"/>
          <p:cNvSpPr/>
          <p:nvPr/>
        </p:nvSpPr>
        <p:spPr>
          <a:xfrm>
            <a:off x="841248" y="6108192"/>
            <a:ext cx="10561320" cy="292608"/>
          </a:xfrm>
          <a:prstGeom prst="roundRect">
            <a:avLst>
              <a:gd name="adj" fmla="val 10938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1005840" y="6181344"/>
            <a:ext cx="102229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002B52"/>
                </a:solidFill>
              </a:rPr>
              <a:t>Res. TSE nº 23.607/2019, arts. 25 a 30; Lei nº 9.504/1997, arts. 16-C e 16-D; Lei nº 9.096/1995, art. 44</a:t>
            </a:r>
            <a:endParaRPr lang="en-US" sz="94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</a:rPr>
              <a:t>10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6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201168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822960"/>
            <a:ext cx="9829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Fontes vedadas e RONI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841248" y="141732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5B6770"/>
                </a:solidFill>
              </a:rPr>
              <a:t>Doações proibidas e recursos sem identificação</a:t>
            </a:r>
            <a:endParaRPr lang="en-US" sz="138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ect">
            <a:avLst/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3B70"/>
                </a:solidFill>
              </a:rPr>
              <a:t>11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7498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F8FBFD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5"/>
          <p:cNvSpPr/>
          <p:nvPr/>
        </p:nvSpPr>
        <p:spPr>
          <a:xfrm>
            <a:off x="9509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Fontes vedadas</a:t>
            </a:r>
            <a:endParaRPr lang="en-US" sz="1740" dirty="0"/>
          </a:p>
        </p:txBody>
      </p:sp>
      <p:sp>
        <p:nvSpPr>
          <p:cNvPr id="10" name="Text 6"/>
          <p:cNvSpPr/>
          <p:nvPr/>
        </p:nvSpPr>
        <p:spPr>
          <a:xfrm>
            <a:off x="10515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Pessoa jurídica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Entidade estrangeira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Administração pública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Concessionárias de serviço público</a:t>
            </a:r>
            <a:endParaRPr lang="en-US" sz="1680" dirty="0"/>
          </a:p>
        </p:txBody>
      </p:sp>
      <p:sp>
        <p:nvSpPr>
          <p:cNvPr id="11" name="Shape 7"/>
          <p:cNvSpPr/>
          <p:nvPr/>
        </p:nvSpPr>
        <p:spPr>
          <a:xfrm>
            <a:off x="62362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EAF4FB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8"/>
          <p:cNvSpPr/>
          <p:nvPr/>
        </p:nvSpPr>
        <p:spPr>
          <a:xfrm>
            <a:off x="64373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RONI</a:t>
            </a:r>
            <a:endParaRPr lang="en-US" sz="1740" dirty="0"/>
          </a:p>
        </p:txBody>
      </p:sp>
      <p:sp>
        <p:nvSpPr>
          <p:cNvPr id="13" name="Text 9"/>
          <p:cNvSpPr/>
          <p:nvPr/>
        </p:nvSpPr>
        <p:spPr>
          <a:xfrm>
            <a:off x="65379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Recurso sem identificação válida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Deve ser recolhido ao Tesouro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Pode causar desaprovação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2026: saneamento possível — art. 32, §5º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PIX sem CPF: alerta automático no SPCE 2026</a:t>
            </a:r>
            <a:endParaRPr lang="en-US" sz="1540" dirty="0"/>
          </a:p>
        </p:txBody>
      </p:sp>
      <p:sp>
        <p:nvSpPr>
          <p:cNvPr id="14" name="Shape 10"/>
          <p:cNvSpPr/>
          <p:nvPr/>
        </p:nvSpPr>
        <p:spPr>
          <a:xfrm>
            <a:off x="841248" y="5596128"/>
            <a:ext cx="10561320" cy="457200"/>
          </a:xfrm>
          <a:prstGeom prst="roundRect">
            <a:avLst>
              <a:gd name="adj" fmla="val 10000"/>
            </a:avLst>
          </a:prstGeom>
          <a:solidFill>
            <a:srgbClr val="FDECEC"/>
          </a:solidFill>
          <a:ln w="10160">
            <a:solidFill>
              <a:srgbClr val="E9A5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1"/>
          <p:cNvSpPr/>
          <p:nvPr/>
        </p:nvSpPr>
        <p:spPr>
          <a:xfrm>
            <a:off x="1051560" y="5705856"/>
            <a:ext cx="10149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B42318"/>
                </a:solidFill>
              </a:rPr>
              <a:t>⚠ RONI é causa sensível de desaprovação; saneamento deve ocorrer antes da decisão.</a:t>
            </a:r>
            <a:endParaRPr lang="en-US" sz="1280" dirty="0"/>
          </a:p>
        </p:txBody>
      </p:sp>
      <p:sp>
        <p:nvSpPr>
          <p:cNvPr id="16" name="Shape 12"/>
          <p:cNvSpPr/>
          <p:nvPr/>
        </p:nvSpPr>
        <p:spPr>
          <a:xfrm>
            <a:off x="841248" y="6108192"/>
            <a:ext cx="10561320" cy="292608"/>
          </a:xfrm>
          <a:prstGeom prst="roundRect">
            <a:avLst>
              <a:gd name="adj" fmla="val 10938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1005840" y="6181344"/>
            <a:ext cx="102229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002B52"/>
                </a:solidFill>
              </a:rPr>
              <a:t>Res. TSE nº 23.607/2019, arts. 31 e 32, §5º | Lei nº 9.504/1997, arts. 24 e 30 | ADI 4.650/STF</a:t>
            </a:r>
            <a:endParaRPr lang="en-US" sz="94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</a:rPr>
              <a:t>11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201168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822960"/>
            <a:ext cx="9829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Gastos eleitorais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841248" y="141732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5B6770"/>
                </a:solidFill>
              </a:rPr>
              <a:t>Conceito, tipologia e comprovação</a:t>
            </a:r>
            <a:endParaRPr lang="en-US" sz="138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ect">
            <a:avLst/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3B70"/>
                </a:solidFill>
              </a:rPr>
              <a:t>12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7498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F8FBFD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5"/>
          <p:cNvSpPr/>
          <p:nvPr/>
        </p:nvSpPr>
        <p:spPr>
          <a:xfrm>
            <a:off x="9509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Gastos típicos</a:t>
            </a:r>
            <a:endParaRPr lang="en-US" sz="1740" dirty="0"/>
          </a:p>
        </p:txBody>
      </p:sp>
      <p:sp>
        <p:nvSpPr>
          <p:cNvPr id="10" name="Text 6"/>
          <p:cNvSpPr/>
          <p:nvPr/>
        </p:nvSpPr>
        <p:spPr>
          <a:xfrm>
            <a:off x="10515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Propaganda eleitoral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Produção audiovisual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Publicidade gráfica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Pessoal de campanha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Pesquisas eleitorais</a:t>
            </a:r>
            <a:endParaRPr lang="en-US" sz="1540" dirty="0"/>
          </a:p>
        </p:txBody>
      </p:sp>
      <p:sp>
        <p:nvSpPr>
          <p:cNvPr id="11" name="Shape 7"/>
          <p:cNvSpPr/>
          <p:nvPr/>
        </p:nvSpPr>
        <p:spPr>
          <a:xfrm>
            <a:off x="62362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EAF4FB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8"/>
          <p:cNvSpPr/>
          <p:nvPr/>
        </p:nvSpPr>
        <p:spPr>
          <a:xfrm>
            <a:off x="64373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Comprovação</a:t>
            </a:r>
            <a:endParaRPr lang="en-US" sz="1740" dirty="0"/>
          </a:p>
        </p:txBody>
      </p:sp>
      <p:sp>
        <p:nvSpPr>
          <p:cNvPr id="13" name="Text 9"/>
          <p:cNvSpPr/>
          <p:nvPr/>
        </p:nvSpPr>
        <p:spPr>
          <a:xfrm>
            <a:off x="65379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Contrato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Nota fiscal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Comprovante bancário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Documento de entrega ou execução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Registro no SPCE</a:t>
            </a:r>
            <a:endParaRPr lang="en-US" sz="1540" dirty="0"/>
          </a:p>
        </p:txBody>
      </p:sp>
      <p:sp>
        <p:nvSpPr>
          <p:cNvPr id="14" name="Shape 10"/>
          <p:cNvSpPr/>
          <p:nvPr/>
        </p:nvSpPr>
        <p:spPr>
          <a:xfrm>
            <a:off x="841248" y="5596128"/>
            <a:ext cx="10561320" cy="457200"/>
          </a:xfrm>
          <a:prstGeom prst="roundRect">
            <a:avLst>
              <a:gd name="adj" fmla="val 10000"/>
            </a:avLst>
          </a:prstGeom>
          <a:solidFill>
            <a:srgbClr val="FDECEC"/>
          </a:solidFill>
          <a:ln w="10160">
            <a:solidFill>
              <a:srgbClr val="E9A5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1"/>
          <p:cNvSpPr/>
          <p:nvPr/>
        </p:nvSpPr>
        <p:spPr>
          <a:xfrm>
            <a:off x="1051560" y="5705856"/>
            <a:ext cx="10149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B42318"/>
                </a:solidFill>
              </a:rPr>
              <a:t>⚠ Despesa sem lastro documental tende a gerar diligência.</a:t>
            </a:r>
            <a:endParaRPr lang="en-US" sz="1280" dirty="0"/>
          </a:p>
        </p:txBody>
      </p:sp>
      <p:sp>
        <p:nvSpPr>
          <p:cNvPr id="16" name="Shape 12"/>
          <p:cNvSpPr/>
          <p:nvPr/>
        </p:nvSpPr>
        <p:spPr>
          <a:xfrm>
            <a:off x="841248" y="6108192"/>
            <a:ext cx="10561320" cy="292608"/>
          </a:xfrm>
          <a:prstGeom prst="roundRect">
            <a:avLst>
              <a:gd name="adj" fmla="val 10938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1005840" y="6181344"/>
            <a:ext cx="102229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002B52"/>
                </a:solidFill>
              </a:rPr>
              <a:t>Res. TSE nº 23.607/2019, arts. 34 a 47; Lei nº 9.504/1997, art. 26</a:t>
            </a:r>
            <a:endParaRPr lang="en-US" sz="94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</a:rPr>
              <a:t>12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7.jpg"/>
          <p:cNvPicPr>
            <a:picLocks noChangeAspect="1"/>
          </p:cNvPicPr>
          <p:nvPr/>
        </p:nvPicPr>
        <p:blipFill>
          <a:blip r:embed="rId3"/>
          <a:srcRect t="45" b="4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201168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822960"/>
            <a:ext cx="9829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Propaganda digital e impulsionamento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841248" y="141732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5B6770"/>
                </a:solidFill>
              </a:rPr>
              <a:t>Gasto eleitoral com maior fiscalização tecnológica</a:t>
            </a:r>
            <a:endParaRPr lang="en-US" sz="138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ect">
            <a:avLst/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3B70"/>
                </a:solidFill>
              </a:rPr>
              <a:t>13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7498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F8FBFD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5"/>
          <p:cNvSpPr/>
          <p:nvPr/>
        </p:nvSpPr>
        <p:spPr>
          <a:xfrm>
            <a:off x="9509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Base de controle</a:t>
            </a:r>
            <a:endParaRPr lang="en-US" sz="1740" dirty="0"/>
          </a:p>
        </p:txBody>
      </p:sp>
      <p:sp>
        <p:nvSpPr>
          <p:cNvPr id="10" name="Text 6"/>
          <p:cNvSpPr/>
          <p:nvPr/>
        </p:nvSpPr>
        <p:spPr>
          <a:xfrm>
            <a:off x="10515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Identificação da contratação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Comprovante de impulsionamento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Vinculação à conta oficial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Lançamento individual no SPCE</a:t>
            </a:r>
            <a:endParaRPr lang="en-US" sz="1680" dirty="0"/>
          </a:p>
        </p:txBody>
      </p:sp>
      <p:sp>
        <p:nvSpPr>
          <p:cNvPr id="11" name="Shape 7"/>
          <p:cNvSpPr/>
          <p:nvPr/>
        </p:nvSpPr>
        <p:spPr>
          <a:xfrm>
            <a:off x="62362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EAF4FB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8"/>
          <p:cNvSpPr/>
          <p:nvPr/>
        </p:nvSpPr>
        <p:spPr>
          <a:xfrm>
            <a:off x="64373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Ponto de aula</a:t>
            </a:r>
            <a:endParaRPr lang="en-US" sz="1740" dirty="0"/>
          </a:p>
        </p:txBody>
      </p:sp>
      <p:sp>
        <p:nvSpPr>
          <p:cNvPr id="13" name="Text 9"/>
          <p:cNvSpPr/>
          <p:nvPr/>
        </p:nvSpPr>
        <p:spPr>
          <a:xfrm>
            <a:off x="65379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O gasto digital deixa rastro eletrônico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A nota fiscal deve corresponder ao serviço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Impulsionamento exige rastreabilidade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Inconsistências podem ser detectadas por cruzamento</a:t>
            </a:r>
            <a:endParaRPr lang="en-US" sz="1680" dirty="0"/>
          </a:p>
        </p:txBody>
      </p:sp>
      <p:sp>
        <p:nvSpPr>
          <p:cNvPr id="14" name="Shape 10"/>
          <p:cNvSpPr/>
          <p:nvPr/>
        </p:nvSpPr>
        <p:spPr>
          <a:xfrm>
            <a:off x="841248" y="5596128"/>
            <a:ext cx="10561320" cy="457200"/>
          </a:xfrm>
          <a:prstGeom prst="roundRect">
            <a:avLst>
              <a:gd name="adj" fmla="val 10000"/>
            </a:avLst>
          </a:prstGeom>
          <a:solidFill>
            <a:srgbClr val="FDECEC"/>
          </a:solidFill>
          <a:ln w="10160">
            <a:solidFill>
              <a:srgbClr val="E9A5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1"/>
          <p:cNvSpPr/>
          <p:nvPr/>
        </p:nvSpPr>
        <p:spPr>
          <a:xfrm>
            <a:off x="1051560" y="5705856"/>
            <a:ext cx="10149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B42318"/>
                </a:solidFill>
              </a:rPr>
              <a:t>⚠ Propaganda digital é área de risco elevado em auditoria de campanha.</a:t>
            </a:r>
            <a:endParaRPr lang="en-US" sz="1280" dirty="0"/>
          </a:p>
        </p:txBody>
      </p:sp>
      <p:sp>
        <p:nvSpPr>
          <p:cNvPr id="16" name="Shape 12"/>
          <p:cNvSpPr/>
          <p:nvPr/>
        </p:nvSpPr>
        <p:spPr>
          <a:xfrm>
            <a:off x="841248" y="6108192"/>
            <a:ext cx="10561320" cy="292608"/>
          </a:xfrm>
          <a:prstGeom prst="roundRect">
            <a:avLst>
              <a:gd name="adj" fmla="val 10938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1005840" y="6181344"/>
            <a:ext cx="102229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002B52"/>
                </a:solidFill>
              </a:rPr>
              <a:t>Res. TSE nº 23.607/2019, arts. 42 a 44; Lei nº 9.504/1997, arts. 57-A a 57-C</a:t>
            </a:r>
            <a:endParaRPr lang="en-US" sz="94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</a:rPr>
              <a:t>13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201168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822960"/>
            <a:ext cx="9829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SPCE — Sistema de Prestação de Contas</a:t>
            </a:r>
            <a:endParaRPr lang="en-US" sz="3600" dirty="0"/>
          </a:p>
        </p:txBody>
      </p:sp>
      <p:sp>
        <p:nvSpPr>
          <p:cNvPr id="5" name="Text 1"/>
          <p:cNvSpPr/>
          <p:nvPr/>
        </p:nvSpPr>
        <p:spPr>
          <a:xfrm>
            <a:off x="841248" y="141732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5B6770"/>
                </a:solidFill>
              </a:rPr>
              <a:t>Sistema oficial de escrituração, transmissão e auditoria</a:t>
            </a:r>
            <a:endParaRPr lang="en-US" sz="138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ect">
            <a:avLst/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3B70"/>
                </a:solidFill>
              </a:rPr>
              <a:t>14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7498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F8FBFD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5"/>
          <p:cNvSpPr/>
          <p:nvPr/>
        </p:nvSpPr>
        <p:spPr>
          <a:xfrm>
            <a:off x="9509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Função do SPCE</a:t>
            </a:r>
            <a:endParaRPr lang="en-US" sz="1740" dirty="0"/>
          </a:p>
        </p:txBody>
      </p:sp>
      <p:sp>
        <p:nvSpPr>
          <p:cNvPr id="10" name="Text 6"/>
          <p:cNvSpPr/>
          <p:nvPr/>
        </p:nvSpPr>
        <p:spPr>
          <a:xfrm>
            <a:off x="10515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Registrar receitas e despesas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Transmitir a prestação de contas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Emitir relatórios e demonstrativos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Integrar dados com PJe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2026: sistema integralmente web</a:t>
            </a:r>
            <a:endParaRPr lang="en-US" sz="1540" dirty="0"/>
          </a:p>
        </p:txBody>
      </p:sp>
      <p:sp>
        <p:nvSpPr>
          <p:cNvPr id="11" name="Shape 7"/>
          <p:cNvSpPr/>
          <p:nvPr/>
        </p:nvSpPr>
        <p:spPr>
          <a:xfrm>
            <a:off x="62362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EAF4FB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8"/>
          <p:cNvSpPr/>
          <p:nvPr/>
        </p:nvSpPr>
        <p:spPr>
          <a:xfrm>
            <a:off x="64373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Fiscalização digital</a:t>
            </a:r>
            <a:endParaRPr lang="en-US" sz="1740" dirty="0"/>
          </a:p>
        </p:txBody>
      </p:sp>
      <p:sp>
        <p:nvSpPr>
          <p:cNvPr id="13" name="Text 9"/>
          <p:cNvSpPr/>
          <p:nvPr/>
        </p:nvSpPr>
        <p:spPr>
          <a:xfrm>
            <a:off x="65379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Cruzamento com Receita Federal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Cruzamento com bancos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Importação de notas fiscais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Auditoria automatizada e IA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Monitoramento contínuo durante toda a campanha</a:t>
            </a:r>
            <a:endParaRPr lang="en-US" sz="1540" dirty="0"/>
          </a:p>
        </p:txBody>
      </p:sp>
      <p:sp>
        <p:nvSpPr>
          <p:cNvPr id="14" name="Shape 10"/>
          <p:cNvSpPr/>
          <p:nvPr/>
        </p:nvSpPr>
        <p:spPr>
          <a:xfrm>
            <a:off x="841248" y="5596128"/>
            <a:ext cx="10561320" cy="457200"/>
          </a:xfrm>
          <a:prstGeom prst="roundRect">
            <a:avLst>
              <a:gd name="adj" fmla="val 10000"/>
            </a:avLst>
          </a:prstGeom>
          <a:solidFill>
            <a:srgbClr val="FDECEC"/>
          </a:solidFill>
          <a:ln w="10160">
            <a:solidFill>
              <a:srgbClr val="E9A5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1"/>
          <p:cNvSpPr/>
          <p:nvPr/>
        </p:nvSpPr>
        <p:spPr>
          <a:xfrm>
            <a:off x="1051560" y="5705856"/>
            <a:ext cx="10149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B42318"/>
                </a:solidFill>
              </a:rPr>
              <a:t>⚠ O SPCE 2026 opera como plataforma de auditoria em tempo real.</a:t>
            </a:r>
            <a:endParaRPr lang="en-US" sz="1280" dirty="0"/>
          </a:p>
        </p:txBody>
      </p:sp>
      <p:sp>
        <p:nvSpPr>
          <p:cNvPr id="16" name="Shape 12"/>
          <p:cNvSpPr/>
          <p:nvPr/>
        </p:nvSpPr>
        <p:spPr>
          <a:xfrm>
            <a:off x="841248" y="6108192"/>
            <a:ext cx="10561320" cy="292608"/>
          </a:xfrm>
          <a:prstGeom prst="roundRect">
            <a:avLst>
              <a:gd name="adj" fmla="val 10938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1005840" y="6181344"/>
            <a:ext cx="102229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002B52"/>
                </a:solidFill>
              </a:rPr>
              <a:t>Res. TSE nº 23.607/2019, art. 54 | Res. TSE nº 23.752/2026 | Lei nº 14.063/2020 | MP nº 2.200-2/2001</a:t>
            </a:r>
            <a:endParaRPr lang="en-US" sz="94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</a:rPr>
              <a:t>14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8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201168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822960"/>
            <a:ext cx="9829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Prestação de contas parcial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841248" y="141732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5B6770"/>
                </a:solidFill>
              </a:rPr>
              <a:t>Transparência durante a campanha</a:t>
            </a:r>
            <a:endParaRPr lang="en-US" sz="138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ect">
            <a:avLst/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3B70"/>
                </a:solidFill>
              </a:rPr>
              <a:t>15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7498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F8FBFD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5"/>
          <p:cNvSpPr/>
          <p:nvPr/>
        </p:nvSpPr>
        <p:spPr>
          <a:xfrm>
            <a:off x="9509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Obrigação</a:t>
            </a:r>
            <a:endParaRPr lang="en-US" sz="1740" dirty="0"/>
          </a:p>
        </p:txBody>
      </p:sp>
      <p:sp>
        <p:nvSpPr>
          <p:cNvPr id="10" name="Text 6"/>
          <p:cNvSpPr/>
          <p:nvPr/>
        </p:nvSpPr>
        <p:spPr>
          <a:xfrm>
            <a:off x="10515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Entrega em período definido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Receitas do período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Despesas do período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Conciliação parcial</a:t>
            </a:r>
            <a:endParaRPr lang="en-US" sz="1680" dirty="0"/>
          </a:p>
        </p:txBody>
      </p:sp>
      <p:sp>
        <p:nvSpPr>
          <p:cNvPr id="11" name="Shape 7"/>
          <p:cNvSpPr/>
          <p:nvPr/>
        </p:nvSpPr>
        <p:spPr>
          <a:xfrm>
            <a:off x="62362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EAF4FB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8"/>
          <p:cNvSpPr/>
          <p:nvPr/>
        </p:nvSpPr>
        <p:spPr>
          <a:xfrm>
            <a:off x="64373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Objetivo didático</a:t>
            </a:r>
            <a:endParaRPr lang="en-US" sz="1740" dirty="0"/>
          </a:p>
        </p:txBody>
      </p:sp>
      <p:sp>
        <p:nvSpPr>
          <p:cNvPr id="13" name="Text 9"/>
          <p:cNvSpPr/>
          <p:nvPr/>
        </p:nvSpPr>
        <p:spPr>
          <a:xfrm>
            <a:off x="65379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Permite controle público e técnico durante a campanha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Antecipação de inconsistências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Base para fiscalização tempestiva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Não substitui a prestação final</a:t>
            </a:r>
            <a:endParaRPr lang="en-US" sz="1680" dirty="0"/>
          </a:p>
        </p:txBody>
      </p:sp>
      <p:sp>
        <p:nvSpPr>
          <p:cNvPr id="14" name="Shape 10"/>
          <p:cNvSpPr/>
          <p:nvPr/>
        </p:nvSpPr>
        <p:spPr>
          <a:xfrm>
            <a:off x="841248" y="5596128"/>
            <a:ext cx="10561320" cy="457200"/>
          </a:xfrm>
          <a:prstGeom prst="roundRect">
            <a:avLst>
              <a:gd name="adj" fmla="val 10000"/>
            </a:avLst>
          </a:prstGeom>
          <a:solidFill>
            <a:srgbClr val="FDECEC"/>
          </a:solidFill>
          <a:ln w="10160">
            <a:solidFill>
              <a:srgbClr val="E9A5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1"/>
          <p:cNvSpPr/>
          <p:nvPr/>
        </p:nvSpPr>
        <p:spPr>
          <a:xfrm>
            <a:off x="1051560" y="5705856"/>
            <a:ext cx="10149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B42318"/>
                </a:solidFill>
              </a:rPr>
              <a:t>⚠ A parcial previne problemas, mas não encerra a obrigação final.</a:t>
            </a:r>
            <a:endParaRPr lang="en-US" sz="1280" dirty="0"/>
          </a:p>
        </p:txBody>
      </p:sp>
      <p:sp>
        <p:nvSpPr>
          <p:cNvPr id="16" name="Shape 12"/>
          <p:cNvSpPr/>
          <p:nvPr/>
        </p:nvSpPr>
        <p:spPr>
          <a:xfrm>
            <a:off x="841248" y="6108192"/>
            <a:ext cx="10561320" cy="292608"/>
          </a:xfrm>
          <a:prstGeom prst="roundRect">
            <a:avLst>
              <a:gd name="adj" fmla="val 10938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1005840" y="6181344"/>
            <a:ext cx="102229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002B52"/>
                </a:solidFill>
              </a:rPr>
              <a:t>Res. TSE nº 23.607/2019, arts. 55 a 63; Lei nº 9.504/1997, art. 28</a:t>
            </a:r>
            <a:endParaRPr lang="en-US" sz="94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</a:rPr>
              <a:t>15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201168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822960"/>
            <a:ext cx="9829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Prestação de contas final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841248" y="141732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5B6770"/>
                </a:solidFill>
              </a:rPr>
              <a:t>Obrigação definitiva após o pleito</a:t>
            </a:r>
            <a:endParaRPr lang="en-US" sz="138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ect">
            <a:avLst/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3B70"/>
                </a:solidFill>
              </a:rPr>
              <a:t>16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7498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F8FBFD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5"/>
          <p:cNvSpPr/>
          <p:nvPr/>
        </p:nvSpPr>
        <p:spPr>
          <a:xfrm>
            <a:off x="9509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Documentação essencial</a:t>
            </a:r>
            <a:endParaRPr lang="en-US" sz="1740" dirty="0"/>
          </a:p>
        </p:txBody>
      </p:sp>
      <p:sp>
        <p:nvSpPr>
          <p:cNvPr id="10" name="Text 6"/>
          <p:cNvSpPr/>
          <p:nvPr/>
        </p:nvSpPr>
        <p:spPr>
          <a:xfrm>
            <a:off x="10515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Extratos bancários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Contratos eleitorais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Notas fiscais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Comprovantes de impulsionamento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Documentos do FEFC e Fundo Partidário</a:t>
            </a:r>
            <a:endParaRPr lang="en-US" sz="1540" dirty="0"/>
          </a:p>
        </p:txBody>
      </p:sp>
      <p:sp>
        <p:nvSpPr>
          <p:cNvPr id="11" name="Shape 7"/>
          <p:cNvSpPr/>
          <p:nvPr/>
        </p:nvSpPr>
        <p:spPr>
          <a:xfrm>
            <a:off x="62362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EAF4FB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8"/>
          <p:cNvSpPr/>
          <p:nvPr/>
        </p:nvSpPr>
        <p:spPr>
          <a:xfrm>
            <a:off x="64373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Atualização 2026</a:t>
            </a:r>
            <a:endParaRPr lang="en-US" sz="1740" dirty="0"/>
          </a:p>
        </p:txBody>
      </p:sp>
      <p:sp>
        <p:nvSpPr>
          <p:cNvPr id="13" name="Text 9"/>
          <p:cNvSpPr/>
          <p:nvPr/>
        </p:nvSpPr>
        <p:spPr>
          <a:xfrm>
            <a:off x="65379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Candidato sem campanha também presta contas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Guarda até trânsito em julgado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Conciliação bancária final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Relatório de 72 horas em diligência urgente</a:t>
            </a:r>
            <a:endParaRPr lang="en-US" sz="1680" dirty="0"/>
          </a:p>
        </p:txBody>
      </p:sp>
      <p:sp>
        <p:nvSpPr>
          <p:cNvPr id="14" name="Shape 10"/>
          <p:cNvSpPr/>
          <p:nvPr/>
        </p:nvSpPr>
        <p:spPr>
          <a:xfrm>
            <a:off x="841248" y="5596128"/>
            <a:ext cx="10561320" cy="457200"/>
          </a:xfrm>
          <a:prstGeom prst="roundRect">
            <a:avLst>
              <a:gd name="adj" fmla="val 10000"/>
            </a:avLst>
          </a:prstGeom>
          <a:solidFill>
            <a:srgbClr val="FDECEC"/>
          </a:solidFill>
          <a:ln w="10160">
            <a:solidFill>
              <a:srgbClr val="E9A5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1"/>
          <p:cNvSpPr/>
          <p:nvPr/>
        </p:nvSpPr>
        <p:spPr>
          <a:xfrm>
            <a:off x="1051560" y="5705856"/>
            <a:ext cx="10149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B42318"/>
                </a:solidFill>
              </a:rPr>
              <a:t>⚠ Renúncia ou indeferimento não eliminam o dever de prestar contas.</a:t>
            </a:r>
            <a:endParaRPr lang="en-US" sz="1280" dirty="0"/>
          </a:p>
        </p:txBody>
      </p:sp>
      <p:sp>
        <p:nvSpPr>
          <p:cNvPr id="16" name="Shape 12"/>
          <p:cNvSpPr/>
          <p:nvPr/>
        </p:nvSpPr>
        <p:spPr>
          <a:xfrm>
            <a:off x="841248" y="6108192"/>
            <a:ext cx="10561320" cy="292608"/>
          </a:xfrm>
          <a:prstGeom prst="roundRect">
            <a:avLst>
              <a:gd name="adj" fmla="val 10938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1005840" y="6181344"/>
            <a:ext cx="102229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002B52"/>
                </a:solidFill>
              </a:rPr>
              <a:t>Res. TSE nº 23.607/2019, arts. 64 a 69; Lei nº 9.504/1997, arts. 28, 30 e 32</a:t>
            </a:r>
            <a:endParaRPr lang="en-US" sz="94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</a:rPr>
              <a:t>16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201168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822960"/>
            <a:ext cx="9829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Prestação simplificada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841248" y="141732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5B6770"/>
                </a:solidFill>
              </a:rPr>
              <a:t>Rito simplificado não significa ausência de controle</a:t>
            </a:r>
            <a:endParaRPr lang="en-US" sz="138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ect">
            <a:avLst/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3B70"/>
                </a:solidFill>
              </a:rPr>
              <a:t>17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7498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F8FBFD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5"/>
          <p:cNvSpPr/>
          <p:nvPr/>
        </p:nvSpPr>
        <p:spPr>
          <a:xfrm>
            <a:off x="9509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Hipóteses</a:t>
            </a:r>
            <a:endParaRPr lang="en-US" sz="1740" dirty="0"/>
          </a:p>
        </p:txBody>
      </p:sp>
      <p:sp>
        <p:nvSpPr>
          <p:cNvPr id="10" name="Text 6"/>
          <p:cNvSpPr/>
          <p:nvPr/>
        </p:nvSpPr>
        <p:spPr>
          <a:xfrm>
            <a:off x="10515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Campanhas de menor movimentação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Arrecadação ou gastos até o limite normativo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Documentação reduzida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Análise proporcional</a:t>
            </a:r>
            <a:endParaRPr lang="en-US" sz="1680" dirty="0"/>
          </a:p>
        </p:txBody>
      </p:sp>
      <p:sp>
        <p:nvSpPr>
          <p:cNvPr id="11" name="Shape 7"/>
          <p:cNvSpPr/>
          <p:nvPr/>
        </p:nvSpPr>
        <p:spPr>
          <a:xfrm>
            <a:off x="62362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EAF4FB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8"/>
          <p:cNvSpPr/>
          <p:nvPr/>
        </p:nvSpPr>
        <p:spPr>
          <a:xfrm>
            <a:off x="64373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Riscos</a:t>
            </a:r>
            <a:endParaRPr lang="en-US" sz="1740" dirty="0"/>
          </a:p>
        </p:txBody>
      </p:sp>
      <p:sp>
        <p:nvSpPr>
          <p:cNvPr id="13" name="Text 9"/>
          <p:cNvSpPr/>
          <p:nvPr/>
        </p:nvSpPr>
        <p:spPr>
          <a:xfrm>
            <a:off x="65379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RONI continua relevante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Extratos ainda importam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Falhas graves podem gerar desaprovação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Simplificação não dispensa verdade material</a:t>
            </a:r>
            <a:endParaRPr lang="en-US" sz="1680" dirty="0"/>
          </a:p>
        </p:txBody>
      </p:sp>
      <p:sp>
        <p:nvSpPr>
          <p:cNvPr id="14" name="Shape 10"/>
          <p:cNvSpPr/>
          <p:nvPr/>
        </p:nvSpPr>
        <p:spPr>
          <a:xfrm>
            <a:off x="841248" y="5596128"/>
            <a:ext cx="10561320" cy="457200"/>
          </a:xfrm>
          <a:prstGeom prst="roundRect">
            <a:avLst>
              <a:gd name="adj" fmla="val 10000"/>
            </a:avLst>
          </a:prstGeom>
          <a:solidFill>
            <a:srgbClr val="FDECEC"/>
          </a:solidFill>
          <a:ln w="10160">
            <a:solidFill>
              <a:srgbClr val="E9A5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1"/>
          <p:cNvSpPr/>
          <p:nvPr/>
        </p:nvSpPr>
        <p:spPr>
          <a:xfrm>
            <a:off x="1051560" y="5705856"/>
            <a:ext cx="10149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B42318"/>
                </a:solidFill>
              </a:rPr>
              <a:t>⚠ Conta simplificada não autoriza descuido documental.</a:t>
            </a:r>
            <a:endParaRPr lang="en-US" sz="1280" dirty="0"/>
          </a:p>
        </p:txBody>
      </p:sp>
      <p:sp>
        <p:nvSpPr>
          <p:cNvPr id="16" name="Shape 12"/>
          <p:cNvSpPr/>
          <p:nvPr/>
        </p:nvSpPr>
        <p:spPr>
          <a:xfrm>
            <a:off x="841248" y="6108192"/>
            <a:ext cx="10561320" cy="292608"/>
          </a:xfrm>
          <a:prstGeom prst="roundRect">
            <a:avLst>
              <a:gd name="adj" fmla="val 10938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1005840" y="6181344"/>
            <a:ext cx="102229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002B52"/>
                </a:solidFill>
              </a:rPr>
              <a:t>Res. TSE nº 23.607/2019, art. 70; Lei nº 9.504/1997, art. 28</a:t>
            </a:r>
            <a:endParaRPr lang="en-US" sz="94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</a:rPr>
              <a:t>17</a:t>
            </a:r>
            <a:endParaRPr lang="en-US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6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201168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822960"/>
            <a:ext cx="9829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Julgamento das contas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841248" y="141732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5B6770"/>
                </a:solidFill>
              </a:rPr>
              <a:t>Resultados possíveis e estratégias de defesa</a:t>
            </a:r>
            <a:endParaRPr lang="en-US" sz="138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ect">
            <a:avLst/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3B70"/>
                </a:solidFill>
              </a:rPr>
              <a:t>18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7498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F8FBFD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5"/>
          <p:cNvSpPr/>
          <p:nvPr/>
        </p:nvSpPr>
        <p:spPr>
          <a:xfrm>
            <a:off x="9509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Modalidades</a:t>
            </a:r>
            <a:endParaRPr lang="en-US" sz="1740" dirty="0"/>
          </a:p>
        </p:txBody>
      </p:sp>
      <p:sp>
        <p:nvSpPr>
          <p:cNvPr id="10" name="Text 6"/>
          <p:cNvSpPr/>
          <p:nvPr/>
        </p:nvSpPr>
        <p:spPr>
          <a:xfrm>
            <a:off x="10515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Aprovação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Aprovação com ressalvas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Desaprovação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Não prestação</a:t>
            </a:r>
            <a:endParaRPr lang="en-US" sz="1680" dirty="0"/>
          </a:p>
        </p:txBody>
      </p:sp>
      <p:sp>
        <p:nvSpPr>
          <p:cNvPr id="11" name="Shape 7"/>
          <p:cNvSpPr/>
          <p:nvPr/>
        </p:nvSpPr>
        <p:spPr>
          <a:xfrm>
            <a:off x="62362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EAF4FB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8"/>
          <p:cNvSpPr/>
          <p:nvPr/>
        </p:nvSpPr>
        <p:spPr>
          <a:xfrm>
            <a:off x="64373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Defesa técnica</a:t>
            </a:r>
            <a:endParaRPr lang="en-US" sz="1740" dirty="0"/>
          </a:p>
        </p:txBody>
      </p:sp>
      <p:sp>
        <p:nvSpPr>
          <p:cNvPr id="13" name="Text 9"/>
          <p:cNvSpPr/>
          <p:nvPr/>
        </p:nvSpPr>
        <p:spPr>
          <a:xfrm>
            <a:off x="65379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Erros formais irrelevantes não rejeitam contas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Diligências permitem saneamento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Retificação pode corrigir inconsistências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Proporcionalidade deve orientar a análise</a:t>
            </a:r>
            <a:endParaRPr lang="en-US" sz="1680" dirty="0"/>
          </a:p>
        </p:txBody>
      </p:sp>
      <p:sp>
        <p:nvSpPr>
          <p:cNvPr id="14" name="Shape 10"/>
          <p:cNvSpPr/>
          <p:nvPr/>
        </p:nvSpPr>
        <p:spPr>
          <a:xfrm>
            <a:off x="841248" y="5596128"/>
            <a:ext cx="10561320" cy="457200"/>
          </a:xfrm>
          <a:prstGeom prst="roundRect">
            <a:avLst>
              <a:gd name="adj" fmla="val 10000"/>
            </a:avLst>
          </a:prstGeom>
          <a:solidFill>
            <a:srgbClr val="FDECEC"/>
          </a:solidFill>
          <a:ln w="10160">
            <a:solidFill>
              <a:srgbClr val="E9A5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1"/>
          <p:cNvSpPr/>
          <p:nvPr/>
        </p:nvSpPr>
        <p:spPr>
          <a:xfrm>
            <a:off x="1051560" y="5705856"/>
            <a:ext cx="10149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B42318"/>
                </a:solidFill>
              </a:rPr>
              <a:t>⚠ Art. 75 é a espinha dorsal defensiva contra falhas formais.</a:t>
            </a:r>
            <a:endParaRPr lang="en-US" sz="1280" dirty="0"/>
          </a:p>
        </p:txBody>
      </p:sp>
      <p:sp>
        <p:nvSpPr>
          <p:cNvPr id="16" name="Shape 12"/>
          <p:cNvSpPr/>
          <p:nvPr/>
        </p:nvSpPr>
        <p:spPr>
          <a:xfrm>
            <a:off x="841248" y="6108192"/>
            <a:ext cx="10561320" cy="292608"/>
          </a:xfrm>
          <a:prstGeom prst="roundRect">
            <a:avLst>
              <a:gd name="adj" fmla="val 10938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1005840" y="6181344"/>
            <a:ext cx="102229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002B52"/>
                </a:solidFill>
              </a:rPr>
              <a:t>Res. TSE nº 23.607/2019, arts. 74 a 81; Lei nº 9.504/1997, art. 30, §§2º e 2º-A</a:t>
            </a:r>
            <a:endParaRPr lang="en-US" sz="94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</a:rPr>
              <a:t>18</a:t>
            </a:r>
            <a:endParaRPr lang="en-US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7.jpg"/>
          <p:cNvPicPr>
            <a:picLocks noChangeAspect="1"/>
          </p:cNvPicPr>
          <p:nvPr/>
        </p:nvPicPr>
        <p:blipFill>
          <a:blip r:embed="rId3"/>
          <a:srcRect t="45" b="4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201168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822960"/>
            <a:ext cx="9829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Conclusão e checklist 2026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841248" y="141732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5B6770"/>
                </a:solidFill>
              </a:rPr>
              <a:t>Pontos críticos para treinamento, consultoria e defesa eleitoral</a:t>
            </a:r>
            <a:endParaRPr lang="en-US" sz="138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ect">
            <a:avLst/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3B70"/>
                </a:solidFill>
              </a:rPr>
              <a:t>20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621792" y="1719072"/>
            <a:ext cx="3246120" cy="3730752"/>
          </a:xfrm>
          <a:prstGeom prst="roundRect">
            <a:avLst>
              <a:gd name="adj" fmla="val 2817"/>
            </a:avLst>
          </a:prstGeom>
          <a:solidFill>
            <a:srgbClr val="F8FBFD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5"/>
          <p:cNvSpPr/>
          <p:nvPr/>
        </p:nvSpPr>
        <p:spPr>
          <a:xfrm>
            <a:off x="822960" y="1901952"/>
            <a:ext cx="284378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Checklist operacional</a:t>
            </a:r>
            <a:endParaRPr lang="en-US" sz="1740" dirty="0"/>
          </a:p>
        </p:txBody>
      </p:sp>
      <p:sp>
        <p:nvSpPr>
          <p:cNvPr id="10" name="Text 6"/>
          <p:cNvSpPr/>
          <p:nvPr/>
        </p:nvSpPr>
        <p:spPr>
          <a:xfrm>
            <a:off x="923544" y="2340864"/>
            <a:ext cx="265176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CNPJ e contas abertas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Fontes segregadas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Doadores identificados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Notas e contratos conferidos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SPCE conciliado</a:t>
            </a:r>
            <a:endParaRPr lang="en-US" sz="1540" dirty="0"/>
          </a:p>
        </p:txBody>
      </p:sp>
      <p:sp>
        <p:nvSpPr>
          <p:cNvPr id="11" name="Shape 7"/>
          <p:cNvSpPr/>
          <p:nvPr/>
        </p:nvSpPr>
        <p:spPr>
          <a:xfrm>
            <a:off x="4233672" y="1719072"/>
            <a:ext cx="3246120" cy="3730752"/>
          </a:xfrm>
          <a:prstGeom prst="roundRect">
            <a:avLst>
              <a:gd name="adj" fmla="val 2817"/>
            </a:avLst>
          </a:prstGeom>
          <a:solidFill>
            <a:srgbClr val="EAF6EF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8"/>
          <p:cNvSpPr/>
          <p:nvPr/>
        </p:nvSpPr>
        <p:spPr>
          <a:xfrm>
            <a:off x="4434840" y="1901952"/>
            <a:ext cx="284378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Pontos críticos 2026</a:t>
            </a:r>
            <a:endParaRPr lang="en-US" sz="1740" dirty="0"/>
          </a:p>
        </p:txBody>
      </p:sp>
      <p:sp>
        <p:nvSpPr>
          <p:cNvPr id="13" name="Text 9"/>
          <p:cNvSpPr/>
          <p:nvPr/>
        </p:nvSpPr>
        <p:spPr>
          <a:xfrm>
            <a:off x="4535424" y="2340864"/>
            <a:ext cx="265176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PIX com relatório CPF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RONI saneável em hipóteses específicas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Conta eletrônica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Guarda até trânsito em julgado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IA na auditoria</a:t>
            </a:r>
            <a:endParaRPr lang="en-US" sz="1540" dirty="0"/>
          </a:p>
        </p:txBody>
      </p:sp>
      <p:sp>
        <p:nvSpPr>
          <p:cNvPr id="14" name="Shape 10"/>
          <p:cNvSpPr/>
          <p:nvPr/>
        </p:nvSpPr>
        <p:spPr>
          <a:xfrm>
            <a:off x="7845552" y="1719072"/>
            <a:ext cx="3246120" cy="3730752"/>
          </a:xfrm>
          <a:prstGeom prst="roundRect">
            <a:avLst>
              <a:gd name="adj" fmla="val 2817"/>
            </a:avLst>
          </a:prstGeom>
          <a:solidFill>
            <a:srgbClr val="F8FBFD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1"/>
          <p:cNvSpPr/>
          <p:nvPr/>
        </p:nvSpPr>
        <p:spPr>
          <a:xfrm>
            <a:off x="8046720" y="1901952"/>
            <a:ext cx="284378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Estratégia defensiva</a:t>
            </a:r>
            <a:endParaRPr lang="en-US" sz="1740" dirty="0"/>
          </a:p>
        </p:txBody>
      </p:sp>
      <p:sp>
        <p:nvSpPr>
          <p:cNvPr id="16" name="Text 12"/>
          <p:cNvSpPr/>
          <p:nvPr/>
        </p:nvSpPr>
        <p:spPr>
          <a:xfrm>
            <a:off x="8147304" y="2340864"/>
            <a:ext cx="265176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Responder diligências com documentos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Invocar proporcionalidade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Separar erro formal de irregularidade grave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Demonstrar boa-fé e rastreabilidade</a:t>
            </a:r>
            <a:endParaRPr lang="en-US" sz="1680" dirty="0"/>
          </a:p>
        </p:txBody>
      </p:sp>
      <p:sp>
        <p:nvSpPr>
          <p:cNvPr id="17" name="Shape 13"/>
          <p:cNvSpPr/>
          <p:nvPr/>
        </p:nvSpPr>
        <p:spPr>
          <a:xfrm>
            <a:off x="841248" y="5596128"/>
            <a:ext cx="10561320" cy="457200"/>
          </a:xfrm>
          <a:prstGeom prst="roundRect">
            <a:avLst>
              <a:gd name="adj" fmla="val 10000"/>
            </a:avLst>
          </a:prstGeom>
          <a:solidFill>
            <a:srgbClr val="FDECEC"/>
          </a:solidFill>
          <a:ln w="10160">
            <a:solidFill>
              <a:srgbClr val="E9A5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Text 14"/>
          <p:cNvSpPr/>
          <p:nvPr/>
        </p:nvSpPr>
        <p:spPr>
          <a:xfrm>
            <a:off x="1051560" y="5705856"/>
            <a:ext cx="10149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B42318"/>
                </a:solidFill>
              </a:rPr>
              <a:t>⚠ A prestação de contas bem feita começa antes da primeira arrecadação.</a:t>
            </a:r>
            <a:endParaRPr lang="en-US" sz="1280" dirty="0"/>
          </a:p>
        </p:txBody>
      </p:sp>
      <p:sp>
        <p:nvSpPr>
          <p:cNvPr id="19" name="Shape 15"/>
          <p:cNvSpPr/>
          <p:nvPr/>
        </p:nvSpPr>
        <p:spPr>
          <a:xfrm>
            <a:off x="841248" y="6108192"/>
            <a:ext cx="10561320" cy="292608"/>
          </a:xfrm>
          <a:prstGeom prst="roundRect">
            <a:avLst>
              <a:gd name="adj" fmla="val 10938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Text 16"/>
          <p:cNvSpPr/>
          <p:nvPr/>
        </p:nvSpPr>
        <p:spPr>
          <a:xfrm>
            <a:off x="1005840" y="6181344"/>
            <a:ext cx="102229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002B52"/>
                </a:solidFill>
              </a:rPr>
              <a:t>Base: Res. TSE nº 23.607/2019 atualizada para 2026; Lei nº 9.504/1997; Lei nº 9.096/1995; LC nº 64/1990</a:t>
            </a:r>
            <a:endParaRPr lang="en-US" sz="940" dirty="0"/>
          </a:p>
        </p:txBody>
      </p:sp>
      <p:pic>
        <p:nvPicPr>
          <p:cNvPr id="21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22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</a:rPr>
              <a:t>20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201168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822960"/>
            <a:ext cx="9829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Estrutura </a:t>
            </a:r>
            <a:r>
              <a:rPr lang="en-US" sz="40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normativa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841248" y="141732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5B6770"/>
                </a:solidFill>
              </a:rPr>
              <a:t>Base legal e regulamentar do sistema de contas eleitorais</a:t>
            </a:r>
            <a:endParaRPr lang="en-US" sz="138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ect">
            <a:avLst/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3B70"/>
                </a:solidFill>
              </a:rPr>
              <a:t>02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7498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F8FBFD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5"/>
          <p:cNvSpPr/>
          <p:nvPr/>
        </p:nvSpPr>
        <p:spPr>
          <a:xfrm>
            <a:off x="9509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Normas centrais</a:t>
            </a:r>
            <a:endParaRPr lang="en-US" sz="1740" dirty="0"/>
          </a:p>
        </p:txBody>
      </p:sp>
      <p:sp>
        <p:nvSpPr>
          <p:cNvPr id="10" name="Text 6"/>
          <p:cNvSpPr/>
          <p:nvPr/>
        </p:nvSpPr>
        <p:spPr>
          <a:xfrm>
            <a:off x="10515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Constituição Federal e Código Eleitoral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Lei nº 9.504/1997 — Lei das Eleições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Lei nº 9.096/1995 — Partidos Políticos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LC nº 64/1990 — abuso e inelegibilidades</a:t>
            </a:r>
            <a:endParaRPr lang="en-US" sz="1680" dirty="0"/>
          </a:p>
        </p:txBody>
      </p:sp>
      <p:sp>
        <p:nvSpPr>
          <p:cNvPr id="11" name="Shape 7"/>
          <p:cNvSpPr/>
          <p:nvPr/>
        </p:nvSpPr>
        <p:spPr>
          <a:xfrm>
            <a:off x="62362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EAF4FB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8"/>
          <p:cNvSpPr/>
          <p:nvPr/>
        </p:nvSpPr>
        <p:spPr>
          <a:xfrm>
            <a:off x="64373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Resoluções TSE</a:t>
            </a:r>
            <a:endParaRPr lang="en-US" sz="1740" dirty="0"/>
          </a:p>
        </p:txBody>
      </p:sp>
      <p:sp>
        <p:nvSpPr>
          <p:cNvPr id="13" name="Text 9"/>
          <p:cNvSpPr/>
          <p:nvPr/>
        </p:nvSpPr>
        <p:spPr>
          <a:xfrm>
            <a:off x="65379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Res. TSE nº 23.607/2019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Res. TSE nº 23.752/2026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Res. TSE nº 23.760/2026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Atos complementares do pleito</a:t>
            </a:r>
            <a:endParaRPr lang="en-US" sz="1680" dirty="0"/>
          </a:p>
        </p:txBody>
      </p:sp>
      <p:sp>
        <p:nvSpPr>
          <p:cNvPr id="14" name="Shape 10"/>
          <p:cNvSpPr/>
          <p:nvPr/>
        </p:nvSpPr>
        <p:spPr>
          <a:xfrm>
            <a:off x="841248" y="5596128"/>
            <a:ext cx="10561320" cy="457200"/>
          </a:xfrm>
          <a:prstGeom prst="roundRect">
            <a:avLst>
              <a:gd name="adj" fmla="val 10000"/>
            </a:avLst>
          </a:prstGeom>
          <a:solidFill>
            <a:srgbClr val="FDECEC"/>
          </a:solidFill>
          <a:ln w="10160">
            <a:solidFill>
              <a:srgbClr val="E9A5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1"/>
          <p:cNvSpPr/>
          <p:nvPr/>
        </p:nvSpPr>
        <p:spPr>
          <a:xfrm>
            <a:off x="1051560" y="5705856"/>
            <a:ext cx="10149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B42318"/>
                </a:solidFill>
              </a:rPr>
              <a:t>⚠ A estrutura normativa deve ser lida de forma integrada.</a:t>
            </a:r>
            <a:endParaRPr lang="en-US" sz="1280" dirty="0"/>
          </a:p>
        </p:txBody>
      </p:sp>
      <p:sp>
        <p:nvSpPr>
          <p:cNvPr id="16" name="Shape 12"/>
          <p:cNvSpPr/>
          <p:nvPr/>
        </p:nvSpPr>
        <p:spPr>
          <a:xfrm>
            <a:off x="841248" y="6108192"/>
            <a:ext cx="10561320" cy="292608"/>
          </a:xfrm>
          <a:prstGeom prst="roundRect">
            <a:avLst>
              <a:gd name="adj" fmla="val 10938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1005840" y="6181344"/>
            <a:ext cx="102229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002B52"/>
                </a:solidFill>
              </a:rPr>
              <a:t>Fundamento: CE, art. 23, IX; Lei nº 9.504/1997, art. 105</a:t>
            </a:r>
            <a:endParaRPr lang="en-US" sz="94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201168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822960"/>
            <a:ext cx="9829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SPCE 2026 — O que mudou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841248" y="141732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5B6770"/>
                </a:solidFill>
              </a:rPr>
              <a:t>Comparativo operacional e fiscalizatório em relação ao modelo 2024</a:t>
            </a:r>
            <a:endParaRPr lang="en-US" sz="138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ect">
            <a:avLst/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3B70"/>
                </a:solidFill>
              </a:rPr>
              <a:t>21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7498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F8FBFD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5"/>
          <p:cNvSpPr/>
          <p:nvPr/>
        </p:nvSpPr>
        <p:spPr>
          <a:xfrm>
            <a:off x="9509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SPCE 2024</a:t>
            </a:r>
            <a:endParaRPr lang="en-US" sz="1740" dirty="0"/>
          </a:p>
        </p:txBody>
      </p:sp>
      <p:sp>
        <p:nvSpPr>
          <p:cNvPr id="10" name="Text 6"/>
          <p:cNvSpPr/>
          <p:nvPr/>
        </p:nvSpPr>
        <p:spPr>
          <a:xfrm>
            <a:off x="10515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Controle mais manual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Maior dependência de conferência documental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Importação limitada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Fiscalização predominantemente documental</a:t>
            </a:r>
            <a:endParaRPr lang="en-US" sz="1680" dirty="0"/>
          </a:p>
        </p:txBody>
      </p:sp>
      <p:sp>
        <p:nvSpPr>
          <p:cNvPr id="11" name="Shape 7"/>
          <p:cNvSpPr/>
          <p:nvPr/>
        </p:nvSpPr>
        <p:spPr>
          <a:xfrm>
            <a:off x="62362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EAF4FB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8"/>
          <p:cNvSpPr/>
          <p:nvPr/>
        </p:nvSpPr>
        <p:spPr>
          <a:xfrm>
            <a:off x="64373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SPCE 2026</a:t>
            </a:r>
            <a:endParaRPr lang="en-US" sz="1740" dirty="0"/>
          </a:p>
        </p:txBody>
      </p:sp>
      <p:sp>
        <p:nvSpPr>
          <p:cNvPr id="13" name="Text 9"/>
          <p:cNvSpPr/>
          <p:nvPr/>
        </p:nvSpPr>
        <p:spPr>
          <a:xfrm>
            <a:off x="65379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Rastreabilidade eletrônica ampliada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Integração automática com bancos e Receita Federal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Sistema integralmente web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Auditoria automatizada com IA</a:t>
            </a:r>
            <a:endParaRPr lang="en-US" sz="1680" dirty="0"/>
          </a:p>
        </p:txBody>
      </p:sp>
      <p:sp>
        <p:nvSpPr>
          <p:cNvPr id="14" name="Shape 10"/>
          <p:cNvSpPr/>
          <p:nvPr/>
        </p:nvSpPr>
        <p:spPr>
          <a:xfrm>
            <a:off x="841248" y="5596128"/>
            <a:ext cx="10561320" cy="457200"/>
          </a:xfrm>
          <a:prstGeom prst="roundRect">
            <a:avLst>
              <a:gd name="adj" fmla="val 10000"/>
            </a:avLst>
          </a:prstGeom>
          <a:solidFill>
            <a:srgbClr val="FDECEC"/>
          </a:solidFill>
          <a:ln w="10160">
            <a:solidFill>
              <a:srgbClr val="E9A5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1"/>
          <p:cNvSpPr/>
          <p:nvPr/>
        </p:nvSpPr>
        <p:spPr>
          <a:xfrm>
            <a:off x="1051560" y="5705856"/>
            <a:ext cx="10149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B42318"/>
                </a:solidFill>
              </a:rPr>
              <a:t>⚠ O SPCE 2026 deixou de ser formulário e passou a ser plataforma integrada de auditoria digital.</a:t>
            </a:r>
            <a:endParaRPr lang="en-US" sz="1280" dirty="0"/>
          </a:p>
        </p:txBody>
      </p:sp>
      <p:sp>
        <p:nvSpPr>
          <p:cNvPr id="16" name="Shape 12"/>
          <p:cNvSpPr/>
          <p:nvPr/>
        </p:nvSpPr>
        <p:spPr>
          <a:xfrm>
            <a:off x="841248" y="6108192"/>
            <a:ext cx="10561320" cy="292608"/>
          </a:xfrm>
          <a:prstGeom prst="roundRect">
            <a:avLst>
              <a:gd name="adj" fmla="val 10938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1005840" y="6181344"/>
            <a:ext cx="102229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002B52"/>
                </a:solidFill>
              </a:rPr>
              <a:t>Base: Res. TSE nº 23.607/2019 c/c Res. TSE nº 23.752/2026 | Art. 32, §5º</a:t>
            </a:r>
            <a:endParaRPr lang="en-US" sz="94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</a:rPr>
              <a:t>21</a:t>
            </a:r>
            <a:endParaRPr lang="en-US" sz="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8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201168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822960"/>
            <a:ext cx="9829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PIX Eleitoral e Recibos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841248" y="141732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5B6770"/>
                </a:solidFill>
              </a:rPr>
              <a:t>Rastreabilidade e dispensa documental no SPCE 2026</a:t>
            </a:r>
            <a:endParaRPr lang="en-US" sz="138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ect">
            <a:avLst/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3B70"/>
                </a:solidFill>
              </a:rPr>
              <a:t>22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7498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F8FBFD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5"/>
          <p:cNvSpPr/>
          <p:nvPr/>
        </p:nvSpPr>
        <p:spPr>
          <a:xfrm>
            <a:off x="9509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SPCE 2024 — PIX e recibos</a:t>
            </a:r>
            <a:endParaRPr lang="en-US" sz="1740" dirty="0"/>
          </a:p>
        </p:txBody>
      </p:sp>
      <p:sp>
        <p:nvSpPr>
          <p:cNvPr id="10" name="Text 6"/>
          <p:cNvSpPr/>
          <p:nvPr/>
        </p:nvSpPr>
        <p:spPr>
          <a:xfrm>
            <a:off x="10515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PIX: controle manual e conferência documental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Recibo obrigatório em todas as doações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Menor integração com sistema bancário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Risco de RONI por falha documental</a:t>
            </a:r>
            <a:endParaRPr lang="en-US" sz="1680" dirty="0"/>
          </a:p>
        </p:txBody>
      </p:sp>
      <p:sp>
        <p:nvSpPr>
          <p:cNvPr id="11" name="Shape 7"/>
          <p:cNvSpPr/>
          <p:nvPr/>
        </p:nvSpPr>
        <p:spPr>
          <a:xfrm>
            <a:off x="62362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EAF4FB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8"/>
          <p:cNvSpPr/>
          <p:nvPr/>
        </p:nvSpPr>
        <p:spPr>
          <a:xfrm>
            <a:off x="64373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SPCE 2026 — PIX e recibos</a:t>
            </a:r>
            <a:endParaRPr lang="en-US" sz="1740" dirty="0"/>
          </a:p>
        </p:txBody>
      </p:sp>
      <p:sp>
        <p:nvSpPr>
          <p:cNvPr id="13" name="Text 9"/>
          <p:cNvSpPr/>
          <p:nvPr/>
        </p:nvSpPr>
        <p:spPr>
          <a:xfrm>
            <a:off x="65379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CPF obrigatório no PIX eleitoral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PIX e TED específicos: recibo dispensado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Cruzamento eletrônico em tempo real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PIX sem CPF gera alerta automático de RONI</a:t>
            </a:r>
            <a:endParaRPr lang="en-US" sz="1680" dirty="0"/>
          </a:p>
        </p:txBody>
      </p:sp>
      <p:sp>
        <p:nvSpPr>
          <p:cNvPr id="14" name="Shape 10"/>
          <p:cNvSpPr/>
          <p:nvPr/>
        </p:nvSpPr>
        <p:spPr>
          <a:xfrm>
            <a:off x="841248" y="5596128"/>
            <a:ext cx="10561320" cy="457200"/>
          </a:xfrm>
          <a:prstGeom prst="roundRect">
            <a:avLst>
              <a:gd name="adj" fmla="val 10000"/>
            </a:avLst>
          </a:prstGeom>
          <a:solidFill>
            <a:srgbClr val="FDECEC"/>
          </a:solidFill>
          <a:ln w="10160">
            <a:solidFill>
              <a:srgbClr val="E9A5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1"/>
          <p:cNvSpPr/>
          <p:nvPr/>
        </p:nvSpPr>
        <p:spPr>
          <a:xfrm>
            <a:off x="1051560" y="5705856"/>
            <a:ext cx="10149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B42318"/>
                </a:solidFill>
              </a:rPr>
              <a:t>⚠ PIX sem CPF identificado pode ser classificado automaticamente como RONI no SPCE 2026.</a:t>
            </a:r>
            <a:endParaRPr lang="en-US" sz="1280" dirty="0"/>
          </a:p>
        </p:txBody>
      </p:sp>
      <p:sp>
        <p:nvSpPr>
          <p:cNvPr id="16" name="Shape 12"/>
          <p:cNvSpPr/>
          <p:nvPr/>
        </p:nvSpPr>
        <p:spPr>
          <a:xfrm>
            <a:off x="841248" y="6108192"/>
            <a:ext cx="10561320" cy="292608"/>
          </a:xfrm>
          <a:prstGeom prst="roundRect">
            <a:avLst>
              <a:gd name="adj" fmla="val 10938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1005840" y="6181344"/>
            <a:ext cx="102229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002B52"/>
                </a:solidFill>
              </a:rPr>
              <a:t>Res. TSE nº 23.752/2026, art. 7º, §§6º-A e 6º-B | Res. TSE nº 23.607/2019, art. 32</a:t>
            </a:r>
            <a:endParaRPr lang="en-US" sz="94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</a:rPr>
              <a:t>22</a:t>
            </a:r>
            <a:endParaRPr lang="en-US" sz="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201168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822960"/>
            <a:ext cx="9829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Integração Bancária e Conciliação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841248" y="141732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5B6770"/>
                </a:solidFill>
              </a:rPr>
              <a:t>Cruzamento eletrônico e automação das divergências</a:t>
            </a:r>
            <a:endParaRPr lang="en-US" sz="138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ect">
            <a:avLst/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3B70"/>
                </a:solidFill>
              </a:rPr>
              <a:t>23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7498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F8FBFD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5"/>
          <p:cNvSpPr/>
          <p:nvPr/>
        </p:nvSpPr>
        <p:spPr>
          <a:xfrm>
            <a:off x="9509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SPCE 2024</a:t>
            </a:r>
            <a:endParaRPr lang="en-US" sz="1740" dirty="0"/>
          </a:p>
        </p:txBody>
      </p:sp>
      <p:sp>
        <p:nvSpPr>
          <p:cNvPr id="10" name="Text 6"/>
          <p:cNvSpPr/>
          <p:nvPr/>
        </p:nvSpPr>
        <p:spPr>
          <a:xfrm>
            <a:off x="10515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Integração bancária limitada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Importação de extratos manual ou parcial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Conciliação dependente de análise humana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Maior tolerância a erros de lançamento</a:t>
            </a:r>
            <a:endParaRPr lang="en-US" sz="1680" dirty="0"/>
          </a:p>
        </p:txBody>
      </p:sp>
      <p:sp>
        <p:nvSpPr>
          <p:cNvPr id="11" name="Shape 7"/>
          <p:cNvSpPr/>
          <p:nvPr/>
        </p:nvSpPr>
        <p:spPr>
          <a:xfrm>
            <a:off x="62362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EAF4FB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8"/>
          <p:cNvSpPr/>
          <p:nvPr/>
        </p:nvSpPr>
        <p:spPr>
          <a:xfrm>
            <a:off x="64373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SPCE 2026</a:t>
            </a:r>
            <a:endParaRPr lang="en-US" sz="1740" dirty="0"/>
          </a:p>
        </p:txBody>
      </p:sp>
      <p:sp>
        <p:nvSpPr>
          <p:cNvPr id="13" name="Text 9"/>
          <p:cNvSpPr/>
          <p:nvPr/>
        </p:nvSpPr>
        <p:spPr>
          <a:xfrm>
            <a:off x="65379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Integração automática com instituições financeiras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Cruzamento de dados bancários em tempo real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Detecção eletrônica automática de divergências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Menor margem para erros de lançamento</a:t>
            </a:r>
            <a:endParaRPr lang="en-US" sz="1680" dirty="0"/>
          </a:p>
        </p:txBody>
      </p:sp>
      <p:sp>
        <p:nvSpPr>
          <p:cNvPr id="14" name="Shape 10"/>
          <p:cNvSpPr/>
          <p:nvPr/>
        </p:nvSpPr>
        <p:spPr>
          <a:xfrm>
            <a:off x="841248" y="5596128"/>
            <a:ext cx="10561320" cy="457200"/>
          </a:xfrm>
          <a:prstGeom prst="roundRect">
            <a:avLst>
              <a:gd name="adj" fmla="val 10000"/>
            </a:avLst>
          </a:prstGeom>
          <a:solidFill>
            <a:srgbClr val="FDECEC"/>
          </a:solidFill>
          <a:ln w="10160">
            <a:solidFill>
              <a:srgbClr val="E9A5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1"/>
          <p:cNvSpPr/>
          <p:nvPr/>
        </p:nvSpPr>
        <p:spPr>
          <a:xfrm>
            <a:off x="1051560" y="5705856"/>
            <a:ext cx="10149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B42318"/>
                </a:solidFill>
              </a:rPr>
              <a:t>⚠ Divergências bancárias que passariam despercebidas em 2024 serão detectadas automaticamente em 2026.</a:t>
            </a:r>
            <a:endParaRPr lang="en-US" sz="1280" dirty="0"/>
          </a:p>
        </p:txBody>
      </p:sp>
      <p:sp>
        <p:nvSpPr>
          <p:cNvPr id="16" name="Shape 12"/>
          <p:cNvSpPr/>
          <p:nvPr/>
        </p:nvSpPr>
        <p:spPr>
          <a:xfrm>
            <a:off x="841248" y="6108192"/>
            <a:ext cx="10561320" cy="292608"/>
          </a:xfrm>
          <a:prstGeom prst="roundRect">
            <a:avLst>
              <a:gd name="adj" fmla="val 10938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1005840" y="6181344"/>
            <a:ext cx="102229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002B52"/>
                </a:solidFill>
              </a:rPr>
              <a:t>Res. TSE nº 23.607/2019, arts. 8º a 16 | Res. TSE nº 23.752/2026</a:t>
            </a:r>
            <a:endParaRPr lang="en-US" sz="94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</a:rPr>
              <a:t>23</a:t>
            </a:r>
            <a:endParaRPr lang="en-US" sz="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201168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822960"/>
            <a:ext cx="9829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NF-e, Despesas e RONI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841248" y="141732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5B6770"/>
                </a:solidFill>
              </a:rPr>
              <a:t>Fiscalização fiscal automatizada e controle de recursos sem origem</a:t>
            </a:r>
            <a:endParaRPr lang="en-US" sz="138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ect">
            <a:avLst/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3B70"/>
                </a:solidFill>
              </a:rPr>
              <a:t>24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7498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F8FBFD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5"/>
          <p:cNvSpPr/>
          <p:nvPr/>
        </p:nvSpPr>
        <p:spPr>
          <a:xfrm>
            <a:off x="9509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SPCE 2024 — NF-e e RONI</a:t>
            </a:r>
            <a:endParaRPr lang="en-US" sz="1740" dirty="0"/>
          </a:p>
        </p:txBody>
      </p:sp>
      <p:sp>
        <p:nvSpPr>
          <p:cNvPr id="10" name="Text 6"/>
          <p:cNvSpPr/>
          <p:nvPr/>
        </p:nvSpPr>
        <p:spPr>
          <a:xfrm>
            <a:off x="10515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Fiscalização de NF-e menos integrada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Cruzamento com Receita Federal manual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RONI com menor rastreabilidade eletrônica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Baixa margem para saneamento posterior</a:t>
            </a:r>
            <a:endParaRPr lang="en-US" sz="1680" dirty="0"/>
          </a:p>
        </p:txBody>
      </p:sp>
      <p:sp>
        <p:nvSpPr>
          <p:cNvPr id="11" name="Shape 7"/>
          <p:cNvSpPr/>
          <p:nvPr/>
        </p:nvSpPr>
        <p:spPr>
          <a:xfrm>
            <a:off x="62362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EAF4FB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8"/>
          <p:cNvSpPr/>
          <p:nvPr/>
        </p:nvSpPr>
        <p:spPr>
          <a:xfrm>
            <a:off x="64373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SPCE 2026 — NF-e e RONI</a:t>
            </a:r>
            <a:endParaRPr lang="en-US" sz="1740" dirty="0"/>
          </a:p>
        </p:txBody>
      </p:sp>
      <p:sp>
        <p:nvSpPr>
          <p:cNvPr id="13" name="Text 9"/>
          <p:cNvSpPr/>
          <p:nvPr/>
        </p:nvSpPr>
        <p:spPr>
          <a:xfrm>
            <a:off x="65379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Importação e cruzamento fiscal automatizados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Integração direta Receita Federal x SPCE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PIX sem CPF amplia hipóteses de RONI eletrônico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Art. 32, §5º permite saneamento em hipóteses específicas</a:t>
            </a:r>
            <a:endParaRPr lang="en-US" sz="1680" dirty="0"/>
          </a:p>
        </p:txBody>
      </p:sp>
      <p:sp>
        <p:nvSpPr>
          <p:cNvPr id="14" name="Shape 10"/>
          <p:cNvSpPr/>
          <p:nvPr/>
        </p:nvSpPr>
        <p:spPr>
          <a:xfrm>
            <a:off x="841248" y="5596128"/>
            <a:ext cx="10561320" cy="457200"/>
          </a:xfrm>
          <a:prstGeom prst="roundRect">
            <a:avLst>
              <a:gd name="adj" fmla="val 10000"/>
            </a:avLst>
          </a:prstGeom>
          <a:solidFill>
            <a:srgbClr val="FDECEC"/>
          </a:solidFill>
          <a:ln w="10160">
            <a:solidFill>
              <a:srgbClr val="E9A5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1"/>
          <p:cNvSpPr/>
          <p:nvPr/>
        </p:nvSpPr>
        <p:spPr>
          <a:xfrm>
            <a:off x="1051560" y="5705856"/>
            <a:ext cx="10149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B42318"/>
                </a:solidFill>
              </a:rPr>
              <a:t>⚠ RONI é causa relevante de desaprovação; o saneamento do art. 32, §5º é ferramenta defensiva.</a:t>
            </a:r>
            <a:endParaRPr lang="en-US" sz="1280" dirty="0"/>
          </a:p>
        </p:txBody>
      </p:sp>
      <p:sp>
        <p:nvSpPr>
          <p:cNvPr id="16" name="Shape 12"/>
          <p:cNvSpPr/>
          <p:nvPr/>
        </p:nvSpPr>
        <p:spPr>
          <a:xfrm>
            <a:off x="841248" y="6108192"/>
            <a:ext cx="10561320" cy="292608"/>
          </a:xfrm>
          <a:prstGeom prst="roundRect">
            <a:avLst>
              <a:gd name="adj" fmla="val 10938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1005840" y="6181344"/>
            <a:ext cx="102229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002B52"/>
                </a:solidFill>
              </a:rPr>
              <a:t>Res. TSE nº 23.607/2019, arts. 31 e 32 | Res. TSE nº 23.752/2026 | Lei nº 9.504/1997, arts. 24 e 30</a:t>
            </a:r>
            <a:endParaRPr lang="en-US" sz="94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</a:rPr>
              <a:t>24</a:t>
            </a:r>
            <a:endParaRPr lang="en-US" sz="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6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201168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822960"/>
            <a:ext cx="9829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SPCE/PJe e Auditoria com IA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841248" y="141732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5B6770"/>
                </a:solidFill>
              </a:rPr>
              <a:t>Integração processual e fiscalização automatizada com inteligência artificial</a:t>
            </a:r>
            <a:endParaRPr lang="en-US" sz="138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ect">
            <a:avLst/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3B70"/>
                </a:solidFill>
              </a:rPr>
              <a:t>25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7498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F8FBFD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5"/>
          <p:cNvSpPr/>
          <p:nvPr/>
        </p:nvSpPr>
        <p:spPr>
          <a:xfrm>
            <a:off x="9509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SPCE 2024</a:t>
            </a:r>
            <a:endParaRPr lang="en-US" sz="1740" dirty="0"/>
          </a:p>
        </p:txBody>
      </p:sp>
      <p:sp>
        <p:nvSpPr>
          <p:cNvPr id="10" name="Text 6"/>
          <p:cNvSpPr/>
          <p:nvPr/>
        </p:nvSpPr>
        <p:spPr>
          <a:xfrm>
            <a:off x="10515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Integração com PJe parcial e manual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Auditoria predominantemente documental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Detecção de irregularidades dependente de análise técnica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Resposta da JE mais demorada</a:t>
            </a:r>
            <a:endParaRPr lang="en-US" sz="1680" dirty="0"/>
          </a:p>
        </p:txBody>
      </p:sp>
      <p:sp>
        <p:nvSpPr>
          <p:cNvPr id="11" name="Shape 7"/>
          <p:cNvSpPr/>
          <p:nvPr/>
        </p:nvSpPr>
        <p:spPr>
          <a:xfrm>
            <a:off x="62362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EAF4FB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8"/>
          <p:cNvSpPr/>
          <p:nvPr/>
        </p:nvSpPr>
        <p:spPr>
          <a:xfrm>
            <a:off x="64373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SPCE 2026</a:t>
            </a:r>
            <a:endParaRPr lang="en-US" sz="1740" dirty="0"/>
          </a:p>
        </p:txBody>
      </p:sp>
      <p:sp>
        <p:nvSpPr>
          <p:cNvPr id="13" name="Text 9"/>
          <p:cNvSpPr/>
          <p:nvPr/>
        </p:nvSpPr>
        <p:spPr>
          <a:xfrm>
            <a:off x="65379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Integração eletrônica ampliada com PJe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Auditoria automatizada com uso de IA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Detecção automática de padrões suspeitos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Maior velocidade na fiscalização e resposta da JE</a:t>
            </a:r>
            <a:endParaRPr lang="en-US" sz="1680" dirty="0"/>
          </a:p>
        </p:txBody>
      </p:sp>
      <p:sp>
        <p:nvSpPr>
          <p:cNvPr id="14" name="Shape 10"/>
          <p:cNvSpPr/>
          <p:nvPr/>
        </p:nvSpPr>
        <p:spPr>
          <a:xfrm>
            <a:off x="841248" y="5596128"/>
            <a:ext cx="10561320" cy="457200"/>
          </a:xfrm>
          <a:prstGeom prst="roundRect">
            <a:avLst>
              <a:gd name="adj" fmla="val 10000"/>
            </a:avLst>
          </a:prstGeom>
          <a:solidFill>
            <a:srgbClr val="FDECEC"/>
          </a:solidFill>
          <a:ln w="10160">
            <a:solidFill>
              <a:srgbClr val="E9A5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1"/>
          <p:cNvSpPr/>
          <p:nvPr/>
        </p:nvSpPr>
        <p:spPr>
          <a:xfrm>
            <a:off x="1051560" y="5705856"/>
            <a:ext cx="10149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B42318"/>
                </a:solidFill>
              </a:rPr>
              <a:t>⚠ A IA na auditoria do SPCE 2026 amplia a detecção de padrões suspeitos.</a:t>
            </a:r>
            <a:endParaRPr lang="en-US" sz="1280" dirty="0"/>
          </a:p>
        </p:txBody>
      </p:sp>
      <p:sp>
        <p:nvSpPr>
          <p:cNvPr id="16" name="Shape 12"/>
          <p:cNvSpPr/>
          <p:nvPr/>
        </p:nvSpPr>
        <p:spPr>
          <a:xfrm>
            <a:off x="841248" y="6108192"/>
            <a:ext cx="10561320" cy="292608"/>
          </a:xfrm>
          <a:prstGeom prst="roundRect">
            <a:avLst>
              <a:gd name="adj" fmla="val 10938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1005840" y="6181344"/>
            <a:ext cx="102229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002B52"/>
                </a:solidFill>
              </a:rPr>
              <a:t>Res. TSE nº 23.607/2019, art. 54 | Res. TSE nº 23.755/2026 | Lei nº 14.063/2020</a:t>
            </a:r>
            <a:endParaRPr lang="en-US" sz="94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</a:rPr>
              <a:t>25</a:t>
            </a:r>
            <a:endParaRPr lang="en-US" sz="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201168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822960"/>
            <a:ext cx="9829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Propaganda Digital e Impulsionamento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841248" y="141732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5B6770"/>
                </a:solidFill>
              </a:rPr>
              <a:t>Controle ampliado do tráfego pago e marketing político digital</a:t>
            </a:r>
            <a:endParaRPr lang="en-US" sz="138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ect">
            <a:avLst/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3B70"/>
                </a:solidFill>
              </a:rPr>
              <a:t>26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7498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F8FBFD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5"/>
          <p:cNvSpPr/>
          <p:nvPr/>
        </p:nvSpPr>
        <p:spPr>
          <a:xfrm>
            <a:off x="9509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SPCE 2024</a:t>
            </a:r>
            <a:endParaRPr lang="en-US" sz="1740" dirty="0"/>
          </a:p>
        </p:txBody>
      </p:sp>
      <p:sp>
        <p:nvSpPr>
          <p:cNvPr id="10" name="Text 6"/>
          <p:cNvSpPr/>
          <p:nvPr/>
        </p:nvSpPr>
        <p:spPr>
          <a:xfrm>
            <a:off x="10515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Controle de impulsionamento menos sofisticado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Rastreabilidade de tráfego pago limitada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Fiscalização menos integrada com propaganda digital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Menor cruzamento de dados de plataformas</a:t>
            </a:r>
            <a:endParaRPr lang="en-US" sz="1680" dirty="0"/>
          </a:p>
        </p:txBody>
      </p:sp>
      <p:sp>
        <p:nvSpPr>
          <p:cNvPr id="11" name="Shape 7"/>
          <p:cNvSpPr/>
          <p:nvPr/>
        </p:nvSpPr>
        <p:spPr>
          <a:xfrm>
            <a:off x="62362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EAF4FB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8"/>
          <p:cNvSpPr/>
          <p:nvPr/>
        </p:nvSpPr>
        <p:spPr>
          <a:xfrm>
            <a:off x="64373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SPCE 2026</a:t>
            </a:r>
            <a:endParaRPr lang="en-US" sz="1740" dirty="0"/>
          </a:p>
        </p:txBody>
      </p:sp>
      <p:sp>
        <p:nvSpPr>
          <p:cNvPr id="13" name="Text 9"/>
          <p:cNvSpPr/>
          <p:nvPr/>
        </p:nvSpPr>
        <p:spPr>
          <a:xfrm>
            <a:off x="65379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Fiscalização ampliada de tráfego pago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Integração com dados de propaganda digital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Cruzamento entre NF-e, SPCE e plataformas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Rotulagem obrigatória de conteúdo com IA</a:t>
            </a:r>
            <a:endParaRPr lang="en-US" sz="1680" dirty="0"/>
          </a:p>
        </p:txBody>
      </p:sp>
      <p:sp>
        <p:nvSpPr>
          <p:cNvPr id="14" name="Shape 10"/>
          <p:cNvSpPr/>
          <p:nvPr/>
        </p:nvSpPr>
        <p:spPr>
          <a:xfrm>
            <a:off x="841248" y="5596128"/>
            <a:ext cx="10561320" cy="457200"/>
          </a:xfrm>
          <a:prstGeom prst="roundRect">
            <a:avLst>
              <a:gd name="adj" fmla="val 10000"/>
            </a:avLst>
          </a:prstGeom>
          <a:solidFill>
            <a:srgbClr val="FDECEC"/>
          </a:solidFill>
          <a:ln w="10160">
            <a:solidFill>
              <a:srgbClr val="E9A5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1"/>
          <p:cNvSpPr/>
          <p:nvPr/>
        </p:nvSpPr>
        <p:spPr>
          <a:xfrm>
            <a:off x="1051560" y="5705856"/>
            <a:ext cx="10149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B42318"/>
                </a:solidFill>
              </a:rPr>
              <a:t>⚠ Propaganda digital com IA sem rotulagem pode configurar ilícito eleitoral.</a:t>
            </a:r>
            <a:endParaRPr lang="en-US" sz="1280" dirty="0"/>
          </a:p>
        </p:txBody>
      </p:sp>
      <p:sp>
        <p:nvSpPr>
          <p:cNvPr id="16" name="Shape 12"/>
          <p:cNvSpPr/>
          <p:nvPr/>
        </p:nvSpPr>
        <p:spPr>
          <a:xfrm>
            <a:off x="841248" y="6108192"/>
            <a:ext cx="10561320" cy="292608"/>
          </a:xfrm>
          <a:prstGeom prst="roundRect">
            <a:avLst>
              <a:gd name="adj" fmla="val 10938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1005840" y="6181344"/>
            <a:ext cx="102229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002B52"/>
                </a:solidFill>
              </a:rPr>
              <a:t>Res. TSE nº 23.607/2019, arts. 42 a 44 | Res. TSE nº 23.755/2026, art. 9º-B | Lei nº 9.504/1997, arts. 57-A a 57-C</a:t>
            </a:r>
            <a:endParaRPr lang="en-US" sz="94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</a:rPr>
              <a:t>26</a:t>
            </a:r>
            <a:endParaRPr lang="en-US" sz="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7.jpg"/>
          <p:cNvPicPr>
            <a:picLocks noChangeAspect="1"/>
          </p:cNvPicPr>
          <p:nvPr/>
        </p:nvPicPr>
        <p:blipFill>
          <a:blip r:embed="rId3"/>
          <a:srcRect t="45" b="4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201168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822960"/>
            <a:ext cx="9829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Renunciantes, Guarda e Compliance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841248" y="141732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5B6770"/>
                </a:solidFill>
              </a:rPr>
              <a:t>Obrigações documentais permanentes e modelo preventivo de prestação</a:t>
            </a:r>
            <a:endParaRPr lang="en-US" sz="138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ect">
            <a:avLst/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3B70"/>
                </a:solidFill>
              </a:rPr>
              <a:t>27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7498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F8FBFD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5"/>
          <p:cNvSpPr/>
          <p:nvPr/>
        </p:nvSpPr>
        <p:spPr>
          <a:xfrm>
            <a:off x="9509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SPCE 2024</a:t>
            </a:r>
            <a:endParaRPr lang="en-US" sz="1740" dirty="0"/>
          </a:p>
        </p:txBody>
      </p:sp>
      <p:sp>
        <p:nvSpPr>
          <p:cNvPr id="10" name="Text 6"/>
          <p:cNvSpPr/>
          <p:nvPr/>
        </p:nvSpPr>
        <p:spPr>
          <a:xfrm>
            <a:off x="10515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Renunciantes: dúvidas operacionais frequentes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Prazo de guarda documental menos rígido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Modelo reativo de prestação de contas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Compliance eleitoral sem estrutura formal</a:t>
            </a:r>
            <a:endParaRPr lang="en-US" sz="1680" dirty="0"/>
          </a:p>
        </p:txBody>
      </p:sp>
      <p:sp>
        <p:nvSpPr>
          <p:cNvPr id="11" name="Shape 7"/>
          <p:cNvSpPr/>
          <p:nvPr/>
        </p:nvSpPr>
        <p:spPr>
          <a:xfrm>
            <a:off x="62362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EAF4FB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8"/>
          <p:cNvSpPr/>
          <p:nvPr/>
        </p:nvSpPr>
        <p:spPr>
          <a:xfrm>
            <a:off x="64373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SPCE 2026</a:t>
            </a:r>
            <a:endParaRPr lang="en-US" sz="1740" dirty="0"/>
          </a:p>
        </p:txBody>
      </p:sp>
      <p:sp>
        <p:nvSpPr>
          <p:cNvPr id="13" name="Text 9"/>
          <p:cNvSpPr/>
          <p:nvPr/>
        </p:nvSpPr>
        <p:spPr>
          <a:xfrm>
            <a:off x="65379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Obrigatoriedade expressa de prestação para renunciantes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Guarda documental até o trânsito em julgado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Modelo preventivo e auditável de ponta a ponta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Campanhas devem atuar com compliance eleitoral ativo</a:t>
            </a:r>
            <a:endParaRPr lang="en-US" sz="1680" dirty="0"/>
          </a:p>
        </p:txBody>
      </p:sp>
      <p:sp>
        <p:nvSpPr>
          <p:cNvPr id="14" name="Shape 10"/>
          <p:cNvSpPr/>
          <p:nvPr/>
        </p:nvSpPr>
        <p:spPr>
          <a:xfrm>
            <a:off x="841248" y="5596128"/>
            <a:ext cx="10561320" cy="457200"/>
          </a:xfrm>
          <a:prstGeom prst="roundRect">
            <a:avLst>
              <a:gd name="adj" fmla="val 10000"/>
            </a:avLst>
          </a:prstGeom>
          <a:solidFill>
            <a:srgbClr val="FDECEC"/>
          </a:solidFill>
          <a:ln w="10160">
            <a:solidFill>
              <a:srgbClr val="E9A5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1"/>
          <p:cNvSpPr/>
          <p:nvPr/>
        </p:nvSpPr>
        <p:spPr>
          <a:xfrm>
            <a:off x="1051560" y="5705856"/>
            <a:ext cx="10149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B42318"/>
                </a:solidFill>
              </a:rPr>
              <a:t>⚠ Renúncia e indeferimento não eliminam o dever de prestar contas.</a:t>
            </a:r>
            <a:endParaRPr lang="en-US" sz="1280" dirty="0"/>
          </a:p>
        </p:txBody>
      </p:sp>
      <p:sp>
        <p:nvSpPr>
          <p:cNvPr id="16" name="Shape 12"/>
          <p:cNvSpPr/>
          <p:nvPr/>
        </p:nvSpPr>
        <p:spPr>
          <a:xfrm>
            <a:off x="841248" y="6108192"/>
            <a:ext cx="10561320" cy="292608"/>
          </a:xfrm>
          <a:prstGeom prst="roundRect">
            <a:avLst>
              <a:gd name="adj" fmla="val 10938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1005840" y="6181344"/>
            <a:ext cx="102229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002B52"/>
                </a:solidFill>
              </a:rPr>
              <a:t>Res. TSE nº 23.607/2019, arts. 64 a 70 | Res. TSE nº 23.752/2026 | Lei nº 9.504/1997, arts. 28, 30 e 32</a:t>
            </a:r>
            <a:endParaRPr lang="en-US" sz="94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</a:rPr>
              <a:t>27</a:t>
            </a:r>
            <a:endParaRPr lang="en-US" sz="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201168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822960"/>
            <a:ext cx="9829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Fiscalização em Tempo Real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841248" y="141732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5B6770"/>
                </a:solidFill>
              </a:rPr>
              <a:t>Monitoramento contínuo da campanha e resposta imediata da Justiça Eleitoral</a:t>
            </a:r>
            <a:endParaRPr lang="en-US" sz="138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ect">
            <a:avLst/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3B70"/>
                </a:solidFill>
              </a:rPr>
              <a:t>28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7498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F8FBFD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5"/>
          <p:cNvSpPr/>
          <p:nvPr/>
        </p:nvSpPr>
        <p:spPr>
          <a:xfrm>
            <a:off x="9509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SPCE 2024</a:t>
            </a:r>
            <a:endParaRPr lang="en-US" sz="1740" dirty="0"/>
          </a:p>
        </p:txBody>
      </p:sp>
      <p:sp>
        <p:nvSpPr>
          <p:cNvPr id="10" name="Text 6"/>
          <p:cNvSpPr/>
          <p:nvPr/>
        </p:nvSpPr>
        <p:spPr>
          <a:xfrm>
            <a:off x="10515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Monitoramento parcial e menos integrado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Fiscalização concentrada na prestação final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Menor capacidade de cruzamento em tempo real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Diligências dependentes de provocação</a:t>
            </a:r>
            <a:endParaRPr lang="en-US" sz="1680" dirty="0"/>
          </a:p>
        </p:txBody>
      </p:sp>
      <p:sp>
        <p:nvSpPr>
          <p:cNvPr id="11" name="Shape 7"/>
          <p:cNvSpPr/>
          <p:nvPr/>
        </p:nvSpPr>
        <p:spPr>
          <a:xfrm>
            <a:off x="62362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EAF4FB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8"/>
          <p:cNvSpPr/>
          <p:nvPr/>
        </p:nvSpPr>
        <p:spPr>
          <a:xfrm>
            <a:off x="64373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SPCE 2026</a:t>
            </a:r>
            <a:endParaRPr lang="en-US" sz="1740" dirty="0"/>
          </a:p>
        </p:txBody>
      </p:sp>
      <p:sp>
        <p:nvSpPr>
          <p:cNvPr id="13" name="Text 9"/>
          <p:cNvSpPr/>
          <p:nvPr/>
        </p:nvSpPr>
        <p:spPr>
          <a:xfrm>
            <a:off x="65379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Monitoramento contínuo durante toda a campanha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Cruzamento automático de dados em tempo real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Resposta rápida da JE a inconsistências detectadas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Fiscalização ativa sem necessidade de provocação</a:t>
            </a:r>
            <a:endParaRPr lang="en-US" sz="1680" dirty="0"/>
          </a:p>
        </p:txBody>
      </p:sp>
      <p:sp>
        <p:nvSpPr>
          <p:cNvPr id="14" name="Shape 10"/>
          <p:cNvSpPr/>
          <p:nvPr/>
        </p:nvSpPr>
        <p:spPr>
          <a:xfrm>
            <a:off x="841248" y="5596128"/>
            <a:ext cx="10561320" cy="457200"/>
          </a:xfrm>
          <a:prstGeom prst="roundRect">
            <a:avLst>
              <a:gd name="adj" fmla="val 10000"/>
            </a:avLst>
          </a:prstGeom>
          <a:solidFill>
            <a:srgbClr val="FDECEC"/>
          </a:solidFill>
          <a:ln w="10160">
            <a:solidFill>
              <a:srgbClr val="E9A5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1"/>
          <p:cNvSpPr/>
          <p:nvPr/>
        </p:nvSpPr>
        <p:spPr>
          <a:xfrm>
            <a:off x="1051560" y="5705856"/>
            <a:ext cx="10149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B42318"/>
                </a:solidFill>
              </a:rPr>
              <a:t>⚠ A fiscalização em tempo real exige contabilidade impecável desde o primeiro lançamento.</a:t>
            </a:r>
            <a:endParaRPr lang="en-US" sz="1280" dirty="0"/>
          </a:p>
        </p:txBody>
      </p:sp>
      <p:sp>
        <p:nvSpPr>
          <p:cNvPr id="16" name="Shape 12"/>
          <p:cNvSpPr/>
          <p:nvPr/>
        </p:nvSpPr>
        <p:spPr>
          <a:xfrm>
            <a:off x="841248" y="6108192"/>
            <a:ext cx="10561320" cy="292608"/>
          </a:xfrm>
          <a:prstGeom prst="roundRect">
            <a:avLst>
              <a:gd name="adj" fmla="val 10938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1005840" y="6181344"/>
            <a:ext cx="102229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002B52"/>
                </a:solidFill>
              </a:rPr>
              <a:t>Res. TSE nº 23.607/2019, arts. 55 a 63 | Res. TSE nº 23.752/2026 | Res. TSE nº 23.760/2026</a:t>
            </a:r>
            <a:endParaRPr lang="en-US" sz="94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</a:rPr>
              <a:t>28</a:t>
            </a:r>
            <a:endParaRPr lang="en-US" sz="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8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201168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822960"/>
            <a:ext cx="9829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Conclusão técnica — SPCE 2026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841248" y="141732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5B6770"/>
                </a:solidFill>
              </a:rPr>
              <a:t>O sistema de prestação de contas como plataforma de auditoria eleitoral digital</a:t>
            </a:r>
            <a:endParaRPr lang="en-US" sz="138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ect">
            <a:avLst/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3B70"/>
                </a:solidFill>
              </a:rPr>
              <a:t>29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7498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F8FBFD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5"/>
          <p:cNvSpPr/>
          <p:nvPr/>
        </p:nvSpPr>
        <p:spPr>
          <a:xfrm>
            <a:off x="9509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Principais mudanças</a:t>
            </a:r>
            <a:endParaRPr lang="en-US" sz="1740" dirty="0"/>
          </a:p>
        </p:txBody>
      </p:sp>
      <p:sp>
        <p:nvSpPr>
          <p:cNvPr id="10" name="Text 6"/>
          <p:cNvSpPr/>
          <p:nvPr/>
        </p:nvSpPr>
        <p:spPr>
          <a:xfrm>
            <a:off x="10515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Sistema web com integração automática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PIX exige CPF — recibo dispensado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IA detecta padrões suspeitos automaticamente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Guarda até trânsito em julgado obrigatória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Renunciantes devem prestar contas</a:t>
            </a:r>
            <a:endParaRPr lang="en-US" sz="1540" dirty="0"/>
          </a:p>
        </p:txBody>
      </p:sp>
      <p:sp>
        <p:nvSpPr>
          <p:cNvPr id="11" name="Shape 7"/>
          <p:cNvSpPr/>
          <p:nvPr/>
        </p:nvSpPr>
        <p:spPr>
          <a:xfrm>
            <a:off x="62362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EAF4FB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8"/>
          <p:cNvSpPr/>
          <p:nvPr/>
        </p:nvSpPr>
        <p:spPr>
          <a:xfrm>
            <a:off x="64373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Estratégia defensiva</a:t>
            </a:r>
            <a:endParaRPr lang="en-US" sz="1740" dirty="0"/>
          </a:p>
        </p:txBody>
      </p:sp>
      <p:sp>
        <p:nvSpPr>
          <p:cNvPr id="13" name="Text 9"/>
          <p:cNvSpPr/>
          <p:nvPr/>
        </p:nvSpPr>
        <p:spPr>
          <a:xfrm>
            <a:off x="65379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Regularizar CNPJ e conta antes de arrecadar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Identificar todos os doadores pelo CPF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Conciliar extrato bancário com SPCE diariamente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Documentar contratos e NF-e de forma completa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Responder diligências em 72 horas com documentos</a:t>
            </a:r>
            <a:endParaRPr lang="en-US" sz="1540" dirty="0"/>
          </a:p>
        </p:txBody>
      </p:sp>
      <p:sp>
        <p:nvSpPr>
          <p:cNvPr id="14" name="Shape 10"/>
          <p:cNvSpPr/>
          <p:nvPr/>
        </p:nvSpPr>
        <p:spPr>
          <a:xfrm>
            <a:off x="841248" y="5596128"/>
            <a:ext cx="10561320" cy="457200"/>
          </a:xfrm>
          <a:prstGeom prst="roundRect">
            <a:avLst>
              <a:gd name="adj" fmla="val 10000"/>
            </a:avLst>
          </a:prstGeom>
          <a:solidFill>
            <a:srgbClr val="FDECEC"/>
          </a:solidFill>
          <a:ln w="10160">
            <a:solidFill>
              <a:srgbClr val="E9A5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1"/>
          <p:cNvSpPr/>
          <p:nvPr/>
        </p:nvSpPr>
        <p:spPr>
          <a:xfrm>
            <a:off x="1051560" y="5705856"/>
            <a:ext cx="10149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B42318"/>
                </a:solidFill>
              </a:rPr>
              <a:t>⚠ A prestação de contas bem feita começa antes da primeira arrecadação.</a:t>
            </a:r>
            <a:endParaRPr lang="en-US" sz="1280" dirty="0"/>
          </a:p>
        </p:txBody>
      </p:sp>
      <p:sp>
        <p:nvSpPr>
          <p:cNvPr id="16" name="Shape 12"/>
          <p:cNvSpPr/>
          <p:nvPr/>
        </p:nvSpPr>
        <p:spPr>
          <a:xfrm>
            <a:off x="841248" y="6108192"/>
            <a:ext cx="10561320" cy="292608"/>
          </a:xfrm>
          <a:prstGeom prst="roundRect">
            <a:avLst>
              <a:gd name="adj" fmla="val 10938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1005840" y="6181344"/>
            <a:ext cx="102229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002B52"/>
                </a:solidFill>
              </a:rPr>
              <a:t>Base: Res. TSE nº 23.607/2019 c/c Res. TSE nº 23.752/2026 | Lei nº 9.504/1997 | Lei nº 9.096/1995</a:t>
            </a:r>
            <a:endParaRPr lang="en-US" sz="94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</a:rPr>
              <a:t>29</a:t>
            </a:r>
            <a:endParaRPr lang="en-US" sz="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201168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822960"/>
            <a:ext cx="9829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Saneamento de RONI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841248" y="141732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5B6770"/>
                </a:solidFill>
              </a:rPr>
              <a:t>Ferramenta defensiva central no julgamento das contas eleitorais</a:t>
            </a:r>
            <a:endParaRPr lang="en-US" sz="138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ect">
            <a:avLst/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3B70"/>
                </a:solidFill>
              </a:rPr>
              <a:t>30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7498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F8FBFD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5"/>
          <p:cNvSpPr/>
          <p:nvPr/>
        </p:nvSpPr>
        <p:spPr>
          <a:xfrm>
            <a:off x="9509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O que configura RONI</a:t>
            </a:r>
            <a:endParaRPr lang="en-US" sz="1740" dirty="0"/>
          </a:p>
        </p:txBody>
      </p:sp>
      <p:sp>
        <p:nvSpPr>
          <p:cNvPr id="10" name="Text 6"/>
          <p:cNvSpPr/>
          <p:nvPr/>
        </p:nvSpPr>
        <p:spPr>
          <a:xfrm>
            <a:off x="10515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Recurso recebido sem identificação válida do doador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PIX sem CPF ou com CPF divergente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Depósito em espécie não identificado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Doação de origem não rastreável no extrato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Transferência sem contraparte identificada</a:t>
            </a:r>
            <a:endParaRPr lang="en-US" sz="1540" dirty="0"/>
          </a:p>
        </p:txBody>
      </p:sp>
      <p:sp>
        <p:nvSpPr>
          <p:cNvPr id="11" name="Shape 7"/>
          <p:cNvSpPr/>
          <p:nvPr/>
        </p:nvSpPr>
        <p:spPr>
          <a:xfrm>
            <a:off x="62362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EAF4FB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8"/>
          <p:cNvSpPr/>
          <p:nvPr/>
        </p:nvSpPr>
        <p:spPr>
          <a:xfrm>
            <a:off x="64373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Como sanear — art. 32, §5º</a:t>
            </a:r>
            <a:endParaRPr lang="en-US" sz="1740" dirty="0"/>
          </a:p>
        </p:txBody>
      </p:sp>
      <p:sp>
        <p:nvSpPr>
          <p:cNvPr id="13" name="Text 9"/>
          <p:cNvSpPr/>
          <p:nvPr/>
        </p:nvSpPr>
        <p:spPr>
          <a:xfrm>
            <a:off x="65379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Identificar o doador e regularizar o lançamento no SPCE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Apresentar documentos na diligência no prazo fixado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Se não identificável: recolher ao Tesouro Nacional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Demonstrar boa-fé e ausência de dolo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Invocar proporcionalidade</a:t>
            </a:r>
            <a:endParaRPr lang="en-US" sz="1540" dirty="0"/>
          </a:p>
        </p:txBody>
      </p:sp>
      <p:sp>
        <p:nvSpPr>
          <p:cNvPr id="14" name="Shape 10"/>
          <p:cNvSpPr/>
          <p:nvPr/>
        </p:nvSpPr>
        <p:spPr>
          <a:xfrm>
            <a:off x="841248" y="5596128"/>
            <a:ext cx="10561320" cy="457200"/>
          </a:xfrm>
          <a:prstGeom prst="roundRect">
            <a:avLst>
              <a:gd name="adj" fmla="val 10000"/>
            </a:avLst>
          </a:prstGeom>
          <a:solidFill>
            <a:srgbClr val="FDECEC"/>
          </a:solidFill>
          <a:ln w="10160">
            <a:solidFill>
              <a:srgbClr val="E9A5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1"/>
          <p:cNvSpPr/>
          <p:nvPr/>
        </p:nvSpPr>
        <p:spPr>
          <a:xfrm>
            <a:off x="1051560" y="5705856"/>
            <a:ext cx="10149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B42318"/>
                </a:solidFill>
              </a:rPr>
              <a:t>⚠ RONI não saneado no prazo pode conduzir à desaprovação.</a:t>
            </a:r>
            <a:endParaRPr lang="en-US" sz="1280" dirty="0"/>
          </a:p>
        </p:txBody>
      </p:sp>
      <p:sp>
        <p:nvSpPr>
          <p:cNvPr id="16" name="Shape 12"/>
          <p:cNvSpPr/>
          <p:nvPr/>
        </p:nvSpPr>
        <p:spPr>
          <a:xfrm>
            <a:off x="841248" y="6108192"/>
            <a:ext cx="10561320" cy="292608"/>
          </a:xfrm>
          <a:prstGeom prst="roundRect">
            <a:avLst>
              <a:gd name="adj" fmla="val 10938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1005840" y="6181344"/>
            <a:ext cx="102229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002B52"/>
                </a:solidFill>
              </a:rPr>
              <a:t>Res. TSE nº 23.607/2019, art. 32, §5º | Res. TSE nº 23.752/2026 | Lei nº 9.504/1997, art. 30, §2º</a:t>
            </a:r>
            <a:endParaRPr lang="en-US" sz="94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</a:rPr>
              <a:t>30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201168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822960"/>
            <a:ext cx="9829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Campo de aplicação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841248" y="141732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5B6770"/>
                </a:solidFill>
              </a:rPr>
              <a:t>Quem deve observar as regras de prestação de contas</a:t>
            </a:r>
            <a:endParaRPr lang="en-US" sz="138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ect">
            <a:avLst/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3B70"/>
                </a:solidFill>
              </a:rPr>
              <a:t>03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7498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F8FBFD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5"/>
          <p:cNvSpPr/>
          <p:nvPr/>
        </p:nvSpPr>
        <p:spPr>
          <a:xfrm>
            <a:off x="9509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Sujeitos obrigados</a:t>
            </a:r>
            <a:endParaRPr lang="en-US" sz="1740" dirty="0"/>
          </a:p>
        </p:txBody>
      </p:sp>
      <p:sp>
        <p:nvSpPr>
          <p:cNvPr id="10" name="Text 6"/>
          <p:cNvSpPr/>
          <p:nvPr/>
        </p:nvSpPr>
        <p:spPr>
          <a:xfrm>
            <a:off x="10515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Candidatas e candidatos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Partidos políticos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Federações partidárias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Administradores financeiros de campanha</a:t>
            </a:r>
            <a:endParaRPr lang="en-US" sz="1680" dirty="0"/>
          </a:p>
        </p:txBody>
      </p:sp>
      <p:sp>
        <p:nvSpPr>
          <p:cNvPr id="11" name="Shape 7"/>
          <p:cNvSpPr/>
          <p:nvPr/>
        </p:nvSpPr>
        <p:spPr>
          <a:xfrm>
            <a:off x="62362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EAF4FB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8"/>
          <p:cNvSpPr/>
          <p:nvPr/>
        </p:nvSpPr>
        <p:spPr>
          <a:xfrm>
            <a:off x="64373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Ponto didático</a:t>
            </a:r>
            <a:endParaRPr lang="en-US" sz="1740" dirty="0"/>
          </a:p>
        </p:txBody>
      </p:sp>
      <p:sp>
        <p:nvSpPr>
          <p:cNvPr id="13" name="Text 9"/>
          <p:cNvSpPr/>
          <p:nvPr/>
        </p:nvSpPr>
        <p:spPr>
          <a:xfrm>
            <a:off x="65379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A resolução define o dever de prestar contas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A federação atua como partido para fins eleitorais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A responsabilidade pode alcançar candidato, partido e administrador</a:t>
            </a:r>
            <a:endParaRPr lang="en-US" sz="1680" dirty="0"/>
          </a:p>
        </p:txBody>
      </p:sp>
      <p:sp>
        <p:nvSpPr>
          <p:cNvPr id="14" name="Shape 10"/>
          <p:cNvSpPr/>
          <p:nvPr/>
        </p:nvSpPr>
        <p:spPr>
          <a:xfrm>
            <a:off x="841248" y="5596128"/>
            <a:ext cx="10561320" cy="457200"/>
          </a:xfrm>
          <a:prstGeom prst="roundRect">
            <a:avLst>
              <a:gd name="adj" fmla="val 10000"/>
            </a:avLst>
          </a:prstGeom>
          <a:solidFill>
            <a:srgbClr val="FDECEC"/>
          </a:solidFill>
          <a:ln w="10160">
            <a:solidFill>
              <a:srgbClr val="E9A5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1"/>
          <p:cNvSpPr/>
          <p:nvPr/>
        </p:nvSpPr>
        <p:spPr>
          <a:xfrm>
            <a:off x="1051560" y="5705856"/>
            <a:ext cx="10149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B42318"/>
                </a:solidFill>
              </a:rPr>
              <a:t>⚠ Federação não afasta responsabilidade contábil e eleitoral.</a:t>
            </a:r>
            <a:endParaRPr lang="en-US" sz="1280" dirty="0"/>
          </a:p>
        </p:txBody>
      </p:sp>
      <p:sp>
        <p:nvSpPr>
          <p:cNvPr id="16" name="Shape 12"/>
          <p:cNvSpPr/>
          <p:nvPr/>
        </p:nvSpPr>
        <p:spPr>
          <a:xfrm>
            <a:off x="841248" y="6108192"/>
            <a:ext cx="10561320" cy="292608"/>
          </a:xfrm>
          <a:prstGeom prst="roundRect">
            <a:avLst>
              <a:gd name="adj" fmla="val 10938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1005840" y="6181344"/>
            <a:ext cx="102229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002B52"/>
                </a:solidFill>
              </a:rPr>
              <a:t>Res. TSE nº 23.607/2019, art. 1º; Lei nº 9.096/1995, art. 11-A</a:t>
            </a:r>
            <a:endParaRPr lang="en-US" sz="94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201168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822960"/>
            <a:ext cx="9829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Compliance Eleitoral como modelo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841248" y="141732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5B6770"/>
                </a:solidFill>
              </a:rPr>
              <a:t>A mudança estrutural que o SPCE 2026 impõe a toda campanha</a:t>
            </a:r>
            <a:endParaRPr lang="en-US" sz="138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ect">
            <a:avLst/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3B70"/>
                </a:solidFill>
              </a:rPr>
              <a:t>31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7498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F8FBFD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5"/>
          <p:cNvSpPr/>
          <p:nvPr/>
        </p:nvSpPr>
        <p:spPr>
          <a:xfrm>
            <a:off x="9509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Modelo reativo — até 2024</a:t>
            </a:r>
            <a:endParaRPr lang="en-US" sz="1740" dirty="0"/>
          </a:p>
        </p:txBody>
      </p:sp>
      <p:sp>
        <p:nvSpPr>
          <p:cNvPr id="10" name="Text 6"/>
          <p:cNvSpPr/>
          <p:nvPr/>
        </p:nvSpPr>
        <p:spPr>
          <a:xfrm>
            <a:off x="10515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Contabilidade feita após o fato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Corrida para organizar documentos na prestação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Diligências respondidas sob pressão de prazo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Erros só descobertos na análise da JE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Advogado e contador entram já em crise</a:t>
            </a:r>
            <a:endParaRPr lang="en-US" sz="1540" dirty="0"/>
          </a:p>
        </p:txBody>
      </p:sp>
      <p:sp>
        <p:nvSpPr>
          <p:cNvPr id="11" name="Shape 7"/>
          <p:cNvSpPr/>
          <p:nvPr/>
        </p:nvSpPr>
        <p:spPr>
          <a:xfrm>
            <a:off x="62362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EAF4FB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8"/>
          <p:cNvSpPr/>
          <p:nvPr/>
        </p:nvSpPr>
        <p:spPr>
          <a:xfrm>
            <a:off x="64373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Modelo preventivo — 2026</a:t>
            </a:r>
            <a:endParaRPr lang="en-US" sz="1740" dirty="0"/>
          </a:p>
        </p:txBody>
      </p:sp>
      <p:sp>
        <p:nvSpPr>
          <p:cNvPr id="13" name="Text 9"/>
          <p:cNvSpPr/>
          <p:nvPr/>
        </p:nvSpPr>
        <p:spPr>
          <a:xfrm>
            <a:off x="65379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Compliance começa antes da primeira arrecadação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CNPJ e conta abertos antes de qualquer recurso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Lançamentos no SPCE em tempo real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Conciliação bancária semanal obrigatória</a:t>
            </a:r>
            <a:endParaRPr lang="en-US" sz="1540" dirty="0"/>
          </a:p>
          <a:p>
            <a:pPr marL="0" indent="0">
              <a:buNone/>
            </a:pPr>
            <a:r>
              <a:rPr lang="en-US" sz="1540" dirty="0">
                <a:solidFill>
                  <a:srgbClr val="17324D"/>
                </a:solidFill>
              </a:rPr>
              <a:t>• Advogado e contador como parceiros estratégicos</a:t>
            </a:r>
            <a:endParaRPr lang="en-US" sz="1540" dirty="0"/>
          </a:p>
        </p:txBody>
      </p:sp>
      <p:sp>
        <p:nvSpPr>
          <p:cNvPr id="14" name="Shape 10"/>
          <p:cNvSpPr/>
          <p:nvPr/>
        </p:nvSpPr>
        <p:spPr>
          <a:xfrm>
            <a:off x="841248" y="5596128"/>
            <a:ext cx="10561320" cy="457200"/>
          </a:xfrm>
          <a:prstGeom prst="roundRect">
            <a:avLst>
              <a:gd name="adj" fmla="val 10000"/>
            </a:avLst>
          </a:prstGeom>
          <a:solidFill>
            <a:srgbClr val="FDECEC"/>
          </a:solidFill>
          <a:ln w="10160">
            <a:solidFill>
              <a:srgbClr val="E9A5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1"/>
          <p:cNvSpPr/>
          <p:nvPr/>
        </p:nvSpPr>
        <p:spPr>
          <a:xfrm>
            <a:off x="1051560" y="5705856"/>
            <a:ext cx="10149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B42318"/>
                </a:solidFill>
              </a:rPr>
              <a:t>⚠ O SPCE 2026 não tolera modelo reativo.</a:t>
            </a:r>
            <a:endParaRPr lang="en-US" sz="1280" dirty="0"/>
          </a:p>
        </p:txBody>
      </p:sp>
      <p:sp>
        <p:nvSpPr>
          <p:cNvPr id="16" name="Shape 12"/>
          <p:cNvSpPr/>
          <p:nvPr/>
        </p:nvSpPr>
        <p:spPr>
          <a:xfrm>
            <a:off x="841248" y="6108192"/>
            <a:ext cx="10561320" cy="292608"/>
          </a:xfrm>
          <a:prstGeom prst="roundRect">
            <a:avLst>
              <a:gd name="adj" fmla="val 10938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1005840" y="6181344"/>
            <a:ext cx="102229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002B52"/>
                </a:solidFill>
              </a:rPr>
              <a:t>Res. TSE nº 23.607/2019 c/c Res. TSE nº 23.752/2026 | Arts. 3º, 8º e 32 | Lei nº 9.504/1997, art. 22</a:t>
            </a:r>
            <a:endParaRPr lang="en-US" sz="94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</a:rPr>
              <a:t>31</a:t>
            </a:r>
            <a:endParaRPr lang="en-US" sz="8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6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201168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822960"/>
            <a:ext cx="9829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Sobras de campanha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841248" y="141732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5B6770"/>
                </a:solidFill>
              </a:rPr>
              <a:t>Destinação obrigatória dos recursos remanescentes após a eleição</a:t>
            </a:r>
            <a:endParaRPr lang="en-US" sz="138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ect">
            <a:avLst/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3B70"/>
                </a:solidFill>
              </a:rPr>
              <a:t>32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7498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F8FBFD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5"/>
          <p:cNvSpPr/>
          <p:nvPr/>
        </p:nvSpPr>
        <p:spPr>
          <a:xfrm>
            <a:off x="9509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O que são sobras</a:t>
            </a:r>
            <a:endParaRPr lang="en-US" sz="1740" dirty="0"/>
          </a:p>
        </p:txBody>
      </p:sp>
      <p:sp>
        <p:nvSpPr>
          <p:cNvPr id="10" name="Text 6"/>
          <p:cNvSpPr/>
          <p:nvPr/>
        </p:nvSpPr>
        <p:spPr>
          <a:xfrm>
            <a:off x="10515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580" dirty="0">
                <a:solidFill>
                  <a:srgbClr val="17324D"/>
                </a:solidFill>
              </a:rPr>
              <a:t>• Recursos financeiros remanescentes após quitação de todos os gastos</a:t>
            </a:r>
            <a:endParaRPr lang="en-US" sz="1580" dirty="0"/>
          </a:p>
          <a:p>
            <a:pPr marL="0" indent="0">
              <a:buNone/>
            </a:pPr>
            <a:r>
              <a:rPr lang="en-US" sz="1580" dirty="0">
                <a:solidFill>
                  <a:srgbClr val="17324D"/>
                </a:solidFill>
              </a:rPr>
              <a:t>• Incluem saldo bancário, bens e valores disponíveis</a:t>
            </a:r>
            <a:endParaRPr lang="en-US" sz="1580" dirty="0"/>
          </a:p>
          <a:p>
            <a:pPr marL="0" indent="0">
              <a:buNone/>
            </a:pPr>
            <a:r>
              <a:rPr lang="en-US" sz="1580" dirty="0">
                <a:solidFill>
                  <a:srgbClr val="17324D"/>
                </a:solidFill>
              </a:rPr>
              <a:t>• Candidato eleito: destinação ao partido</a:t>
            </a:r>
            <a:endParaRPr lang="en-US" sz="1580" dirty="0"/>
          </a:p>
          <a:p>
            <a:pPr marL="0" indent="0">
              <a:buNone/>
            </a:pPr>
            <a:r>
              <a:rPr lang="en-US" sz="1580" dirty="0">
                <a:solidFill>
                  <a:srgbClr val="17324D"/>
                </a:solidFill>
              </a:rPr>
              <a:t>• Candidato não eleito: retorno ao partido ou ao próprio candidato, conforme a origem</a:t>
            </a:r>
            <a:endParaRPr lang="en-US" sz="1580" dirty="0"/>
          </a:p>
        </p:txBody>
      </p:sp>
      <p:sp>
        <p:nvSpPr>
          <p:cNvPr id="11" name="Shape 7"/>
          <p:cNvSpPr/>
          <p:nvPr/>
        </p:nvSpPr>
        <p:spPr>
          <a:xfrm>
            <a:off x="62362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EAF4FB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8"/>
          <p:cNvSpPr/>
          <p:nvPr/>
        </p:nvSpPr>
        <p:spPr>
          <a:xfrm>
            <a:off x="64373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Prazo e consequências</a:t>
            </a:r>
            <a:endParaRPr lang="en-US" sz="1740" dirty="0"/>
          </a:p>
        </p:txBody>
      </p:sp>
      <p:sp>
        <p:nvSpPr>
          <p:cNvPr id="13" name="Text 9"/>
          <p:cNvSpPr/>
          <p:nvPr/>
        </p:nvSpPr>
        <p:spPr>
          <a:xfrm>
            <a:off x="65379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580" dirty="0">
                <a:solidFill>
                  <a:srgbClr val="17324D"/>
                </a:solidFill>
              </a:rPr>
              <a:t>• Art. 51: descumprimento até 20/12 pode bloquear novas cotas do Fundo Partidário</a:t>
            </a:r>
            <a:endParaRPr lang="en-US" sz="1580" dirty="0"/>
          </a:p>
          <a:p>
            <a:pPr marL="0" indent="0">
              <a:buNone/>
            </a:pPr>
            <a:r>
              <a:rPr lang="en-US" sz="1580" dirty="0">
                <a:solidFill>
                  <a:srgbClr val="17324D"/>
                </a:solidFill>
              </a:rPr>
              <a:t>• Art. 52: descumprimento até 31/12 pode levar à conta não prestada</a:t>
            </a:r>
            <a:endParaRPr lang="en-US" sz="1580" dirty="0"/>
          </a:p>
          <a:p>
            <a:pPr marL="0" indent="0">
              <a:buNone/>
            </a:pPr>
            <a:r>
              <a:rPr lang="en-US" sz="1580" dirty="0">
                <a:solidFill>
                  <a:srgbClr val="17324D"/>
                </a:solidFill>
              </a:rPr>
              <a:t>• Pode impedir diplomação</a:t>
            </a:r>
            <a:endParaRPr lang="en-US" sz="1580" dirty="0"/>
          </a:p>
          <a:p>
            <a:pPr marL="0" indent="0">
              <a:buNone/>
            </a:pPr>
            <a:r>
              <a:rPr lang="en-US" sz="1580" dirty="0">
                <a:solidFill>
                  <a:srgbClr val="17324D"/>
                </a:solidFill>
              </a:rPr>
              <a:t>• Sobras de FEFC e Fundo Partidário retornam ao fundo de origem</a:t>
            </a:r>
            <a:endParaRPr lang="en-US" sz="1580" dirty="0"/>
          </a:p>
        </p:txBody>
      </p:sp>
      <p:sp>
        <p:nvSpPr>
          <p:cNvPr id="14" name="Shape 10"/>
          <p:cNvSpPr/>
          <p:nvPr/>
        </p:nvSpPr>
        <p:spPr>
          <a:xfrm>
            <a:off x="841248" y="5596128"/>
            <a:ext cx="10561320" cy="457200"/>
          </a:xfrm>
          <a:prstGeom prst="roundRect">
            <a:avLst>
              <a:gd name="adj" fmla="val 10000"/>
            </a:avLst>
          </a:prstGeom>
          <a:solidFill>
            <a:srgbClr val="FDECEC"/>
          </a:solidFill>
          <a:ln w="10160">
            <a:solidFill>
              <a:srgbClr val="E9A5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1"/>
          <p:cNvSpPr/>
          <p:nvPr/>
        </p:nvSpPr>
        <p:spPr>
          <a:xfrm>
            <a:off x="1051560" y="5705856"/>
            <a:ext cx="10149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B42318"/>
                </a:solidFill>
              </a:rPr>
              <a:t>⚠ Omissão na destinação das sobras é causa autônoma de não prestação das contas.</a:t>
            </a:r>
            <a:endParaRPr lang="en-US" sz="1280" dirty="0"/>
          </a:p>
        </p:txBody>
      </p:sp>
      <p:sp>
        <p:nvSpPr>
          <p:cNvPr id="16" name="Shape 12"/>
          <p:cNvSpPr/>
          <p:nvPr/>
        </p:nvSpPr>
        <p:spPr>
          <a:xfrm>
            <a:off x="841248" y="6108192"/>
            <a:ext cx="10561320" cy="292608"/>
          </a:xfrm>
          <a:prstGeom prst="roundRect">
            <a:avLst>
              <a:gd name="adj" fmla="val 10938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1005840" y="6181344"/>
            <a:ext cx="102229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002B52"/>
                </a:solidFill>
              </a:rPr>
              <a:t>Res. TSE nº 23.607/2019, arts. 50, 51 e 52</a:t>
            </a:r>
            <a:endParaRPr lang="en-US" sz="94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</a:rPr>
              <a:t>32</a:t>
            </a:r>
            <a:endParaRPr lang="en-US" sz="8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201168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822960"/>
            <a:ext cx="9829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Débitos de campanha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841248" y="141732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5B6770"/>
                </a:solidFill>
              </a:rPr>
              <a:t>Obrigações contraídas e não quitadas ao encerramento da campanha</a:t>
            </a:r>
            <a:endParaRPr lang="en-US" sz="138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ect">
            <a:avLst/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3B70"/>
                </a:solidFill>
              </a:rPr>
              <a:t>33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7498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F8FBFD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5"/>
          <p:cNvSpPr/>
          <p:nvPr/>
        </p:nvSpPr>
        <p:spPr>
          <a:xfrm>
            <a:off x="9509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O que são débitos</a:t>
            </a:r>
            <a:endParaRPr lang="en-US" sz="1740" dirty="0"/>
          </a:p>
        </p:txBody>
      </p:sp>
      <p:sp>
        <p:nvSpPr>
          <p:cNvPr id="10" name="Text 6"/>
          <p:cNvSpPr/>
          <p:nvPr/>
        </p:nvSpPr>
        <p:spPr>
          <a:xfrm>
            <a:off x="10515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Obrigações contraídas até o encerramento da campanha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Devem ser quitadas mesmo após o encerramento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Fornecedor pode requerer habilitação do crédito na Justiça Eleitoral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Partido pode assumir débitos não pagos pelo candidato</a:t>
            </a:r>
            <a:endParaRPr lang="en-US" sz="1680" dirty="0"/>
          </a:p>
        </p:txBody>
      </p:sp>
      <p:sp>
        <p:nvSpPr>
          <p:cNvPr id="11" name="Shape 7"/>
          <p:cNvSpPr/>
          <p:nvPr/>
        </p:nvSpPr>
        <p:spPr>
          <a:xfrm>
            <a:off x="62362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EAF4FB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8"/>
          <p:cNvSpPr/>
          <p:nvPr/>
        </p:nvSpPr>
        <p:spPr>
          <a:xfrm>
            <a:off x="64373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Consequências práticas</a:t>
            </a:r>
            <a:endParaRPr lang="en-US" sz="1740" dirty="0"/>
          </a:p>
        </p:txBody>
      </p:sp>
      <p:sp>
        <p:nvSpPr>
          <p:cNvPr id="13" name="Text 9"/>
          <p:cNvSpPr/>
          <p:nvPr/>
        </p:nvSpPr>
        <p:spPr>
          <a:xfrm>
            <a:off x="65379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Débito não assumido pelo partido pode desaprovar contas do candidato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Fornecedor sem recebimento pode denunciar à JE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Candidato eleito com débito pendente pode ter diplomação comprometida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Quitar débitos antes da prestação final reduz risco</a:t>
            </a:r>
            <a:endParaRPr lang="en-US" sz="1680" dirty="0"/>
          </a:p>
        </p:txBody>
      </p:sp>
      <p:sp>
        <p:nvSpPr>
          <p:cNvPr id="14" name="Shape 10"/>
          <p:cNvSpPr/>
          <p:nvPr/>
        </p:nvSpPr>
        <p:spPr>
          <a:xfrm>
            <a:off x="841248" y="5596128"/>
            <a:ext cx="10561320" cy="457200"/>
          </a:xfrm>
          <a:prstGeom prst="roundRect">
            <a:avLst>
              <a:gd name="adj" fmla="val 10000"/>
            </a:avLst>
          </a:prstGeom>
          <a:solidFill>
            <a:srgbClr val="FDECEC"/>
          </a:solidFill>
          <a:ln w="10160">
            <a:solidFill>
              <a:srgbClr val="E9A5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1"/>
          <p:cNvSpPr/>
          <p:nvPr/>
        </p:nvSpPr>
        <p:spPr>
          <a:xfrm>
            <a:off x="1051560" y="5705856"/>
            <a:ext cx="10149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B42318"/>
                </a:solidFill>
              </a:rPr>
              <a:t>⚠ Débito não quitado registrado no SPCE é causa de desaprovação das contas.</a:t>
            </a:r>
            <a:endParaRPr lang="en-US" sz="1280" dirty="0"/>
          </a:p>
        </p:txBody>
      </p:sp>
      <p:sp>
        <p:nvSpPr>
          <p:cNvPr id="16" name="Shape 12"/>
          <p:cNvSpPr/>
          <p:nvPr/>
        </p:nvSpPr>
        <p:spPr>
          <a:xfrm>
            <a:off x="841248" y="6108192"/>
            <a:ext cx="10561320" cy="292608"/>
          </a:xfrm>
          <a:prstGeom prst="roundRect">
            <a:avLst>
              <a:gd name="adj" fmla="val 10938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1005840" y="6181344"/>
            <a:ext cx="102229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002B52"/>
                </a:solidFill>
              </a:rPr>
              <a:t>Res. TSE nº 23.607/2019, arts. 33 e 34</a:t>
            </a:r>
            <a:endParaRPr lang="en-US" sz="94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</a:rPr>
              <a:t>33</a:t>
            </a:r>
            <a:endParaRPr lang="en-US" sz="8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7.jpg"/>
          <p:cNvPicPr>
            <a:picLocks noChangeAspect="1"/>
          </p:cNvPicPr>
          <p:nvPr/>
        </p:nvPicPr>
        <p:blipFill>
          <a:blip r:embed="rId3"/>
          <a:srcRect t="45" b="4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201168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822960"/>
            <a:ext cx="9829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Pagamento de gastos eleitorais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841248" y="141732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5B6770"/>
                </a:solidFill>
              </a:rPr>
              <a:t>Formas de pagamento permitidas e regime de caixa eleitoral</a:t>
            </a:r>
            <a:endParaRPr lang="en-US" sz="138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ect">
            <a:avLst/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3B70"/>
                </a:solidFill>
              </a:rPr>
              <a:t>34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7498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F8FBFD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5"/>
          <p:cNvSpPr/>
          <p:nvPr/>
        </p:nvSpPr>
        <p:spPr>
          <a:xfrm>
            <a:off x="9509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Regra geral — Art. 38</a:t>
            </a:r>
            <a:endParaRPr lang="en-US" sz="1740" dirty="0"/>
          </a:p>
        </p:txBody>
      </p:sp>
      <p:sp>
        <p:nvSpPr>
          <p:cNvPr id="10" name="Text 6"/>
          <p:cNvSpPr/>
          <p:nvPr/>
        </p:nvSpPr>
        <p:spPr>
          <a:xfrm>
            <a:off x="10515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Gastos financeiros pagos por TED, DOC, PIX ou cheque nominativo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Débito em conta da campanha também é permitido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Cartão vinculado à conta eleitoral: permitido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Dinheiro apenas para gastos de pequeno vulto</a:t>
            </a:r>
            <a:endParaRPr lang="en-US" sz="1680" dirty="0"/>
          </a:p>
        </p:txBody>
      </p:sp>
      <p:sp>
        <p:nvSpPr>
          <p:cNvPr id="11" name="Shape 7"/>
          <p:cNvSpPr/>
          <p:nvPr/>
        </p:nvSpPr>
        <p:spPr>
          <a:xfrm>
            <a:off x="62362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EAF4FB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8"/>
          <p:cNvSpPr/>
          <p:nvPr/>
        </p:nvSpPr>
        <p:spPr>
          <a:xfrm>
            <a:off x="64373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Caixa eleitoral — Arts. 39-40</a:t>
            </a:r>
            <a:endParaRPr lang="en-US" sz="1740" dirty="0"/>
          </a:p>
        </p:txBody>
      </p:sp>
      <p:sp>
        <p:nvSpPr>
          <p:cNvPr id="13" name="Text 9"/>
          <p:cNvSpPr/>
          <p:nvPr/>
        </p:nvSpPr>
        <p:spPr>
          <a:xfrm>
            <a:off x="65379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Limite acumulado: até 10 salários mínimos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Gasto individual: até 1/2 salário mínimo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Gestão pelo administrador financeiro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Retirada deve ter comprovante e lançamento no SPCE</a:t>
            </a:r>
            <a:endParaRPr lang="en-US" sz="1680" dirty="0"/>
          </a:p>
        </p:txBody>
      </p:sp>
      <p:sp>
        <p:nvSpPr>
          <p:cNvPr id="14" name="Shape 10"/>
          <p:cNvSpPr/>
          <p:nvPr/>
        </p:nvSpPr>
        <p:spPr>
          <a:xfrm>
            <a:off x="841248" y="5596128"/>
            <a:ext cx="10561320" cy="457200"/>
          </a:xfrm>
          <a:prstGeom prst="roundRect">
            <a:avLst>
              <a:gd name="adj" fmla="val 10000"/>
            </a:avLst>
          </a:prstGeom>
          <a:solidFill>
            <a:srgbClr val="FDECEC"/>
          </a:solidFill>
          <a:ln w="10160">
            <a:solidFill>
              <a:srgbClr val="E9A5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1"/>
          <p:cNvSpPr/>
          <p:nvPr/>
        </p:nvSpPr>
        <p:spPr>
          <a:xfrm>
            <a:off x="1051560" y="5705856"/>
            <a:ext cx="10149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B42318"/>
                </a:solidFill>
              </a:rPr>
              <a:t>⚠ Gasto em dinheiro acima do limite de pequeno vulto configura irregularidade grave.</a:t>
            </a:r>
            <a:endParaRPr lang="en-US" sz="1280" dirty="0"/>
          </a:p>
        </p:txBody>
      </p:sp>
      <p:sp>
        <p:nvSpPr>
          <p:cNvPr id="16" name="Shape 12"/>
          <p:cNvSpPr/>
          <p:nvPr/>
        </p:nvSpPr>
        <p:spPr>
          <a:xfrm>
            <a:off x="841248" y="6108192"/>
            <a:ext cx="10561320" cy="292608"/>
          </a:xfrm>
          <a:prstGeom prst="roundRect">
            <a:avLst>
              <a:gd name="adj" fmla="val 10938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1005840" y="6181344"/>
            <a:ext cx="102229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002B52"/>
                </a:solidFill>
              </a:rPr>
              <a:t>Res. TSE nº 23.607/2019, arts. 38, 39 e 40</a:t>
            </a:r>
            <a:endParaRPr lang="en-US" sz="94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</a:rPr>
              <a:t>34</a:t>
            </a:r>
            <a:endParaRPr lang="en-US" sz="8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201168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822960"/>
            <a:ext cx="9829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Gasto independente e bloqueio cautelar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841248" y="141732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5B6770"/>
                </a:solidFill>
              </a:rPr>
              <a:t>Apoio eleitoral por terceiros e medida cautelar da Justiça Eleitoral</a:t>
            </a:r>
            <a:endParaRPr lang="en-US" sz="138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ect">
            <a:avLst/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3B70"/>
                </a:solidFill>
              </a:rPr>
              <a:t>35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7498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F8FBFD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5"/>
          <p:cNvSpPr/>
          <p:nvPr/>
        </p:nvSpPr>
        <p:spPr>
          <a:xfrm>
            <a:off x="9509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Art. 43 — Gasto independente</a:t>
            </a:r>
            <a:endParaRPr lang="en-US" sz="1740" dirty="0"/>
          </a:p>
        </p:txBody>
      </p:sp>
      <p:sp>
        <p:nvSpPr>
          <p:cNvPr id="10" name="Text 6"/>
          <p:cNvSpPr/>
          <p:nvPr/>
        </p:nvSpPr>
        <p:spPr>
          <a:xfrm>
            <a:off x="10515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Qualquer eleitor pode gastar recursos próprios para apoiar candidato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Limite: mesmo teto das doações de pessoas físicas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Deve ser informado ao candidato e registrado como doação no SPCE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Candidato não pode coordenar o gasto previamente</a:t>
            </a:r>
            <a:endParaRPr lang="en-US" sz="1680" dirty="0"/>
          </a:p>
        </p:txBody>
      </p:sp>
      <p:sp>
        <p:nvSpPr>
          <p:cNvPr id="11" name="Shape 7"/>
          <p:cNvSpPr/>
          <p:nvPr/>
        </p:nvSpPr>
        <p:spPr>
          <a:xfrm>
            <a:off x="62362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EAF4FB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8"/>
          <p:cNvSpPr/>
          <p:nvPr/>
        </p:nvSpPr>
        <p:spPr>
          <a:xfrm>
            <a:off x="64373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Art. 44 — Bloqueio cautelar</a:t>
            </a:r>
            <a:endParaRPr lang="en-US" sz="1740" dirty="0"/>
          </a:p>
        </p:txBody>
      </p:sp>
      <p:sp>
        <p:nvSpPr>
          <p:cNvPr id="13" name="Text 9"/>
          <p:cNvSpPr/>
          <p:nvPr/>
        </p:nvSpPr>
        <p:spPr>
          <a:xfrm>
            <a:off x="65379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A Justiça Eleitoral pode bloquear contas eleitorais a qualquer momento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Pode ocorrer de ofício ou por provocação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Pressuposto: indício de irregularidade grave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Pode paralisar a campanha enquanto apura a irregularidade</a:t>
            </a:r>
            <a:endParaRPr lang="en-US" sz="1680" dirty="0"/>
          </a:p>
        </p:txBody>
      </p:sp>
      <p:sp>
        <p:nvSpPr>
          <p:cNvPr id="14" name="Shape 10"/>
          <p:cNvSpPr/>
          <p:nvPr/>
        </p:nvSpPr>
        <p:spPr>
          <a:xfrm>
            <a:off x="841248" y="5596128"/>
            <a:ext cx="10561320" cy="457200"/>
          </a:xfrm>
          <a:prstGeom prst="roundRect">
            <a:avLst>
              <a:gd name="adj" fmla="val 10000"/>
            </a:avLst>
          </a:prstGeom>
          <a:solidFill>
            <a:srgbClr val="FDECEC"/>
          </a:solidFill>
          <a:ln w="10160">
            <a:solidFill>
              <a:srgbClr val="E9A5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1"/>
          <p:cNvSpPr/>
          <p:nvPr/>
        </p:nvSpPr>
        <p:spPr>
          <a:xfrm>
            <a:off x="1051560" y="5705856"/>
            <a:ext cx="10149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B42318"/>
                </a:solidFill>
              </a:rPr>
              <a:t>⚠ Gasto independente não registrado pode ser tratado como financiamento ilícito.</a:t>
            </a:r>
            <a:endParaRPr lang="en-US" sz="1280" dirty="0"/>
          </a:p>
        </p:txBody>
      </p:sp>
      <p:sp>
        <p:nvSpPr>
          <p:cNvPr id="16" name="Shape 12"/>
          <p:cNvSpPr/>
          <p:nvPr/>
        </p:nvSpPr>
        <p:spPr>
          <a:xfrm>
            <a:off x="841248" y="6108192"/>
            <a:ext cx="10561320" cy="292608"/>
          </a:xfrm>
          <a:prstGeom prst="roundRect">
            <a:avLst>
              <a:gd name="adj" fmla="val 10938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1005840" y="6181344"/>
            <a:ext cx="102229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002B52"/>
                </a:solidFill>
              </a:rPr>
              <a:t>Res. TSE nº 23.607/2019, arts. 43 e 44</a:t>
            </a:r>
            <a:endParaRPr lang="en-US" sz="94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</a:rPr>
              <a:t>35</a:t>
            </a:r>
            <a:endParaRPr lang="en-US" sz="8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8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201168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822960"/>
            <a:ext cx="9829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Repasses entre partidos e arrecadação por eventos</a:t>
            </a:r>
            <a:endParaRPr lang="en-US" sz="3200" dirty="0"/>
          </a:p>
        </p:txBody>
      </p:sp>
      <p:sp>
        <p:nvSpPr>
          <p:cNvPr id="5" name="Text 1"/>
          <p:cNvSpPr/>
          <p:nvPr/>
        </p:nvSpPr>
        <p:spPr>
          <a:xfrm>
            <a:off x="841248" y="141732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5B6770"/>
                </a:solidFill>
              </a:rPr>
              <a:t>Transferências intrapartidárias e comercialização de bens para financiamento de campanha</a:t>
            </a:r>
            <a:endParaRPr lang="en-US" sz="138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ect">
            <a:avLst/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3B70"/>
                </a:solidFill>
              </a:rPr>
              <a:t>36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7498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F8FBFD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5"/>
          <p:cNvSpPr/>
          <p:nvPr/>
        </p:nvSpPr>
        <p:spPr>
          <a:xfrm>
            <a:off x="9509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Art. 29 — Repasses entre partidos</a:t>
            </a:r>
            <a:endParaRPr lang="en-US" sz="1740" dirty="0"/>
          </a:p>
        </p:txBody>
      </p:sp>
      <p:sp>
        <p:nvSpPr>
          <p:cNvPr id="10" name="Text 6"/>
          <p:cNvSpPr/>
          <p:nvPr/>
        </p:nvSpPr>
        <p:spPr>
          <a:xfrm>
            <a:off x="10515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Partido nacional pode repassar recursos para diretórios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Repasse para candidatos deve ser doação partidária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Observar cotas legais por gênero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Lançamento individualizado no SPCE</a:t>
            </a:r>
            <a:endParaRPr lang="en-US" sz="1680" dirty="0"/>
          </a:p>
        </p:txBody>
      </p:sp>
      <p:sp>
        <p:nvSpPr>
          <p:cNvPr id="11" name="Shape 7"/>
          <p:cNvSpPr/>
          <p:nvPr/>
        </p:nvSpPr>
        <p:spPr>
          <a:xfrm>
            <a:off x="62362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EAF4FB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8"/>
          <p:cNvSpPr/>
          <p:nvPr/>
        </p:nvSpPr>
        <p:spPr>
          <a:xfrm>
            <a:off x="64373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Art. 30 — Comercialização e eventos</a:t>
            </a:r>
            <a:endParaRPr lang="en-US" sz="1740" dirty="0"/>
          </a:p>
        </p:txBody>
      </p:sp>
      <p:sp>
        <p:nvSpPr>
          <p:cNvPr id="13" name="Text 9"/>
          <p:cNvSpPr/>
          <p:nvPr/>
        </p:nvSpPr>
        <p:spPr>
          <a:xfrm>
            <a:off x="65379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Partido/candidato pode vender bens ou serviços e promover eventos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Receita deve ser lançada como doação ou evento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Exige nota fiscal ou recibo para cada transação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Vedado ingresso acima do valor do produto ou serviço</a:t>
            </a:r>
            <a:endParaRPr lang="en-US" sz="1680" dirty="0"/>
          </a:p>
        </p:txBody>
      </p:sp>
      <p:sp>
        <p:nvSpPr>
          <p:cNvPr id="14" name="Shape 10"/>
          <p:cNvSpPr/>
          <p:nvPr/>
        </p:nvSpPr>
        <p:spPr>
          <a:xfrm>
            <a:off x="841248" y="5596128"/>
            <a:ext cx="10561320" cy="457200"/>
          </a:xfrm>
          <a:prstGeom prst="roundRect">
            <a:avLst>
              <a:gd name="adj" fmla="val 10000"/>
            </a:avLst>
          </a:prstGeom>
          <a:solidFill>
            <a:srgbClr val="FDECEC"/>
          </a:solidFill>
          <a:ln w="10160">
            <a:solidFill>
              <a:srgbClr val="E9A5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1"/>
          <p:cNvSpPr/>
          <p:nvPr/>
        </p:nvSpPr>
        <p:spPr>
          <a:xfrm>
            <a:off x="1051560" y="5705856"/>
            <a:ext cx="10149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B42318"/>
                </a:solidFill>
              </a:rPr>
              <a:t>⚠ Repasse sem registro ou evento sem nota fiscal configura arrecadação irregular.</a:t>
            </a:r>
            <a:endParaRPr lang="en-US" sz="1280" dirty="0"/>
          </a:p>
        </p:txBody>
      </p:sp>
      <p:sp>
        <p:nvSpPr>
          <p:cNvPr id="16" name="Shape 12"/>
          <p:cNvSpPr/>
          <p:nvPr/>
        </p:nvSpPr>
        <p:spPr>
          <a:xfrm>
            <a:off x="841248" y="6108192"/>
            <a:ext cx="10561320" cy="292608"/>
          </a:xfrm>
          <a:prstGeom prst="roundRect">
            <a:avLst>
              <a:gd name="adj" fmla="val 10938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1005840" y="6181344"/>
            <a:ext cx="102229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002B52"/>
                </a:solidFill>
              </a:rPr>
              <a:t>Res. TSE nº 23.607/2019, arts. 29 e 30</a:t>
            </a:r>
            <a:endParaRPr lang="en-US" sz="94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</a:rPr>
              <a:t>36</a:t>
            </a:r>
            <a:endParaRPr lang="en-US" sz="8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201168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822960"/>
            <a:ext cx="9829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Limites de gastos com pessoal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841248" y="141732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5B6770"/>
                </a:solidFill>
              </a:rPr>
              <a:t>Contratação direta e terceirizada de pessoal de campanha</a:t>
            </a:r>
            <a:endParaRPr lang="en-US" sz="138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ect">
            <a:avLst/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3B70"/>
                </a:solidFill>
              </a:rPr>
              <a:t>37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7498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F8FBFD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5"/>
          <p:cNvSpPr/>
          <p:nvPr/>
        </p:nvSpPr>
        <p:spPr>
          <a:xfrm>
            <a:off x="9509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Art. 41 — Tipos de contratação</a:t>
            </a:r>
            <a:endParaRPr lang="en-US" sz="1740" dirty="0"/>
          </a:p>
        </p:txBody>
      </p:sp>
      <p:sp>
        <p:nvSpPr>
          <p:cNvPr id="10" name="Text 6"/>
          <p:cNvSpPr/>
          <p:nvPr/>
        </p:nvSpPr>
        <p:spPr>
          <a:xfrm>
            <a:off x="10515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Contratação direta: vínculo direto com o prestador pessoa física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Terceirizada: empresa interposta fornece mão de obra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Contrato formal com CPF/CNPJ e NF-e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Voluntários permitidos sem remuneração, com ressarcimento documentado</a:t>
            </a:r>
            <a:endParaRPr lang="en-US" sz="1680" dirty="0"/>
          </a:p>
        </p:txBody>
      </p:sp>
      <p:sp>
        <p:nvSpPr>
          <p:cNvPr id="11" name="Shape 7"/>
          <p:cNvSpPr/>
          <p:nvPr/>
        </p:nvSpPr>
        <p:spPr>
          <a:xfrm>
            <a:off x="62362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EAF4FB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8"/>
          <p:cNvSpPr/>
          <p:nvPr/>
        </p:nvSpPr>
        <p:spPr>
          <a:xfrm>
            <a:off x="64373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Art. 42 — Tetos percentuais</a:t>
            </a:r>
            <a:endParaRPr lang="en-US" sz="1740" dirty="0"/>
          </a:p>
        </p:txBody>
      </p:sp>
      <p:sp>
        <p:nvSpPr>
          <p:cNvPr id="13" name="Text 9"/>
          <p:cNvSpPr/>
          <p:nvPr/>
        </p:nvSpPr>
        <p:spPr>
          <a:xfrm>
            <a:off x="65379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Gasto com pessoal limitado a 50% do total de gastos da campanha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Percentual calculado na prestação final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Ultrapassar o limite gera irregularidade passível de desaprovação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Controle deve ser feito durante a campanha</a:t>
            </a:r>
            <a:endParaRPr lang="en-US" sz="1680" dirty="0"/>
          </a:p>
        </p:txBody>
      </p:sp>
      <p:sp>
        <p:nvSpPr>
          <p:cNvPr id="14" name="Shape 10"/>
          <p:cNvSpPr/>
          <p:nvPr/>
        </p:nvSpPr>
        <p:spPr>
          <a:xfrm>
            <a:off x="841248" y="5596128"/>
            <a:ext cx="10561320" cy="457200"/>
          </a:xfrm>
          <a:prstGeom prst="roundRect">
            <a:avLst>
              <a:gd name="adj" fmla="val 10000"/>
            </a:avLst>
          </a:prstGeom>
          <a:solidFill>
            <a:srgbClr val="FDECEC"/>
          </a:solidFill>
          <a:ln w="10160">
            <a:solidFill>
              <a:srgbClr val="E9A5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1"/>
          <p:cNvSpPr/>
          <p:nvPr/>
        </p:nvSpPr>
        <p:spPr>
          <a:xfrm>
            <a:off x="1051560" y="5705856"/>
            <a:ext cx="10149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B42318"/>
                </a:solidFill>
              </a:rPr>
              <a:t>⚠ Gastos com pessoal acima de 50% do total da campanha geram desaprovação automática.</a:t>
            </a:r>
            <a:endParaRPr lang="en-US" sz="1280" dirty="0"/>
          </a:p>
        </p:txBody>
      </p:sp>
      <p:sp>
        <p:nvSpPr>
          <p:cNvPr id="16" name="Shape 12"/>
          <p:cNvSpPr/>
          <p:nvPr/>
        </p:nvSpPr>
        <p:spPr>
          <a:xfrm>
            <a:off x="841248" y="6108192"/>
            <a:ext cx="10561320" cy="292608"/>
          </a:xfrm>
          <a:prstGeom prst="roundRect">
            <a:avLst>
              <a:gd name="adj" fmla="val 10938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1005840" y="6181344"/>
            <a:ext cx="102229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002B52"/>
                </a:solidFill>
              </a:rPr>
              <a:t>Res. TSE nº 23.607/2019, arts. 41 e 42</a:t>
            </a:r>
            <a:endParaRPr lang="en-US" sz="94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</a:rPr>
              <a:t>37</a:t>
            </a:r>
            <a:endParaRPr lang="en-US" sz="8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1.jpg"/>
          <p:cNvPicPr>
            <a:picLocks noChangeAspect="1"/>
          </p:cNvPicPr>
          <p:nvPr/>
        </p:nvPicPr>
        <p:blipFill>
          <a:blip r:embed="rId3"/>
          <a:srcRect t="45" b="4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13232" y="3255264"/>
            <a:ext cx="77724" cy="1325880"/>
          </a:xfrm>
          <a:prstGeom prst="rect">
            <a:avLst/>
          </a:prstGeom>
          <a:solidFill>
            <a:srgbClr val="F3A51B"/>
          </a:solidFill>
          <a:ln w="12700">
            <a:solidFill>
              <a:srgbClr val="F3A51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1"/>
          <p:cNvSpPr/>
          <p:nvPr/>
        </p:nvSpPr>
        <p:spPr>
          <a:xfrm>
            <a:off x="941832" y="3172968"/>
            <a:ext cx="966003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500" b="1" i="1" dirty="0">
                <a:solidFill>
                  <a:srgbClr val="FFFFFF"/>
                </a:solidFill>
              </a:rPr>
              <a:t>AGRADECEMOS SUA PARTICIPAÇÃO!</a:t>
            </a:r>
            <a:endParaRPr lang="en-US" sz="3500" i="1" dirty="0"/>
          </a:p>
        </p:txBody>
      </p:sp>
      <p:sp>
        <p:nvSpPr>
          <p:cNvPr id="5" name="Text 2"/>
          <p:cNvSpPr/>
          <p:nvPr/>
        </p:nvSpPr>
        <p:spPr>
          <a:xfrm>
            <a:off x="941832" y="4498848"/>
            <a:ext cx="6126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50" b="1" dirty="0">
                <a:solidFill>
                  <a:srgbClr val="FFFFFF"/>
                </a:solidFill>
              </a:rPr>
              <a:t>ISAC SILVA DE SOUZA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941832" y="4882896"/>
            <a:ext cx="6217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DCE8F4"/>
                </a:solidFill>
              </a:rPr>
              <a:t>Advogado e Contador Eleitoral</a:t>
            </a:r>
            <a:endParaRPr lang="en-US" sz="1550" dirty="0"/>
          </a:p>
          <a:p>
            <a:pPr marL="0" indent="0">
              <a:buNone/>
            </a:pPr>
            <a:r>
              <a:rPr lang="en-US" sz="1550" dirty="0">
                <a:solidFill>
                  <a:srgbClr val="DCE8F4"/>
                </a:solidFill>
              </a:rPr>
              <a:t>Contato: 62 98417-3710</a:t>
            </a:r>
            <a:endParaRPr lang="en-US" sz="1550" dirty="0"/>
          </a:p>
        </p:txBody>
      </p:sp>
      <p:pic>
        <p:nvPicPr>
          <p:cNvPr id="7" name="Image 1" descr="/mnt/data/cfc_media/image1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pic>
        <p:nvPicPr>
          <p:cNvPr id="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6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201168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822960"/>
            <a:ext cx="9829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Pré-requisitos para arrecadação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841248" y="141732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5B6770"/>
                </a:solidFill>
              </a:rPr>
              <a:t>Condições mínimas antes de receber qualquer recurso</a:t>
            </a:r>
            <a:endParaRPr lang="en-US" sz="138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ect">
            <a:avLst/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3B70"/>
                </a:solidFill>
              </a:rPr>
              <a:t>04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7498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F8FBFD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5"/>
          <p:cNvSpPr/>
          <p:nvPr/>
        </p:nvSpPr>
        <p:spPr>
          <a:xfrm>
            <a:off x="9509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O que precisa existir</a:t>
            </a:r>
            <a:endParaRPr lang="en-US" sz="1740" dirty="0"/>
          </a:p>
        </p:txBody>
      </p:sp>
      <p:sp>
        <p:nvSpPr>
          <p:cNvPr id="10" name="Text 6"/>
          <p:cNvSpPr/>
          <p:nvPr/>
        </p:nvSpPr>
        <p:spPr>
          <a:xfrm>
            <a:off x="10515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CNPJ eleitoral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Conta bancária específica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Recibos eleitorais ou controle equivalente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Registro no sistema oficial</a:t>
            </a:r>
            <a:endParaRPr lang="en-US" sz="1680" dirty="0"/>
          </a:p>
        </p:txBody>
      </p:sp>
      <p:sp>
        <p:nvSpPr>
          <p:cNvPr id="11" name="Shape 7"/>
          <p:cNvSpPr/>
          <p:nvPr/>
        </p:nvSpPr>
        <p:spPr>
          <a:xfrm>
            <a:off x="62362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EAF4FB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8"/>
          <p:cNvSpPr/>
          <p:nvPr/>
        </p:nvSpPr>
        <p:spPr>
          <a:xfrm>
            <a:off x="64373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Risco prático</a:t>
            </a:r>
            <a:endParaRPr lang="en-US" sz="1740" dirty="0"/>
          </a:p>
        </p:txBody>
      </p:sp>
      <p:sp>
        <p:nvSpPr>
          <p:cNvPr id="13" name="Text 9"/>
          <p:cNvSpPr/>
          <p:nvPr/>
        </p:nvSpPr>
        <p:spPr>
          <a:xfrm>
            <a:off x="65379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Recurso arrecadado antes da regularização pode ser irregular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A ausência de conta inviabiliza rastreabilidade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CNPJ e conta são elementos de controle fiscal e bancário</a:t>
            </a:r>
            <a:endParaRPr lang="en-US" sz="1680" dirty="0"/>
          </a:p>
        </p:txBody>
      </p:sp>
      <p:sp>
        <p:nvSpPr>
          <p:cNvPr id="14" name="Shape 10"/>
          <p:cNvSpPr/>
          <p:nvPr/>
        </p:nvSpPr>
        <p:spPr>
          <a:xfrm>
            <a:off x="841248" y="5596128"/>
            <a:ext cx="10561320" cy="457200"/>
          </a:xfrm>
          <a:prstGeom prst="roundRect">
            <a:avLst>
              <a:gd name="adj" fmla="val 10000"/>
            </a:avLst>
          </a:prstGeom>
          <a:solidFill>
            <a:srgbClr val="FDECEC"/>
          </a:solidFill>
          <a:ln w="10160">
            <a:solidFill>
              <a:srgbClr val="E9A5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1"/>
          <p:cNvSpPr/>
          <p:nvPr/>
        </p:nvSpPr>
        <p:spPr>
          <a:xfrm>
            <a:off x="1051560" y="5705856"/>
            <a:ext cx="10149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B42318"/>
                </a:solidFill>
              </a:rPr>
              <a:t>⚠ Arrecadar antes dos requisitos aumenta risco de diligência e glosa.</a:t>
            </a:r>
            <a:endParaRPr lang="en-US" sz="1280" dirty="0"/>
          </a:p>
        </p:txBody>
      </p:sp>
      <p:sp>
        <p:nvSpPr>
          <p:cNvPr id="16" name="Shape 12"/>
          <p:cNvSpPr/>
          <p:nvPr/>
        </p:nvSpPr>
        <p:spPr>
          <a:xfrm>
            <a:off x="841248" y="6108192"/>
            <a:ext cx="10561320" cy="292608"/>
          </a:xfrm>
          <a:prstGeom prst="roundRect">
            <a:avLst>
              <a:gd name="adj" fmla="val 10938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1005840" y="6181344"/>
            <a:ext cx="102229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002B52"/>
                </a:solidFill>
              </a:rPr>
              <a:t>Res. TSE nº 23.607/2019, art. 3º; Lei nº 9.504/1997, arts. 22 e 23</a:t>
            </a:r>
            <a:endParaRPr lang="en-US" sz="94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201168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822960"/>
            <a:ext cx="9829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Limite de gastos de campanha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841248" y="141732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5B6770"/>
                </a:solidFill>
              </a:rPr>
              <a:t>Controle do teto eleitoral e abuso econômico</a:t>
            </a:r>
            <a:endParaRPr lang="en-US" sz="138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ect">
            <a:avLst/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3B70"/>
                </a:solidFill>
              </a:rPr>
              <a:t>05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7498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F8FBFD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5"/>
          <p:cNvSpPr/>
          <p:nvPr/>
        </p:nvSpPr>
        <p:spPr>
          <a:xfrm>
            <a:off x="9509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Regra geral</a:t>
            </a:r>
            <a:endParaRPr lang="en-US" sz="1740" dirty="0"/>
          </a:p>
        </p:txBody>
      </p:sp>
      <p:sp>
        <p:nvSpPr>
          <p:cNvPr id="10" name="Text 6"/>
          <p:cNvSpPr/>
          <p:nvPr/>
        </p:nvSpPr>
        <p:spPr>
          <a:xfrm>
            <a:off x="10515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O TSE divulga limites por cargo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O limite compreende despesas eleitorais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Excesso gera multa de 100% do excedente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Pode repercutir em abuso de poder econômico</a:t>
            </a:r>
            <a:endParaRPr lang="en-US" sz="1680" dirty="0"/>
          </a:p>
        </p:txBody>
      </p:sp>
      <p:sp>
        <p:nvSpPr>
          <p:cNvPr id="11" name="Shape 7"/>
          <p:cNvSpPr/>
          <p:nvPr/>
        </p:nvSpPr>
        <p:spPr>
          <a:xfrm>
            <a:off x="62362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EAF4FB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8"/>
          <p:cNvSpPr/>
          <p:nvPr/>
        </p:nvSpPr>
        <p:spPr>
          <a:xfrm>
            <a:off x="64373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Exclusão relevante</a:t>
            </a:r>
            <a:endParaRPr lang="en-US" sz="1740" dirty="0"/>
          </a:p>
        </p:txBody>
      </p:sp>
      <p:sp>
        <p:nvSpPr>
          <p:cNvPr id="13" name="Text 9"/>
          <p:cNvSpPr/>
          <p:nvPr/>
        </p:nvSpPr>
        <p:spPr>
          <a:xfrm>
            <a:off x="65379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Honorários advocatícios fora do teto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Honorários contábeis fora do teto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Garantia da ampla defesa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Atuação técnica não pode ser limitada pelo teto</a:t>
            </a:r>
            <a:endParaRPr lang="en-US" sz="1680" dirty="0"/>
          </a:p>
        </p:txBody>
      </p:sp>
      <p:sp>
        <p:nvSpPr>
          <p:cNvPr id="14" name="Shape 10"/>
          <p:cNvSpPr/>
          <p:nvPr/>
        </p:nvSpPr>
        <p:spPr>
          <a:xfrm>
            <a:off x="841248" y="5596128"/>
            <a:ext cx="10561320" cy="457200"/>
          </a:xfrm>
          <a:prstGeom prst="roundRect">
            <a:avLst>
              <a:gd name="adj" fmla="val 10000"/>
            </a:avLst>
          </a:prstGeom>
          <a:solidFill>
            <a:srgbClr val="FDECEC"/>
          </a:solidFill>
          <a:ln w="10160">
            <a:solidFill>
              <a:srgbClr val="E9A5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1"/>
          <p:cNvSpPr/>
          <p:nvPr/>
        </p:nvSpPr>
        <p:spPr>
          <a:xfrm>
            <a:off x="1051560" y="5705856"/>
            <a:ext cx="10149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B42318"/>
                </a:solidFill>
              </a:rPr>
              <a:t>⚠ Ponto crítico: honorários não integram limite de gastos.</a:t>
            </a:r>
            <a:endParaRPr lang="en-US" sz="1280" dirty="0"/>
          </a:p>
        </p:txBody>
      </p:sp>
      <p:sp>
        <p:nvSpPr>
          <p:cNvPr id="16" name="Shape 12"/>
          <p:cNvSpPr/>
          <p:nvPr/>
        </p:nvSpPr>
        <p:spPr>
          <a:xfrm>
            <a:off x="841248" y="6108192"/>
            <a:ext cx="10561320" cy="292608"/>
          </a:xfrm>
          <a:prstGeom prst="roundRect">
            <a:avLst>
              <a:gd name="adj" fmla="val 10938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1005840" y="6181344"/>
            <a:ext cx="102229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002B52"/>
                </a:solidFill>
              </a:rPr>
              <a:t>Res. TSE nº 23.607/2019, arts. 4º a 6º; Lei nº 9.504/1997, arts. 18, 18-A e 18-B</a:t>
            </a:r>
            <a:endParaRPr lang="en-US" sz="94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7.jpg"/>
          <p:cNvPicPr>
            <a:picLocks noChangeAspect="1"/>
          </p:cNvPicPr>
          <p:nvPr/>
        </p:nvPicPr>
        <p:blipFill>
          <a:blip r:embed="rId3"/>
          <a:srcRect t="45" b="4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201168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822960"/>
            <a:ext cx="9829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Recibos eleitorais e PIX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841248" y="141732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5B6770"/>
                </a:solidFill>
              </a:rPr>
              <a:t>Controle documental da arrecadação</a:t>
            </a:r>
            <a:endParaRPr lang="en-US" sz="138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ect">
            <a:avLst/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3B70"/>
                </a:solidFill>
              </a:rPr>
              <a:t>06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7498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F8FBFD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5"/>
          <p:cNvSpPr/>
          <p:nvPr/>
        </p:nvSpPr>
        <p:spPr>
          <a:xfrm>
            <a:off x="9509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Recibos eleitorais</a:t>
            </a:r>
            <a:endParaRPr lang="en-US" sz="1740" dirty="0"/>
          </a:p>
        </p:txBody>
      </p:sp>
      <p:sp>
        <p:nvSpPr>
          <p:cNvPr id="10" name="Text 6"/>
          <p:cNvSpPr/>
          <p:nvPr/>
        </p:nvSpPr>
        <p:spPr>
          <a:xfrm>
            <a:off x="10515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Arrecadação deve ser documentada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Emissão pelo SPCE para candidatos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Emissão pelo SPCA para partidos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Ordem cronológica de controle</a:t>
            </a:r>
            <a:endParaRPr lang="en-US" sz="1680" dirty="0"/>
          </a:p>
        </p:txBody>
      </p:sp>
      <p:sp>
        <p:nvSpPr>
          <p:cNvPr id="11" name="Shape 7"/>
          <p:cNvSpPr/>
          <p:nvPr/>
        </p:nvSpPr>
        <p:spPr>
          <a:xfrm>
            <a:off x="62362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EAF4FB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8"/>
          <p:cNvSpPr/>
          <p:nvPr/>
        </p:nvSpPr>
        <p:spPr>
          <a:xfrm>
            <a:off x="64373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Novidade 2026</a:t>
            </a:r>
            <a:endParaRPr lang="en-US" sz="1740" dirty="0"/>
          </a:p>
        </p:txBody>
      </p:sp>
      <p:sp>
        <p:nvSpPr>
          <p:cNvPr id="13" name="Text 9"/>
          <p:cNvSpPr/>
          <p:nvPr/>
        </p:nvSpPr>
        <p:spPr>
          <a:xfrm>
            <a:off x="65379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PIX pode dispensar recibo formal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Relatório CPF obrigatório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Doador precisa estar identificado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Cruzamento bancário reforçado</a:t>
            </a:r>
            <a:endParaRPr lang="en-US" sz="1680" dirty="0"/>
          </a:p>
        </p:txBody>
      </p:sp>
      <p:sp>
        <p:nvSpPr>
          <p:cNvPr id="14" name="Shape 10"/>
          <p:cNvSpPr/>
          <p:nvPr/>
        </p:nvSpPr>
        <p:spPr>
          <a:xfrm>
            <a:off x="841248" y="5596128"/>
            <a:ext cx="10561320" cy="457200"/>
          </a:xfrm>
          <a:prstGeom prst="roundRect">
            <a:avLst>
              <a:gd name="adj" fmla="val 10000"/>
            </a:avLst>
          </a:prstGeom>
          <a:solidFill>
            <a:srgbClr val="FDECEC"/>
          </a:solidFill>
          <a:ln w="10160">
            <a:solidFill>
              <a:srgbClr val="E9A5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1"/>
          <p:cNvSpPr/>
          <p:nvPr/>
        </p:nvSpPr>
        <p:spPr>
          <a:xfrm>
            <a:off x="1051560" y="5705856"/>
            <a:ext cx="10149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B42318"/>
                </a:solidFill>
              </a:rPr>
              <a:t>⚠ PIX sem CPF pode ser tratado como RONI.</a:t>
            </a:r>
            <a:endParaRPr lang="en-US" sz="1280" dirty="0"/>
          </a:p>
        </p:txBody>
      </p:sp>
      <p:sp>
        <p:nvSpPr>
          <p:cNvPr id="16" name="Shape 12"/>
          <p:cNvSpPr/>
          <p:nvPr/>
        </p:nvSpPr>
        <p:spPr>
          <a:xfrm>
            <a:off x="841248" y="6108192"/>
            <a:ext cx="10561320" cy="292608"/>
          </a:xfrm>
          <a:prstGeom prst="roundRect">
            <a:avLst>
              <a:gd name="adj" fmla="val 10938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1005840" y="6181344"/>
            <a:ext cx="102229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002B52"/>
                </a:solidFill>
              </a:rPr>
              <a:t>Res. TSE nº 23.607/2019, art. 7º; Res. TSE nº 23.752/2026, art. 7º, §§6º-A e 6º-B</a:t>
            </a:r>
            <a:endParaRPr lang="en-US" sz="94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</a:rPr>
              <a:t>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201168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822960"/>
            <a:ext cx="9829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Conta bancária eleitoral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841248" y="141732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5B6770"/>
                </a:solidFill>
              </a:rPr>
              <a:t>Segregação e rastreabilidade dos recursos</a:t>
            </a:r>
            <a:endParaRPr lang="en-US" sz="138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ect">
            <a:avLst/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3B70"/>
                </a:solidFill>
              </a:rPr>
              <a:t>07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7498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F8FBFD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5"/>
          <p:cNvSpPr/>
          <p:nvPr/>
        </p:nvSpPr>
        <p:spPr>
          <a:xfrm>
            <a:off x="9509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Contas específicas</a:t>
            </a:r>
            <a:endParaRPr lang="en-US" sz="1740" dirty="0"/>
          </a:p>
        </p:txBody>
      </p:sp>
      <p:sp>
        <p:nvSpPr>
          <p:cNvPr id="10" name="Text 6"/>
          <p:cNvSpPr/>
          <p:nvPr/>
        </p:nvSpPr>
        <p:spPr>
          <a:xfrm>
            <a:off x="10515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Conta de outros recursos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Conta de Fundo Partidário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Conta do FEFC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Vedação de mistura de fontes</a:t>
            </a:r>
            <a:endParaRPr lang="en-US" sz="1680" dirty="0"/>
          </a:p>
        </p:txBody>
      </p:sp>
      <p:sp>
        <p:nvSpPr>
          <p:cNvPr id="11" name="Shape 7"/>
          <p:cNvSpPr/>
          <p:nvPr/>
        </p:nvSpPr>
        <p:spPr>
          <a:xfrm>
            <a:off x="62362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EAF4FB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8"/>
          <p:cNvSpPr/>
          <p:nvPr/>
        </p:nvSpPr>
        <p:spPr>
          <a:xfrm>
            <a:off x="64373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Atualização 2026</a:t>
            </a:r>
            <a:endParaRPr lang="en-US" sz="1740" dirty="0"/>
          </a:p>
        </p:txBody>
      </p:sp>
      <p:sp>
        <p:nvSpPr>
          <p:cNvPr id="13" name="Text 9"/>
          <p:cNvSpPr/>
          <p:nvPr/>
        </p:nvSpPr>
        <p:spPr>
          <a:xfrm>
            <a:off x="65379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Abertura eletrônica permitida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Instituições financeiras autorizadas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Integração com dados bancários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Conciliação obrigatória</a:t>
            </a:r>
            <a:endParaRPr lang="en-US" sz="1680" dirty="0"/>
          </a:p>
        </p:txBody>
      </p:sp>
      <p:sp>
        <p:nvSpPr>
          <p:cNvPr id="14" name="Shape 10"/>
          <p:cNvSpPr/>
          <p:nvPr/>
        </p:nvSpPr>
        <p:spPr>
          <a:xfrm>
            <a:off x="841248" y="5596128"/>
            <a:ext cx="10561320" cy="457200"/>
          </a:xfrm>
          <a:prstGeom prst="roundRect">
            <a:avLst>
              <a:gd name="adj" fmla="val 10000"/>
            </a:avLst>
          </a:prstGeom>
          <a:solidFill>
            <a:srgbClr val="FDECEC"/>
          </a:solidFill>
          <a:ln w="10160">
            <a:solidFill>
              <a:srgbClr val="E9A5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1"/>
          <p:cNvSpPr/>
          <p:nvPr/>
        </p:nvSpPr>
        <p:spPr>
          <a:xfrm>
            <a:off x="1051560" y="5705856"/>
            <a:ext cx="10149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B42318"/>
                </a:solidFill>
              </a:rPr>
              <a:t>⚠ Misturar fontes é um dos erros mais sensíveis na prestação de contas.</a:t>
            </a:r>
            <a:endParaRPr lang="en-US" sz="1280" dirty="0"/>
          </a:p>
        </p:txBody>
      </p:sp>
      <p:sp>
        <p:nvSpPr>
          <p:cNvPr id="16" name="Shape 12"/>
          <p:cNvSpPr/>
          <p:nvPr/>
        </p:nvSpPr>
        <p:spPr>
          <a:xfrm>
            <a:off x="841248" y="6108192"/>
            <a:ext cx="10561320" cy="292608"/>
          </a:xfrm>
          <a:prstGeom prst="roundRect">
            <a:avLst>
              <a:gd name="adj" fmla="val 10938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1005840" y="6181344"/>
            <a:ext cx="102229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002B52"/>
                </a:solidFill>
              </a:rPr>
              <a:t>Res. TSE nº 23.607/2019, arts. 8º a 16; Lei nº 9.504/1997, art. 22</a:t>
            </a:r>
            <a:endParaRPr lang="en-US" sz="94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</a:rPr>
              <a:t>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8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201168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822960"/>
            <a:ext cx="9829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Doações de pessoas físicas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841248" y="141732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5B6770"/>
                </a:solidFill>
              </a:rPr>
              <a:t>Origem lícita, limite e forma de movimentação</a:t>
            </a:r>
            <a:endParaRPr lang="en-US" sz="138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ect">
            <a:avLst/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3B70"/>
                </a:solidFill>
              </a:rPr>
              <a:t>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7498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F8FBFD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5"/>
          <p:cNvSpPr/>
          <p:nvPr/>
        </p:nvSpPr>
        <p:spPr>
          <a:xfrm>
            <a:off x="9509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Modalidades permitidas</a:t>
            </a:r>
            <a:endParaRPr lang="en-US" sz="1740" dirty="0"/>
          </a:p>
        </p:txBody>
      </p:sp>
      <p:sp>
        <p:nvSpPr>
          <p:cNvPr id="10" name="Text 6"/>
          <p:cNvSpPr/>
          <p:nvPr/>
        </p:nvSpPr>
        <p:spPr>
          <a:xfrm>
            <a:off x="10515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Doação financeira identificada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Doação estimável em dinheiro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PIX identificado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TED ou cheque conforme limite</a:t>
            </a:r>
            <a:endParaRPr lang="en-US" sz="1680" dirty="0"/>
          </a:p>
        </p:txBody>
      </p:sp>
      <p:sp>
        <p:nvSpPr>
          <p:cNvPr id="11" name="Shape 7"/>
          <p:cNvSpPr/>
          <p:nvPr/>
        </p:nvSpPr>
        <p:spPr>
          <a:xfrm>
            <a:off x="62362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EAF4FB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8"/>
          <p:cNvSpPr/>
          <p:nvPr/>
        </p:nvSpPr>
        <p:spPr>
          <a:xfrm>
            <a:off x="64373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Cuidados em aula</a:t>
            </a:r>
            <a:endParaRPr lang="en-US" sz="1740" dirty="0"/>
          </a:p>
        </p:txBody>
      </p:sp>
      <p:sp>
        <p:nvSpPr>
          <p:cNvPr id="13" name="Text 9"/>
          <p:cNvSpPr/>
          <p:nvPr/>
        </p:nvSpPr>
        <p:spPr>
          <a:xfrm>
            <a:off x="65379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Conferir CPF do doador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Verificar limite legal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Evitar depósito em espécie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Registrar individualmente cada doação</a:t>
            </a:r>
            <a:endParaRPr lang="en-US" sz="1680" dirty="0"/>
          </a:p>
        </p:txBody>
      </p:sp>
      <p:sp>
        <p:nvSpPr>
          <p:cNvPr id="14" name="Shape 10"/>
          <p:cNvSpPr/>
          <p:nvPr/>
        </p:nvSpPr>
        <p:spPr>
          <a:xfrm>
            <a:off x="841248" y="5596128"/>
            <a:ext cx="10561320" cy="457200"/>
          </a:xfrm>
          <a:prstGeom prst="roundRect">
            <a:avLst>
              <a:gd name="adj" fmla="val 10000"/>
            </a:avLst>
          </a:prstGeom>
          <a:solidFill>
            <a:srgbClr val="FDECEC"/>
          </a:solidFill>
          <a:ln w="10160">
            <a:solidFill>
              <a:srgbClr val="E9A5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1"/>
          <p:cNvSpPr/>
          <p:nvPr/>
        </p:nvSpPr>
        <p:spPr>
          <a:xfrm>
            <a:off x="1051560" y="5705856"/>
            <a:ext cx="10149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B42318"/>
                </a:solidFill>
              </a:rPr>
              <a:t>⚠ Doação sem identificação válida compromete a regularidade da conta.</a:t>
            </a:r>
            <a:endParaRPr lang="en-US" sz="1280" dirty="0"/>
          </a:p>
        </p:txBody>
      </p:sp>
      <p:sp>
        <p:nvSpPr>
          <p:cNvPr id="16" name="Shape 12"/>
          <p:cNvSpPr/>
          <p:nvPr/>
        </p:nvSpPr>
        <p:spPr>
          <a:xfrm>
            <a:off x="841248" y="6108192"/>
            <a:ext cx="10561320" cy="292608"/>
          </a:xfrm>
          <a:prstGeom prst="roundRect">
            <a:avLst>
              <a:gd name="adj" fmla="val 10938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1005840" y="6181344"/>
            <a:ext cx="102229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002B52"/>
                </a:solidFill>
              </a:rPr>
              <a:t>Res. TSE nº 23.607/2019, arts. 17 e 21; Lei nº 9.504/1997, art. 23</a:t>
            </a:r>
            <a:endParaRPr lang="en-US" sz="94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</a:rPr>
              <a:t>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201168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822960"/>
            <a:ext cx="9829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Financiamento coletivo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841248" y="141732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5B6770"/>
                </a:solidFill>
              </a:rPr>
              <a:t>Crowdfunding eleitoral como fonte permitida</a:t>
            </a:r>
            <a:endParaRPr lang="en-US" sz="138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ect">
            <a:avLst/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3B70"/>
                </a:solidFill>
              </a:rPr>
              <a:t>09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7498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F8FBFD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5"/>
          <p:cNvSpPr/>
          <p:nvPr/>
        </p:nvSpPr>
        <p:spPr>
          <a:xfrm>
            <a:off x="9509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Requisitos</a:t>
            </a:r>
            <a:endParaRPr lang="en-US" sz="1740" dirty="0"/>
          </a:p>
        </p:txBody>
      </p:sp>
      <p:sp>
        <p:nvSpPr>
          <p:cNvPr id="10" name="Text 6"/>
          <p:cNvSpPr/>
          <p:nvPr/>
        </p:nvSpPr>
        <p:spPr>
          <a:xfrm>
            <a:off x="10515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Plataforma cadastrada no TSE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Identificação individual do doador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Lista pública de doadores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Lançamento no SPCE</a:t>
            </a:r>
            <a:endParaRPr lang="en-US" sz="1680" dirty="0"/>
          </a:p>
        </p:txBody>
      </p:sp>
      <p:sp>
        <p:nvSpPr>
          <p:cNvPr id="11" name="Shape 7"/>
          <p:cNvSpPr/>
          <p:nvPr/>
        </p:nvSpPr>
        <p:spPr>
          <a:xfrm>
            <a:off x="6236208" y="1755648"/>
            <a:ext cx="5212080" cy="3703320"/>
          </a:xfrm>
          <a:prstGeom prst="roundRect">
            <a:avLst>
              <a:gd name="adj" fmla="val 2469"/>
            </a:avLst>
          </a:prstGeom>
          <a:solidFill>
            <a:srgbClr val="EAF4FB"/>
          </a:solidFill>
          <a:ln w="10160">
            <a:solidFill>
              <a:srgbClr val="D6E2EA">
                <a:alpha val="97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8"/>
          <p:cNvSpPr/>
          <p:nvPr/>
        </p:nvSpPr>
        <p:spPr>
          <a:xfrm>
            <a:off x="6437376" y="1938528"/>
            <a:ext cx="48097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40" b="1" dirty="0">
                <a:solidFill>
                  <a:srgbClr val="003B70"/>
                </a:solidFill>
              </a:rPr>
              <a:t>Explicação prática</a:t>
            </a:r>
            <a:endParaRPr lang="en-US" sz="1740" dirty="0"/>
          </a:p>
        </p:txBody>
      </p:sp>
      <p:sp>
        <p:nvSpPr>
          <p:cNvPr id="13" name="Text 9"/>
          <p:cNvSpPr/>
          <p:nvPr/>
        </p:nvSpPr>
        <p:spPr>
          <a:xfrm>
            <a:off x="6537960" y="2377440"/>
            <a:ext cx="4617720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A plataforma não substitui a prestação de contas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Cada doação precisa ser individualizada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O controle do CPF continua obrigatório</a:t>
            </a:r>
            <a:endParaRPr lang="en-US" sz="1680" dirty="0"/>
          </a:p>
          <a:p>
            <a:pPr marL="0" indent="0">
              <a:buNone/>
            </a:pPr>
            <a:r>
              <a:rPr lang="en-US" sz="1680" dirty="0">
                <a:solidFill>
                  <a:srgbClr val="17324D"/>
                </a:solidFill>
              </a:rPr>
              <a:t>• O candidato responde pela correta escrituração</a:t>
            </a:r>
            <a:endParaRPr lang="en-US" sz="1680" dirty="0"/>
          </a:p>
        </p:txBody>
      </p:sp>
      <p:sp>
        <p:nvSpPr>
          <p:cNvPr id="14" name="Shape 10"/>
          <p:cNvSpPr/>
          <p:nvPr/>
        </p:nvSpPr>
        <p:spPr>
          <a:xfrm>
            <a:off x="841248" y="5596128"/>
            <a:ext cx="10561320" cy="457200"/>
          </a:xfrm>
          <a:prstGeom prst="roundRect">
            <a:avLst>
              <a:gd name="adj" fmla="val 10000"/>
            </a:avLst>
          </a:prstGeom>
          <a:solidFill>
            <a:srgbClr val="FDECEC"/>
          </a:solidFill>
          <a:ln w="10160">
            <a:solidFill>
              <a:srgbClr val="E9A5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1"/>
          <p:cNvSpPr/>
          <p:nvPr/>
        </p:nvSpPr>
        <p:spPr>
          <a:xfrm>
            <a:off x="1051560" y="5705856"/>
            <a:ext cx="10149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B42318"/>
                </a:solidFill>
              </a:rPr>
              <a:t>⚠ Crowdfunding não autoriza arrecadação anônima.</a:t>
            </a:r>
            <a:endParaRPr lang="en-US" sz="1280" dirty="0"/>
          </a:p>
        </p:txBody>
      </p:sp>
      <p:sp>
        <p:nvSpPr>
          <p:cNvPr id="16" name="Shape 12"/>
          <p:cNvSpPr/>
          <p:nvPr/>
        </p:nvSpPr>
        <p:spPr>
          <a:xfrm>
            <a:off x="841248" y="6108192"/>
            <a:ext cx="10561320" cy="292608"/>
          </a:xfrm>
          <a:prstGeom prst="roundRect">
            <a:avLst>
              <a:gd name="adj" fmla="val 10938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1005840" y="6181344"/>
            <a:ext cx="102229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002B52"/>
                </a:solidFill>
              </a:rPr>
              <a:t>Res. TSE nº 23.607/2019, arts. 22 a 24; Lei nº 9.504/1997, art. 23, §4º, IV</a:t>
            </a:r>
            <a:endParaRPr lang="en-US" sz="94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</a:rPr>
              <a:t>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3824</Words>
  <Application>Microsoft Office PowerPoint</Application>
  <PresentationFormat>Widescreen</PresentationFormat>
  <Paragraphs>625</Paragraphs>
  <Slides>37</Slides>
  <Notes>37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37</vt:i4>
      </vt:variant>
    </vt:vector>
  </HeadingPairs>
  <TitlesOfParts>
    <vt:vector size="40" baseType="lpstr">
      <vt:lpstr>Aptos Display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TRAICE Auditoria e Consultoria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Prestação de Contas Eleitorais 2026 - modelo CFC adaptado</dc:title>
  <dc:subject>Prestação de Contas Eleitorais 2026</dc:subject>
  <dc:creator>Isac Silva de Souza</dc:creator>
  <cp:lastModifiedBy>ISAC SILVA DE SOUZA</cp:lastModifiedBy>
  <cp:revision>2</cp:revision>
  <cp:lastPrinted>2026-07-21T21:05:37Z</cp:lastPrinted>
  <dcterms:created xsi:type="dcterms:W3CDTF">2026-07-21T20:14:35Z</dcterms:created>
  <dcterms:modified xsi:type="dcterms:W3CDTF">2026-07-21T21:05:58Z</dcterms:modified>
</cp:coreProperties>
</file>