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6" Type="http://schemas.microsoft.com/office/2020/02/relationships/classificationlabels" Target="docMetadata/LabelInfo.xml"/><Relationship Id="rId5" Type="http://purl.oclc.org/ooxml/officeDocument/relationships/customProperties" Target="docProps/custom.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648" r:id="rId4"/>
  </p:sldMasterIdLst>
  <p:sldIdLst>
    <p:sldId id="318" r:id="rId5"/>
    <p:sldId id="358" r:id="rId6"/>
    <p:sldId id="324" r:id="rId7"/>
    <p:sldId id="323" r:id="rId8"/>
    <p:sldId id="306" r:id="rId9"/>
    <p:sldId id="374" r:id="rId10"/>
    <p:sldId id="326" r:id="rId11"/>
    <p:sldId id="264" r:id="rId12"/>
    <p:sldId id="327" r:id="rId13"/>
    <p:sldId id="375" r:id="rId14"/>
    <p:sldId id="328" r:id="rId15"/>
    <p:sldId id="329" r:id="rId16"/>
    <p:sldId id="330" r:id="rId17"/>
    <p:sldId id="331" r:id="rId18"/>
    <p:sldId id="276" r:id="rId19"/>
    <p:sldId id="333" r:id="rId20"/>
    <p:sldId id="376" r:id="rId21"/>
    <p:sldId id="336" r:id="rId22"/>
    <p:sldId id="284" r:id="rId23"/>
    <p:sldId id="377" r:id="rId24"/>
    <p:sldId id="322" r:id="rId25"/>
    <p:sldId id="317" r:id="rId26"/>
    <p:sldId id="337" r:id="rId27"/>
    <p:sldId id="286" r:id="rId28"/>
    <p:sldId id="378" r:id="rId29"/>
    <p:sldId id="287" r:id="rId30"/>
    <p:sldId id="288" r:id="rId31"/>
    <p:sldId id="289" r:id="rId32"/>
    <p:sldId id="290" r:id="rId33"/>
    <p:sldId id="361" r:id="rId34"/>
    <p:sldId id="379" r:id="rId35"/>
    <p:sldId id="362" r:id="rId36"/>
    <p:sldId id="352" r:id="rId37"/>
    <p:sldId id="363" r:id="rId38"/>
    <p:sldId id="292" r:id="rId39"/>
    <p:sldId id="364" r:id="rId40"/>
    <p:sldId id="353" r:id="rId41"/>
    <p:sldId id="365" r:id="rId42"/>
    <p:sldId id="293" r:id="rId43"/>
    <p:sldId id="380" r:id="rId44"/>
    <p:sldId id="294" r:id="rId45"/>
    <p:sldId id="295" r:id="rId46"/>
    <p:sldId id="296" r:id="rId47"/>
    <p:sldId id="297" r:id="rId48"/>
    <p:sldId id="298" r:id="rId49"/>
    <p:sldId id="299" r:id="rId50"/>
    <p:sldId id="369" r:id="rId51"/>
    <p:sldId id="381" r:id="rId52"/>
    <p:sldId id="370" r:id="rId53"/>
    <p:sldId id="373" r:id="rId54"/>
    <p:sldId id="371" r:id="rId55"/>
    <p:sldId id="372" r:id="rId56"/>
    <p:sldId id="340" r:id="rId57"/>
    <p:sldId id="382" r:id="rId58"/>
    <p:sldId id="341" r:id="rId59"/>
    <p:sldId id="342" r:id="rId60"/>
    <p:sldId id="355" r:id="rId61"/>
    <p:sldId id="343" r:id="rId62"/>
    <p:sldId id="344" r:id="rId63"/>
    <p:sldId id="345" r:id="rId64"/>
    <p:sldId id="346" r:id="rId65"/>
    <p:sldId id="356" r:id="rId66"/>
    <p:sldId id="347" r:id="rId67"/>
    <p:sldId id="349" r:id="rId68"/>
    <p:sldId id="350" r:id="rId69"/>
    <p:sldId id="351" r:id="rId70"/>
    <p:sldId id="367" r:id="rId71"/>
    <p:sldId id="383" r:id="rId72"/>
    <p:sldId id="368" r:id="rId73"/>
    <p:sldId id="308" r:id="rId74"/>
    <p:sldId id="384" r:id="rId75"/>
    <p:sldId id="259" r:id="rId7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purl.oclc.org/ooxml/drawingml/main" xmlns:r="http://purl.oclc.org/ooxml/officeDocument/relationships" xmlns:p="http://purl.oclc.org/ooxml/presentationml/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80"/>
    <a:srgbClr val="001CB0"/>
    <a:srgbClr val="0011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4FB0C3-E105-44F2-893B-C00BB9986CC6}" v="2046" dt="2026-03-16T17:38:04.690"/>
  </p1510:revLst>
</p1510:revInfo>
</file>

<file path=ppt/tableStyles.xml><?xml version="1.0" encoding="utf-8"?>
<a:tblStyleLst xmlns:a="http://purl.oclc.org/ooxml/drawingml/main" def="{5C22544A-7EE6-4342-B048-85BDC9FD1C3A}">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
            </a:schemeClr>
          </a:solidFill>
        </a:fill>
      </a:tcStyle>
    </a:wholeTbl>
    <a:band1H>
      <a:tcStyle>
        <a:tcBdr/>
        <a:fill>
          <a:solidFill>
            <a:schemeClr val="accent5">
              <a:tint val="40%"/>
            </a:schemeClr>
          </a:solidFill>
        </a:fill>
      </a:tcStyle>
    </a:band1H>
    <a:band2H>
      <a:tcStyle>
        <a:tcBdr/>
      </a:tcStyle>
    </a:band2H>
    <a:band1V>
      <a:tcStyle>
        <a:tcBdr/>
        <a:fill>
          <a:solidFill>
            <a:schemeClr val="accent5">
              <a:tint val="4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
            </a:schemeClr>
          </a:solidFill>
        </a:fill>
      </a:tcStyle>
    </a:wholeTbl>
    <a:band1H>
      <a:tcStyle>
        <a:tcBdr/>
        <a:fill>
          <a:solidFill>
            <a:schemeClr val="accent1">
              <a:tint val="40%"/>
            </a:schemeClr>
          </a:solidFill>
        </a:fill>
      </a:tcStyle>
    </a:band1H>
    <a:band2H>
      <a:tcStyle>
        <a:tcBdr/>
      </a:tcStyle>
    </a:band2H>
    <a:band1V>
      <a:tcStyle>
        <a:tcBdr/>
        <a:fill>
          <a:solidFill>
            <a:schemeClr val="accent1">
              <a:tint val="4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Estilo Médio 3 - Ênfas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
            </a:schemeClr>
          </a:solidFill>
        </a:fill>
      </a:tcStyle>
    </a:band1H>
    <a:band1V>
      <a:tcStyle>
        <a:tcBdr/>
        <a:fill>
          <a:solidFill>
            <a:schemeClr val="dk1">
              <a:tint val="2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purl.oclc.org/ooxml/drawingml/main" xmlns:r="http://purl.oclc.org/ooxml/officeDocument/relationships" xmlns:p="http://purl.oclc.org/ooxml/presentationml/main">
  <p:normalViewPr>
    <p:restoredLeft sz="15.62%"/>
    <p:restoredTop sz="94.66%"/>
  </p:normalViewPr>
  <p:slideViewPr>
    <p:cSldViewPr snapToGrid="0">
      <p:cViewPr varScale="1">
        <p:scale>
          <a:sx n="109" d="100"/>
          <a:sy n="109" d="100"/>
        </p:scale>
        <p:origin x="6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purl.oclc.org/ooxml/officeDocument/relationships/slide" Target="slides/slide9.xml"/><Relationship Id="rId18" Type="http://purl.oclc.org/ooxml/officeDocument/relationships/slide" Target="slides/slide14.xml"/><Relationship Id="rId26" Type="http://purl.oclc.org/ooxml/officeDocument/relationships/slide" Target="slides/slide22.xml"/><Relationship Id="rId39" Type="http://purl.oclc.org/ooxml/officeDocument/relationships/slide" Target="slides/slide35.xml"/><Relationship Id="rId21" Type="http://purl.oclc.org/ooxml/officeDocument/relationships/slide" Target="slides/slide17.xml"/><Relationship Id="rId34" Type="http://purl.oclc.org/ooxml/officeDocument/relationships/slide" Target="slides/slide30.xml"/><Relationship Id="rId42" Type="http://purl.oclc.org/ooxml/officeDocument/relationships/slide" Target="slides/slide38.xml"/><Relationship Id="rId47" Type="http://purl.oclc.org/ooxml/officeDocument/relationships/slide" Target="slides/slide43.xml"/><Relationship Id="rId50" Type="http://purl.oclc.org/ooxml/officeDocument/relationships/slide" Target="slides/slide46.xml"/><Relationship Id="rId55" Type="http://purl.oclc.org/ooxml/officeDocument/relationships/slide" Target="slides/slide51.xml"/><Relationship Id="rId63" Type="http://purl.oclc.org/ooxml/officeDocument/relationships/slide" Target="slides/slide59.xml"/><Relationship Id="rId68" Type="http://purl.oclc.org/ooxml/officeDocument/relationships/slide" Target="slides/slide64.xml"/><Relationship Id="rId76" Type="http://purl.oclc.org/ooxml/officeDocument/relationships/slide" Target="slides/slide72.xml"/><Relationship Id="rId7" Type="http://purl.oclc.org/ooxml/officeDocument/relationships/slide" Target="slides/slide3.xml"/><Relationship Id="rId71" Type="http://purl.oclc.org/ooxml/officeDocument/relationships/slide" Target="slides/slide67.xml"/><Relationship Id="rId2" Type="http://purl.oclc.org/ooxml/officeDocument/relationships/customXml" Target="../customXml/item2.xml"/><Relationship Id="rId16" Type="http://purl.oclc.org/ooxml/officeDocument/relationships/slide" Target="slides/slide12.xml"/><Relationship Id="rId29" Type="http://purl.oclc.org/ooxml/officeDocument/relationships/slide" Target="slides/slide25.xml"/><Relationship Id="rId11" Type="http://purl.oclc.org/ooxml/officeDocument/relationships/slide" Target="slides/slide7.xml"/><Relationship Id="rId24" Type="http://purl.oclc.org/ooxml/officeDocument/relationships/slide" Target="slides/slide20.xml"/><Relationship Id="rId32" Type="http://purl.oclc.org/ooxml/officeDocument/relationships/slide" Target="slides/slide28.xml"/><Relationship Id="rId37" Type="http://purl.oclc.org/ooxml/officeDocument/relationships/slide" Target="slides/slide33.xml"/><Relationship Id="rId40" Type="http://purl.oclc.org/ooxml/officeDocument/relationships/slide" Target="slides/slide36.xml"/><Relationship Id="rId45" Type="http://purl.oclc.org/ooxml/officeDocument/relationships/slide" Target="slides/slide41.xml"/><Relationship Id="rId53" Type="http://purl.oclc.org/ooxml/officeDocument/relationships/slide" Target="slides/slide49.xml"/><Relationship Id="rId58" Type="http://purl.oclc.org/ooxml/officeDocument/relationships/slide" Target="slides/slide54.xml"/><Relationship Id="rId66" Type="http://purl.oclc.org/ooxml/officeDocument/relationships/slide" Target="slides/slide62.xml"/><Relationship Id="rId74" Type="http://purl.oclc.org/ooxml/officeDocument/relationships/slide" Target="slides/slide70.xml"/><Relationship Id="rId79" Type="http://purl.oclc.org/ooxml/officeDocument/relationships/theme" Target="theme/theme1.xml"/><Relationship Id="rId5" Type="http://purl.oclc.org/ooxml/officeDocument/relationships/slide" Target="slides/slide1.xml"/><Relationship Id="rId61" Type="http://purl.oclc.org/ooxml/officeDocument/relationships/slide" Target="slides/slide57.xml"/><Relationship Id="rId82" Type="http://schemas.microsoft.com/office/2015/10/relationships/revisionInfo" Target="revisionInfo.xml"/><Relationship Id="rId10" Type="http://purl.oclc.org/ooxml/officeDocument/relationships/slide" Target="slides/slide6.xml"/><Relationship Id="rId19" Type="http://purl.oclc.org/ooxml/officeDocument/relationships/slide" Target="slides/slide15.xml"/><Relationship Id="rId31" Type="http://purl.oclc.org/ooxml/officeDocument/relationships/slide" Target="slides/slide27.xml"/><Relationship Id="rId44" Type="http://purl.oclc.org/ooxml/officeDocument/relationships/slide" Target="slides/slide40.xml"/><Relationship Id="rId52" Type="http://purl.oclc.org/ooxml/officeDocument/relationships/slide" Target="slides/slide48.xml"/><Relationship Id="rId60" Type="http://purl.oclc.org/ooxml/officeDocument/relationships/slide" Target="slides/slide56.xml"/><Relationship Id="rId65" Type="http://purl.oclc.org/ooxml/officeDocument/relationships/slide" Target="slides/slide61.xml"/><Relationship Id="rId73" Type="http://purl.oclc.org/ooxml/officeDocument/relationships/slide" Target="slides/slide69.xml"/><Relationship Id="rId78" Type="http://purl.oclc.org/ooxml/officeDocument/relationships/viewProps" Target="viewProps.xml"/><Relationship Id="rId81" Type="http://schemas.microsoft.com/office/2016/11/relationships/changesInfo" Target="changesInfos/changesInfo1.xml"/><Relationship Id="rId4" Type="http://purl.oclc.org/ooxml/officeDocument/relationships/slideMaster" Target="slideMasters/slideMaster1.xml"/><Relationship Id="rId9" Type="http://purl.oclc.org/ooxml/officeDocument/relationships/slide" Target="slides/slide5.xml"/><Relationship Id="rId14" Type="http://purl.oclc.org/ooxml/officeDocument/relationships/slide" Target="slides/slide10.xml"/><Relationship Id="rId22" Type="http://purl.oclc.org/ooxml/officeDocument/relationships/slide" Target="slides/slide18.xml"/><Relationship Id="rId27" Type="http://purl.oclc.org/ooxml/officeDocument/relationships/slide" Target="slides/slide23.xml"/><Relationship Id="rId30" Type="http://purl.oclc.org/ooxml/officeDocument/relationships/slide" Target="slides/slide26.xml"/><Relationship Id="rId35" Type="http://purl.oclc.org/ooxml/officeDocument/relationships/slide" Target="slides/slide31.xml"/><Relationship Id="rId43" Type="http://purl.oclc.org/ooxml/officeDocument/relationships/slide" Target="slides/slide39.xml"/><Relationship Id="rId48" Type="http://purl.oclc.org/ooxml/officeDocument/relationships/slide" Target="slides/slide44.xml"/><Relationship Id="rId56" Type="http://purl.oclc.org/ooxml/officeDocument/relationships/slide" Target="slides/slide52.xml"/><Relationship Id="rId64" Type="http://purl.oclc.org/ooxml/officeDocument/relationships/slide" Target="slides/slide60.xml"/><Relationship Id="rId69" Type="http://purl.oclc.org/ooxml/officeDocument/relationships/slide" Target="slides/slide65.xml"/><Relationship Id="rId77" Type="http://purl.oclc.org/ooxml/officeDocument/relationships/presProps" Target="presProps.xml"/><Relationship Id="rId8" Type="http://purl.oclc.org/ooxml/officeDocument/relationships/slide" Target="slides/slide4.xml"/><Relationship Id="rId51" Type="http://purl.oclc.org/ooxml/officeDocument/relationships/slide" Target="slides/slide47.xml"/><Relationship Id="rId72" Type="http://purl.oclc.org/ooxml/officeDocument/relationships/slide" Target="slides/slide68.xml"/><Relationship Id="rId80" Type="http://purl.oclc.org/ooxml/officeDocument/relationships/tableStyles" Target="tableStyles.xml"/><Relationship Id="rId3" Type="http://purl.oclc.org/ooxml/officeDocument/relationships/customXml" Target="../customXml/item3.xml"/><Relationship Id="rId12" Type="http://purl.oclc.org/ooxml/officeDocument/relationships/slide" Target="slides/slide8.xml"/><Relationship Id="rId17" Type="http://purl.oclc.org/ooxml/officeDocument/relationships/slide" Target="slides/slide13.xml"/><Relationship Id="rId25" Type="http://purl.oclc.org/ooxml/officeDocument/relationships/slide" Target="slides/slide21.xml"/><Relationship Id="rId33" Type="http://purl.oclc.org/ooxml/officeDocument/relationships/slide" Target="slides/slide29.xml"/><Relationship Id="rId38" Type="http://purl.oclc.org/ooxml/officeDocument/relationships/slide" Target="slides/slide34.xml"/><Relationship Id="rId46" Type="http://purl.oclc.org/ooxml/officeDocument/relationships/slide" Target="slides/slide42.xml"/><Relationship Id="rId59" Type="http://purl.oclc.org/ooxml/officeDocument/relationships/slide" Target="slides/slide55.xml"/><Relationship Id="rId67" Type="http://purl.oclc.org/ooxml/officeDocument/relationships/slide" Target="slides/slide63.xml"/><Relationship Id="rId20" Type="http://purl.oclc.org/ooxml/officeDocument/relationships/slide" Target="slides/slide16.xml"/><Relationship Id="rId41" Type="http://purl.oclc.org/ooxml/officeDocument/relationships/slide" Target="slides/slide37.xml"/><Relationship Id="rId54" Type="http://purl.oclc.org/ooxml/officeDocument/relationships/slide" Target="slides/slide50.xml"/><Relationship Id="rId62" Type="http://purl.oclc.org/ooxml/officeDocument/relationships/slide" Target="slides/slide58.xml"/><Relationship Id="rId70" Type="http://purl.oclc.org/ooxml/officeDocument/relationships/slide" Target="slides/slide66.xml"/><Relationship Id="rId75" Type="http://purl.oclc.org/ooxml/officeDocument/relationships/slide" Target="slides/slide71.xml"/><Relationship Id="rId1" Type="http://purl.oclc.org/ooxml/officeDocument/relationships/customXml" Target="../customXml/item1.xml"/><Relationship Id="rId6" Type="http://purl.oclc.org/ooxml/officeDocument/relationships/slide" Target="slides/slide2.xml"/><Relationship Id="rId15" Type="http://purl.oclc.org/ooxml/officeDocument/relationships/slide" Target="slides/slide11.xml"/><Relationship Id="rId23" Type="http://purl.oclc.org/ooxml/officeDocument/relationships/slide" Target="slides/slide19.xml"/><Relationship Id="rId28" Type="http://purl.oclc.org/ooxml/officeDocument/relationships/slide" Target="slides/slide24.xml"/><Relationship Id="rId36" Type="http://purl.oclc.org/ooxml/officeDocument/relationships/slide" Target="slides/slide32.xml"/><Relationship Id="rId49" Type="http://purl.oclc.org/ooxml/officeDocument/relationships/slide" Target="slides/slide45.xml"/><Relationship Id="rId57" Type="http://purl.oclc.org/ooxml/officeDocument/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raldo Mendes Costa" userId="S::everaldo.costa@rfb.gov.br::952d3109-b8b4-4aaa-90b1-076bd1bf2497" providerId="AD" clId="Web-{53F54A19-AC80-5C8F-8EC2-948881D7F9CF}"/>
    <pc:docChg chg="mod modMainMaster">
      <pc:chgData name="Everaldo Mendes Costa" userId="S::everaldo.costa@rfb.gov.br::952d3109-b8b4-4aaa-90b1-076bd1bf2497" providerId="AD" clId="Web-{53F54A19-AC80-5C8F-8EC2-948881D7F9CF}" dt="2026-03-17T12:35:13.649" v="1" actId="33475"/>
      <pc:docMkLst>
        <pc:docMk/>
      </pc:docMkLst>
      <pc:sldMasterChg chg="addSp">
        <pc:chgData name="Everaldo Mendes Costa" userId="S::everaldo.costa@rfb.gov.br::952d3109-b8b4-4aaa-90b1-076bd1bf2497" providerId="AD" clId="Web-{53F54A19-AC80-5C8F-8EC2-948881D7F9CF}" dt="2026-03-17T12:35:13.649" v="0" actId="33475"/>
        <pc:sldMasterMkLst>
          <pc:docMk/>
          <pc:sldMasterMk cId="2923602880" sldId="2147483648"/>
        </pc:sldMasterMkLst>
        <pc:spChg chg="add">
          <ac:chgData name="Everaldo Mendes Costa" userId="S::everaldo.costa@rfb.gov.br::952d3109-b8b4-4aaa-90b1-076bd1bf2497" providerId="AD" clId="Web-{53F54A19-AC80-5C8F-8EC2-948881D7F9CF}" dt="2026-03-17T12:35:13.649" v="0" actId="33475"/>
          <ac:spMkLst>
            <pc:docMk/>
            <pc:sldMasterMk cId="2923602880" sldId="2147483648"/>
            <ac:spMk id="9" creationId="{4533F3A0-93F6-EAAF-71D9-7DE792D1BD9E}"/>
          </ac:spMkLst>
        </pc:spChg>
        <pc:spChg chg="add">
          <ac:chgData name="Everaldo Mendes Costa" userId="S::everaldo.costa@rfb.gov.br::952d3109-b8b4-4aaa-90b1-076bd1bf2497" providerId="AD" clId="Web-{53F54A19-AC80-5C8F-8EC2-948881D7F9CF}" dt="2026-03-17T12:35:13.649" v="0" actId="33475"/>
          <ac:spMkLst>
            <pc:docMk/>
            <pc:sldMasterMk cId="2923602880" sldId="2147483648"/>
            <ac:spMk id="10" creationId="{60FF0D7B-E030-4255-9B7F-45AB58DA134D}"/>
          </ac:spMkLst>
        </pc:spChg>
      </pc:sldMasterChg>
    </pc:docChg>
  </pc:docChgLst>
</pc:chgInfo>
</file>

<file path=ppt/charts/_rels/chart1.xml.rels><?xml version="1.0" encoding="UTF-8" standalone="yes"?>
<Relationships xmlns="http://schemas.openxmlformats.org/package/2006/relationships"><Relationship Id="rId3" Type="http://purl.oclc.org/ooxml/officeDocument/relationships/oleObject" Target="https://rfbgov-my.sharepoint.com/personal/jose_carlos_rfb_gov_br/Documents/@%202026/Dados%20para%20a%20coletiva%20e%20PIR%20202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purl.oclc.org/ooxml/officeDocument/relationships/oleObject" Target="https://rfbgov-my.sharepoint.com/personal/jose_carlos_rfb_gov_br/Documents/@2025/2025%20Acompanhamento%20entreg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purl.oclc.org/ooxml/officeDocument/relationships/oleObject" Target="https://rfbgov-my.sharepoint.com/personal/jose_carlos_rfb_gov_br/Documents/@%202026/Dados%20para%20a%20coletiva%20e%20PIR%202026.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purl.oclc.org/ooxml/drawingml/chart" xmlns:a="http://purl.oclc.org/ooxml/drawingml/main" xmlns:r="http://purl.oclc.org/ooxml/officeDocument/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
                    <a:lumOff val="35%"/>
                  </a:schemeClr>
                </a:solidFill>
                <a:latin typeface="+mn-lt"/>
                <a:ea typeface="+mn-ea"/>
                <a:cs typeface="+mn-cs"/>
              </a:defRPr>
            </a:pPr>
            <a:r>
              <a:rPr lang="pt-BR" sz="2000" b="1"/>
              <a:t>IRPF - Recepção de declarações no prazo</a:t>
            </a:r>
          </a:p>
        </c:rich>
      </c:tx>
      <c:layout>
        <c:manualLayout>
          <c:xMode val="edge"/>
          <c:yMode val="edge"/>
          <c:x val="1.0904133333530205E-3"/>
          <c:y val="2.7809965237543453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
                  <a:lumOff val="35%"/>
                </a:schemeClr>
              </a:solidFill>
              <a:latin typeface="+mn-lt"/>
              <a:ea typeface="+mn-ea"/>
              <a:cs typeface="+mn-cs"/>
            </a:defRPr>
          </a:pPr>
          <a:endParaRPr lang="pt-BR"/>
        </a:p>
      </c:txPr>
    </c:title>
    <c:autoTitleDeleted val="0"/>
    <c:plotArea>
      <c:layout/>
      <c:barChart>
        <c:barDir val="bar"/>
        <c:grouping val="clustered"/>
        <c:varyColors val="0"/>
        <c:ser>
          <c:idx val="0"/>
          <c:order val="0"/>
          <c:spPr>
            <a:solidFill>
              <a:schemeClr val="accent1"/>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rgbClr val="92D050"/>
                      </a:solidFill>
                      <a:latin typeface="+mn-lt"/>
                      <a:ea typeface="+mn-ea"/>
                      <a:cs typeface="+mn-cs"/>
                    </a:defRPr>
                  </a:pPr>
                  <a:endParaRPr lang="pt-BR"/>
                </a:p>
              </c:txPr>
              <c:dLblPos val="in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pt-B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
                          <a:lumOff val="65%"/>
                        </a:schemeClr>
                      </a:solidFill>
                      <a:round/>
                    </a:ln>
                    <a:effectLst/>
                  </c:spPr>
                </c15:leaderLines>
              </c:ext>
            </c:extLst>
          </c:dLbls>
          <c:cat>
            <c:strRef>
              <c:f>Planilha1!$A$14:$A$17</c:f>
              <c:strCache>
                <c:ptCount val="4"/>
                <c:pt idx="0">
                  <c:v>Em 2023</c:v>
                </c:pt>
                <c:pt idx="1">
                  <c:v>Em 2024</c:v>
                </c:pt>
                <c:pt idx="2">
                  <c:v>Em 2025</c:v>
                </c:pt>
                <c:pt idx="3">
                  <c:v>Previsão 2026</c:v>
                </c:pt>
              </c:strCache>
            </c:strRef>
          </c:cat>
          <c:val>
            <c:numRef>
              <c:f>Planilha1!$B$14:$B$17</c:f>
              <c:numCache>
                <c:formatCode>_-* #,##0_-;\-* #,##0_-;_-* "-"??_-;_-@_-</c:formatCode>
                <c:ptCount val="4"/>
                <c:pt idx="0">
                  <c:v>41471883</c:v>
                </c:pt>
                <c:pt idx="1">
                  <c:v>43310900</c:v>
                </c:pt>
                <c:pt idx="2">
                  <c:v>43548734</c:v>
                </c:pt>
                <c:pt idx="3">
                  <c:v>44000000</c:v>
                </c:pt>
              </c:numCache>
            </c:numRef>
          </c:val>
          <c:extLst xmlns:c16r2="http://schemas.microsoft.com/office/drawing/2015/06/chart">
            <c:ext xmlns:c16="http://schemas.microsoft.com/office/drawing/2014/chart" uri="{C3380CC4-5D6E-409C-BE32-E72D297353CC}">
              <c16:uniqueId val="{00000001-C469-4F05-ABB1-F0371BD9B604}"/>
            </c:ext>
          </c:extLst>
        </c:ser>
        <c:dLbls>
          <c:showLegendKey val="0"/>
          <c:showVal val="0"/>
          <c:showCatName val="0"/>
          <c:showSerName val="0"/>
          <c:showPercent val="0"/>
          <c:showBubbleSize val="0"/>
        </c:dLbls>
        <c:gapWidth val="20"/>
        <c:axId val="484746720"/>
        <c:axId val="484748680"/>
      </c:barChart>
      <c:catAx>
        <c:axId val="484746720"/>
        <c:scaling>
          <c:orientation val="minMax"/>
        </c:scaling>
        <c:delete val="0"/>
        <c:axPos val="l"/>
        <c:numFmt formatCode="General" sourceLinked="1"/>
        <c:majorTickMark val="none"/>
        <c:minorTickMark val="none"/>
        <c:tickLblPos val="nextTo"/>
        <c:spPr>
          <a:noFill/>
          <a:ln w="9525" cap="flat" cmpd="sng" algn="ctr">
            <a:solidFill>
              <a:schemeClr val="tx1">
                <a:lumMod val="15%"/>
                <a:lumOff val="85%"/>
              </a:schemeClr>
            </a:solidFill>
            <a:round/>
          </a:ln>
          <a:effectLst/>
        </c:spPr>
        <c:txPr>
          <a:bodyPr rot="-60000000" spcFirstLastPara="1" vertOverflow="ellipsis" vert="horz" wrap="square" anchor="ctr" anchorCtr="1"/>
          <a:lstStyle/>
          <a:p>
            <a:pPr>
              <a:defRPr sz="2000" b="0" i="0" u="none" strike="noStrike" kern="1200" baseline="0%">
                <a:solidFill>
                  <a:schemeClr val="tx1">
                    <a:lumMod val="65%"/>
                    <a:lumOff val="35%"/>
                  </a:schemeClr>
                </a:solidFill>
                <a:latin typeface="+mn-lt"/>
                <a:ea typeface="+mn-ea"/>
                <a:cs typeface="+mn-cs"/>
              </a:defRPr>
            </a:pPr>
            <a:endParaRPr lang="pt-BR"/>
          </a:p>
        </c:txPr>
        <c:crossAx val="484748680"/>
        <c:crosses val="autoZero"/>
        <c:auto val="1"/>
        <c:lblAlgn val="ctr"/>
        <c:lblOffset val="100"/>
        <c:noMultiLvlLbl val="0"/>
      </c:catAx>
      <c:valAx>
        <c:axId val="484748680"/>
        <c:scaling>
          <c:orientation val="minMax"/>
        </c:scaling>
        <c:delete val="1"/>
        <c:axPos val="b"/>
        <c:numFmt formatCode="_-* #,##0_-;\-* #,##0_-;_-* &quot;-&quot;??_-;_-@_-" sourceLinked="1"/>
        <c:majorTickMark val="none"/>
        <c:minorTickMark val="none"/>
        <c:tickLblPos val="nextTo"/>
        <c:crossAx val="4847467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a:gsLst>
        <a:gs pos="0%">
          <a:schemeClr val="accent1">
            <a:lumMod val="5%"/>
            <a:lumOff val="95%"/>
          </a:schemeClr>
        </a:gs>
        <a:gs pos="74%">
          <a:schemeClr val="accent1">
            <a:lumMod val="45%"/>
            <a:lumOff val="55%"/>
          </a:schemeClr>
        </a:gs>
        <a:gs pos="83%">
          <a:schemeClr val="accent1">
            <a:lumMod val="45%"/>
            <a:lumOff val="55%"/>
          </a:schemeClr>
        </a:gs>
        <a:gs pos="100%">
          <a:schemeClr val="accent1">
            <a:lumMod val="30%"/>
            <a:lumOff val="70%"/>
          </a:schemeClr>
        </a:gs>
      </a:gsLst>
      <a:lin ang="5400000" scaled="1"/>
    </a:gradFill>
    <a:ln w="9525" cap="flat" cmpd="sng" algn="ctr">
      <a:solidFill>
        <a:schemeClr val="tx1">
          <a:lumMod val="15%"/>
          <a:lumOff val="85%"/>
        </a:schemeClr>
      </a:solidFill>
      <a:round/>
    </a:ln>
    <a:effectLst>
      <a:outerShdw blurRad="50800" dist="38100" dir="2700000" algn="tl" rotWithShape="0">
        <a:prstClr val="black">
          <a:alpha val="40%"/>
        </a:prstClr>
      </a:outerShdw>
    </a:effectLst>
  </c:spPr>
  <c:txPr>
    <a:bodyPr/>
    <a:lstStyle/>
    <a:p>
      <a:pPr>
        <a:defRPr/>
      </a:pPr>
      <a:endParaRPr lang="pt-BR"/>
    </a:p>
  </c:txPr>
  <c:externalData r:id="rId3">
    <c:autoUpdate val="0"/>
  </c:externalData>
</c:chartSpace>
</file>

<file path=ppt/charts/chart2.xml><?xml version="1.0" encoding="utf-8"?>
<c:chartSpace xmlns:c="http://purl.oclc.org/ooxml/drawingml/chart" xmlns:a="http://purl.oclc.org/ooxml/drawingml/main" xmlns:r="http://purl.oclc.org/ooxml/officeDocument/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
                    <a:lumOff val="35%"/>
                  </a:schemeClr>
                </a:solidFill>
                <a:latin typeface="+mn-lt"/>
                <a:ea typeface="+mn-ea"/>
                <a:cs typeface="+mn-cs"/>
              </a:defRPr>
            </a:pPr>
            <a:r>
              <a:rPr lang="pt-BR" sz="2800" b="1"/>
              <a:t>Expectativa</a:t>
            </a:r>
            <a:r>
              <a:rPr lang="pt-BR" sz="2800" b="1" baseline="0%"/>
              <a:t> de e</a:t>
            </a:r>
            <a:r>
              <a:rPr lang="pt-BR" sz="2800" b="1"/>
              <a:t>volução da </a:t>
            </a:r>
            <a:r>
              <a:rPr lang="pt-BR" sz="2800" b="1" err="1"/>
              <a:t>Pré</a:t>
            </a:r>
            <a:r>
              <a:rPr lang="pt-BR" sz="2800" b="1"/>
              <a:t>-preenchida</a:t>
            </a:r>
          </a:p>
        </c:rich>
      </c:tx>
      <c:layout>
        <c:manualLayout>
          <c:xMode val="edge"/>
          <c:yMode val="edge"/>
          <c:x val="2.7082239720034999E-3"/>
          <c:y val="0"/>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
                  <a:lumOff val="35%"/>
                </a:schemeClr>
              </a:solidFill>
              <a:latin typeface="+mn-lt"/>
              <a:ea typeface="+mn-ea"/>
              <a:cs typeface="+mn-cs"/>
            </a:defRPr>
          </a:pPr>
          <a:endParaRPr lang="pt-BR"/>
        </a:p>
      </c:txPr>
    </c:title>
    <c:autoTitleDeleted val="0"/>
    <c:plotArea>
      <c:layout>
        <c:manualLayout>
          <c:layoutTarget val="inner"/>
          <c:xMode val="edge"/>
          <c:yMode val="edge"/>
          <c:x val="1.7482044926227524E-2"/>
          <c:y val="9.8958572731094235E-2"/>
          <c:w val="0.96503591014754497"/>
          <c:h val="0.78532215591281473"/>
        </c:manualLayout>
      </c:layout>
      <c:barChart>
        <c:barDir val="col"/>
        <c:grouping val="clustered"/>
        <c:varyColors val="0"/>
        <c:ser>
          <c:idx val="0"/>
          <c:order val="0"/>
          <c:spPr>
            <a:solidFill>
              <a:schemeClr val="accent1"/>
            </a:solidFill>
            <a:ln>
              <a:noFill/>
              <a:prstDash val="dash"/>
            </a:ln>
            <a:effectLst/>
          </c:spPr>
          <c:invertIfNegative val="0"/>
          <c:dPt>
            <c:idx val="5"/>
            <c:invertIfNegative val="0"/>
            <c:bubble3D val="0"/>
            <c:spPr>
              <a:gradFill>
                <a:gsLst>
                  <a:gs pos="0%">
                    <a:schemeClr val="accent1">
                      <a:lumMod val="47%"/>
                      <a:lumOff val="53%"/>
                    </a:schemeClr>
                  </a:gs>
                  <a:gs pos="100%">
                    <a:srgbClr val="0066FF"/>
                  </a:gs>
                </a:gsLst>
                <a:lin ang="5400000" scaled="1"/>
              </a:gradFill>
              <a:ln w="15875">
                <a:solidFill>
                  <a:srgbClr val="FF0000"/>
                </a:solidFill>
                <a:prstDash val="dash"/>
              </a:ln>
              <a:effectLst/>
            </c:spPr>
            <c:extLst xmlns:c16r2="http://schemas.microsoft.com/office/drawing/2015/06/chart">
              <c:ext xmlns:c16="http://schemas.microsoft.com/office/drawing/2014/chart" uri="{C3380CC4-5D6E-409C-BE32-E72D297353CC}">
                <c16:uniqueId val="{00000000-8C94-4DAD-B070-5B3368A9EA22}"/>
              </c:ext>
            </c:extLst>
          </c:dPt>
          <c:dLbls>
            <c:dLbl>
              <c:idx val="5"/>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FF0000"/>
                      </a:solidFill>
                      <a:latin typeface="+mn-lt"/>
                      <a:ea typeface="+mn-ea"/>
                      <a:cs typeface="+mn-cs"/>
                    </a:defRPr>
                  </a:pPr>
                  <a:endParaRPr lang="pt-B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
                        <a:lumOff val="25%"/>
                      </a:schemeClr>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
                          <a:lumOff val="65%"/>
                        </a:schemeClr>
                      </a:solidFill>
                      <a:round/>
                    </a:ln>
                    <a:effectLst/>
                  </c:spPr>
                </c15:leaderLines>
              </c:ext>
            </c:extLst>
          </c:dLbls>
          <c:cat>
            <c:strRef>
              <c:f>PP!$H$6:$H$11</c:f>
              <c:strCache>
                <c:ptCount val="6"/>
                <c:pt idx="0">
                  <c:v>Em 2021</c:v>
                </c:pt>
                <c:pt idx="1">
                  <c:v>Em 2022</c:v>
                </c:pt>
                <c:pt idx="2">
                  <c:v>Em 2023</c:v>
                </c:pt>
                <c:pt idx="3">
                  <c:v>Em 2024</c:v>
                </c:pt>
                <c:pt idx="4">
                  <c:v>Em 2025</c:v>
                </c:pt>
                <c:pt idx="5">
                  <c:v>Em 2026</c:v>
                </c:pt>
              </c:strCache>
            </c:strRef>
          </c:cat>
          <c:val>
            <c:numRef>
              <c:f>PP!$J$6:$J$11</c:f>
              <c:numCache>
                <c:formatCode>0.0%</c:formatCode>
                <c:ptCount val="6"/>
                <c:pt idx="0">
                  <c:v>1.4999999999999999E-2</c:v>
                </c:pt>
                <c:pt idx="1">
                  <c:v>7.5999999999999998E-2</c:v>
                </c:pt>
                <c:pt idx="2">
                  <c:v>0.23938450382689436</c:v>
                </c:pt>
                <c:pt idx="3">
                  <c:v>0.41499999999999998</c:v>
                </c:pt>
                <c:pt idx="4">
                  <c:v>0.503</c:v>
                </c:pt>
                <c:pt idx="5">
                  <c:v>0.6</c:v>
                </c:pt>
              </c:numCache>
            </c:numRef>
          </c:val>
          <c:extLst xmlns:c16r2="http://schemas.microsoft.com/office/drawing/2015/06/chart">
            <c:ext xmlns:c16="http://schemas.microsoft.com/office/drawing/2014/chart" uri="{C3380CC4-5D6E-409C-BE32-E72D297353CC}">
              <c16:uniqueId val="{00000001-8C94-4DAD-B070-5B3368A9EA22}"/>
            </c:ext>
          </c:extLst>
        </c:ser>
        <c:dLbls>
          <c:showLegendKey val="0"/>
          <c:showVal val="0"/>
          <c:showCatName val="0"/>
          <c:showSerName val="0"/>
          <c:showPercent val="0"/>
          <c:showBubbleSize val="0"/>
        </c:dLbls>
        <c:gapWidth val="49"/>
        <c:overlap val="-27"/>
        <c:axId val="484749464"/>
        <c:axId val="209736256"/>
      </c:barChart>
      <c:catAx>
        <c:axId val="484749464"/>
        <c:scaling>
          <c:orientation val="minMax"/>
        </c:scaling>
        <c:delete val="0"/>
        <c:axPos val="b"/>
        <c:numFmt formatCode="General" sourceLinked="1"/>
        <c:majorTickMark val="none"/>
        <c:minorTickMark val="none"/>
        <c:tickLblPos val="nextTo"/>
        <c:spPr>
          <a:noFill/>
          <a:ln w="9525" cap="flat" cmpd="sng" algn="ctr">
            <a:solidFill>
              <a:schemeClr val="tx1">
                <a:lumMod val="15%"/>
                <a:lumOff val="85%"/>
              </a:schemeClr>
            </a:solidFill>
            <a:round/>
          </a:ln>
          <a:effectLst/>
        </c:spPr>
        <c:txPr>
          <a:bodyPr rot="-60000000" spcFirstLastPara="1" vertOverflow="ellipsis" vert="horz" wrap="square" anchor="ctr" anchorCtr="1"/>
          <a:lstStyle/>
          <a:p>
            <a:pPr>
              <a:defRPr sz="2000" b="0" i="0" u="none" strike="noStrike" kern="1200" baseline="0%">
                <a:solidFill>
                  <a:schemeClr val="tx1">
                    <a:lumMod val="65%"/>
                    <a:lumOff val="35%"/>
                  </a:schemeClr>
                </a:solidFill>
                <a:latin typeface="+mn-lt"/>
                <a:ea typeface="+mn-ea"/>
                <a:cs typeface="+mn-cs"/>
              </a:defRPr>
            </a:pPr>
            <a:endParaRPr lang="pt-BR"/>
          </a:p>
        </c:txPr>
        <c:crossAx val="209736256"/>
        <c:crosses val="autoZero"/>
        <c:auto val="1"/>
        <c:lblAlgn val="ctr"/>
        <c:lblOffset val="100"/>
        <c:noMultiLvlLbl val="0"/>
      </c:catAx>
      <c:valAx>
        <c:axId val="209736256"/>
        <c:scaling>
          <c:orientation val="minMax"/>
        </c:scaling>
        <c:delete val="1"/>
        <c:axPos val="l"/>
        <c:majorGridlines>
          <c:spPr>
            <a:ln w="9525" cap="flat" cmpd="sng" algn="ctr">
              <a:solidFill>
                <a:schemeClr val="tx1">
                  <a:lumMod val="15%"/>
                  <a:lumOff val="85%"/>
                </a:schemeClr>
              </a:solidFill>
              <a:round/>
            </a:ln>
            <a:effectLst/>
          </c:spPr>
        </c:majorGridlines>
        <c:numFmt formatCode="0.0%" sourceLinked="1"/>
        <c:majorTickMark val="none"/>
        <c:minorTickMark val="none"/>
        <c:tickLblPos val="nextTo"/>
        <c:crossAx val="484749464"/>
        <c:crosses val="autoZero"/>
        <c:crossBetween val="between"/>
      </c:valAx>
      <c:spPr>
        <a:noFill/>
        <a:ln>
          <a:noFill/>
        </a:ln>
        <a:effectLst/>
      </c:spPr>
    </c:plotArea>
    <c:plotVisOnly val="1"/>
    <c:dispBlanksAs val="gap"/>
    <c:showDLblsOverMax val="0"/>
  </c:chart>
  <c:spPr>
    <a:gradFill>
      <a:gsLst>
        <a:gs pos="0%">
          <a:schemeClr val="accent1">
            <a:lumMod val="5%"/>
            <a:lumOff val="95%"/>
          </a:schemeClr>
        </a:gs>
        <a:gs pos="74%">
          <a:schemeClr val="accent1">
            <a:lumMod val="45%"/>
            <a:lumOff val="55%"/>
          </a:schemeClr>
        </a:gs>
        <a:gs pos="83%">
          <a:schemeClr val="accent1">
            <a:lumMod val="45%"/>
            <a:lumOff val="55%"/>
          </a:schemeClr>
        </a:gs>
        <a:gs pos="100%">
          <a:schemeClr val="accent1">
            <a:lumMod val="30%"/>
            <a:lumOff val="70%"/>
          </a:schemeClr>
        </a:gs>
      </a:gsLst>
      <a:lin ang="5400000" scaled="1"/>
    </a:gradFill>
    <a:ln w="28575" cap="flat" cmpd="sng" algn="ctr">
      <a:solidFill>
        <a:schemeClr val="bg1">
          <a:lumMod val="50%"/>
        </a:schemeClr>
      </a:solidFill>
      <a:round/>
    </a:ln>
    <a:effectLst>
      <a:outerShdw blurRad="50800" dist="38100" dir="2700000" algn="tl" rotWithShape="0">
        <a:prstClr val="black">
          <a:alpha val="40%"/>
        </a:prstClr>
      </a:outerShdw>
    </a:effectLst>
  </c:spPr>
  <c:txPr>
    <a:bodyPr/>
    <a:lstStyle/>
    <a:p>
      <a:pPr>
        <a:defRPr/>
      </a:pPr>
      <a:endParaRPr lang="pt-BR"/>
    </a:p>
  </c:txPr>
  <c:externalData r:id="rId3">
    <c:autoUpdate val="0"/>
  </c:externalData>
</c:chartSpace>
</file>

<file path=ppt/charts/chart3.xml><?xml version="1.0" encoding="utf-8"?>
<c:chartSpace xmlns:c="http://purl.oclc.org/ooxml/drawingml/chart" xmlns:a="http://purl.oclc.org/ooxml/drawingml/main" xmlns:r="http://purl.oclc.org/ooxml/officeDocument/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0" i="0" u="none" strike="noStrike" kern="1200" spc="0" baseline="0%">
                <a:solidFill>
                  <a:schemeClr val="tx1">
                    <a:lumMod val="65%"/>
                    <a:lumOff val="35%"/>
                  </a:schemeClr>
                </a:solidFill>
                <a:latin typeface="+mn-lt"/>
                <a:ea typeface="+mn-ea"/>
                <a:cs typeface="+mn-cs"/>
              </a:defRPr>
            </a:pPr>
            <a:r>
              <a:rPr lang="pt-BR" sz="2800" baseline="0%"/>
              <a:t>Percentual de restituições pagas até junho (2º lote)</a:t>
            </a:r>
            <a:endParaRPr lang="pt-BR" sz="2800"/>
          </a:p>
        </c:rich>
      </c:tx>
      <c:layout>
        <c:manualLayout>
          <c:xMode val="edge"/>
          <c:yMode val="edge"/>
          <c:x val="1.6837646745752385E-3"/>
          <c:y val="3.8828703459047485E-3"/>
        </c:manualLayout>
      </c:layout>
      <c:overlay val="0"/>
      <c:spPr>
        <a:noFill/>
        <a:ln>
          <a:noFill/>
        </a:ln>
        <a:effectLst/>
      </c:spPr>
      <c:txPr>
        <a:bodyPr rot="0" spcFirstLastPara="1" vertOverflow="ellipsis" vert="horz" wrap="square" anchor="ctr" anchorCtr="1"/>
        <a:lstStyle/>
        <a:p>
          <a:pPr>
            <a:defRPr sz="3000" b="0" i="0" u="none" strike="noStrike" kern="1200" spc="0" baseline="0%">
              <a:solidFill>
                <a:schemeClr val="tx1">
                  <a:lumMod val="65%"/>
                  <a:lumOff val="35%"/>
                </a:schemeClr>
              </a:solidFill>
              <a:latin typeface="+mn-lt"/>
              <a:ea typeface="+mn-ea"/>
              <a:cs typeface="+mn-cs"/>
            </a:defRPr>
          </a:pPr>
          <a:endParaRPr lang="pt-BR"/>
        </a:p>
      </c:txPr>
    </c:title>
    <c:autoTitleDeleted val="0"/>
    <c:plotArea>
      <c:layout>
        <c:manualLayout>
          <c:layoutTarget val="inner"/>
          <c:xMode val="edge"/>
          <c:yMode val="edge"/>
          <c:x val="3.0555555555555555E-2"/>
          <c:y val="0.11861271676300576"/>
          <c:w val="0.93888888888888888"/>
          <c:h val="0.70587656408720723"/>
        </c:manualLayout>
      </c:layout>
      <c:barChart>
        <c:barDir val="col"/>
        <c:grouping val="clustered"/>
        <c:varyColors val="0"/>
        <c:ser>
          <c:idx val="0"/>
          <c:order val="0"/>
          <c:spPr>
            <a:solidFill>
              <a:schemeClr val="accent1"/>
            </a:solidFill>
            <a:ln>
              <a:noFill/>
            </a:ln>
            <a:effectLst/>
          </c:spPr>
          <c:invertIfNegative val="0"/>
          <c:dLbls>
            <c:dLbl>
              <c:idx val="5"/>
              <c:tx>
                <c:rich>
                  <a:bodyPr/>
                  <a:lstStyle/>
                  <a:p>
                    <a:r>
                      <a:rPr lang="en-US"/>
                      <a:t>57%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9E0-4F29-80F1-1720C71AC32C}"/>
                </c:ext>
                <c:ext xmlns:c15="http://schemas.microsoft.com/office/drawing/2012/chart" uri="{CE6537A1-D6FC-4f65-9D91-7224C49458BB}"/>
              </c:extLst>
            </c:dLbl>
            <c:dLbl>
              <c:idx val="6"/>
              <c:spPr>
                <a:noFill/>
                <a:ln>
                  <a:noFill/>
                </a:ln>
                <a:effectLst/>
              </c:spPr>
              <c:txPr>
                <a:bodyPr rot="0" spcFirstLastPara="1" vertOverflow="ellipsis" vert="horz" wrap="square" lIns="38100" tIns="19050" rIns="38100" bIns="19050" anchor="ctr" anchorCtr="1">
                  <a:spAutoFit/>
                </a:bodyPr>
                <a:lstStyle/>
                <a:p>
                  <a:pPr>
                    <a:defRPr sz="2600" b="0" i="0" u="none" strike="noStrike" kern="1200" baseline="0%">
                      <a:solidFill>
                        <a:srgbClr val="FF0000"/>
                      </a:solidFill>
                      <a:latin typeface="+mn-lt"/>
                      <a:ea typeface="+mn-ea"/>
                      <a:cs typeface="+mn-cs"/>
                    </a:defRPr>
                  </a:pPr>
                  <a:endParaRPr lang="pt-B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600" b="0" i="0" u="none" strike="noStrike" kern="1200" baseline="0%">
                    <a:solidFill>
                      <a:schemeClr val="tx1">
                        <a:lumMod val="75%"/>
                        <a:lumOff val="25%"/>
                      </a:schemeClr>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
                          <a:lumOff val="65%"/>
                        </a:schemeClr>
                      </a:solidFill>
                      <a:round/>
                    </a:ln>
                    <a:effectLst/>
                  </c:spPr>
                </c15:leaderLines>
              </c:ext>
            </c:extLst>
          </c:dLbls>
          <c:cat>
            <c:numRef>
              <c:f>REstituições!$C$33:$C$39</c:f>
              <c:numCache>
                <c:formatCode>General</c:formatCode>
                <c:ptCount val="7"/>
                <c:pt idx="0">
                  <c:v>2020</c:v>
                </c:pt>
                <c:pt idx="1">
                  <c:v>2021</c:v>
                </c:pt>
                <c:pt idx="2">
                  <c:v>2022</c:v>
                </c:pt>
                <c:pt idx="3">
                  <c:v>2023</c:v>
                </c:pt>
                <c:pt idx="4">
                  <c:v>2024</c:v>
                </c:pt>
                <c:pt idx="5">
                  <c:v>2025</c:v>
                </c:pt>
                <c:pt idx="6">
                  <c:v>2026</c:v>
                </c:pt>
              </c:numCache>
            </c:numRef>
          </c:cat>
          <c:val>
            <c:numRef>
              <c:f>REstituições!$D$33:$D$39</c:f>
              <c:numCache>
                <c:formatCode>0%</c:formatCode>
                <c:ptCount val="7"/>
                <c:pt idx="0">
                  <c:v>0.26513176144244105</c:v>
                </c:pt>
                <c:pt idx="1">
                  <c:v>0.46281157510827842</c:v>
                </c:pt>
                <c:pt idx="2">
                  <c:v>0.41738465447254108</c:v>
                </c:pt>
                <c:pt idx="3">
                  <c:v>0.42491571485117396</c:v>
                </c:pt>
                <c:pt idx="4">
                  <c:v>0.49778865266706929</c:v>
                </c:pt>
                <c:pt idx="5">
                  <c:v>0.58580670078841102</c:v>
                </c:pt>
                <c:pt idx="6">
                  <c:v>0.8</c:v>
                </c:pt>
              </c:numCache>
            </c:numRef>
          </c:val>
          <c:extLst xmlns:c16r2="http://schemas.microsoft.com/office/drawing/2015/06/chart">
            <c:ext xmlns:c16="http://schemas.microsoft.com/office/drawing/2014/chart" uri="{C3380CC4-5D6E-409C-BE32-E72D297353CC}">
              <c16:uniqueId val="{00000001-39E0-4F29-80F1-1720C71AC32C}"/>
            </c:ext>
          </c:extLst>
        </c:ser>
        <c:dLbls>
          <c:showLegendKey val="0"/>
          <c:showVal val="0"/>
          <c:showCatName val="0"/>
          <c:showSerName val="0"/>
          <c:showPercent val="0"/>
          <c:showBubbleSize val="0"/>
        </c:dLbls>
        <c:gapWidth val="50"/>
        <c:overlap val="-27"/>
        <c:axId val="487836152"/>
        <c:axId val="487838112"/>
      </c:barChart>
      <c:catAx>
        <c:axId val="487836152"/>
        <c:scaling>
          <c:orientation val="minMax"/>
        </c:scaling>
        <c:delete val="0"/>
        <c:axPos val="b"/>
        <c:numFmt formatCode="General" sourceLinked="1"/>
        <c:majorTickMark val="none"/>
        <c:minorTickMark val="none"/>
        <c:tickLblPos val="nextTo"/>
        <c:spPr>
          <a:noFill/>
          <a:ln w="9525" cap="flat" cmpd="sng" algn="ctr">
            <a:solidFill>
              <a:schemeClr val="tx1">
                <a:lumMod val="15%"/>
                <a:lumOff val="85%"/>
              </a:schemeClr>
            </a:solidFill>
            <a:round/>
          </a:ln>
          <a:effectLst/>
        </c:spPr>
        <c:txPr>
          <a:bodyPr rot="-60000000" spcFirstLastPara="1" vertOverflow="ellipsis" vert="horz" wrap="square" anchor="ctr" anchorCtr="1"/>
          <a:lstStyle/>
          <a:p>
            <a:pPr>
              <a:defRPr sz="2000" b="0" i="0" u="none" strike="noStrike" kern="1200" baseline="0%">
                <a:solidFill>
                  <a:schemeClr val="tx1">
                    <a:lumMod val="65%"/>
                    <a:lumOff val="35%"/>
                  </a:schemeClr>
                </a:solidFill>
                <a:latin typeface="+mn-lt"/>
                <a:ea typeface="+mn-ea"/>
                <a:cs typeface="+mn-cs"/>
              </a:defRPr>
            </a:pPr>
            <a:endParaRPr lang="pt-BR"/>
          </a:p>
        </c:txPr>
        <c:crossAx val="487838112"/>
        <c:crosses val="autoZero"/>
        <c:auto val="1"/>
        <c:lblAlgn val="ctr"/>
        <c:lblOffset val="100"/>
        <c:noMultiLvlLbl val="0"/>
      </c:catAx>
      <c:valAx>
        <c:axId val="487838112"/>
        <c:scaling>
          <c:orientation val="minMax"/>
        </c:scaling>
        <c:delete val="1"/>
        <c:axPos val="l"/>
        <c:numFmt formatCode="0%" sourceLinked="1"/>
        <c:majorTickMark val="none"/>
        <c:minorTickMark val="none"/>
        <c:tickLblPos val="nextTo"/>
        <c:crossAx val="487836152"/>
        <c:crosses val="autoZero"/>
        <c:crossBetween val="between"/>
      </c:valAx>
      <c:spPr>
        <a:noFill/>
        <a:ln w="25400">
          <a:noFill/>
        </a:ln>
        <a:effectLst/>
      </c:spPr>
    </c:plotArea>
    <c:plotVisOnly val="1"/>
    <c:dispBlanksAs val="gap"/>
    <c:showDLblsOverMax val="0"/>
  </c:chart>
  <c:spPr>
    <a:gradFill>
      <a:gsLst>
        <a:gs pos="0%">
          <a:schemeClr val="accent1">
            <a:lumMod val="5%"/>
            <a:lumOff val="95%"/>
          </a:schemeClr>
        </a:gs>
        <a:gs pos="74%">
          <a:schemeClr val="accent1">
            <a:lumMod val="45%"/>
            <a:lumOff val="55%"/>
          </a:schemeClr>
        </a:gs>
        <a:gs pos="83%">
          <a:schemeClr val="accent1">
            <a:lumMod val="45%"/>
            <a:lumOff val="55%"/>
          </a:schemeClr>
        </a:gs>
        <a:gs pos="100%">
          <a:schemeClr val="accent1">
            <a:lumMod val="30%"/>
            <a:lumOff val="70%"/>
          </a:schemeClr>
        </a:gs>
      </a:gsLst>
      <a:lin ang="5400000" scaled="1"/>
    </a:gradFill>
    <a:ln w="19050" cap="flat" cmpd="sng" algn="ctr">
      <a:solidFill>
        <a:schemeClr val="tx1">
          <a:lumMod val="15%"/>
          <a:lumOff val="85%"/>
        </a:schemeClr>
      </a:solidFill>
      <a:round/>
    </a:ln>
    <a:effectLst>
      <a:outerShdw blurRad="50800" dist="38100" dir="5400000" algn="t" rotWithShape="0">
        <a:prstClr val="black">
          <a:alpha val="40%"/>
        </a:prstClr>
      </a:outerShdw>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purl.oclc.org/ooxml/drawingml/main" meth="cycle" id="10">
  <a:schemeClr val="accent1"/>
  <a:schemeClr val="accent2"/>
  <a:schemeClr val="accent3"/>
  <a:schemeClr val="accent4"/>
  <a:schemeClr val="accent5"/>
  <a:schemeClr val="accent6"/>
  <cs:variation/>
  <cs:variation>
    <a:lumMod val="60%"/>
  </cs:variation>
  <cs:variation>
    <a:lumMod val="80%"/>
    <a:lumOff val="20%"/>
  </cs:variation>
  <cs:variation>
    <a:lumMod val="80%"/>
  </cs:variation>
  <cs:variation>
    <a:lumMod val="60%"/>
    <a:lumOff val="40%"/>
  </cs:variation>
  <cs:variation>
    <a:lumMod val="50%"/>
  </cs:variation>
  <cs:variation>
    <a:lumMod val="70%"/>
    <a:lumOff val="30%"/>
  </cs:variation>
  <cs:variation>
    <a:lumMod val="70%"/>
  </cs:variation>
  <cs:variation>
    <a:lumMod val="50%"/>
    <a:lumOff val="50%"/>
  </cs:variation>
</cs:colorStyle>
</file>

<file path=ppt/charts/colors2.xml><?xml version="1.0" encoding="utf-8"?>
<cs:colorStyle xmlns:cs="http://schemas.microsoft.com/office/drawing/2012/chartStyle" xmlns:a="http://purl.oclc.org/ooxml/drawingml/main" meth="cycle" id="10">
  <a:schemeClr val="accent1"/>
  <a:schemeClr val="accent2"/>
  <a:schemeClr val="accent3"/>
  <a:schemeClr val="accent4"/>
  <a:schemeClr val="accent5"/>
  <a:schemeClr val="accent6"/>
  <cs:variation/>
  <cs:variation>
    <a:lumMod val="60%"/>
  </cs:variation>
  <cs:variation>
    <a:lumMod val="80%"/>
    <a:lumOff val="20%"/>
  </cs:variation>
  <cs:variation>
    <a:lumMod val="80%"/>
  </cs:variation>
  <cs:variation>
    <a:lumMod val="60%"/>
    <a:lumOff val="40%"/>
  </cs:variation>
  <cs:variation>
    <a:lumMod val="50%"/>
  </cs:variation>
  <cs:variation>
    <a:lumMod val="70%"/>
    <a:lumOff val="30%"/>
  </cs:variation>
  <cs:variation>
    <a:lumMod val="70%"/>
  </cs:variation>
  <cs:variation>
    <a:lumMod val="50%"/>
    <a:lumOff val="50%"/>
  </cs:variation>
</cs:colorStyle>
</file>

<file path=ppt/charts/colors3.xml><?xml version="1.0" encoding="utf-8"?>
<cs:colorStyle xmlns:cs="http://schemas.microsoft.com/office/drawing/2012/chartStyle" xmlns:a="http://purl.oclc.org/ooxml/drawingml/main" meth="cycle" id="10">
  <a:schemeClr val="accent1"/>
  <a:schemeClr val="accent2"/>
  <a:schemeClr val="accent3"/>
  <a:schemeClr val="accent4"/>
  <a:schemeClr val="accent5"/>
  <a:schemeClr val="accent6"/>
  <cs:variation/>
  <cs:variation>
    <a:lumMod val="60%"/>
  </cs:variation>
  <cs:variation>
    <a:lumMod val="80%"/>
    <a:lumOff val="20%"/>
  </cs:variation>
  <cs:variation>
    <a:lumMod val="80%"/>
  </cs:variation>
  <cs:variation>
    <a:lumMod val="60%"/>
    <a:lumOff val="40%"/>
  </cs:variation>
  <cs:variation>
    <a:lumMod val="50%"/>
  </cs:variation>
  <cs:variation>
    <a:lumMod val="70%"/>
    <a:lumOff val="30%"/>
  </cs:variation>
  <cs:variation>
    <a:lumMod val="70%"/>
  </cs:variation>
  <cs:variation>
    <a:lumMod val="50%"/>
    <a:lumOff val="50%"/>
  </cs:variation>
</cs:colorStyle>
</file>

<file path=ppt/charts/style1.xml><?xml version="1.0" encoding="utf-8"?>
<cs:chartStyle xmlns:cs="http://schemas.microsoft.com/office/drawing/2012/chartStyle" xmlns:a="http://purl.oclc.org/ooxml/drawingml/main" id="216">
  <cs:axisTitle>
    <cs:lnRef idx="0"/>
    <cs:fillRef idx="0"/>
    <cs:effectRef idx="0"/>
    <cs:fontRef idx="minor">
      <a:schemeClr val="tx1">
        <a:lumMod val="65%"/>
        <a:lumOff val="35%"/>
      </a:schemeClr>
    </cs:fontRef>
    <cs:defRPr sz="1000" kern="1200"/>
  </cs:axisTitle>
  <cs:categoryAxis>
    <cs:lnRef idx="0"/>
    <cs:fillRef idx="0"/>
    <cs:effectRef idx="0"/>
    <cs:fontRef idx="minor">
      <a:schemeClr val="tx1">
        <a:lumMod val="65%"/>
        <a:lumOff val="35%"/>
      </a:schemeClr>
    </cs:fontRef>
    <cs:spPr>
      <a:ln w="9525" cap="flat" cmpd="sng" algn="ctr">
        <a:solidFill>
          <a:schemeClr val="tx1">
            <a:lumMod val="15%"/>
            <a:lumOff val="85%"/>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
            <a:lumOff val="85%"/>
          </a:schemeClr>
        </a:solidFill>
        <a:round/>
      </a:ln>
    </cs:spPr>
    <cs:defRPr sz="1000" kern="1200"/>
  </cs:chartArea>
  <cs:dataLabel>
    <cs:lnRef idx="0"/>
    <cs:fillRef idx="0"/>
    <cs:effectRef idx="0"/>
    <cs:fontRef idx="minor">
      <a:schemeClr val="tx1">
        <a:lumMod val="75%"/>
        <a:lumOff val="25%"/>
      </a:schemeClr>
    </cs:fontRef>
    <cs:defRPr sz="900" kern="1200"/>
  </cs:dataLabel>
  <cs:dataLabelCallout>
    <cs:lnRef idx="0"/>
    <cs:fillRef idx="0"/>
    <cs:effectRef idx="0"/>
    <cs:fontRef idx="minor">
      <a:schemeClr val="dk1">
        <a:lumMod val="65%"/>
        <a:lumOff val="35%"/>
      </a:schemeClr>
    </cs:fontRef>
    <cs:spPr>
      <a:solidFill>
        <a:schemeClr val="lt1"/>
      </a:solidFill>
      <a:ln>
        <a:solidFill>
          <a:schemeClr val="dk1">
            <a:lumMod val="25%"/>
            <a:lumOff val="75%"/>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
        <a:lumOff val="35%"/>
      </a:schemeClr>
    </cs:fontRef>
    <cs:spPr>
      <a:noFill/>
      <a:ln w="9525" cap="flat" cmpd="sng" algn="ctr">
        <a:solidFill>
          <a:schemeClr val="tx1">
            <a:lumMod val="15%"/>
            <a:lumOff val="85%"/>
          </a:schemeClr>
        </a:solidFill>
        <a:round/>
      </a:ln>
    </cs:spPr>
    <cs:defRPr sz="900" kern="1200"/>
  </cs:dataTable>
  <cs:downBar>
    <cs:lnRef idx="0"/>
    <cs:fillRef idx="0"/>
    <cs:effectRef idx="0"/>
    <cs:fontRef idx="minor">
      <a:schemeClr val="tx1"/>
    </cs:fontRef>
    <cs:spPr>
      <a:solidFill>
        <a:schemeClr val="dk1">
          <a:lumMod val="75%"/>
          <a:lumOff val="25%"/>
        </a:schemeClr>
      </a:solidFill>
      <a:ln w="9525" cap="flat" cmpd="sng" algn="ctr">
        <a:solidFill>
          <a:schemeClr val="tx1">
            <a:lumMod val="65%"/>
            <a:lumOff val="35%"/>
          </a:schemeClr>
        </a:solidFill>
        <a:round/>
      </a:ln>
    </cs:spPr>
  </cs:downBar>
  <cs:dropLine>
    <cs:lnRef idx="0"/>
    <cs:fillRef idx="0"/>
    <cs:effectRef idx="0"/>
    <cs:fontRef idx="minor">
      <a:schemeClr val="tx1"/>
    </cs:fontRef>
    <cs:spPr>
      <a:ln w="9525" cap="flat" cmpd="sng" algn="ctr">
        <a:solidFill>
          <a:schemeClr val="tx1">
            <a:lumMod val="35%"/>
            <a:lumOff val="65%"/>
          </a:schemeClr>
        </a:solidFill>
        <a:round/>
      </a:ln>
    </cs:spPr>
  </cs:dropLine>
  <cs:errorBar>
    <cs:lnRef idx="0"/>
    <cs:fillRef idx="0"/>
    <cs:effectRef idx="0"/>
    <cs:fontRef idx="minor">
      <a:schemeClr val="tx1"/>
    </cs:fontRef>
    <cs:spPr>
      <a:ln w="9525" cap="flat" cmpd="sng" algn="ctr">
        <a:solidFill>
          <a:schemeClr val="tx1">
            <a:lumMod val="65%"/>
            <a:lumOff val="35%"/>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
            <a:lumOff val="85%"/>
          </a:schemeClr>
        </a:solidFill>
        <a:round/>
      </a:ln>
    </cs:spPr>
  </cs:gridlineMajor>
  <cs:gridlineMinor>
    <cs:lnRef idx="0"/>
    <cs:fillRef idx="0"/>
    <cs:effectRef idx="0"/>
    <cs:fontRef idx="minor">
      <a:schemeClr val="tx1"/>
    </cs:fontRef>
    <cs:spPr>
      <a:ln w="9525" cap="flat" cmpd="sng" algn="ctr">
        <a:solidFill>
          <a:schemeClr val="tx1">
            <a:lumMod val="5%"/>
            <a:lumOff val="95%"/>
          </a:schemeClr>
        </a:solidFill>
        <a:round/>
      </a:ln>
    </cs:spPr>
  </cs:gridlineMinor>
  <cs:hiLoLine>
    <cs:lnRef idx="0"/>
    <cs:fillRef idx="0"/>
    <cs:effectRef idx="0"/>
    <cs:fontRef idx="minor">
      <a:schemeClr val="tx1"/>
    </cs:fontRef>
    <cs:spPr>
      <a:ln w="9525" cap="flat" cmpd="sng" algn="ctr">
        <a:solidFill>
          <a:schemeClr val="tx1">
            <a:lumMod val="50%"/>
            <a:lumOff val="50%"/>
          </a:schemeClr>
        </a:solidFill>
        <a:round/>
      </a:ln>
    </cs:spPr>
  </cs:hiLoLine>
  <cs:leaderLine>
    <cs:lnRef idx="0"/>
    <cs:fillRef idx="0"/>
    <cs:effectRef idx="0"/>
    <cs:fontRef idx="minor">
      <a:schemeClr val="tx1"/>
    </cs:fontRef>
    <cs:spPr>
      <a:ln w="9525" cap="flat" cmpd="sng" algn="ctr">
        <a:solidFill>
          <a:schemeClr val="tx1">
            <a:lumMod val="35%"/>
            <a:lumOff val="65%"/>
          </a:schemeClr>
        </a:solidFill>
        <a:round/>
      </a:ln>
    </cs:spPr>
  </cs:leaderLine>
  <cs:legend>
    <cs:lnRef idx="0"/>
    <cs:fillRef idx="0"/>
    <cs:effectRef idx="0"/>
    <cs:fontRef idx="minor">
      <a:schemeClr val="tx1">
        <a:lumMod val="65%"/>
        <a:lumOff val="35%"/>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
        <a:lumOff val="35%"/>
      </a:schemeClr>
    </cs:fontRef>
    <cs:defRPr sz="900" kern="1200"/>
  </cs:seriesAxis>
  <cs:seriesLine>
    <cs:lnRef idx="0"/>
    <cs:fillRef idx="0"/>
    <cs:effectRef idx="0"/>
    <cs:fontRef idx="minor">
      <a:schemeClr val="tx1"/>
    </cs:fontRef>
    <cs:spPr>
      <a:ln w="9525" cap="flat" cmpd="sng" algn="ctr">
        <a:solidFill>
          <a:schemeClr val="tx1">
            <a:lumMod val="35%"/>
            <a:lumOff val="65%"/>
          </a:schemeClr>
        </a:solidFill>
        <a:round/>
      </a:ln>
    </cs:spPr>
  </cs:seriesLine>
  <cs:title>
    <cs:lnRef idx="0"/>
    <cs:fillRef idx="0"/>
    <cs:effectRef idx="0"/>
    <cs:fontRef idx="minor">
      <a:schemeClr val="tx1">
        <a:lumMod val="65%"/>
        <a:lumOff val="35%"/>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
        <a:lumOff val="35%"/>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
            <a:lumOff val="35%"/>
          </a:schemeClr>
        </a:solidFill>
        <a:round/>
      </a:ln>
    </cs:spPr>
  </cs:upBar>
  <cs:valueAxis>
    <cs:lnRef idx="0"/>
    <cs:fillRef idx="0"/>
    <cs:effectRef idx="0"/>
    <cs:fontRef idx="minor">
      <a:schemeClr val="tx1">
        <a:lumMod val="65%"/>
        <a:lumOff val="35%"/>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purl.oclc.org/ooxml/drawingml/main" id="201">
  <cs:axisTitle>
    <cs:lnRef idx="0"/>
    <cs:fillRef idx="0"/>
    <cs:effectRef idx="0"/>
    <cs:fontRef idx="minor">
      <a:schemeClr val="tx1">
        <a:lumMod val="65%"/>
        <a:lumOff val="35%"/>
      </a:schemeClr>
    </cs:fontRef>
    <cs:defRPr sz="1000" kern="1200"/>
  </cs:axisTitle>
  <cs:categoryAxis>
    <cs:lnRef idx="0"/>
    <cs:fillRef idx="0"/>
    <cs:effectRef idx="0"/>
    <cs:fontRef idx="minor">
      <a:schemeClr val="tx1">
        <a:lumMod val="65%"/>
        <a:lumOff val="35%"/>
      </a:schemeClr>
    </cs:fontRef>
    <cs:spPr>
      <a:ln w="9525" cap="flat" cmpd="sng" algn="ctr">
        <a:solidFill>
          <a:schemeClr val="tx1">
            <a:lumMod val="15%"/>
            <a:lumOff val="85%"/>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
            <a:lumOff val="85%"/>
          </a:schemeClr>
        </a:solidFill>
        <a:round/>
      </a:ln>
    </cs:spPr>
    <cs:defRPr sz="1000" kern="1200"/>
  </cs:chartArea>
  <cs:dataLabel>
    <cs:lnRef idx="0"/>
    <cs:fillRef idx="0"/>
    <cs:effectRef idx="0"/>
    <cs:fontRef idx="minor">
      <a:schemeClr val="tx1">
        <a:lumMod val="75%"/>
        <a:lumOff val="25%"/>
      </a:schemeClr>
    </cs:fontRef>
    <cs:defRPr sz="900" kern="1200"/>
  </cs:dataLabel>
  <cs:dataLabelCallout>
    <cs:lnRef idx="0"/>
    <cs:fillRef idx="0"/>
    <cs:effectRef idx="0"/>
    <cs:fontRef idx="minor">
      <a:schemeClr val="dk1">
        <a:lumMod val="65%"/>
        <a:lumOff val="35%"/>
      </a:schemeClr>
    </cs:fontRef>
    <cs:spPr>
      <a:solidFill>
        <a:schemeClr val="lt1"/>
      </a:solidFill>
      <a:ln>
        <a:solidFill>
          <a:schemeClr val="dk1">
            <a:lumMod val="25%"/>
            <a:lumOff val="75%"/>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
        <a:lumOff val="35%"/>
      </a:schemeClr>
    </cs:fontRef>
    <cs:spPr>
      <a:noFill/>
      <a:ln w="9525" cap="flat" cmpd="sng" algn="ctr">
        <a:solidFill>
          <a:schemeClr val="tx1">
            <a:lumMod val="15%"/>
            <a:lumOff val="85%"/>
          </a:schemeClr>
        </a:solidFill>
        <a:round/>
      </a:ln>
    </cs:spPr>
    <cs:defRPr sz="900" kern="1200"/>
  </cs:dataTable>
  <cs:downBar>
    <cs:lnRef idx="0"/>
    <cs:fillRef idx="0"/>
    <cs:effectRef idx="0"/>
    <cs:fontRef idx="minor">
      <a:schemeClr val="dk1"/>
    </cs:fontRef>
    <cs:spPr>
      <a:solidFill>
        <a:schemeClr val="dk1">
          <a:lumMod val="65%"/>
          <a:lumOff val="35%"/>
        </a:schemeClr>
      </a:solidFill>
      <a:ln w="9525">
        <a:solidFill>
          <a:schemeClr val="tx1">
            <a:lumMod val="65%"/>
            <a:lumOff val="35%"/>
          </a:schemeClr>
        </a:solidFill>
      </a:ln>
    </cs:spPr>
  </cs:downBar>
  <cs:dropLine>
    <cs:lnRef idx="0"/>
    <cs:fillRef idx="0"/>
    <cs:effectRef idx="0"/>
    <cs:fontRef idx="minor">
      <a:schemeClr val="tx1"/>
    </cs:fontRef>
    <cs:spPr>
      <a:ln w="9525" cap="flat" cmpd="sng" algn="ctr">
        <a:solidFill>
          <a:schemeClr val="tx1">
            <a:lumMod val="35%"/>
            <a:lumOff val="65%"/>
          </a:schemeClr>
        </a:solidFill>
        <a:round/>
      </a:ln>
    </cs:spPr>
  </cs:dropLine>
  <cs:errorBar>
    <cs:lnRef idx="0"/>
    <cs:fillRef idx="0"/>
    <cs:effectRef idx="0"/>
    <cs:fontRef idx="minor">
      <a:schemeClr val="tx1"/>
    </cs:fontRef>
    <cs:spPr>
      <a:ln w="9525" cap="flat" cmpd="sng" algn="ctr">
        <a:solidFill>
          <a:schemeClr val="tx1">
            <a:lumMod val="65%"/>
            <a:lumOff val="35%"/>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
            <a:lumOff val="85%"/>
          </a:schemeClr>
        </a:solidFill>
        <a:round/>
      </a:ln>
    </cs:spPr>
  </cs:gridlineMajor>
  <cs:gridlineMinor>
    <cs:lnRef idx="0"/>
    <cs:fillRef idx="0"/>
    <cs:effectRef idx="0"/>
    <cs:fontRef idx="minor">
      <a:schemeClr val="tx1"/>
    </cs:fontRef>
    <cs:spPr>
      <a:ln w="9525" cap="flat" cmpd="sng" algn="ctr">
        <a:solidFill>
          <a:schemeClr val="tx1">
            <a:lumMod val="5%"/>
            <a:lumOff val="95%"/>
          </a:schemeClr>
        </a:solidFill>
        <a:round/>
      </a:ln>
    </cs:spPr>
  </cs:gridlineMinor>
  <cs:hiLoLine>
    <cs:lnRef idx="0"/>
    <cs:fillRef idx="0"/>
    <cs:effectRef idx="0"/>
    <cs:fontRef idx="minor">
      <a:schemeClr val="tx1"/>
    </cs:fontRef>
    <cs:spPr>
      <a:ln w="9525" cap="flat" cmpd="sng" algn="ctr">
        <a:solidFill>
          <a:schemeClr val="tx1">
            <a:lumMod val="75%"/>
            <a:lumOff val="25%"/>
          </a:schemeClr>
        </a:solidFill>
        <a:round/>
      </a:ln>
    </cs:spPr>
  </cs:hiLoLine>
  <cs:leaderLine>
    <cs:lnRef idx="0"/>
    <cs:fillRef idx="0"/>
    <cs:effectRef idx="0"/>
    <cs:fontRef idx="minor">
      <a:schemeClr val="tx1"/>
    </cs:fontRef>
    <cs:spPr>
      <a:ln w="9525" cap="flat" cmpd="sng" algn="ctr">
        <a:solidFill>
          <a:schemeClr val="tx1">
            <a:lumMod val="35%"/>
            <a:lumOff val="65%"/>
          </a:schemeClr>
        </a:solidFill>
        <a:round/>
      </a:ln>
    </cs:spPr>
  </cs:leaderLine>
  <cs:legend>
    <cs:lnRef idx="0"/>
    <cs:fillRef idx="0"/>
    <cs:effectRef idx="0"/>
    <cs:fontRef idx="minor">
      <a:schemeClr val="tx1">
        <a:lumMod val="65%"/>
        <a:lumOff val="35%"/>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
        <a:lumOff val="35%"/>
      </a:schemeClr>
    </cs:fontRef>
    <cs:defRPr sz="900" kern="1200"/>
  </cs:seriesAxis>
  <cs:seriesLine>
    <cs:lnRef idx="0"/>
    <cs:fillRef idx="0"/>
    <cs:effectRef idx="0"/>
    <cs:fontRef idx="minor">
      <a:schemeClr val="tx1"/>
    </cs:fontRef>
    <cs:spPr>
      <a:ln w="9525" cap="flat" cmpd="sng" algn="ctr">
        <a:solidFill>
          <a:schemeClr val="tx1">
            <a:lumMod val="35%"/>
            <a:lumOff val="65%"/>
          </a:schemeClr>
        </a:solidFill>
        <a:round/>
      </a:ln>
    </cs:spPr>
  </cs:seriesLine>
  <cs:title>
    <cs:lnRef idx="0"/>
    <cs:fillRef idx="0"/>
    <cs:effectRef idx="0"/>
    <cs:fontRef idx="minor">
      <a:schemeClr val="tx1">
        <a:lumMod val="65%"/>
        <a:lumOff val="35%"/>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
        <a:lumOff val="35%"/>
      </a:schemeClr>
    </cs:fontRef>
    <cs:defRPr sz="900" kern="1200"/>
  </cs:trendlineLabel>
  <cs:upBar>
    <cs:lnRef idx="0"/>
    <cs:fillRef idx="0"/>
    <cs:effectRef idx="0"/>
    <cs:fontRef idx="minor">
      <a:schemeClr val="dk1"/>
    </cs:fontRef>
    <cs:spPr>
      <a:solidFill>
        <a:schemeClr val="lt1"/>
      </a:solidFill>
      <a:ln w="9525">
        <a:solidFill>
          <a:schemeClr val="tx1">
            <a:lumMod val="15%"/>
            <a:lumOff val="85%"/>
          </a:schemeClr>
        </a:solidFill>
      </a:ln>
    </cs:spPr>
  </cs:upBar>
  <cs:valueAxis>
    <cs:lnRef idx="0"/>
    <cs:fillRef idx="0"/>
    <cs:effectRef idx="0"/>
    <cs:fontRef idx="minor">
      <a:schemeClr val="tx1">
        <a:lumMod val="65%"/>
        <a:lumOff val="35%"/>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purl.oclc.org/ooxml/drawingml/main" id="201">
  <cs:axisTitle>
    <cs:lnRef idx="0"/>
    <cs:fillRef idx="0"/>
    <cs:effectRef idx="0"/>
    <cs:fontRef idx="minor">
      <a:schemeClr val="tx1">
        <a:lumMod val="65%"/>
        <a:lumOff val="35%"/>
      </a:schemeClr>
    </cs:fontRef>
    <cs:defRPr sz="1000" kern="1200"/>
  </cs:axisTitle>
  <cs:categoryAxis>
    <cs:lnRef idx="0"/>
    <cs:fillRef idx="0"/>
    <cs:effectRef idx="0"/>
    <cs:fontRef idx="minor">
      <a:schemeClr val="tx1">
        <a:lumMod val="65%"/>
        <a:lumOff val="35%"/>
      </a:schemeClr>
    </cs:fontRef>
    <cs:spPr>
      <a:ln w="9525" cap="flat" cmpd="sng" algn="ctr">
        <a:solidFill>
          <a:schemeClr val="tx1">
            <a:lumMod val="15%"/>
            <a:lumOff val="85%"/>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
            <a:lumOff val="85%"/>
          </a:schemeClr>
        </a:solidFill>
        <a:round/>
      </a:ln>
    </cs:spPr>
    <cs:defRPr sz="1000" kern="1200"/>
  </cs:chartArea>
  <cs:dataLabel>
    <cs:lnRef idx="0"/>
    <cs:fillRef idx="0"/>
    <cs:effectRef idx="0"/>
    <cs:fontRef idx="minor">
      <a:schemeClr val="tx1">
        <a:lumMod val="75%"/>
        <a:lumOff val="25%"/>
      </a:schemeClr>
    </cs:fontRef>
    <cs:defRPr sz="900" kern="1200"/>
  </cs:dataLabel>
  <cs:dataLabelCallout>
    <cs:lnRef idx="0"/>
    <cs:fillRef idx="0"/>
    <cs:effectRef idx="0"/>
    <cs:fontRef idx="minor">
      <a:schemeClr val="dk1">
        <a:lumMod val="65%"/>
        <a:lumOff val="35%"/>
      </a:schemeClr>
    </cs:fontRef>
    <cs:spPr>
      <a:solidFill>
        <a:schemeClr val="lt1"/>
      </a:solidFill>
      <a:ln>
        <a:solidFill>
          <a:schemeClr val="dk1">
            <a:lumMod val="25%"/>
            <a:lumOff val="75%"/>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
        <a:lumOff val="35%"/>
      </a:schemeClr>
    </cs:fontRef>
    <cs:spPr>
      <a:noFill/>
      <a:ln w="9525" cap="flat" cmpd="sng" algn="ctr">
        <a:solidFill>
          <a:schemeClr val="tx1">
            <a:lumMod val="15%"/>
            <a:lumOff val="85%"/>
          </a:schemeClr>
        </a:solidFill>
        <a:round/>
      </a:ln>
    </cs:spPr>
    <cs:defRPr sz="900" kern="1200"/>
  </cs:dataTable>
  <cs:downBar>
    <cs:lnRef idx="0"/>
    <cs:fillRef idx="0"/>
    <cs:effectRef idx="0"/>
    <cs:fontRef idx="minor">
      <a:schemeClr val="dk1"/>
    </cs:fontRef>
    <cs:spPr>
      <a:solidFill>
        <a:schemeClr val="dk1">
          <a:lumMod val="65%"/>
          <a:lumOff val="35%"/>
        </a:schemeClr>
      </a:solidFill>
      <a:ln w="9525">
        <a:solidFill>
          <a:schemeClr val="tx1">
            <a:lumMod val="65%"/>
            <a:lumOff val="35%"/>
          </a:schemeClr>
        </a:solidFill>
      </a:ln>
    </cs:spPr>
  </cs:downBar>
  <cs:dropLine>
    <cs:lnRef idx="0"/>
    <cs:fillRef idx="0"/>
    <cs:effectRef idx="0"/>
    <cs:fontRef idx="minor">
      <a:schemeClr val="tx1"/>
    </cs:fontRef>
    <cs:spPr>
      <a:ln w="9525" cap="flat" cmpd="sng" algn="ctr">
        <a:solidFill>
          <a:schemeClr val="tx1">
            <a:lumMod val="35%"/>
            <a:lumOff val="65%"/>
          </a:schemeClr>
        </a:solidFill>
        <a:round/>
      </a:ln>
    </cs:spPr>
  </cs:dropLine>
  <cs:errorBar>
    <cs:lnRef idx="0"/>
    <cs:fillRef idx="0"/>
    <cs:effectRef idx="0"/>
    <cs:fontRef idx="minor">
      <a:schemeClr val="tx1"/>
    </cs:fontRef>
    <cs:spPr>
      <a:ln w="9525" cap="flat" cmpd="sng" algn="ctr">
        <a:solidFill>
          <a:schemeClr val="tx1">
            <a:lumMod val="65%"/>
            <a:lumOff val="35%"/>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
            <a:lumOff val="85%"/>
          </a:schemeClr>
        </a:solidFill>
        <a:round/>
      </a:ln>
    </cs:spPr>
  </cs:gridlineMajor>
  <cs:gridlineMinor>
    <cs:lnRef idx="0"/>
    <cs:fillRef idx="0"/>
    <cs:effectRef idx="0"/>
    <cs:fontRef idx="minor">
      <a:schemeClr val="tx1"/>
    </cs:fontRef>
    <cs:spPr>
      <a:ln w="9525" cap="flat" cmpd="sng" algn="ctr">
        <a:solidFill>
          <a:schemeClr val="tx1">
            <a:lumMod val="5%"/>
            <a:lumOff val="95%"/>
          </a:schemeClr>
        </a:solidFill>
        <a:round/>
      </a:ln>
    </cs:spPr>
  </cs:gridlineMinor>
  <cs:hiLoLine>
    <cs:lnRef idx="0"/>
    <cs:fillRef idx="0"/>
    <cs:effectRef idx="0"/>
    <cs:fontRef idx="minor">
      <a:schemeClr val="tx1"/>
    </cs:fontRef>
    <cs:spPr>
      <a:ln w="9525" cap="flat" cmpd="sng" algn="ctr">
        <a:solidFill>
          <a:schemeClr val="tx1">
            <a:lumMod val="75%"/>
            <a:lumOff val="25%"/>
          </a:schemeClr>
        </a:solidFill>
        <a:round/>
      </a:ln>
    </cs:spPr>
  </cs:hiLoLine>
  <cs:leaderLine>
    <cs:lnRef idx="0"/>
    <cs:fillRef idx="0"/>
    <cs:effectRef idx="0"/>
    <cs:fontRef idx="minor">
      <a:schemeClr val="tx1"/>
    </cs:fontRef>
    <cs:spPr>
      <a:ln w="9525" cap="flat" cmpd="sng" algn="ctr">
        <a:solidFill>
          <a:schemeClr val="tx1">
            <a:lumMod val="35%"/>
            <a:lumOff val="65%"/>
          </a:schemeClr>
        </a:solidFill>
        <a:round/>
      </a:ln>
    </cs:spPr>
  </cs:leaderLine>
  <cs:legend>
    <cs:lnRef idx="0"/>
    <cs:fillRef idx="0"/>
    <cs:effectRef idx="0"/>
    <cs:fontRef idx="minor">
      <a:schemeClr val="tx1">
        <a:lumMod val="65%"/>
        <a:lumOff val="35%"/>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
        <a:lumOff val="35%"/>
      </a:schemeClr>
    </cs:fontRef>
    <cs:defRPr sz="900" kern="1200"/>
  </cs:seriesAxis>
  <cs:seriesLine>
    <cs:lnRef idx="0"/>
    <cs:fillRef idx="0"/>
    <cs:effectRef idx="0"/>
    <cs:fontRef idx="minor">
      <a:schemeClr val="tx1"/>
    </cs:fontRef>
    <cs:spPr>
      <a:ln w="9525" cap="flat" cmpd="sng" algn="ctr">
        <a:solidFill>
          <a:schemeClr val="tx1">
            <a:lumMod val="35%"/>
            <a:lumOff val="65%"/>
          </a:schemeClr>
        </a:solidFill>
        <a:round/>
      </a:ln>
    </cs:spPr>
  </cs:seriesLine>
  <cs:title>
    <cs:lnRef idx="0"/>
    <cs:fillRef idx="0"/>
    <cs:effectRef idx="0"/>
    <cs:fontRef idx="minor">
      <a:schemeClr val="tx1">
        <a:lumMod val="65%"/>
        <a:lumOff val="35%"/>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
        <a:lumOff val="35%"/>
      </a:schemeClr>
    </cs:fontRef>
    <cs:defRPr sz="900" kern="1200"/>
  </cs:trendlineLabel>
  <cs:upBar>
    <cs:lnRef idx="0"/>
    <cs:fillRef idx="0"/>
    <cs:effectRef idx="0"/>
    <cs:fontRef idx="minor">
      <a:schemeClr val="dk1"/>
    </cs:fontRef>
    <cs:spPr>
      <a:solidFill>
        <a:schemeClr val="lt1"/>
      </a:solidFill>
      <a:ln w="9525">
        <a:solidFill>
          <a:schemeClr val="tx1">
            <a:lumMod val="15%"/>
            <a:lumOff val="85%"/>
          </a:schemeClr>
        </a:solidFill>
      </a:ln>
    </cs:spPr>
  </cs:upBar>
  <cs:valueAxis>
    <cs:lnRef idx="0"/>
    <cs:fillRef idx="0"/>
    <cs:effectRef idx="0"/>
    <cs:fontRef idx="minor">
      <a:schemeClr val="tx1">
        <a:lumMod val="65%"/>
        <a:lumOff val="35%"/>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D40F12D-26CD-C0A3-3452-2C63B3E30976}"/>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CC43428-87FD-BE16-A5CD-AD5169D42D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263F020-F53D-2F5F-06CB-2CE5ED6F478F}"/>
              </a:ext>
            </a:extLst>
          </p:cNvPr>
          <p:cNvSpPr>
            <a:spLocks noGrp="1"/>
          </p:cNvSpPr>
          <p:nvPr>
            <p:ph type="dt" sz="half" idx="10"/>
          </p:nvPr>
        </p:nvSpPr>
        <p:spPr/>
        <p:txBody>
          <a:bodyPr/>
          <a:lstStyle/>
          <a:p>
            <a:fld id="{5911282D-26F2-42B6-AD20-28B33FFBA547}" type="datetimeFigureOut">
              <a:rPr lang="pt-BR" smtClean="0"/>
              <a:t>07/04/2026</a:t>
            </a:fld>
            <a:endParaRPr lang="pt-BR"/>
          </a:p>
        </p:txBody>
      </p:sp>
      <p:sp>
        <p:nvSpPr>
          <p:cNvPr id="5" name="Espaço Reservado para Rodapé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D951100-57BF-A55B-5E90-B9AD17DE51F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1F10995-0222-B31C-4EA7-F153E128977E}"/>
              </a:ext>
            </a:extLst>
          </p:cNvPr>
          <p:cNvSpPr>
            <a:spLocks noGrp="1"/>
          </p:cNvSpPr>
          <p:nvPr>
            <p:ph type="sldNum" sz="quarter" idx="12"/>
          </p:nvPr>
        </p:nvSpPr>
        <p:spPr/>
        <p:txBody>
          <a:bodyPr/>
          <a:lstStyle/>
          <a:p>
            <a:fld id="{83B8B0D0-869D-470D-8569-197EC9ADC1A3}" type="slidenum">
              <a:rPr lang="pt-BR" smtClean="0"/>
              <a:t>‹nº›</a:t>
            </a:fld>
            <a:endParaRPr lang="pt-BR"/>
          </a:p>
        </p:txBody>
      </p:sp>
    </p:spTree>
    <p:extLst>
      <p:ext uri="{BB962C8B-B14F-4D97-AF65-F5344CB8AC3E}">
        <p14:creationId xmlns:p14="http://schemas.microsoft.com/office/powerpoint/2010/main" val="2164620475"/>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BC034CE-7CB5-3132-10A3-1780EF16A31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4BE04DC-7E66-24A9-A8C3-B3E048FB78AC}"/>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9BAADC0-C4E2-7631-F63E-E02077792C3C}"/>
              </a:ext>
            </a:extLst>
          </p:cNvPr>
          <p:cNvSpPr>
            <a:spLocks noGrp="1"/>
          </p:cNvSpPr>
          <p:nvPr>
            <p:ph type="dt" sz="half" idx="10"/>
          </p:nvPr>
        </p:nvSpPr>
        <p:spPr/>
        <p:txBody>
          <a:bodyPr/>
          <a:lstStyle/>
          <a:p>
            <a:fld id="{5911282D-26F2-42B6-AD20-28B33FFBA547}" type="datetimeFigureOut">
              <a:rPr lang="pt-BR" smtClean="0"/>
              <a:t>07/04/2026</a:t>
            </a:fld>
            <a:endParaRPr lang="pt-BR"/>
          </a:p>
        </p:txBody>
      </p:sp>
      <p:sp>
        <p:nvSpPr>
          <p:cNvPr id="5" name="Espaço Reservado para Rodapé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5E011D4-9042-5B00-5A99-52650A33310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E10811B-AD3C-7338-1BC9-2BCCA62F7AD5}"/>
              </a:ext>
            </a:extLst>
          </p:cNvPr>
          <p:cNvSpPr>
            <a:spLocks noGrp="1"/>
          </p:cNvSpPr>
          <p:nvPr>
            <p:ph type="sldNum" sz="quarter" idx="12"/>
          </p:nvPr>
        </p:nvSpPr>
        <p:spPr/>
        <p:txBody>
          <a:bodyPr/>
          <a:lstStyle/>
          <a:p>
            <a:fld id="{83B8B0D0-869D-470D-8569-197EC9ADC1A3}" type="slidenum">
              <a:rPr lang="pt-BR" smtClean="0"/>
              <a:t>‹nº›</a:t>
            </a:fld>
            <a:endParaRPr lang="pt-BR"/>
          </a:p>
        </p:txBody>
      </p:sp>
    </p:spTree>
    <p:extLst>
      <p:ext uri="{BB962C8B-B14F-4D97-AF65-F5344CB8AC3E}">
        <p14:creationId xmlns:p14="http://schemas.microsoft.com/office/powerpoint/2010/main" val="2637926268"/>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072FB04-B410-D3DA-49B8-701B2A4ED9C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5E529E2-EAE8-7ABF-5B12-6368598FE00C}"/>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50AD376-A8D8-193E-4007-DC9A09BCCBC8}"/>
              </a:ext>
            </a:extLst>
          </p:cNvPr>
          <p:cNvSpPr>
            <a:spLocks noGrp="1"/>
          </p:cNvSpPr>
          <p:nvPr>
            <p:ph type="dt" sz="half" idx="10"/>
          </p:nvPr>
        </p:nvSpPr>
        <p:spPr/>
        <p:txBody>
          <a:bodyPr/>
          <a:lstStyle/>
          <a:p>
            <a:fld id="{5911282D-26F2-42B6-AD20-28B33FFBA547}" type="datetimeFigureOut">
              <a:rPr lang="pt-BR" smtClean="0"/>
              <a:t>07/04/2026</a:t>
            </a:fld>
            <a:endParaRPr lang="pt-BR"/>
          </a:p>
        </p:txBody>
      </p:sp>
      <p:sp>
        <p:nvSpPr>
          <p:cNvPr id="5" name="Espaço Reservado para Rodapé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3D28162-BD73-DBB2-F572-3C63B946551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DA409FD-9DD6-64B7-6180-E6622782516B}"/>
              </a:ext>
            </a:extLst>
          </p:cNvPr>
          <p:cNvSpPr>
            <a:spLocks noGrp="1"/>
          </p:cNvSpPr>
          <p:nvPr>
            <p:ph type="sldNum" sz="quarter" idx="12"/>
          </p:nvPr>
        </p:nvSpPr>
        <p:spPr/>
        <p:txBody>
          <a:bodyPr/>
          <a:lstStyle/>
          <a:p>
            <a:fld id="{83B8B0D0-869D-470D-8569-197EC9ADC1A3}" type="slidenum">
              <a:rPr lang="pt-BR" smtClean="0"/>
              <a:t>‹nº›</a:t>
            </a:fld>
            <a:endParaRPr lang="pt-BR"/>
          </a:p>
        </p:txBody>
      </p:sp>
    </p:spTree>
    <p:extLst>
      <p:ext uri="{BB962C8B-B14F-4D97-AF65-F5344CB8AC3E}">
        <p14:creationId xmlns:p14="http://schemas.microsoft.com/office/powerpoint/2010/main" val="4162433285"/>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D9DA116-123F-1890-FF9C-180393DA1F8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F6CD7C2-2B02-6F67-8FDF-E5D4D34D69F9}"/>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908014A-FEA5-ADB4-97F1-A38BF99FF190}"/>
              </a:ext>
            </a:extLst>
          </p:cNvPr>
          <p:cNvSpPr>
            <a:spLocks noGrp="1"/>
          </p:cNvSpPr>
          <p:nvPr>
            <p:ph type="dt" sz="half" idx="10"/>
          </p:nvPr>
        </p:nvSpPr>
        <p:spPr/>
        <p:txBody>
          <a:bodyPr/>
          <a:lstStyle/>
          <a:p>
            <a:fld id="{5911282D-26F2-42B6-AD20-28B33FFBA547}" type="datetimeFigureOut">
              <a:rPr lang="pt-BR" smtClean="0"/>
              <a:t>07/04/2026</a:t>
            </a:fld>
            <a:endParaRPr lang="pt-BR"/>
          </a:p>
        </p:txBody>
      </p:sp>
      <p:sp>
        <p:nvSpPr>
          <p:cNvPr id="5" name="Espaço Reservado para Rodapé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0C6B336-2294-FE74-8E07-75F68C6D5F9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69182EA-EDE1-186C-E08C-14F4BE3A30E8}"/>
              </a:ext>
            </a:extLst>
          </p:cNvPr>
          <p:cNvSpPr>
            <a:spLocks noGrp="1"/>
          </p:cNvSpPr>
          <p:nvPr>
            <p:ph type="sldNum" sz="quarter" idx="12"/>
          </p:nvPr>
        </p:nvSpPr>
        <p:spPr/>
        <p:txBody>
          <a:bodyPr/>
          <a:lstStyle/>
          <a:p>
            <a:fld id="{83B8B0D0-869D-470D-8569-197EC9ADC1A3}" type="slidenum">
              <a:rPr lang="pt-BR" smtClean="0"/>
              <a:t>‹nº›</a:t>
            </a:fld>
            <a:endParaRPr lang="pt-BR"/>
          </a:p>
        </p:txBody>
      </p:sp>
    </p:spTree>
    <p:extLst>
      <p:ext uri="{BB962C8B-B14F-4D97-AF65-F5344CB8AC3E}">
        <p14:creationId xmlns:p14="http://schemas.microsoft.com/office/powerpoint/2010/main" val="2700621597"/>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024F352-7EF5-440B-3745-3FC1EA0852BD}"/>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9816CAD-B44C-92F9-BC57-0731CAA6F918}"/>
              </a:ext>
            </a:extLst>
          </p:cNvPr>
          <p:cNvSpPr>
            <a:spLocks noGrp="1"/>
          </p:cNvSpPr>
          <p:nvPr>
            <p:ph type="body" idx="1"/>
          </p:nvPr>
        </p:nvSpPr>
        <p:spPr>
          <a:xfrm>
            <a:off x="831850" y="4589463"/>
            <a:ext cx="10515600" cy="1500187"/>
          </a:xfrm>
        </p:spPr>
        <p:txBody>
          <a:bodyPr/>
          <a:lstStyle>
            <a:lvl1pPr marL="0" indent="0">
              <a:buNone/>
              <a:defRPr sz="2400">
                <a:solidFill>
                  <a:schemeClr val="tx1">
                    <a:tint val="75%"/>
                  </a:schemeClr>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A6B1C93-3527-C360-65ED-DBBB310C5A70}"/>
              </a:ext>
            </a:extLst>
          </p:cNvPr>
          <p:cNvSpPr>
            <a:spLocks noGrp="1"/>
          </p:cNvSpPr>
          <p:nvPr>
            <p:ph type="dt" sz="half" idx="10"/>
          </p:nvPr>
        </p:nvSpPr>
        <p:spPr/>
        <p:txBody>
          <a:bodyPr/>
          <a:lstStyle/>
          <a:p>
            <a:fld id="{5911282D-26F2-42B6-AD20-28B33FFBA547}" type="datetimeFigureOut">
              <a:rPr lang="pt-BR" smtClean="0"/>
              <a:t>07/04/2026</a:t>
            </a:fld>
            <a:endParaRPr lang="pt-BR"/>
          </a:p>
        </p:txBody>
      </p:sp>
      <p:sp>
        <p:nvSpPr>
          <p:cNvPr id="5" name="Espaço Reservado para Rodapé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96D8A0E-3D04-956F-E7A4-98BF16980C1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3D395DD-0BB4-A478-4707-03274B6DD70A}"/>
              </a:ext>
            </a:extLst>
          </p:cNvPr>
          <p:cNvSpPr>
            <a:spLocks noGrp="1"/>
          </p:cNvSpPr>
          <p:nvPr>
            <p:ph type="sldNum" sz="quarter" idx="12"/>
          </p:nvPr>
        </p:nvSpPr>
        <p:spPr/>
        <p:txBody>
          <a:bodyPr/>
          <a:lstStyle/>
          <a:p>
            <a:fld id="{83B8B0D0-869D-470D-8569-197EC9ADC1A3}" type="slidenum">
              <a:rPr lang="pt-BR" smtClean="0"/>
              <a:t>‹nº›</a:t>
            </a:fld>
            <a:endParaRPr lang="pt-BR"/>
          </a:p>
        </p:txBody>
      </p:sp>
    </p:spTree>
    <p:extLst>
      <p:ext uri="{BB962C8B-B14F-4D97-AF65-F5344CB8AC3E}">
        <p14:creationId xmlns:p14="http://schemas.microsoft.com/office/powerpoint/2010/main" val="1337541368"/>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1DB9E82-F9F9-9C11-DEB4-07DA23218E8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B1A703D-6983-21FE-5493-7C1F1F4E8997}"/>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4E68E28-6F68-A124-E988-A2DF328AB99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A84AF4C-C617-5140-2467-A50F87B40850}"/>
              </a:ext>
            </a:extLst>
          </p:cNvPr>
          <p:cNvSpPr>
            <a:spLocks noGrp="1"/>
          </p:cNvSpPr>
          <p:nvPr>
            <p:ph type="dt" sz="half" idx="10"/>
          </p:nvPr>
        </p:nvSpPr>
        <p:spPr/>
        <p:txBody>
          <a:bodyPr/>
          <a:lstStyle/>
          <a:p>
            <a:fld id="{5911282D-26F2-42B6-AD20-28B33FFBA547}" type="datetimeFigureOut">
              <a:rPr lang="pt-BR" smtClean="0"/>
              <a:t>07/04/2026</a:t>
            </a:fld>
            <a:endParaRPr lang="pt-BR"/>
          </a:p>
        </p:txBody>
      </p:sp>
      <p:sp>
        <p:nvSpPr>
          <p:cNvPr id="6" name="Espaço Reservado para Rodapé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B65EB37-5040-E9DC-8E21-DF0219BEC70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865186E-5B5D-2EC8-3710-92DF59720C66}"/>
              </a:ext>
            </a:extLst>
          </p:cNvPr>
          <p:cNvSpPr>
            <a:spLocks noGrp="1"/>
          </p:cNvSpPr>
          <p:nvPr>
            <p:ph type="sldNum" sz="quarter" idx="12"/>
          </p:nvPr>
        </p:nvSpPr>
        <p:spPr/>
        <p:txBody>
          <a:bodyPr/>
          <a:lstStyle/>
          <a:p>
            <a:fld id="{83B8B0D0-869D-470D-8569-197EC9ADC1A3}" type="slidenum">
              <a:rPr lang="pt-BR" smtClean="0"/>
              <a:t>‹nº›</a:t>
            </a:fld>
            <a:endParaRPr lang="pt-BR"/>
          </a:p>
        </p:txBody>
      </p:sp>
    </p:spTree>
    <p:extLst>
      <p:ext uri="{BB962C8B-B14F-4D97-AF65-F5344CB8AC3E}">
        <p14:creationId xmlns:p14="http://schemas.microsoft.com/office/powerpoint/2010/main" val="2401353202"/>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EABB6AA-E559-F407-C29A-967C779B3629}"/>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3E02D5-03BC-EE56-CAE7-454768D02A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CFA2366-CAA6-5896-1239-314E2523425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6CBCD12-94BC-5973-E02B-B8CC624116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759451B-A8CF-0A64-A916-E73ECB5D55AA}"/>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8F6D534-1AB4-E5C4-CABA-6805BF4F2043}"/>
              </a:ext>
            </a:extLst>
          </p:cNvPr>
          <p:cNvSpPr>
            <a:spLocks noGrp="1"/>
          </p:cNvSpPr>
          <p:nvPr>
            <p:ph type="dt" sz="half" idx="10"/>
          </p:nvPr>
        </p:nvSpPr>
        <p:spPr/>
        <p:txBody>
          <a:bodyPr/>
          <a:lstStyle/>
          <a:p>
            <a:fld id="{5911282D-26F2-42B6-AD20-28B33FFBA547}" type="datetimeFigureOut">
              <a:rPr lang="pt-BR" smtClean="0"/>
              <a:t>07/04/2026</a:t>
            </a:fld>
            <a:endParaRPr lang="pt-BR"/>
          </a:p>
        </p:txBody>
      </p:sp>
      <p:sp>
        <p:nvSpPr>
          <p:cNvPr id="8" name="Espaço Reservado para Rodapé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C58E2ED-6B06-C289-368C-8980E4840802}"/>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D71B5E1-C580-A2B8-423D-F644D6DD47AA}"/>
              </a:ext>
            </a:extLst>
          </p:cNvPr>
          <p:cNvSpPr>
            <a:spLocks noGrp="1"/>
          </p:cNvSpPr>
          <p:nvPr>
            <p:ph type="sldNum" sz="quarter" idx="12"/>
          </p:nvPr>
        </p:nvSpPr>
        <p:spPr/>
        <p:txBody>
          <a:bodyPr/>
          <a:lstStyle/>
          <a:p>
            <a:fld id="{83B8B0D0-869D-470D-8569-197EC9ADC1A3}" type="slidenum">
              <a:rPr lang="pt-BR" smtClean="0"/>
              <a:t>‹nº›</a:t>
            </a:fld>
            <a:endParaRPr lang="pt-BR"/>
          </a:p>
        </p:txBody>
      </p:sp>
    </p:spTree>
    <p:extLst>
      <p:ext uri="{BB962C8B-B14F-4D97-AF65-F5344CB8AC3E}">
        <p14:creationId xmlns:p14="http://schemas.microsoft.com/office/powerpoint/2010/main" val="3659747976"/>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B4AC82F-A0CB-38FA-7CC4-39DA6DBD5D69}"/>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60D7990-5743-B859-DE68-7F9ADCA399FA}"/>
              </a:ext>
            </a:extLst>
          </p:cNvPr>
          <p:cNvSpPr>
            <a:spLocks noGrp="1"/>
          </p:cNvSpPr>
          <p:nvPr>
            <p:ph type="dt" sz="half" idx="10"/>
          </p:nvPr>
        </p:nvSpPr>
        <p:spPr/>
        <p:txBody>
          <a:bodyPr/>
          <a:lstStyle/>
          <a:p>
            <a:fld id="{5911282D-26F2-42B6-AD20-28B33FFBA547}" type="datetimeFigureOut">
              <a:rPr lang="pt-BR" smtClean="0"/>
              <a:t>07/04/2026</a:t>
            </a:fld>
            <a:endParaRPr lang="pt-BR"/>
          </a:p>
        </p:txBody>
      </p:sp>
      <p:sp>
        <p:nvSpPr>
          <p:cNvPr id="4" name="Espaço Reservado para Rodapé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6493798-08A1-C816-9BF5-EADADBF651E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97E2AE1-DB69-9FE6-D04A-40025DBBD9D9}"/>
              </a:ext>
            </a:extLst>
          </p:cNvPr>
          <p:cNvSpPr>
            <a:spLocks noGrp="1"/>
          </p:cNvSpPr>
          <p:nvPr>
            <p:ph type="sldNum" sz="quarter" idx="12"/>
          </p:nvPr>
        </p:nvSpPr>
        <p:spPr/>
        <p:txBody>
          <a:bodyPr/>
          <a:lstStyle/>
          <a:p>
            <a:fld id="{83B8B0D0-869D-470D-8569-197EC9ADC1A3}" type="slidenum">
              <a:rPr lang="pt-BR" smtClean="0"/>
              <a:t>‹nº›</a:t>
            </a:fld>
            <a:endParaRPr lang="pt-BR"/>
          </a:p>
        </p:txBody>
      </p:sp>
    </p:spTree>
    <p:extLst>
      <p:ext uri="{BB962C8B-B14F-4D97-AF65-F5344CB8AC3E}">
        <p14:creationId xmlns:p14="http://schemas.microsoft.com/office/powerpoint/2010/main" val="500555268"/>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93A461D-D346-839F-50FB-8F9C7640183D}"/>
              </a:ext>
            </a:extLst>
          </p:cNvPr>
          <p:cNvSpPr>
            <a:spLocks noGrp="1"/>
          </p:cNvSpPr>
          <p:nvPr>
            <p:ph type="dt" sz="half" idx="10"/>
          </p:nvPr>
        </p:nvSpPr>
        <p:spPr/>
        <p:txBody>
          <a:bodyPr/>
          <a:lstStyle/>
          <a:p>
            <a:fld id="{5911282D-26F2-42B6-AD20-28B33FFBA547}" type="datetimeFigureOut">
              <a:rPr lang="pt-BR" smtClean="0"/>
              <a:t>07/04/2026</a:t>
            </a:fld>
            <a:endParaRPr lang="pt-BR"/>
          </a:p>
        </p:txBody>
      </p:sp>
      <p:sp>
        <p:nvSpPr>
          <p:cNvPr id="3" name="Espaço Reservado para Rodapé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C9AE731-A2BA-2D9D-EA10-D9D0D1A393D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CBE0CF4-237A-7803-08F0-6089ABBFDD31}"/>
              </a:ext>
            </a:extLst>
          </p:cNvPr>
          <p:cNvSpPr>
            <a:spLocks noGrp="1"/>
          </p:cNvSpPr>
          <p:nvPr>
            <p:ph type="sldNum" sz="quarter" idx="12"/>
          </p:nvPr>
        </p:nvSpPr>
        <p:spPr/>
        <p:txBody>
          <a:bodyPr/>
          <a:lstStyle/>
          <a:p>
            <a:fld id="{83B8B0D0-869D-470D-8569-197EC9ADC1A3}" type="slidenum">
              <a:rPr lang="pt-BR" smtClean="0"/>
              <a:t>‹nº›</a:t>
            </a:fld>
            <a:endParaRPr lang="pt-BR"/>
          </a:p>
        </p:txBody>
      </p:sp>
    </p:spTree>
    <p:extLst>
      <p:ext uri="{BB962C8B-B14F-4D97-AF65-F5344CB8AC3E}">
        <p14:creationId xmlns:p14="http://schemas.microsoft.com/office/powerpoint/2010/main" val="1563729723"/>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255E9B3-061A-E35A-AA82-045C48C9B80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9DB0667-6B75-DA75-A4C7-F8DA50F4DC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7043CFB-F49F-AA69-2C21-C380C8124F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3D0E07F-8DAC-4B00-F490-88312CE56E19}"/>
              </a:ext>
            </a:extLst>
          </p:cNvPr>
          <p:cNvSpPr>
            <a:spLocks noGrp="1"/>
          </p:cNvSpPr>
          <p:nvPr>
            <p:ph type="dt" sz="half" idx="10"/>
          </p:nvPr>
        </p:nvSpPr>
        <p:spPr/>
        <p:txBody>
          <a:bodyPr/>
          <a:lstStyle/>
          <a:p>
            <a:fld id="{5911282D-26F2-42B6-AD20-28B33FFBA547}" type="datetimeFigureOut">
              <a:rPr lang="pt-BR" smtClean="0"/>
              <a:t>07/04/2026</a:t>
            </a:fld>
            <a:endParaRPr lang="pt-BR"/>
          </a:p>
        </p:txBody>
      </p:sp>
      <p:sp>
        <p:nvSpPr>
          <p:cNvPr id="6" name="Espaço Reservado para Rodapé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099662D-626F-4499-F263-D356FF7BC42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EB445F6-288B-4529-1F77-010D3CA702BD}"/>
              </a:ext>
            </a:extLst>
          </p:cNvPr>
          <p:cNvSpPr>
            <a:spLocks noGrp="1"/>
          </p:cNvSpPr>
          <p:nvPr>
            <p:ph type="sldNum" sz="quarter" idx="12"/>
          </p:nvPr>
        </p:nvSpPr>
        <p:spPr/>
        <p:txBody>
          <a:bodyPr/>
          <a:lstStyle/>
          <a:p>
            <a:fld id="{83B8B0D0-869D-470D-8569-197EC9ADC1A3}" type="slidenum">
              <a:rPr lang="pt-BR" smtClean="0"/>
              <a:t>‹nº›</a:t>
            </a:fld>
            <a:endParaRPr lang="pt-BR"/>
          </a:p>
        </p:txBody>
      </p:sp>
    </p:spTree>
    <p:extLst>
      <p:ext uri="{BB962C8B-B14F-4D97-AF65-F5344CB8AC3E}">
        <p14:creationId xmlns:p14="http://schemas.microsoft.com/office/powerpoint/2010/main" val="2195574583"/>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AA66832-10F2-7D69-A910-79D0B0BBFF1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BA74AB9-0DCA-852F-6155-6B2A2BDC7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401431E-79FB-5EE9-D977-C6398B876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1BC62F4-D35C-349E-32D7-2A9AF1DD0829}"/>
              </a:ext>
            </a:extLst>
          </p:cNvPr>
          <p:cNvSpPr>
            <a:spLocks noGrp="1"/>
          </p:cNvSpPr>
          <p:nvPr>
            <p:ph type="dt" sz="half" idx="10"/>
          </p:nvPr>
        </p:nvSpPr>
        <p:spPr/>
        <p:txBody>
          <a:bodyPr/>
          <a:lstStyle/>
          <a:p>
            <a:fld id="{5911282D-26F2-42B6-AD20-28B33FFBA547}" type="datetimeFigureOut">
              <a:rPr lang="pt-BR" smtClean="0"/>
              <a:t>07/04/2026</a:t>
            </a:fld>
            <a:endParaRPr lang="pt-BR"/>
          </a:p>
        </p:txBody>
      </p:sp>
      <p:sp>
        <p:nvSpPr>
          <p:cNvPr id="6" name="Espaço Reservado para Rodapé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DFFF102-B87D-3162-0F63-9DFA69EBA55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9B1C84A-B018-3103-F445-9F3C0CE864ED}"/>
              </a:ext>
            </a:extLst>
          </p:cNvPr>
          <p:cNvSpPr>
            <a:spLocks noGrp="1"/>
          </p:cNvSpPr>
          <p:nvPr>
            <p:ph type="sldNum" sz="quarter" idx="12"/>
          </p:nvPr>
        </p:nvSpPr>
        <p:spPr/>
        <p:txBody>
          <a:bodyPr/>
          <a:lstStyle/>
          <a:p>
            <a:fld id="{83B8B0D0-869D-470D-8569-197EC9ADC1A3}" type="slidenum">
              <a:rPr lang="pt-BR" smtClean="0"/>
              <a:t>‹nº›</a:t>
            </a:fld>
            <a:endParaRPr lang="pt-BR"/>
          </a:p>
        </p:txBody>
      </p:sp>
    </p:spTree>
    <p:extLst>
      <p:ext uri="{BB962C8B-B14F-4D97-AF65-F5344CB8AC3E}">
        <p14:creationId xmlns:p14="http://schemas.microsoft.com/office/powerpoint/2010/main" val="1039326549"/>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13" Type="http://purl.oclc.org/ooxml/officeDocument/relationships/image" Target="../media/image1.jpeg"/><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theme" Target="../theme/theme1.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slideMaster1.xml><?xml version="1.0" encoding="utf-8"?>
<p:sldMaster xmlns:a="http://purl.oclc.org/ooxml/drawingml/main" xmlns:r="http://purl.oclc.org/ooxml/officeDocument/relationships" xmlns:p="http://purl.oclc.org/ooxml/presentationml/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7117ED5-B63B-5AAF-100F-E6B14DDD5E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1A9B497-F117-8220-3EDC-3284C7A50C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4572207-5A1F-0B3B-C592-4ED78334E8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
                  </a:schemeClr>
                </a:solidFill>
              </a:defRPr>
            </a:lvl1pPr>
          </a:lstStyle>
          <a:p>
            <a:fld id="{5911282D-26F2-42B6-AD20-28B33FFBA547}" type="datetimeFigureOut">
              <a:rPr lang="pt-BR" smtClean="0"/>
              <a:t>07/04/2026</a:t>
            </a:fld>
            <a:endParaRPr lang="pt-BR"/>
          </a:p>
        </p:txBody>
      </p:sp>
      <p:sp>
        <p:nvSpPr>
          <p:cNvPr id="5" name="Espaço Reservado para Rodapé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123F313-3062-9868-7007-C51FC2C37A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
                  </a:schemeClr>
                </a:solidFill>
              </a:defRPr>
            </a:lvl1pPr>
          </a:lstStyle>
          <a:p>
            <a:endParaRPr lang="pt-BR"/>
          </a:p>
        </p:txBody>
      </p:sp>
      <p:sp>
        <p:nvSpPr>
          <p:cNvPr id="6" name="Espaço Reservado para Número de Slid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0149AED-3E79-45C5-CF86-70075C5DA7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
                  </a:schemeClr>
                </a:solidFill>
              </a:defRPr>
            </a:lvl1pPr>
          </a:lstStyle>
          <a:p>
            <a:fld id="{83B8B0D0-869D-470D-8569-197EC9ADC1A3}" type="slidenum">
              <a:rPr lang="pt-BR" smtClean="0"/>
              <a:t>‹nº›</a:t>
            </a:fld>
            <a:endParaRPr lang="pt-BR"/>
          </a:p>
        </p:txBody>
      </p:sp>
      <p:sp>
        <p:nvSpPr>
          <p:cNvPr id="9" name="CaixaDeTexto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533F3A0-93F6-EAAF-71D9-7DE792D1BD9E}"/>
              </a:ext>
            </a:extLst>
          </p:cNvPr>
          <p:cNvSpPr txBox="1"/>
          <p:nvPr>
            <p:extLst>
              <p:ext uri="{1162E1C5-73C7-4A58-AE30-91384D911F3F}">
                <p184:classification xmlns:p184="http://schemas.microsoft.com/office/powerpoint/2018/4/main" xmlns:p="http://schemas.openxmlformats.org/presentationml/2006/main" xmlns:r="http://schemas.openxmlformats.org/officeDocument/2006/relationships" xmlns:a="http://schemas.openxmlformats.org/drawingml/2006/main" xmlns="" val="hdr"/>
              </p:ext>
            </p:extLst>
          </p:nvPr>
        </p:nvSpPr>
        <p:spPr>
          <a:xfrm>
            <a:off x="9523413" y="63500"/>
            <a:ext cx="2630487" cy="152400"/>
          </a:xfrm>
          <a:prstGeom prst="rect">
            <a:avLst/>
          </a:prstGeom>
        </p:spPr>
        <p:txBody>
          <a:bodyPr horzOverflow="overflow" lIns="0" tIns="0" rIns="0" bIns="0">
            <a:spAutoFit/>
          </a:bodyPr>
          <a:lstStyle/>
          <a:p>
            <a:pPr algn="l"/>
            <a:r>
              <a:rPr lang="pt-BR" sz="1000">
                <a:solidFill>
                  <a:srgbClr val="000000">
                    <a:alpha val="50%"/>
                  </a:srgbClr>
                </a:solidFill>
                <a:latin typeface="Aptos" panose="020B0004020202020204" pitchFamily="34" charset="0"/>
              </a:rPr>
              <a:t>Informação Interna da Receita Federal do Brasil</a:t>
            </a:r>
          </a:p>
        </p:txBody>
      </p:sp>
      <p:sp>
        <p:nvSpPr>
          <p:cNvPr id="10" name="CaixaDeTexto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0FF0D7B-E030-4255-9B7F-45AB58DA134D}"/>
              </a:ext>
            </a:extLst>
          </p:cNvPr>
          <p:cNvSpPr txBox="1"/>
          <p:nvPr>
            <p:extLst>
              <p:ext uri="{1162E1C5-73C7-4A58-AE30-91384D911F3F}">
                <p184:classification xmlns:p184="http://schemas.microsoft.com/office/powerpoint/2018/4/main" xmlns:p="http://schemas.openxmlformats.org/presentationml/2006/main" xmlns:r="http://schemas.openxmlformats.org/officeDocument/2006/relationships" xmlns:a="http://schemas.openxmlformats.org/drawingml/2006/main" xmlns="" val="ftr"/>
              </p:ext>
            </p:extLst>
          </p:nvPr>
        </p:nvSpPr>
        <p:spPr>
          <a:xfrm>
            <a:off x="9523413" y="6642100"/>
            <a:ext cx="2630487" cy="152400"/>
          </a:xfrm>
          <a:prstGeom prst="rect">
            <a:avLst/>
          </a:prstGeom>
        </p:spPr>
        <p:txBody>
          <a:bodyPr horzOverflow="overflow" lIns="0" tIns="0" rIns="0" bIns="0">
            <a:spAutoFit/>
          </a:bodyPr>
          <a:lstStyle/>
          <a:p>
            <a:pPr algn="l"/>
            <a:r>
              <a:rPr lang="pt-BR" sz="1000">
                <a:solidFill>
                  <a:srgbClr val="000000">
                    <a:alpha val="50%"/>
                  </a:srgbClr>
                </a:solidFill>
                <a:latin typeface="Aptos" panose="020B0004020202020204" pitchFamily="34" charset="0"/>
              </a:rPr>
              <a:t>Informação Interna da Receita Federal do Brasil</a:t>
            </a:r>
          </a:p>
        </p:txBody>
      </p:sp>
    </p:spTree>
    <p:extLst>
      <p:ext uri="{BB962C8B-B14F-4D97-AF65-F5344CB8AC3E}">
        <p14:creationId xmlns:p14="http://schemas.microsoft.com/office/powerpoint/2010/main" val="2923602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purl.oclc.org/ooxml/officeDocument/relationships/image" Target="../media/image2.jpeg"/><Relationship Id="rId1" Type="http://purl.oclc.org/ooxml/officeDocument/relationships/slideLayout" Target="../slideLayouts/slideLayout1.xml"/></Relationships>
</file>

<file path=ppt/slides/_rels/slide10.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1.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2.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3.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4.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5.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6.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7.xml.rels><?xml version="1.0" encoding="UTF-8" standalone="yes"?>
<Relationships xmlns="http://schemas.openxmlformats.org/package/2006/relationships"><Relationship Id="rId2" Type="http://purl.oclc.org/ooxml/officeDocument/relationships/chart" Target="../charts/chart1.xml"/><Relationship Id="rId1" Type="http://purl.oclc.org/ooxml/officeDocument/relationships/slideLayout" Target="../slideLayouts/slideLayout2.xml"/></Relationships>
</file>

<file path=ppt/slides/_rels/slide18.xml.rels><?xml version="1.0" encoding="UTF-8" standalone="yes"?>
<Relationships xmlns="http://schemas.openxmlformats.org/package/2006/relationships"><Relationship Id="rId2" Type="http://purl.oclc.org/ooxml/officeDocument/relationships/image" Target="../media/image4.emf"/><Relationship Id="rId1" Type="http://purl.oclc.org/ooxml/officeDocument/relationships/slideLayout" Target="../slideLayouts/slideLayout2.xml"/></Relationships>
</file>

<file path=ppt/slides/_rels/slide19.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0.xml.rels><?xml version="1.0" encoding="UTF-8" standalone="yes"?>
<Relationships xmlns="http://schemas.openxmlformats.org/package/2006/relationships"><Relationship Id="rId3" Type="http://purl.oclc.org/ooxml/officeDocument/relationships/image" Target="../media/image7.svg"/><Relationship Id="rId2" Type="http://purl.oclc.org/ooxml/officeDocument/relationships/image" Target="../media/image5.png"/><Relationship Id="rId1" Type="http://purl.oclc.org/ooxml/officeDocument/relationships/slideLayout" Target="../slideLayouts/slideLayout2.xml"/><Relationship Id="rId5" Type="http://purl.oclc.org/ooxml/officeDocument/relationships/image" Target="../media/image9.svg"/><Relationship Id="rId4" Type="http://purl.oclc.org/ooxml/officeDocument/relationships/image" Target="../media/image6.png"/></Relationships>
</file>

<file path=ppt/slides/_rels/slide21.xml.rels><?xml version="1.0" encoding="UTF-8" standalone="yes"?>
<Relationships xmlns="http://schemas.openxmlformats.org/package/2006/relationships"><Relationship Id="rId3" Type="http://purl.oclc.org/ooxml/officeDocument/relationships/image" Target="../media/image11.svg"/><Relationship Id="rId7" Type="http://purl.oclc.org/ooxml/officeDocument/relationships/image" Target="../media/image9.svg"/><Relationship Id="rId2" Type="http://purl.oclc.org/ooxml/officeDocument/relationships/image" Target="../media/image7.png"/><Relationship Id="rId1" Type="http://purl.oclc.org/ooxml/officeDocument/relationships/slideLayout" Target="../slideLayouts/slideLayout2.xml"/><Relationship Id="rId6" Type="http://purl.oclc.org/ooxml/officeDocument/relationships/image" Target="../media/image6.png"/><Relationship Id="rId5" Type="http://purl.oclc.org/ooxml/officeDocument/relationships/image" Target="../media/image13.svg"/><Relationship Id="rId4" Type="http://purl.oclc.org/ooxml/officeDocument/relationships/image" Target="../media/image8.png"/></Relationships>
</file>

<file path=ppt/slides/_rels/slide22.xml.rels><?xml version="1.0" encoding="UTF-8" standalone="yes"?>
<Relationships xmlns="http://schemas.openxmlformats.org/package/2006/relationships"><Relationship Id="rId3" Type="http://purl.oclc.org/ooxml/officeDocument/relationships/image" Target="../media/image10.png"/><Relationship Id="rId2" Type="http://purl.oclc.org/ooxml/officeDocument/relationships/image" Target="../media/image9.png"/><Relationship Id="rId1" Type="http://purl.oclc.org/ooxml/officeDocument/relationships/slideLayout" Target="../slideLayouts/slideLayout2.xml"/><Relationship Id="rId5" Type="http://purl.oclc.org/ooxml/officeDocument/relationships/image" Target="../media/image9.svg"/><Relationship Id="rId4" Type="http://purl.oclc.org/ooxml/officeDocument/relationships/image" Target="../media/image6.png"/></Relationships>
</file>

<file path=ppt/slides/_rels/slide23.xml.rels><?xml version="1.0" encoding="UTF-8" standalone="yes"?>
<Relationships xmlns="http://schemas.openxmlformats.org/package/2006/relationships"><Relationship Id="rId3" Type="http://purl.oclc.org/ooxml/officeDocument/relationships/image" Target="../media/image9.svg"/><Relationship Id="rId2" Type="http://purl.oclc.org/ooxml/officeDocument/relationships/image" Target="../media/image6.png"/><Relationship Id="rId1" Type="http://purl.oclc.org/ooxml/officeDocument/relationships/slideLayout" Target="../slideLayouts/slideLayout2.xml"/></Relationships>
</file>

<file path=ppt/slides/_rels/slide24.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5.xml.rels><?xml version="1.0" encoding="UTF-8" standalone="yes"?>
<Relationships xmlns="http://schemas.openxmlformats.org/package/2006/relationships"><Relationship Id="rId3" Type="http://purl.oclc.org/ooxml/officeDocument/relationships/image" Target="../media/image17.svg"/><Relationship Id="rId2" Type="http://purl.oclc.org/ooxml/officeDocument/relationships/image" Target="../media/image11.png"/><Relationship Id="rId1" Type="http://purl.oclc.org/ooxml/officeDocument/relationships/slideLayout" Target="../slideLayouts/slideLayout2.xml"/></Relationships>
</file>

<file path=ppt/slides/_rels/slide26.xml.rels><?xml version="1.0" encoding="UTF-8" standalone="yes"?>
<Relationships xmlns="http://schemas.openxmlformats.org/package/2006/relationships"><Relationship Id="rId2" Type="http://purl.oclc.org/ooxml/officeDocument/relationships/chart" Target="../charts/chart2.xml"/><Relationship Id="rId1" Type="http://purl.oclc.org/ooxml/officeDocument/relationships/slideLayout" Target="../slideLayouts/slideLayout2.xml"/></Relationships>
</file>

<file path=ppt/slides/_rels/slide27.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8.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9.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3.xml.rels><?xml version="1.0" encoding="UTF-8" standalone="yes"?>
<Relationships xmlns="http://schemas.openxmlformats.org/package/2006/relationships"><Relationship Id="rId3" Type="http://purl.oclc.org/ooxml/officeDocument/relationships/image" Target="../media/image4.svg"/><Relationship Id="rId2" Type="http://purl.oclc.org/ooxml/officeDocument/relationships/image" Target="../media/image3.png"/><Relationship Id="rId1" Type="http://purl.oclc.org/ooxml/officeDocument/relationships/slideLayout" Target="../slideLayouts/slideLayout2.xml"/></Relationships>
</file>

<file path=ppt/slides/_rels/slide30.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31.xml.rels><?xml version="1.0" encoding="UTF-8" standalone="yes"?>
<Relationships xmlns="http://schemas.openxmlformats.org/package/2006/relationships"><Relationship Id="rId2" Type="http://purl.oclc.org/ooxml/officeDocument/relationships/image" Target="../media/image12.png"/><Relationship Id="rId1" Type="http://purl.oclc.org/ooxml/officeDocument/relationships/slideLayout" Target="../slideLayouts/slideLayout2.xml"/></Relationships>
</file>

<file path=ppt/slides/_rels/slide32.xml.rels><?xml version="1.0" encoding="UTF-8" standalone="yes"?>
<Relationships xmlns="http://schemas.openxmlformats.org/package/2006/relationships"><Relationship Id="rId2" Type="http://purl.oclc.org/ooxml/officeDocument/relationships/image" Target="../media/image12.png"/><Relationship Id="rId1" Type="http://purl.oclc.org/ooxml/officeDocument/relationships/slideLayout" Target="../slideLayouts/slideLayout2.xml"/></Relationships>
</file>

<file path=ppt/slides/_rels/slide33.xml.rels><?xml version="1.0" encoding="UTF-8" standalone="yes"?>
<Relationships xmlns="http://schemas.openxmlformats.org/package/2006/relationships"><Relationship Id="rId3" Type="http://purl.oclc.org/ooxml/officeDocument/relationships/image" Target="../media/image12.png"/><Relationship Id="rId2" Type="http://purl.oclc.org/ooxml/officeDocument/relationships/image" Target="../media/image13.png"/><Relationship Id="rId1" Type="http://purl.oclc.org/ooxml/officeDocument/relationships/slideLayout" Target="../slideLayouts/slideLayout2.xml"/></Relationships>
</file>

<file path=ppt/slides/_rels/slide34.xml.rels><?xml version="1.0" encoding="UTF-8" standalone="yes"?>
<Relationships xmlns="http://schemas.openxmlformats.org/package/2006/relationships"><Relationship Id="rId2" Type="http://purl.oclc.org/ooxml/officeDocument/relationships/image" Target="../media/image13.png"/><Relationship Id="rId1" Type="http://purl.oclc.org/ooxml/officeDocument/relationships/slideLayout" Target="../slideLayouts/slideLayout2.xml"/></Relationships>
</file>

<file path=ppt/slides/_rels/slide35.xml.rels><?xml version="1.0" encoding="UTF-8" standalone="yes"?>
<Relationships xmlns="http://schemas.openxmlformats.org/package/2006/relationships"><Relationship Id="rId3" Type="http://purl.oclc.org/ooxml/officeDocument/relationships/image" Target="../media/image13.png"/><Relationship Id="rId2" Type="http://purl.oclc.org/ooxml/officeDocument/relationships/image" Target="../media/image14.png"/><Relationship Id="rId1" Type="http://purl.oclc.org/ooxml/officeDocument/relationships/slideLayout" Target="../slideLayouts/slideLayout2.xml"/></Relationships>
</file>

<file path=ppt/slides/_rels/slide36.xml.rels><?xml version="1.0" encoding="UTF-8" standalone="yes"?>
<Relationships xmlns="http://schemas.openxmlformats.org/package/2006/relationships"><Relationship Id="rId2" Type="http://purl.oclc.org/ooxml/officeDocument/relationships/image" Target="../media/image14.png"/><Relationship Id="rId1" Type="http://purl.oclc.org/ooxml/officeDocument/relationships/slideLayout" Target="../slideLayouts/slideLayout2.xml"/></Relationships>
</file>

<file path=ppt/slides/_rels/slide37.xml.rels><?xml version="1.0" encoding="UTF-8" standalone="yes"?>
<Relationships xmlns="http://schemas.openxmlformats.org/package/2006/relationships"><Relationship Id="rId3" Type="http://purl.oclc.org/ooxml/officeDocument/relationships/image" Target="../media/image14.png"/><Relationship Id="rId2" Type="http://purl.oclc.org/ooxml/officeDocument/relationships/image" Target="../media/image15.png"/><Relationship Id="rId1" Type="http://purl.oclc.org/ooxml/officeDocument/relationships/slideLayout" Target="../slideLayouts/slideLayout2.xml"/></Relationships>
</file>

<file path=ppt/slides/_rels/slide38.xml.rels><?xml version="1.0" encoding="UTF-8" standalone="yes"?>
<Relationships xmlns="http://schemas.openxmlformats.org/package/2006/relationships"><Relationship Id="rId2" Type="http://purl.oclc.org/ooxml/officeDocument/relationships/image" Target="../media/image15.png"/><Relationship Id="rId1" Type="http://purl.oclc.org/ooxml/officeDocument/relationships/slideLayout" Target="../slideLayouts/slideLayout2.xml"/></Relationships>
</file>

<file path=ppt/slides/_rels/slide39.xml.rels><?xml version="1.0" encoding="UTF-8" standalone="yes"?>
<Relationships xmlns="http://schemas.openxmlformats.org/package/2006/relationships"><Relationship Id="rId2" Type="http://purl.oclc.org/ooxml/officeDocument/relationships/image" Target="../media/image15.png"/><Relationship Id="rId1" Type="http://purl.oclc.org/ooxml/officeDocument/relationships/slideLayout" Target="../slideLayouts/slideLayout2.xml"/></Relationships>
</file>

<file path=ppt/slides/_rels/slide4.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40.xml.rels><?xml version="1.0" encoding="UTF-8" standalone="yes"?>
<Relationships xmlns="http://schemas.openxmlformats.org/package/2006/relationships"><Relationship Id="rId2" Type="http://purl.oclc.org/ooxml/officeDocument/relationships/image" Target="../media/image15.png"/><Relationship Id="rId1" Type="http://purl.oclc.org/ooxml/officeDocument/relationships/slideLayout" Target="../slideLayouts/slideLayout2.xml"/></Relationships>
</file>

<file path=ppt/slides/_rels/slide41.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42.xml.rels><?xml version="1.0" encoding="UTF-8" standalone="yes"?>
<Relationships xmlns="http://schemas.openxmlformats.org/package/2006/relationships"><Relationship Id="rId2" Type="http://purl.oclc.org/ooxml/officeDocument/relationships/image" Target="../media/image16.png"/><Relationship Id="rId1" Type="http://purl.oclc.org/ooxml/officeDocument/relationships/slideLayout" Target="../slideLayouts/slideLayout2.xml"/></Relationships>
</file>

<file path=ppt/slides/_rels/slide43.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44.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45.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46.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47.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48.xml.rels><?xml version="1.0" encoding="UTF-8" standalone="yes"?>
<Relationships xmlns="http://schemas.openxmlformats.org/package/2006/relationships"><Relationship Id="rId2" Type="http://purl.oclc.org/ooxml/officeDocument/relationships/image" Target="../media/image17.png"/><Relationship Id="rId1" Type="http://purl.oclc.org/ooxml/officeDocument/relationships/slideLayout" Target="../slideLayouts/slideLayout2.xml"/></Relationships>
</file>

<file path=ppt/slides/_rels/slide49.xml.rels><?xml version="1.0" encoding="UTF-8" standalone="yes"?>
<Relationships xmlns="http://schemas.openxmlformats.org/package/2006/relationships"><Relationship Id="rId2" Type="http://purl.oclc.org/ooxml/officeDocument/relationships/image" Target="../media/image18.png"/><Relationship Id="rId1" Type="http://purl.oclc.org/ooxml/officeDocument/relationships/slideLayout" Target="../slideLayouts/slideLayout2.xml"/></Relationships>
</file>

<file path=ppt/slides/_rels/slide5.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50.xml.rels><?xml version="1.0" encoding="UTF-8" standalone="yes"?>
<Relationships xmlns="http://schemas.openxmlformats.org/package/2006/relationships"><Relationship Id="rId2" Type="http://purl.oclc.org/ooxml/officeDocument/relationships/image" Target="../media/image18.png"/><Relationship Id="rId1" Type="http://purl.oclc.org/ooxml/officeDocument/relationships/slideLayout" Target="../slideLayouts/slideLayout2.xml"/></Relationships>
</file>

<file path=ppt/slides/_rels/slide51.xml.rels><?xml version="1.0" encoding="UTF-8" standalone="yes"?>
<Relationships xmlns="http://schemas.openxmlformats.org/package/2006/relationships"><Relationship Id="rId2" Type="http://purl.oclc.org/ooxml/officeDocument/relationships/image" Target="../media/image19.png"/><Relationship Id="rId1" Type="http://purl.oclc.org/ooxml/officeDocument/relationships/slideLayout" Target="../slideLayouts/slideLayout2.xml"/></Relationships>
</file>

<file path=ppt/slides/_rels/slide52.xml.rels><?xml version="1.0" encoding="UTF-8" standalone="yes"?>
<Relationships xmlns="http://schemas.openxmlformats.org/package/2006/relationships"><Relationship Id="rId3" Type="http://purl.oclc.org/ooxml/officeDocument/relationships/image" Target="../media/image21.jpeg"/><Relationship Id="rId2" Type="http://purl.oclc.org/ooxml/officeDocument/relationships/image" Target="../media/image20.png"/><Relationship Id="rId1" Type="http://purl.oclc.org/ooxml/officeDocument/relationships/slideLayout" Target="../slideLayouts/slideLayout2.xml"/><Relationship Id="rId5" Type="http://purl.oclc.org/ooxml/officeDocument/relationships/image" Target="../media/image23.png"/><Relationship Id="rId4" Type="http://purl.oclc.org/ooxml/officeDocument/relationships/image" Target="../media/image22.png"/></Relationships>
</file>

<file path=ppt/slides/_rels/slide53.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54.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55.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56.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57.xml.rels><?xml version="1.0" encoding="UTF-8" standalone="yes"?>
<Relationships xmlns="http://schemas.openxmlformats.org/package/2006/relationships"><Relationship Id="rId2" Type="http://purl.oclc.org/ooxml/officeDocument/relationships/chart" Target="../charts/chart3.xml"/><Relationship Id="rId1" Type="http://purl.oclc.org/ooxml/officeDocument/relationships/slideLayout" Target="../slideLayouts/slideLayout2.xml"/></Relationships>
</file>

<file path=ppt/slides/_rels/slide58.xml.rels><?xml version="1.0" encoding="UTF-8" standalone="yes"?>
<Relationships xmlns="http://schemas.openxmlformats.org/package/2006/relationships"><Relationship Id="rId2" Type="http://purl.oclc.org/ooxml/officeDocument/relationships/image" Target="../media/image24.png"/><Relationship Id="rId1" Type="http://purl.oclc.org/ooxml/officeDocument/relationships/slideLayout" Target="../slideLayouts/slideLayout2.xml"/></Relationships>
</file>

<file path=ppt/slides/_rels/slide59.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6.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60.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61.xml.rels><?xml version="1.0" encoding="UTF-8" standalone="yes"?>
<Relationships xmlns="http://schemas.openxmlformats.org/package/2006/relationships"><Relationship Id="rId3" Type="http://purl.oclc.org/ooxml/officeDocument/relationships/image" Target="../media/image22.png"/><Relationship Id="rId2" Type="http://purl.oclc.org/ooxml/officeDocument/relationships/image" Target="../media/image25.png"/><Relationship Id="rId1" Type="http://purl.oclc.org/ooxml/officeDocument/relationships/slideLayout" Target="../slideLayouts/slideLayout2.xml"/></Relationships>
</file>

<file path=ppt/slides/_rels/slide62.xml.rels><?xml version="1.0" encoding="UTF-8" standalone="yes"?>
<Relationships xmlns="http://schemas.openxmlformats.org/package/2006/relationships"><Relationship Id="rId3" Type="http://purl.oclc.org/ooxml/officeDocument/relationships/hyperlink" Target="https://www.gov.br/receitafederal/pt-br" TargetMode="External"/><Relationship Id="rId2" Type="http://purl.oclc.org/ooxml/officeDocument/relationships/image" Target="../media/image26.png"/><Relationship Id="rId1" Type="http://purl.oclc.org/ooxml/officeDocument/relationships/slideLayout" Target="../slideLayouts/slideLayout2.xml"/></Relationships>
</file>

<file path=ppt/slides/_rels/slide63.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64.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65.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66.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67.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68.xml.rels><?xml version="1.0" encoding="UTF-8" standalone="yes"?>
<Relationships xmlns="http://schemas.openxmlformats.org/package/2006/relationships"><Relationship Id="rId3" Type="http://purl.oclc.org/ooxml/officeDocument/relationships/image" Target="../media/image28.png"/><Relationship Id="rId2" Type="http://purl.oclc.org/ooxml/officeDocument/relationships/image" Target="../media/image27.png"/><Relationship Id="rId1" Type="http://purl.oclc.org/ooxml/officeDocument/relationships/slideLayout" Target="../slideLayouts/slideLayout2.xml"/></Relationships>
</file>

<file path=ppt/slides/_rels/slide69.xml.rels><?xml version="1.0" encoding="UTF-8" standalone="yes"?>
<Relationships xmlns="http://schemas.openxmlformats.org/package/2006/relationships"><Relationship Id="rId3" Type="http://purl.oclc.org/ooxml/officeDocument/relationships/image" Target="../media/image28.png"/><Relationship Id="rId2" Type="http://purl.oclc.org/ooxml/officeDocument/relationships/image" Target="../media/image27.png"/><Relationship Id="rId1" Type="http://purl.oclc.org/ooxml/officeDocument/relationships/slideLayout" Target="../slideLayouts/slideLayout2.xml"/></Relationships>
</file>

<file path=ppt/slides/_rels/slide7.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70.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71.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72.xml.rels><?xml version="1.0" encoding="UTF-8" standalone="yes"?>
<Relationships xmlns="http://schemas.openxmlformats.org/package/2006/relationships"><Relationship Id="rId2" Type="http://purl.oclc.org/ooxml/officeDocument/relationships/image" Target="../media/image29.jpeg"/><Relationship Id="rId1" Type="http://purl.oclc.org/ooxml/officeDocument/relationships/slideLayout" Target="../slideLayouts/slideLayout2.xml"/></Relationships>
</file>

<file path=ppt/slides/_rels/slide8.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9.xml.rels><?xml version="1.0" encoding="UTF-8" standalone="yes"?>
<Relationships xmlns="http://schemas.openxmlformats.org/package/2006/relationships"><Relationship Id="rId1" Type="http://purl.oclc.org/ooxml/officeDocument/relationships/slideLayout" Target="../slideLayouts/slideLayout2.xml"/></Relationships>
</file>

<file path=ppt/slides/slide1.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38D14EE-FAC0-3508-732D-E4AD5FBEE363}"/>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DF45A5A-DC62-3E86-F9D2-3C40EA02DA31}"/>
              </a:ext>
            </a:extLst>
          </p:cNvPr>
          <p:cNvSpPr/>
          <p:nvPr/>
        </p:nvSpPr>
        <p:spPr>
          <a:xfrm>
            <a:off x="3162300" y="2552700"/>
            <a:ext cx="2219325" cy="304800"/>
          </a:xfrm>
          <a:prstGeom prst="rect">
            <a:avLst/>
          </a:prstGeom>
          <a:solidFill>
            <a:schemeClr val="bg1"/>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046F54F-B02B-A7FB-E24C-F0512C59AFD7}"/>
              </a:ext>
            </a:extLst>
          </p:cNvPr>
          <p:cNvSpPr txBox="1"/>
          <p:nvPr/>
        </p:nvSpPr>
        <p:spPr>
          <a:xfrm>
            <a:off x="2380182" y="2451241"/>
            <a:ext cx="3238298" cy="492443"/>
          </a:xfrm>
          <a:prstGeom prst="rect">
            <a:avLst/>
          </a:prstGeom>
          <a:noFill/>
        </p:spPr>
        <p:txBody>
          <a:bodyPr wrap="square" rtlCol="0">
            <a:spAutoFit/>
          </a:bodyPr>
          <a:lstStyle>
            <a:defPPr>
              <a:defRPr lang="pt-BR"/>
            </a:defPPr>
            <a:lvl1pPr>
              <a:defRPr sz="2000" b="0" i="0">
                <a:solidFill>
                  <a:srgbClr val="000000"/>
                </a:solidFill>
                <a:effectLst/>
              </a:defRPr>
            </a:lvl1pPr>
          </a:lstStyle>
          <a:p>
            <a:pPr>
              <a:buClr>
                <a:srgbClr val="BCD435"/>
              </a:buClr>
              <a:buSzPct val="150%"/>
            </a:pPr>
            <a:r>
              <a:rPr lang="pt-BR" sz="2600">
                <a:solidFill>
                  <a:schemeClr val="accent1">
                    <a:lumMod val="75%"/>
                  </a:schemeClr>
                </a:solidFill>
              </a:rPr>
              <a:t>Live – Novidades 2026</a:t>
            </a:r>
            <a:endParaRPr lang="pt-BR" sz="2600">
              <a:solidFill>
                <a:schemeClr val="tx1"/>
              </a:solidFill>
            </a:endParaRPr>
          </a:p>
        </p:txBody>
      </p:sp>
    </p:spTree>
    <p:extLst>
      <p:ext uri="{BB962C8B-B14F-4D97-AF65-F5344CB8AC3E}">
        <p14:creationId xmlns:p14="http://schemas.microsoft.com/office/powerpoint/2010/main" val="1126885911"/>
      </p:ext>
    </p:extLst>
  </p:cSld>
  <p:clrMapOvr>
    <a:masterClrMapping/>
  </p:clrMapOvr>
</p:sld>
</file>

<file path=ppt/slides/slide10.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B8DCB42-4016-C3AD-9491-D06064BCA25D}"/>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2E1CF15-DD7A-7A3C-860C-AF4DE413AACA}"/>
              </a:ext>
            </a:extLst>
          </p:cNvPr>
          <p:cNvSpPr txBox="1"/>
          <p:nvPr/>
        </p:nvSpPr>
        <p:spPr>
          <a:xfrm>
            <a:off x="621257" y="471505"/>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Obrigatoriedade de entrega</a:t>
            </a:r>
          </a:p>
        </p:txBody>
      </p:sp>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1BF643C-A63E-D780-2C0A-A01D0995EB6D}"/>
              </a:ext>
            </a:extLst>
          </p:cNvPr>
          <p:cNvSpPr txBox="1"/>
          <p:nvPr/>
        </p:nvSpPr>
        <p:spPr>
          <a:xfrm>
            <a:off x="761526" y="1500273"/>
            <a:ext cx="9174631" cy="4247317"/>
          </a:xfrm>
          <a:prstGeom prst="rect">
            <a:avLst/>
          </a:prstGeom>
          <a:noFill/>
        </p:spPr>
        <p:txBody>
          <a:bodyPr wrap="square" rtlCol="0">
            <a:spAutoFit/>
          </a:bodyPr>
          <a:lstStyle>
            <a:defPPr>
              <a:defRPr lang="pt-BR"/>
            </a:defPPr>
            <a:lvl1pPr>
              <a:defRPr sz="3000">
                <a:solidFill>
                  <a:srgbClr val="0F4279"/>
                </a:solidFill>
              </a:defRPr>
            </a:lvl1pPr>
          </a:lstStyle>
          <a:p>
            <a:r>
              <a:rPr lang="pt-BR"/>
              <a:t>I - recebeu rendimentos tributáveis, sujeitos ao ajuste na declaração, cuja soma foi superior a </a:t>
            </a:r>
            <a:r>
              <a:rPr lang="pt-BR" b="1"/>
              <a:t>R$ 35.584,00</a:t>
            </a:r>
            <a:r>
              <a:rPr lang="pt-BR"/>
              <a:t>;</a:t>
            </a:r>
          </a:p>
          <a:p>
            <a:endParaRPr lang="pt-BR"/>
          </a:p>
          <a:p>
            <a:r>
              <a:rPr lang="pt-BR"/>
              <a:t>II - recebeu rendimentos isentos, não tributáveis ou tributados exclusivamente na fonte superior a R$ 200mil;</a:t>
            </a:r>
          </a:p>
          <a:p>
            <a:endParaRPr lang="pt-BR"/>
          </a:p>
          <a:p>
            <a:r>
              <a:rPr lang="pt-BR"/>
              <a:t>III – obteve ganho de capital na alienação de bens ou direitos sujeito à incidência do Imposto;</a:t>
            </a:r>
          </a:p>
          <a:p>
            <a:endParaRPr lang="pt-BR"/>
          </a:p>
        </p:txBody>
      </p:sp>
    </p:spTree>
    <p:extLst>
      <p:ext uri="{BB962C8B-B14F-4D97-AF65-F5344CB8AC3E}">
        <p14:creationId xmlns:p14="http://schemas.microsoft.com/office/powerpoint/2010/main" val="2850126549"/>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751C69F-D9B8-3606-3861-A97244015DED}"/>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91BEE9C-83DE-4504-CA5A-A7A8B144726F}"/>
              </a:ext>
            </a:extLst>
          </p:cNvPr>
          <p:cNvSpPr txBox="1"/>
          <p:nvPr/>
        </p:nvSpPr>
        <p:spPr>
          <a:xfrm>
            <a:off x="751366" y="1493706"/>
            <a:ext cx="9174631" cy="4708981"/>
          </a:xfrm>
          <a:prstGeom prst="rect">
            <a:avLst/>
          </a:prstGeom>
          <a:noFill/>
        </p:spPr>
        <p:txBody>
          <a:bodyPr wrap="square" rtlCol="0">
            <a:spAutoFit/>
          </a:bodyPr>
          <a:lstStyle>
            <a:defPPr>
              <a:defRPr lang="pt-BR"/>
            </a:defPPr>
            <a:lvl1pPr>
              <a:defRPr sz="3000">
                <a:solidFill>
                  <a:srgbClr val="0F4279"/>
                </a:solidFill>
              </a:defRPr>
            </a:lvl1pPr>
          </a:lstStyle>
          <a:p>
            <a:r>
              <a:rPr lang="pt-BR"/>
              <a:t>IV – alienou em bolsas de valores, de mercadorias, de futuros e assemelhadas:</a:t>
            </a:r>
          </a:p>
          <a:p>
            <a:r>
              <a:rPr lang="pt-BR"/>
              <a:t>a) cuja soma foi superior a R$ 40.000,00; ou</a:t>
            </a:r>
          </a:p>
          <a:p>
            <a:r>
              <a:rPr lang="pt-BR"/>
              <a:t>b) com ganhos líquidos sujeitas à incidência do imposto;</a:t>
            </a:r>
          </a:p>
          <a:p>
            <a:endParaRPr lang="pt-BR"/>
          </a:p>
          <a:p>
            <a:r>
              <a:rPr lang="pt-BR"/>
              <a:t>V - relativamente à atividade rural:</a:t>
            </a:r>
          </a:p>
          <a:p>
            <a:r>
              <a:rPr lang="pt-BR"/>
              <a:t>a) Com receita bruta superior a </a:t>
            </a:r>
            <a:r>
              <a:rPr lang="pt-BR" b="1"/>
              <a:t>R$ 177.920,00</a:t>
            </a:r>
            <a:r>
              <a:rPr lang="pt-BR"/>
              <a:t>; ou</a:t>
            </a:r>
          </a:p>
          <a:p>
            <a:r>
              <a:rPr lang="pt-BR"/>
              <a:t>b) pretenda compensar prejuízos de anos-calendário anteriores ou do próprio ano-calendário de 2025;</a:t>
            </a:r>
          </a:p>
          <a:p>
            <a:endParaRPr lang="pt-BR"/>
          </a:p>
        </p:txBody>
      </p:sp>
      <p:sp>
        <p:nvSpPr>
          <p:cNvPr id="8" name="CaixaDeTexto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10DCB6C-96FA-9868-5CE5-72F4614E06AE}"/>
              </a:ext>
            </a:extLst>
          </p:cNvPr>
          <p:cNvSpPr txBox="1"/>
          <p:nvPr/>
        </p:nvSpPr>
        <p:spPr>
          <a:xfrm>
            <a:off x="621257" y="471505"/>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Obrigatoriedade de entrega</a:t>
            </a:r>
          </a:p>
        </p:txBody>
      </p:sp>
    </p:spTree>
    <p:extLst>
      <p:ext uri="{BB962C8B-B14F-4D97-AF65-F5344CB8AC3E}">
        <p14:creationId xmlns:p14="http://schemas.microsoft.com/office/powerpoint/2010/main" val="4175064567"/>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D8169C1-4829-89FD-E344-C88E3599A3D2}"/>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170F706-F6BE-75A7-0CA2-DF18EE8D2B25}"/>
              </a:ext>
            </a:extLst>
          </p:cNvPr>
          <p:cNvSpPr txBox="1"/>
          <p:nvPr/>
        </p:nvSpPr>
        <p:spPr>
          <a:xfrm>
            <a:off x="745309" y="1567207"/>
            <a:ext cx="9174631" cy="3323987"/>
          </a:xfrm>
          <a:prstGeom prst="rect">
            <a:avLst/>
          </a:prstGeom>
          <a:noFill/>
        </p:spPr>
        <p:txBody>
          <a:bodyPr wrap="square" rtlCol="0">
            <a:spAutoFit/>
          </a:bodyPr>
          <a:lstStyle>
            <a:defPPr>
              <a:defRPr lang="pt-BR"/>
            </a:defPPr>
            <a:lvl1pPr>
              <a:defRPr sz="3000">
                <a:solidFill>
                  <a:srgbClr val="0F4279"/>
                </a:solidFill>
              </a:defRPr>
            </a:lvl1pPr>
          </a:lstStyle>
          <a:p>
            <a:r>
              <a:rPr lang="pt-BR"/>
              <a:t>VI - teve, em 31 de dezembro, a posse ou a propriedade de bens ou direitos, inclusive terra nua, de valor total superior a R$ 800.000,00;</a:t>
            </a:r>
          </a:p>
          <a:p>
            <a:endParaRPr lang="pt-BR"/>
          </a:p>
          <a:p>
            <a:r>
              <a:rPr lang="pt-BR"/>
              <a:t>VII - passou à condição de residente no Brasil em qualquer mês e nessa condição encontrava-se em 31 de dezembro;</a:t>
            </a:r>
          </a:p>
        </p:txBody>
      </p:sp>
      <p:sp>
        <p:nvSpPr>
          <p:cNvPr id="7" name="CaixaDeTexto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7A2DFC6-9BB9-7844-ADCB-1FE6FD7BDF8C}"/>
              </a:ext>
            </a:extLst>
          </p:cNvPr>
          <p:cNvSpPr txBox="1"/>
          <p:nvPr/>
        </p:nvSpPr>
        <p:spPr>
          <a:xfrm>
            <a:off x="621257" y="471505"/>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Obrigatoriedade de entrega</a:t>
            </a:r>
          </a:p>
        </p:txBody>
      </p:sp>
    </p:spTree>
    <p:extLst>
      <p:ext uri="{BB962C8B-B14F-4D97-AF65-F5344CB8AC3E}">
        <p14:creationId xmlns:p14="http://schemas.microsoft.com/office/powerpoint/2010/main" val="705313902"/>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4164EE2-450D-8508-4383-DD9AB44BC16B}"/>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B70F139-498A-53A2-8AB0-AFA930A8FA0D}"/>
              </a:ext>
            </a:extLst>
          </p:cNvPr>
          <p:cNvSpPr txBox="1"/>
          <p:nvPr/>
        </p:nvSpPr>
        <p:spPr>
          <a:xfrm>
            <a:off x="745309" y="1475767"/>
            <a:ext cx="9174631" cy="2862322"/>
          </a:xfrm>
          <a:prstGeom prst="rect">
            <a:avLst/>
          </a:prstGeom>
          <a:noFill/>
        </p:spPr>
        <p:txBody>
          <a:bodyPr wrap="square" rtlCol="0">
            <a:spAutoFit/>
          </a:bodyPr>
          <a:lstStyle>
            <a:defPPr>
              <a:defRPr lang="pt-BR"/>
            </a:defPPr>
            <a:lvl1pPr>
              <a:defRPr sz="3000">
                <a:solidFill>
                  <a:srgbClr val="0F4279"/>
                </a:solidFill>
              </a:defRPr>
            </a:lvl1pPr>
          </a:lstStyle>
          <a:p>
            <a:r>
              <a:rPr lang="pt-BR"/>
              <a:t>VIII - optou pela isenção do Imposto sobre a Renda incidente sobre o ganho de capital auferido na venda de imóveis residenciais, caso o produto da venda seja aplicado na aquisição de imóveis residenciais localizados no País, no prazo de 180 dias, contado da celebração do contrato de venda, nos termos da Lei nº 11.196/2005;</a:t>
            </a:r>
          </a:p>
        </p:txBody>
      </p:sp>
      <p:sp>
        <p:nvSpPr>
          <p:cNvPr id="7" name="CaixaDeTexto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309C992-22B9-838F-CBAA-1C4A2168994C}"/>
              </a:ext>
            </a:extLst>
          </p:cNvPr>
          <p:cNvSpPr txBox="1"/>
          <p:nvPr/>
        </p:nvSpPr>
        <p:spPr>
          <a:xfrm>
            <a:off x="621257" y="471505"/>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Obrigatoriedade de entrega</a:t>
            </a:r>
          </a:p>
        </p:txBody>
      </p:sp>
    </p:spTree>
    <p:extLst>
      <p:ext uri="{BB962C8B-B14F-4D97-AF65-F5344CB8AC3E}">
        <p14:creationId xmlns:p14="http://schemas.microsoft.com/office/powerpoint/2010/main" val="4207549218"/>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76A5E9A-66FC-1C3C-CCD7-1F8E4876D8E1}"/>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1BEAB16-E461-FC8C-A5D8-D44DFE8FD9B3}"/>
              </a:ext>
            </a:extLst>
          </p:cNvPr>
          <p:cNvSpPr txBox="1"/>
          <p:nvPr/>
        </p:nvSpPr>
        <p:spPr>
          <a:xfrm>
            <a:off x="884951" y="1841621"/>
            <a:ext cx="9174631" cy="1477328"/>
          </a:xfrm>
          <a:prstGeom prst="rect">
            <a:avLst/>
          </a:prstGeom>
          <a:noFill/>
        </p:spPr>
        <p:txBody>
          <a:bodyPr wrap="square" rtlCol="0">
            <a:spAutoFit/>
          </a:bodyPr>
          <a:lstStyle>
            <a:defPPr>
              <a:defRPr lang="pt-BR"/>
            </a:defPPr>
            <a:lvl1pPr>
              <a:defRPr sz="3000">
                <a:solidFill>
                  <a:srgbClr val="0F4279"/>
                </a:solidFill>
              </a:defRPr>
            </a:lvl1pPr>
          </a:lstStyle>
          <a:p>
            <a:r>
              <a:rPr lang="pt-BR"/>
              <a:t>IX - optou por declarar os bens, direitos e obrigações detidos pela entidade controlada no exterior como se fossem detidos diretamente pela pessoa física (art. 8º);</a:t>
            </a:r>
          </a:p>
        </p:txBody>
      </p:sp>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E45308B-98B5-2E63-61A1-35B684F13AAE}"/>
              </a:ext>
            </a:extLst>
          </p:cNvPr>
          <p:cNvSpPr txBox="1"/>
          <p:nvPr/>
        </p:nvSpPr>
        <p:spPr>
          <a:xfrm>
            <a:off x="884952" y="3241852"/>
            <a:ext cx="9174631" cy="1477328"/>
          </a:xfrm>
          <a:prstGeom prst="rect">
            <a:avLst/>
          </a:prstGeom>
          <a:noFill/>
        </p:spPr>
        <p:txBody>
          <a:bodyPr wrap="square" rtlCol="0">
            <a:spAutoFit/>
          </a:bodyPr>
          <a:lstStyle>
            <a:defPPr>
              <a:defRPr lang="pt-BR"/>
            </a:defPPr>
            <a:lvl1pPr>
              <a:defRPr sz="3000">
                <a:solidFill>
                  <a:srgbClr val="0F4279"/>
                </a:solidFill>
              </a:defRPr>
            </a:lvl1pPr>
          </a:lstStyle>
          <a:p>
            <a:r>
              <a:rPr lang="pt-BR"/>
              <a:t>X - teve, em 31 de dezembro, a titularidade de </a:t>
            </a:r>
            <a:r>
              <a:rPr lang="pt-BR" err="1"/>
              <a:t>trust</a:t>
            </a:r>
            <a:r>
              <a:rPr lang="pt-BR"/>
              <a:t> e demais contratos regidos por lei estrangeira com características similares a este (</a:t>
            </a:r>
            <a:r>
              <a:rPr lang="pt-BR" err="1"/>
              <a:t>arts</a:t>
            </a:r>
            <a:r>
              <a:rPr lang="pt-BR"/>
              <a:t>. 10 a 13);</a:t>
            </a:r>
          </a:p>
        </p:txBody>
      </p:sp>
      <p:sp>
        <p:nvSpPr>
          <p:cNvPr id="6" name="CaixaDeTexto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55B9327-22EA-C2C1-3881-EE69A5458F3B}"/>
              </a:ext>
            </a:extLst>
          </p:cNvPr>
          <p:cNvSpPr txBox="1"/>
          <p:nvPr/>
        </p:nvSpPr>
        <p:spPr>
          <a:xfrm>
            <a:off x="884952" y="4646474"/>
            <a:ext cx="9379131" cy="1938992"/>
          </a:xfrm>
          <a:prstGeom prst="rect">
            <a:avLst/>
          </a:prstGeom>
          <a:noFill/>
        </p:spPr>
        <p:txBody>
          <a:bodyPr wrap="square" rtlCol="0">
            <a:spAutoFit/>
          </a:bodyPr>
          <a:lstStyle>
            <a:defPPr>
              <a:defRPr lang="pt-BR"/>
            </a:defPPr>
            <a:lvl1pPr>
              <a:defRPr sz="3000">
                <a:solidFill>
                  <a:srgbClr val="0F4279"/>
                </a:solidFill>
              </a:defRPr>
            </a:lvl1pPr>
          </a:lstStyle>
          <a:p>
            <a:r>
              <a:rPr lang="pt-BR"/>
              <a:t>XI - auferiu rendimentos ou pretende compensar perdas de aplicações financeiras no exterior (</a:t>
            </a:r>
            <a:r>
              <a:rPr lang="pt-BR" err="1"/>
              <a:t>arts</a:t>
            </a:r>
            <a:r>
              <a:rPr lang="pt-BR"/>
              <a:t>. 2º a 4º e 9º);</a:t>
            </a:r>
          </a:p>
          <a:p>
            <a:r>
              <a:rPr lang="pt-BR"/>
              <a:t>XII - tenha auferido lucros ou dividendos de entidades no exterior (</a:t>
            </a:r>
            <a:r>
              <a:rPr lang="pt-BR" err="1"/>
              <a:t>arts</a:t>
            </a:r>
            <a:r>
              <a:rPr lang="pt-BR"/>
              <a:t>. 2º e 5º a 6º)</a:t>
            </a:r>
          </a:p>
        </p:txBody>
      </p:sp>
      <p:sp>
        <p:nvSpPr>
          <p:cNvPr id="7" name="CaixaDeTexto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669F721-9E6C-DFC3-36CB-142F5172BCC5}"/>
              </a:ext>
            </a:extLst>
          </p:cNvPr>
          <p:cNvSpPr txBox="1"/>
          <p:nvPr/>
        </p:nvSpPr>
        <p:spPr>
          <a:xfrm>
            <a:off x="642523" y="1349696"/>
            <a:ext cx="6021251" cy="553998"/>
          </a:xfrm>
          <a:prstGeom prst="rect">
            <a:avLst/>
          </a:prstGeom>
          <a:noFill/>
        </p:spPr>
        <p:txBody>
          <a:bodyPr wrap="square" rtlCol="0">
            <a:spAutoFit/>
          </a:bodyPr>
          <a:lstStyle>
            <a:defPPr>
              <a:defRPr lang="pt-BR"/>
            </a:defPPr>
            <a:lvl1pPr>
              <a:defRPr sz="3000">
                <a:solidFill>
                  <a:srgbClr val="0F4279"/>
                </a:solidFill>
              </a:defRPr>
            </a:lvl1pPr>
          </a:lstStyle>
          <a:p>
            <a:r>
              <a:rPr lang="pt-BR" u="sng"/>
              <a:t>Em função da Lei nº 14.754/2023</a:t>
            </a:r>
            <a:r>
              <a:rPr lang="pt-BR"/>
              <a:t>:</a:t>
            </a:r>
          </a:p>
        </p:txBody>
      </p:sp>
      <p:sp>
        <p:nvSpPr>
          <p:cNvPr id="10" name="CaixaDeTexto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662D77A-C248-4959-61EA-37E749FFF1EE}"/>
              </a:ext>
            </a:extLst>
          </p:cNvPr>
          <p:cNvSpPr txBox="1"/>
          <p:nvPr/>
        </p:nvSpPr>
        <p:spPr>
          <a:xfrm>
            <a:off x="621257" y="471505"/>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Obrigatoriedade de entrega</a:t>
            </a:r>
          </a:p>
        </p:txBody>
      </p:sp>
    </p:spTree>
    <p:extLst>
      <p:ext uri="{BB962C8B-B14F-4D97-AF65-F5344CB8AC3E}">
        <p14:creationId xmlns:p14="http://schemas.microsoft.com/office/powerpoint/2010/main" val="2411197746"/>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7A556CF-B2F3-90A7-C696-90F3735042A1}"/>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851FEC6-47FB-9938-77AB-8B6798404034}"/>
              </a:ext>
            </a:extLst>
          </p:cNvPr>
          <p:cNvSpPr txBox="1"/>
          <p:nvPr/>
        </p:nvSpPr>
        <p:spPr>
          <a:xfrm>
            <a:off x="717295" y="1759921"/>
            <a:ext cx="10436479" cy="2800767"/>
          </a:xfrm>
          <a:prstGeom prst="rect">
            <a:avLst/>
          </a:prstGeom>
          <a:noFill/>
        </p:spPr>
        <p:txBody>
          <a:bodyPr wrap="square" rtlCol="0">
            <a:spAutoFit/>
          </a:bodyPr>
          <a:lstStyle>
            <a:defPPr>
              <a:defRPr lang="pt-BR"/>
            </a:defPPr>
            <a:lvl1pPr>
              <a:defRPr sz="3000">
                <a:solidFill>
                  <a:srgbClr val="0F4279"/>
                </a:solidFill>
              </a:defRPr>
            </a:lvl1pPr>
          </a:lstStyle>
          <a:p>
            <a:r>
              <a:rPr lang="pt-BR" sz="2200"/>
              <a:t>I - recebeu rendimentos tributáveis &gt; </a:t>
            </a:r>
            <a:r>
              <a:rPr lang="pt-BR" sz="2200" u="sng"/>
              <a:t>R$ 35.584,00</a:t>
            </a:r>
            <a:r>
              <a:rPr lang="pt-BR" sz="2200"/>
              <a:t>; (era R$ 33.888,00)</a:t>
            </a:r>
          </a:p>
          <a:p>
            <a:r>
              <a:rPr lang="pt-BR" sz="2200"/>
              <a:t>II – outros rendimentos &gt; R$ 200mil;</a:t>
            </a:r>
          </a:p>
          <a:p>
            <a:r>
              <a:rPr lang="pt-BR" sz="2200"/>
              <a:t>III – ganho de capital sujeito à incidência do Imposto;</a:t>
            </a:r>
          </a:p>
          <a:p>
            <a:r>
              <a:rPr lang="pt-BR" sz="2200"/>
              <a:t>IV – alienou em bolsas de valores &gt; R$ 40 mil ou com ganhos sujeitos ao imposto;</a:t>
            </a:r>
          </a:p>
          <a:p>
            <a:r>
              <a:rPr lang="pt-BR" sz="2200"/>
              <a:t>V – Atividade rural &gt; </a:t>
            </a:r>
            <a:r>
              <a:rPr lang="pt-BR" sz="2200" u="sng"/>
              <a:t>R$ 177.920,00</a:t>
            </a:r>
            <a:r>
              <a:rPr lang="pt-BR" sz="2200"/>
              <a:t> (era R$ 169.440,00) ou pretende compensar prejuízos;</a:t>
            </a:r>
          </a:p>
          <a:p>
            <a:r>
              <a:rPr lang="pt-BR" sz="2200"/>
              <a:t>VI - posse ou a propriedade de bens &gt; R$ 800mil;</a:t>
            </a:r>
          </a:p>
          <a:p>
            <a:r>
              <a:rPr lang="pt-BR" sz="2200"/>
              <a:t>VII - passou à condição de residente no Brasil;</a:t>
            </a:r>
          </a:p>
          <a:p>
            <a:r>
              <a:rPr lang="pt-BR" sz="2200"/>
              <a:t>VIII - optou pela isenção do GCAP de 180 dias;</a:t>
            </a:r>
          </a:p>
        </p:txBody>
      </p:sp>
      <p:sp>
        <p:nvSpPr>
          <p:cNvPr id="7" name="CaixaDeTexto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08C7903-F0FE-3837-A29E-6E8A138290DE}"/>
              </a:ext>
            </a:extLst>
          </p:cNvPr>
          <p:cNvSpPr txBox="1"/>
          <p:nvPr/>
        </p:nvSpPr>
        <p:spPr>
          <a:xfrm>
            <a:off x="717296" y="4677164"/>
            <a:ext cx="10118870" cy="1785104"/>
          </a:xfrm>
          <a:prstGeom prst="rect">
            <a:avLst/>
          </a:prstGeom>
          <a:noFill/>
        </p:spPr>
        <p:txBody>
          <a:bodyPr wrap="square" rtlCol="0">
            <a:spAutoFit/>
          </a:bodyPr>
          <a:lstStyle>
            <a:defPPr>
              <a:defRPr lang="pt-BR"/>
            </a:defPPr>
            <a:lvl1pPr>
              <a:defRPr sz="3000">
                <a:solidFill>
                  <a:srgbClr val="0F4279"/>
                </a:solidFill>
              </a:defRPr>
            </a:lvl1pPr>
          </a:lstStyle>
          <a:p>
            <a:r>
              <a:rPr lang="pt-BR" sz="2200"/>
              <a:t>Em função da </a:t>
            </a:r>
            <a:r>
              <a:rPr lang="pt-BR" sz="2200" u="sng"/>
              <a:t>Lei nº 14.754/2023</a:t>
            </a:r>
            <a:r>
              <a:rPr lang="pt-BR" sz="2200"/>
              <a:t>:</a:t>
            </a:r>
          </a:p>
          <a:p>
            <a:r>
              <a:rPr lang="pt-BR" sz="2200"/>
              <a:t>IX - optou por declarar bens da entidade controlada no exterior pela pessoa física ( 8º);</a:t>
            </a:r>
          </a:p>
          <a:p>
            <a:r>
              <a:rPr lang="pt-BR" sz="2200"/>
              <a:t>X - teve, em 31/12, a titularidade de </a:t>
            </a:r>
            <a:r>
              <a:rPr lang="pt-BR" sz="2200" err="1"/>
              <a:t>trust</a:t>
            </a:r>
            <a:r>
              <a:rPr lang="pt-BR" sz="2200"/>
              <a:t> regidos por lei estrangeira (10 a 13);</a:t>
            </a:r>
          </a:p>
          <a:p>
            <a:r>
              <a:rPr lang="pt-BR" sz="2200"/>
              <a:t>XI – auferiu rendimentos/compensar perdas em aplicações no exterior; (2º a 4º e 9º);</a:t>
            </a:r>
          </a:p>
          <a:p>
            <a:r>
              <a:rPr lang="pt-BR" sz="2200"/>
              <a:t>XII - teve lucros/dividendos no exterior (</a:t>
            </a:r>
            <a:r>
              <a:rPr lang="pt-BR" sz="2200" err="1"/>
              <a:t>arts</a:t>
            </a:r>
            <a:r>
              <a:rPr lang="pt-BR" sz="2200"/>
              <a:t>. 2º e 5º a 6º)</a:t>
            </a:r>
          </a:p>
        </p:txBody>
      </p:sp>
      <p:sp>
        <p:nvSpPr>
          <p:cNvPr id="8" name="CaixaDeTexto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1F1F7B5-DD83-D21F-DDC8-0B482E45C37D}"/>
              </a:ext>
            </a:extLst>
          </p:cNvPr>
          <p:cNvSpPr txBox="1"/>
          <p:nvPr/>
        </p:nvSpPr>
        <p:spPr>
          <a:xfrm>
            <a:off x="621257" y="1078362"/>
            <a:ext cx="1788299" cy="615553"/>
          </a:xfrm>
          <a:prstGeom prst="rect">
            <a:avLst/>
          </a:prstGeom>
          <a:noFill/>
          <a:ln>
            <a:noFill/>
          </a:ln>
        </p:spPr>
        <p:txBody>
          <a:bodyPr wrap="square" rtlCol="0">
            <a:spAutoFit/>
          </a:bodyPr>
          <a:lstStyle/>
          <a:p>
            <a:pPr algn="ctr"/>
            <a:r>
              <a:rPr lang="pt-BR" sz="3400" b="1">
                <a:solidFill>
                  <a:srgbClr val="00B0F0"/>
                </a:solidFill>
              </a:rPr>
              <a:t>Resumo</a:t>
            </a:r>
          </a:p>
        </p:txBody>
      </p:sp>
      <p:sp>
        <p:nvSpPr>
          <p:cNvPr id="10" name="CaixaDeTexto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1FCFAC6-22B5-DA61-3260-74961F3723AE}"/>
              </a:ext>
            </a:extLst>
          </p:cNvPr>
          <p:cNvSpPr txBox="1"/>
          <p:nvPr/>
        </p:nvSpPr>
        <p:spPr>
          <a:xfrm>
            <a:off x="621257" y="471505"/>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Obrigatoriedade de entrega</a:t>
            </a:r>
          </a:p>
        </p:txBody>
      </p:sp>
    </p:spTree>
    <p:extLst>
      <p:ext uri="{BB962C8B-B14F-4D97-AF65-F5344CB8AC3E}">
        <p14:creationId xmlns:p14="http://schemas.microsoft.com/office/powerpoint/2010/main" val="2697960000"/>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62B10C7-3EF3-4605-AE4C-0AF5E5E9B0A0}"/>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11296B8-DCBA-7EA4-5FE1-9D5EE73446CC}"/>
              </a:ext>
            </a:extLst>
          </p:cNvPr>
          <p:cNvSpPr txBox="1"/>
          <p:nvPr/>
        </p:nvSpPr>
        <p:spPr>
          <a:xfrm>
            <a:off x="2754108" y="2910376"/>
            <a:ext cx="668378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Expectativa de entrega</a:t>
            </a:r>
          </a:p>
        </p:txBody>
      </p:sp>
    </p:spTree>
    <p:extLst>
      <p:ext uri="{BB962C8B-B14F-4D97-AF65-F5344CB8AC3E}">
        <p14:creationId xmlns:p14="http://schemas.microsoft.com/office/powerpoint/2010/main" val="676042417"/>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DA6BE07-A60E-54BF-95B9-07C1D625A3E1}"/>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0C4D0D4-7CE3-DF42-CE49-B67648971EB7}"/>
              </a:ext>
            </a:extLst>
          </p:cNvPr>
          <p:cNvSpPr txBox="1"/>
          <p:nvPr/>
        </p:nvSpPr>
        <p:spPr>
          <a:xfrm>
            <a:off x="621257" y="482136"/>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Expectativa de entrega</a:t>
            </a:r>
          </a:p>
        </p:txBody>
      </p:sp>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97257E3-B7AC-7059-3C1A-9754888E0E1A}"/>
              </a:ext>
            </a:extLst>
          </p:cNvPr>
          <p:cNvSpPr txBox="1"/>
          <p:nvPr/>
        </p:nvSpPr>
        <p:spPr>
          <a:xfrm>
            <a:off x="694509" y="1262027"/>
            <a:ext cx="9174631" cy="553998"/>
          </a:xfrm>
          <a:prstGeom prst="rect">
            <a:avLst/>
          </a:prstGeom>
          <a:noFill/>
        </p:spPr>
        <p:txBody>
          <a:bodyPr wrap="square" rtlCol="0">
            <a:spAutoFit/>
          </a:bodyPr>
          <a:lstStyle>
            <a:defPPr>
              <a:defRPr lang="pt-BR"/>
            </a:defPPr>
            <a:lvl1pPr>
              <a:defRPr sz="3000">
                <a:solidFill>
                  <a:srgbClr val="0F4279"/>
                </a:solidFill>
              </a:defRPr>
            </a:lvl1pPr>
          </a:lstStyle>
          <a:p>
            <a:r>
              <a:rPr lang="pt-BR"/>
              <a:t>A previsão é receber 44 milhões de declarações </a:t>
            </a:r>
          </a:p>
        </p:txBody>
      </p:sp>
      <p:graphicFrame>
        <p:nvGraphicFramePr>
          <p:cNvPr id="7" name="Gráfico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BA2EF88-DB29-BE2C-76F7-5BB59E7D6D07}"/>
              </a:ext>
            </a:extLst>
          </p:cNvPr>
          <p:cNvGraphicFramePr>
            <a:graphicFrameLocks/>
          </p:cNvGraphicFramePr>
          <p:nvPr/>
        </p:nvGraphicFramePr>
        <p:xfrm>
          <a:off x="1288773" y="2058987"/>
          <a:ext cx="7521852" cy="3865562"/>
        </p:xfrm>
        <a:graphic>
          <a:graphicData uri="http://purl.oclc.org/ooxml/drawingml/chart">
            <c:chart xmlns:c="http://purl.oclc.org/ooxml/drawingml/chart" xmlns:r="http://purl.oclc.org/ooxml/officeDocument/relationships" r:id="rId2"/>
          </a:graphicData>
        </a:graphic>
      </p:graphicFrame>
    </p:spTree>
    <p:extLst>
      <p:ext uri="{BB962C8B-B14F-4D97-AF65-F5344CB8AC3E}">
        <p14:creationId xmlns:p14="http://schemas.microsoft.com/office/powerpoint/2010/main" val="2667484681"/>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2F8BD95-5BEB-1B49-6FEF-9FCD4F794BD3}"/>
              </a:ext>
            </a:extLst>
          </p:cNvPr>
          <p:cNvSpPr txBox="1"/>
          <p:nvPr/>
        </p:nvSpPr>
        <p:spPr>
          <a:xfrm>
            <a:off x="621257" y="482136"/>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Expectativa de entrega</a:t>
            </a:r>
          </a:p>
        </p:txBody>
      </p:sp>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49F849B-91C2-AD7A-9899-E0A421C1FEB5}"/>
              </a:ext>
            </a:extLst>
          </p:cNvPr>
          <p:cNvSpPr txBox="1"/>
          <p:nvPr/>
        </p:nvSpPr>
        <p:spPr>
          <a:xfrm>
            <a:off x="694509" y="1262027"/>
            <a:ext cx="9174631" cy="553998"/>
          </a:xfrm>
          <a:prstGeom prst="rect">
            <a:avLst/>
          </a:prstGeom>
          <a:noFill/>
        </p:spPr>
        <p:txBody>
          <a:bodyPr wrap="square" rtlCol="0">
            <a:spAutoFit/>
          </a:bodyPr>
          <a:lstStyle>
            <a:defPPr>
              <a:defRPr lang="pt-BR"/>
            </a:defPPr>
            <a:lvl1pPr>
              <a:defRPr sz="3000">
                <a:solidFill>
                  <a:srgbClr val="0F4279"/>
                </a:solidFill>
              </a:defRPr>
            </a:lvl1pPr>
          </a:lstStyle>
          <a:p>
            <a:r>
              <a:rPr lang="pt-BR"/>
              <a:t>A previsão é receber 44 milhões de declarações </a:t>
            </a:r>
          </a:p>
        </p:txBody>
      </p:sp>
      <p:pic>
        <p:nvPicPr>
          <p:cNvPr id="11" name="Imagem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C35F6B-11F9-6BFE-448C-7980D36E8E81}"/>
              </a:ext>
            </a:extLst>
          </p:cNvPr>
          <p:cNvPicPr>
            <a:picLocks noChangeAspect="1"/>
          </p:cNvPicPr>
          <p:nvPr/>
        </p:nvPicPr>
        <p:blipFill>
          <a:blip r:embed="rId2"/>
          <a:stretch>
            <a:fillRect/>
          </a:stretch>
        </p:blipFill>
        <p:spPr>
          <a:xfrm>
            <a:off x="986474" y="1903771"/>
            <a:ext cx="8186817" cy="4472094"/>
          </a:xfrm>
          <a:prstGeom prst="rect">
            <a:avLst/>
          </a:prstGeom>
        </p:spPr>
      </p:pic>
    </p:spTree>
    <p:extLst>
      <p:ext uri="{BB962C8B-B14F-4D97-AF65-F5344CB8AC3E}">
        <p14:creationId xmlns:p14="http://schemas.microsoft.com/office/powerpoint/2010/main" val="3375410196"/>
      </p:ext>
    </p:extLst>
  </p:cSld>
  <p:clrMapOvr>
    <a:masterClrMapping/>
  </p:clrMapOvr>
</p:sld>
</file>

<file path=ppt/slides/slide19.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8E7614F-AD8A-74AF-0AC4-D02B75F277E9}"/>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7C4E700-ED86-9902-29D0-0311A9ECFBD1}"/>
              </a:ext>
            </a:extLst>
          </p:cNvPr>
          <p:cNvSpPr txBox="1"/>
          <p:nvPr/>
        </p:nvSpPr>
        <p:spPr>
          <a:xfrm>
            <a:off x="1362937" y="3164847"/>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Preenchimento e apresentação</a:t>
            </a:r>
          </a:p>
        </p:txBody>
      </p:sp>
    </p:spTree>
    <p:extLst>
      <p:ext uri="{BB962C8B-B14F-4D97-AF65-F5344CB8AC3E}">
        <p14:creationId xmlns:p14="http://schemas.microsoft.com/office/powerpoint/2010/main" val="2749264605"/>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92346F0-142D-515E-EC9B-811B56467F74}"/>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E18E1B2-9B1E-2746-1F74-B0432926512A}"/>
              </a:ext>
            </a:extLst>
          </p:cNvPr>
          <p:cNvSpPr txBox="1"/>
          <p:nvPr/>
        </p:nvSpPr>
        <p:spPr>
          <a:xfrm>
            <a:off x="621258" y="482134"/>
            <a:ext cx="8079682"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Principais novidades de 2026</a:t>
            </a:r>
          </a:p>
        </p:txBody>
      </p:sp>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EEE830C-2954-BE47-34B4-9F2791C9FC56}"/>
              </a:ext>
            </a:extLst>
          </p:cNvPr>
          <p:cNvSpPr txBox="1"/>
          <p:nvPr/>
        </p:nvSpPr>
        <p:spPr>
          <a:xfrm>
            <a:off x="754582" y="1506361"/>
            <a:ext cx="10312486" cy="4493538"/>
          </a:xfrm>
          <a:prstGeom prst="rect">
            <a:avLst/>
          </a:prstGeom>
          <a:noFill/>
        </p:spPr>
        <p:txBody>
          <a:bodyPr wrap="square" rtlCol="0">
            <a:spAutoFit/>
          </a:bodyPr>
          <a:lstStyle>
            <a:defPPr>
              <a:defRPr lang="pt-BR"/>
            </a:defPPr>
            <a:lvl1pPr>
              <a:defRPr sz="2000" b="0" i="0">
                <a:solidFill>
                  <a:srgbClr val="000000"/>
                </a:solidFill>
                <a:effectLst/>
              </a:defRPr>
            </a:lvl1pPr>
          </a:lstStyle>
          <a:p>
            <a:pPr marL="342900" indent="-342900">
              <a:buClr>
                <a:srgbClr val="BCD435"/>
              </a:buClr>
              <a:buSzPct val="150%"/>
              <a:buFont typeface="Arial" panose="020B0604020202020204" pitchFamily="34" charset="0"/>
              <a:buChar char="•"/>
            </a:pPr>
            <a:r>
              <a:rPr lang="pt-BR" sz="2600">
                <a:solidFill>
                  <a:schemeClr val="accent1">
                    <a:lumMod val="75%"/>
                  </a:schemeClr>
                </a:solidFill>
              </a:rPr>
              <a:t>Atualização dos critérios de obrigatoriedade</a:t>
            </a:r>
          </a:p>
          <a:p>
            <a:pPr marL="342900" indent="-342900">
              <a:buClr>
                <a:srgbClr val="BCD435"/>
              </a:buClr>
              <a:buSzPct val="150%"/>
              <a:buFont typeface="Arial" panose="020B0604020202020204" pitchFamily="34" charset="0"/>
              <a:buChar char="•"/>
            </a:pPr>
            <a:endParaRPr lang="pt-BR" sz="2600">
              <a:solidFill>
                <a:schemeClr val="tx1"/>
              </a:solidFill>
            </a:endParaRPr>
          </a:p>
          <a:p>
            <a:pPr marL="342900" indent="-342900">
              <a:buClr>
                <a:srgbClr val="BCD435"/>
              </a:buClr>
              <a:buSzPct val="150%"/>
              <a:buFont typeface="Arial" panose="020B0604020202020204" pitchFamily="34" charset="0"/>
              <a:buChar char="•"/>
            </a:pPr>
            <a:r>
              <a:rPr lang="pt-BR" sz="2600">
                <a:solidFill>
                  <a:schemeClr val="accent1">
                    <a:lumMod val="75%"/>
                  </a:schemeClr>
                </a:solidFill>
              </a:rPr>
              <a:t>Antecipação do pagamento das restituições</a:t>
            </a:r>
          </a:p>
          <a:p>
            <a:pPr marL="342900" indent="-342900">
              <a:buClr>
                <a:srgbClr val="BCD435"/>
              </a:buClr>
              <a:buSzPct val="150%"/>
              <a:buFont typeface="Arial" panose="020B0604020202020204" pitchFamily="34" charset="0"/>
              <a:buChar char="•"/>
            </a:pPr>
            <a:endParaRPr lang="pt-BR" sz="2600">
              <a:solidFill>
                <a:schemeClr val="tx1"/>
              </a:solidFill>
            </a:endParaRPr>
          </a:p>
          <a:p>
            <a:pPr marL="342900" indent="-342900">
              <a:buClr>
                <a:srgbClr val="BCD435"/>
              </a:buClr>
              <a:buSzPct val="150%"/>
              <a:buFont typeface="Arial" panose="020B0604020202020204" pitchFamily="34" charset="0"/>
              <a:buChar char="•"/>
            </a:pPr>
            <a:r>
              <a:rPr lang="pt-BR" sz="2600">
                <a:solidFill>
                  <a:schemeClr val="accent1">
                    <a:lumMod val="75%"/>
                  </a:schemeClr>
                </a:solidFill>
              </a:rPr>
              <a:t>Restituição automática do IRPF 2025</a:t>
            </a:r>
          </a:p>
          <a:p>
            <a:pPr marL="342900" indent="-342900">
              <a:buClr>
                <a:srgbClr val="BCD435"/>
              </a:buClr>
              <a:buSzPct val="150%"/>
              <a:buFont typeface="Arial" panose="020B0604020202020204" pitchFamily="34" charset="0"/>
              <a:buChar char="•"/>
            </a:pPr>
            <a:endParaRPr lang="pt-BR" sz="2600">
              <a:solidFill>
                <a:schemeClr val="accent1">
                  <a:lumMod val="75%"/>
                </a:schemeClr>
              </a:solidFill>
            </a:endParaRPr>
          </a:p>
          <a:p>
            <a:pPr marL="342900" indent="-342900">
              <a:buClr>
                <a:srgbClr val="BCD435"/>
              </a:buClr>
              <a:buSzPct val="150%"/>
              <a:buFont typeface="Arial" panose="020B0604020202020204" pitchFamily="34" charset="0"/>
              <a:buChar char="•"/>
            </a:pPr>
            <a:r>
              <a:rPr lang="pt-BR" sz="2600">
                <a:solidFill>
                  <a:schemeClr val="accent1">
                    <a:lumMod val="75%"/>
                  </a:schemeClr>
                </a:solidFill>
              </a:rPr>
              <a:t>Evolução da declaração online – Meu Imposto de Renda</a:t>
            </a:r>
          </a:p>
          <a:p>
            <a:pPr marL="342900" indent="-342900">
              <a:buClr>
                <a:srgbClr val="BCD435"/>
              </a:buClr>
              <a:buSzPct val="150%"/>
              <a:buFont typeface="Arial" panose="020B0604020202020204" pitchFamily="34" charset="0"/>
              <a:buChar char="•"/>
            </a:pPr>
            <a:endParaRPr lang="pt-BR" sz="2600">
              <a:solidFill>
                <a:schemeClr val="tx1"/>
              </a:solidFill>
            </a:endParaRPr>
          </a:p>
          <a:p>
            <a:pPr marL="342900" indent="-342900">
              <a:buClr>
                <a:srgbClr val="BCD435"/>
              </a:buClr>
              <a:buSzPct val="150%"/>
              <a:buFont typeface="Arial" panose="020B0604020202020204" pitchFamily="34" charset="0"/>
              <a:buChar char="•"/>
            </a:pPr>
            <a:r>
              <a:rPr lang="pt-BR" sz="2600">
                <a:solidFill>
                  <a:schemeClr val="accent1">
                    <a:lumMod val="75%"/>
                  </a:schemeClr>
                </a:solidFill>
              </a:rPr>
              <a:t>Evolução da Pré-preenchida</a:t>
            </a:r>
          </a:p>
          <a:p>
            <a:pPr marL="342900" indent="-342900">
              <a:buClr>
                <a:srgbClr val="BCD435"/>
              </a:buClr>
              <a:buSzPct val="150%"/>
              <a:buFont typeface="Arial" panose="020B0604020202020204" pitchFamily="34" charset="0"/>
              <a:buChar char="•"/>
            </a:pPr>
            <a:endParaRPr lang="pt-BR" sz="2600">
              <a:solidFill>
                <a:schemeClr val="accent1">
                  <a:lumMod val="75%"/>
                </a:schemeClr>
              </a:solidFill>
            </a:endParaRPr>
          </a:p>
          <a:p>
            <a:pPr marL="342900" indent="-342900">
              <a:buClr>
                <a:srgbClr val="BCD435"/>
              </a:buClr>
              <a:buSzPct val="150%"/>
              <a:buFont typeface="Arial" panose="020B0604020202020204" pitchFamily="34" charset="0"/>
              <a:buChar char="•"/>
            </a:pPr>
            <a:r>
              <a:rPr lang="pt-BR" sz="2600">
                <a:solidFill>
                  <a:schemeClr val="accent1">
                    <a:lumMod val="75%"/>
                  </a:schemeClr>
                </a:solidFill>
              </a:rPr>
              <a:t>Retorno das Lives do IRPF</a:t>
            </a:r>
            <a:r>
              <a:rPr lang="pt-BR" sz="2600">
                <a:solidFill>
                  <a:schemeClr val="tx1"/>
                </a:solidFill>
              </a:rPr>
              <a:t> </a:t>
            </a:r>
          </a:p>
        </p:txBody>
      </p:sp>
    </p:spTree>
    <p:extLst>
      <p:ext uri="{BB962C8B-B14F-4D97-AF65-F5344CB8AC3E}">
        <p14:creationId xmlns:p14="http://schemas.microsoft.com/office/powerpoint/2010/main" val="414274126"/>
      </p:ext>
    </p:extLst>
  </p:cSld>
  <p:clrMapOvr>
    <a:masterClrMapping/>
  </p:clrMapOvr>
</p:sld>
</file>

<file path=ppt/slides/slide20.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162A8D3-799F-4D17-82AB-A6ECE2FC1096}"/>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C0C9B8D-CA3A-9B86-E9E0-E649A23CB0B1}"/>
              </a:ext>
            </a:extLst>
          </p:cNvPr>
          <p:cNvSpPr txBox="1"/>
          <p:nvPr/>
        </p:nvSpPr>
        <p:spPr>
          <a:xfrm>
            <a:off x="621257" y="492767"/>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Preenchimento e apresentação</a:t>
            </a:r>
          </a:p>
        </p:txBody>
      </p:sp>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209490B-C5F2-DAF0-6906-946BE038B443}"/>
              </a:ext>
            </a:extLst>
          </p:cNvPr>
          <p:cNvSpPr txBox="1"/>
          <p:nvPr/>
        </p:nvSpPr>
        <p:spPr>
          <a:xfrm>
            <a:off x="753337" y="1609019"/>
            <a:ext cx="9546771" cy="1015663"/>
          </a:xfrm>
          <a:prstGeom prst="rect">
            <a:avLst/>
          </a:prstGeom>
          <a:noFill/>
        </p:spPr>
        <p:txBody>
          <a:bodyPr wrap="square" rtlCol="0">
            <a:spAutoFit/>
          </a:bodyPr>
          <a:lstStyle>
            <a:defPPr>
              <a:defRPr lang="pt-BR"/>
            </a:defPPr>
            <a:lvl1pPr>
              <a:defRPr sz="3000">
                <a:solidFill>
                  <a:srgbClr val="0F4279"/>
                </a:solidFill>
              </a:defRPr>
            </a:lvl1pPr>
          </a:lstStyle>
          <a:p>
            <a:pPr>
              <a:buClr>
                <a:srgbClr val="BCD435"/>
              </a:buClr>
              <a:buSzPct val="150%"/>
            </a:pPr>
            <a:r>
              <a:rPr lang="pt-BR" b="1">
                <a:solidFill>
                  <a:schemeClr val="tx1"/>
                </a:solidFill>
              </a:rPr>
              <a:t>        Programa Gerador de Declaração – PGD IRPF 2026</a:t>
            </a:r>
          </a:p>
          <a:p>
            <a:pPr marL="342900" lvl="1" indent="-342900">
              <a:buClr>
                <a:srgbClr val="BCD435"/>
              </a:buClr>
              <a:buSzPct val="150%"/>
              <a:buFont typeface="Arial" panose="020B0604020202020204" pitchFamily="34" charset="0"/>
              <a:buChar char="•"/>
            </a:pPr>
            <a:r>
              <a:rPr lang="pt-BR" sz="3000"/>
              <a:t>Disponível para download na página oficial </a:t>
            </a:r>
          </a:p>
        </p:txBody>
      </p:sp>
      <p:sp>
        <p:nvSpPr>
          <p:cNvPr id="6" name="CaixaDeTexto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BE079A7-75E6-7905-F60D-A15AD78849C8}"/>
              </a:ext>
            </a:extLst>
          </p:cNvPr>
          <p:cNvSpPr txBox="1"/>
          <p:nvPr/>
        </p:nvSpPr>
        <p:spPr>
          <a:xfrm>
            <a:off x="753337" y="3518884"/>
            <a:ext cx="9174631" cy="2400657"/>
          </a:xfrm>
          <a:prstGeom prst="rect">
            <a:avLst/>
          </a:prstGeom>
          <a:noFill/>
        </p:spPr>
        <p:txBody>
          <a:bodyPr wrap="square" rtlCol="0">
            <a:spAutoFit/>
          </a:bodyPr>
          <a:lstStyle>
            <a:defPPr>
              <a:defRPr lang="pt-BR"/>
            </a:defPPr>
            <a:lvl1pPr>
              <a:defRPr sz="3000">
                <a:solidFill>
                  <a:srgbClr val="0F4279"/>
                </a:solidFill>
              </a:defRPr>
            </a:lvl1pPr>
          </a:lstStyle>
          <a:p>
            <a:pPr marL="0" lvl="1">
              <a:buClr>
                <a:srgbClr val="BCD435"/>
              </a:buClr>
              <a:buSzPct val="150%"/>
            </a:pPr>
            <a:r>
              <a:rPr lang="pt-BR" sz="3000"/>
              <a:t>Declaração online com acesso pelo:</a:t>
            </a:r>
          </a:p>
          <a:p>
            <a:pPr marL="342900" lvl="1" indent="-342900">
              <a:buClr>
                <a:srgbClr val="BCD435"/>
              </a:buClr>
              <a:buSzPct val="150%"/>
              <a:buFont typeface="Arial" panose="020B0604020202020204" pitchFamily="34" charset="0"/>
              <a:buChar char="•"/>
            </a:pPr>
            <a:r>
              <a:rPr lang="pt-BR" sz="3000"/>
              <a:t>Página oficial: https://www.gov.br/receitafederal</a:t>
            </a:r>
          </a:p>
          <a:p>
            <a:pPr marL="342900" lvl="1" indent="-342900">
              <a:buClr>
                <a:srgbClr val="BCD435"/>
              </a:buClr>
              <a:buSzPct val="150%"/>
              <a:buFont typeface="Arial" panose="020B0604020202020204" pitchFamily="34" charset="0"/>
              <a:buChar char="•"/>
            </a:pPr>
            <a:r>
              <a:rPr lang="pt-BR" sz="3000" err="1"/>
              <a:t>e-CAC</a:t>
            </a:r>
            <a:r>
              <a:rPr lang="pt-BR" sz="3000"/>
              <a:t> - Centro de Atendimento Virtual</a:t>
            </a:r>
          </a:p>
          <a:p>
            <a:pPr marL="342900" lvl="1" indent="-342900">
              <a:buClr>
                <a:srgbClr val="BCD435"/>
              </a:buClr>
              <a:buSzPct val="150%"/>
              <a:buFont typeface="Arial" panose="020B0604020202020204" pitchFamily="34" charset="0"/>
              <a:buChar char="•"/>
            </a:pPr>
            <a:r>
              <a:rPr lang="pt-BR" sz="3000"/>
              <a:t>Portal de Serviços Digitais </a:t>
            </a:r>
          </a:p>
          <a:p>
            <a:pPr marL="342900" lvl="1" indent="-342900">
              <a:buClr>
                <a:srgbClr val="BCD435"/>
              </a:buClr>
              <a:buSzPct val="150%"/>
              <a:buFont typeface="Arial" panose="020B0604020202020204" pitchFamily="34" charset="0"/>
              <a:buChar char="•"/>
            </a:pPr>
            <a:r>
              <a:rPr lang="pt-BR" sz="3000"/>
              <a:t>Aplicativo Receita Federal </a:t>
            </a:r>
          </a:p>
        </p:txBody>
      </p:sp>
      <p:sp>
        <p:nvSpPr>
          <p:cNvPr id="8" name="CaixaDeTexto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BF28D7-7F44-6365-F8F3-21D35C047C24}"/>
              </a:ext>
            </a:extLst>
          </p:cNvPr>
          <p:cNvSpPr txBox="1"/>
          <p:nvPr/>
        </p:nvSpPr>
        <p:spPr>
          <a:xfrm>
            <a:off x="1460352" y="3027467"/>
            <a:ext cx="5194976" cy="553998"/>
          </a:xfrm>
          <a:prstGeom prst="rect">
            <a:avLst/>
          </a:prstGeom>
          <a:noFill/>
        </p:spPr>
        <p:txBody>
          <a:bodyPr wrap="square" rtlCol="0">
            <a:spAutoFit/>
          </a:bodyPr>
          <a:lstStyle>
            <a:defPPr>
              <a:defRPr lang="pt-BR"/>
            </a:defPPr>
            <a:lvl1pPr>
              <a:defRPr sz="3000">
                <a:solidFill>
                  <a:srgbClr val="0F4279"/>
                </a:solidFill>
              </a:defRPr>
            </a:lvl1pPr>
          </a:lstStyle>
          <a:p>
            <a:pPr>
              <a:buClr>
                <a:srgbClr val="BCD435"/>
              </a:buClr>
              <a:buSzPct val="150%"/>
            </a:pPr>
            <a:r>
              <a:rPr lang="pt-BR" b="1">
                <a:solidFill>
                  <a:schemeClr val="tx1"/>
                </a:solidFill>
              </a:rPr>
              <a:t>Meu Imposto de Renda - MIR</a:t>
            </a:r>
            <a:endParaRPr lang="pt-BR" sz="2400">
              <a:solidFill>
                <a:schemeClr val="tx1"/>
              </a:solidFill>
            </a:endParaRPr>
          </a:p>
        </p:txBody>
      </p:sp>
      <p:grpSp>
        <p:nvGrpSpPr>
          <p:cNvPr id="2" name="Agrupa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B87450C-9CBB-38CD-972E-F61A6701DFB1}"/>
              </a:ext>
            </a:extLst>
          </p:cNvPr>
          <p:cNvGrpSpPr>
            <a:grpSpLocks noChangeAspect="1"/>
          </p:cNvGrpSpPr>
          <p:nvPr/>
        </p:nvGrpSpPr>
        <p:grpSpPr>
          <a:xfrm>
            <a:off x="685808" y="1495124"/>
            <a:ext cx="822277" cy="822277"/>
            <a:chOff x="8195413" y="5021166"/>
            <a:chExt cx="1158137" cy="1158137"/>
          </a:xfrm>
        </p:grpSpPr>
        <p:pic>
          <p:nvPicPr>
            <p:cNvPr id="3" name="Gráfic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DBC4901-C8FD-B19E-813A-BF5BE3D727D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3"/>
                </a:ext>
              </a:extLst>
            </a:blip>
            <a:stretch>
              <a:fillRect/>
            </a:stretch>
          </p:blipFill>
          <p:spPr>
            <a:xfrm>
              <a:off x="8195413" y="5021166"/>
              <a:ext cx="1158137" cy="1158137"/>
            </a:xfrm>
            <a:prstGeom prst="rect">
              <a:avLst/>
            </a:prstGeom>
          </p:spPr>
        </p:pic>
        <p:sp>
          <p:nvSpPr>
            <p:cNvPr id="7" name="CaixaDeTexto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C10EC9D-2B46-3219-E0A8-5B58FCFFEF63}"/>
                </a:ext>
              </a:extLst>
            </p:cNvPr>
            <p:cNvSpPr txBox="1"/>
            <p:nvPr/>
          </p:nvSpPr>
          <p:spPr>
            <a:xfrm>
              <a:off x="8328282" y="5422310"/>
              <a:ext cx="884543" cy="390140"/>
            </a:xfrm>
            <a:prstGeom prst="rect">
              <a:avLst/>
            </a:prstGeom>
            <a:noFill/>
          </p:spPr>
          <p:txBody>
            <a:bodyPr wrap="square" rtlCol="0">
              <a:spAutoFit/>
            </a:bodyPr>
            <a:lstStyle>
              <a:defPPr>
                <a:defRPr lang="pt-BR"/>
              </a:defPPr>
              <a:lvl1pPr>
                <a:defRPr sz="3000">
                  <a:solidFill>
                    <a:srgbClr val="0F4279"/>
                  </a:solidFill>
                </a:defRPr>
              </a:lvl1pPr>
            </a:lstStyle>
            <a:p>
              <a:pPr marL="0" lvl="1">
                <a:buClr>
                  <a:srgbClr val="BCD435"/>
                </a:buClr>
                <a:buSzPct val="150%"/>
              </a:pPr>
              <a:r>
                <a:rPr lang="pt-BR" sz="1200" b="1">
                  <a:solidFill>
                    <a:srgbClr val="0F4279"/>
                  </a:solidFill>
                </a:rPr>
                <a:t>PGD</a:t>
              </a:r>
            </a:p>
          </p:txBody>
        </p:sp>
      </p:grpSp>
      <p:grpSp>
        <p:nvGrpSpPr>
          <p:cNvPr id="9" name="Agrupar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60F38FD-FFFE-6090-DF46-64CFA42FA067}"/>
              </a:ext>
            </a:extLst>
          </p:cNvPr>
          <p:cNvGrpSpPr>
            <a:grpSpLocks noChangeAspect="1"/>
          </p:cNvGrpSpPr>
          <p:nvPr/>
        </p:nvGrpSpPr>
        <p:grpSpPr>
          <a:xfrm>
            <a:off x="753147" y="2846526"/>
            <a:ext cx="822277" cy="822277"/>
            <a:chOff x="6462349" y="5207096"/>
            <a:chExt cx="1158137" cy="1158137"/>
          </a:xfrm>
        </p:grpSpPr>
        <p:pic>
          <p:nvPicPr>
            <p:cNvPr id="10" name="Gráfico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DC0608C-3A3C-E9FA-A839-792D4F8781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5"/>
                </a:ext>
              </a:extLst>
            </a:blip>
            <a:stretch>
              <a:fillRect/>
            </a:stretch>
          </p:blipFill>
          <p:spPr>
            <a:xfrm>
              <a:off x="6462349" y="5207096"/>
              <a:ext cx="1158137" cy="1158137"/>
            </a:xfrm>
            <a:prstGeom prst="rect">
              <a:avLst/>
            </a:prstGeom>
          </p:spPr>
        </p:pic>
        <p:sp>
          <p:nvSpPr>
            <p:cNvPr id="11" name="CaixaDeTexto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9D7DD39-A6C0-7807-1A97-1912EE7B6AFA}"/>
                </a:ext>
              </a:extLst>
            </p:cNvPr>
            <p:cNvSpPr txBox="1"/>
            <p:nvPr/>
          </p:nvSpPr>
          <p:spPr>
            <a:xfrm>
              <a:off x="6861922" y="5507036"/>
              <a:ext cx="732009" cy="346790"/>
            </a:xfrm>
            <a:prstGeom prst="rect">
              <a:avLst/>
            </a:prstGeom>
            <a:noFill/>
          </p:spPr>
          <p:txBody>
            <a:bodyPr wrap="square" rtlCol="0">
              <a:spAutoFit/>
            </a:bodyPr>
            <a:lstStyle>
              <a:defPPr>
                <a:defRPr lang="pt-BR"/>
              </a:defPPr>
              <a:lvl1pPr>
                <a:defRPr sz="3000">
                  <a:solidFill>
                    <a:srgbClr val="0F4279"/>
                  </a:solidFill>
                </a:defRPr>
              </a:lvl1pPr>
            </a:lstStyle>
            <a:p>
              <a:pPr marL="0" lvl="1">
                <a:buClr>
                  <a:srgbClr val="BCD435"/>
                </a:buClr>
                <a:buSzPct val="150%"/>
              </a:pPr>
              <a:r>
                <a:rPr lang="pt-BR" sz="1000" b="1">
                  <a:solidFill>
                    <a:srgbClr val="0F4279"/>
                  </a:solidFill>
                </a:rPr>
                <a:t>MIR</a:t>
              </a:r>
            </a:p>
          </p:txBody>
        </p:sp>
      </p:grpSp>
    </p:spTree>
    <p:extLst>
      <p:ext uri="{BB962C8B-B14F-4D97-AF65-F5344CB8AC3E}">
        <p14:creationId xmlns:p14="http://schemas.microsoft.com/office/powerpoint/2010/main" val="4079838220"/>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5952268-B90D-A651-D969-6C9A0EB3B09D}"/>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808EE1F-94A1-BDF2-6339-0A59806A7EF1}"/>
              </a:ext>
            </a:extLst>
          </p:cNvPr>
          <p:cNvSpPr txBox="1"/>
          <p:nvPr/>
        </p:nvSpPr>
        <p:spPr>
          <a:xfrm>
            <a:off x="621257" y="492769"/>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Preenchimento e apresentação</a:t>
            </a:r>
          </a:p>
        </p:txBody>
      </p:sp>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6C5C311-DB9E-5C44-4583-48EA66D836EC}"/>
              </a:ext>
            </a:extLst>
          </p:cNvPr>
          <p:cNvSpPr txBox="1"/>
          <p:nvPr/>
        </p:nvSpPr>
        <p:spPr>
          <a:xfrm>
            <a:off x="722857" y="2328856"/>
            <a:ext cx="9487944" cy="4247317"/>
          </a:xfrm>
          <a:prstGeom prst="rect">
            <a:avLst/>
          </a:prstGeom>
          <a:noFill/>
        </p:spPr>
        <p:txBody>
          <a:bodyPr wrap="square" rtlCol="0">
            <a:spAutoFit/>
          </a:bodyPr>
          <a:lstStyle>
            <a:defPPr>
              <a:defRPr lang="pt-BR"/>
            </a:defPPr>
            <a:lvl1pPr>
              <a:buClr>
                <a:srgbClr val="BCD435"/>
              </a:buClr>
              <a:buSzPct val="150%"/>
              <a:defRPr sz="3000" b="1"/>
            </a:lvl1pPr>
            <a:lvl2pPr marL="342900" lvl="1" indent="-342900">
              <a:buClr>
                <a:srgbClr val="BCD435"/>
              </a:buClr>
              <a:buSzPct val="150%"/>
              <a:buFont typeface="Arial" panose="020B0604020202020204" pitchFamily="34" charset="0"/>
              <a:buChar char="•"/>
              <a:defRPr sz="3000"/>
            </a:lvl2pPr>
          </a:lstStyle>
          <a:p>
            <a:pPr lvl="1"/>
            <a:r>
              <a:rPr lang="pt-BR"/>
              <a:t>Ter operado em mercados de renda variável não é mais impedimento para usar a solução;</a:t>
            </a:r>
          </a:p>
          <a:p>
            <a:pPr lvl="1"/>
            <a:r>
              <a:rPr lang="pt-BR"/>
              <a:t>Retificar uma declaração feita no PGD;</a:t>
            </a:r>
          </a:p>
          <a:p>
            <a:pPr lvl="1"/>
            <a:r>
              <a:rPr lang="pt-BR"/>
              <a:t>Impressão completa, depois da entrega;</a:t>
            </a:r>
          </a:p>
          <a:p>
            <a:pPr lvl="1"/>
            <a:r>
              <a:rPr lang="pt-BR"/>
              <a:t>Help/ajuda feito na web (manutenção facilitada);</a:t>
            </a:r>
          </a:p>
          <a:p>
            <a:pPr lvl="1"/>
            <a:r>
              <a:rPr lang="pt-BR"/>
              <a:t>Alerta pagamentos para dependente sem o rendimento;</a:t>
            </a:r>
          </a:p>
          <a:p>
            <a:pPr lvl="1"/>
            <a:r>
              <a:rPr lang="pt-BR"/>
              <a:t>Alerta despesa médica superior a um valor;</a:t>
            </a:r>
          </a:p>
          <a:p>
            <a:pPr lvl="1"/>
            <a:r>
              <a:rPr lang="pt-BR"/>
              <a:t>Alerta da inexistência de chave PIX CPF.</a:t>
            </a:r>
          </a:p>
          <a:p>
            <a:pPr lvl="1"/>
            <a:r>
              <a:rPr lang="pt-BR"/>
              <a:t>Diferença entre:     Alerta      Erro.</a:t>
            </a:r>
          </a:p>
        </p:txBody>
      </p:sp>
      <p:sp>
        <p:nvSpPr>
          <p:cNvPr id="10" name="CaixaDeTexto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3BA3585-13BF-3308-C39D-3825AFC2DC2B}"/>
              </a:ext>
            </a:extLst>
          </p:cNvPr>
          <p:cNvSpPr txBox="1"/>
          <p:nvPr/>
        </p:nvSpPr>
        <p:spPr>
          <a:xfrm>
            <a:off x="722857" y="1867116"/>
            <a:ext cx="3553869" cy="553998"/>
          </a:xfrm>
          <a:prstGeom prst="rect">
            <a:avLst/>
          </a:prstGeom>
          <a:noFill/>
        </p:spPr>
        <p:txBody>
          <a:bodyPr wrap="square" rtlCol="0">
            <a:spAutoFit/>
          </a:bodyPr>
          <a:lstStyle>
            <a:defPPr>
              <a:defRPr lang="pt-BR"/>
            </a:defPPr>
            <a:lvl1pPr>
              <a:buClr>
                <a:srgbClr val="BCD435"/>
              </a:buClr>
              <a:buSzPct val="150%"/>
              <a:defRPr sz="3000" b="1"/>
            </a:lvl1pPr>
            <a:lvl2pPr marL="342900" lvl="1" indent="-342900">
              <a:buClr>
                <a:srgbClr val="BCD435"/>
              </a:buClr>
              <a:buSzPct val="150%"/>
              <a:buFont typeface="Arial" panose="020B0604020202020204" pitchFamily="34" charset="0"/>
              <a:buChar char="•"/>
              <a:defRPr sz="3000"/>
            </a:lvl2pPr>
          </a:lstStyle>
          <a:p>
            <a:pPr marL="0" lvl="1" indent="0">
              <a:buNone/>
            </a:pPr>
            <a:r>
              <a:rPr lang="pt-BR" b="1"/>
              <a:t>Evolução em 2026:</a:t>
            </a:r>
            <a:endParaRPr lang="pt-BR"/>
          </a:p>
        </p:txBody>
      </p:sp>
      <p:pic>
        <p:nvPicPr>
          <p:cNvPr id="6" name="Gráfico 5" descr="Aviso com preenchimento sólido">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039CE82-1219-5D58-D030-8F034AE329CB}"/>
              </a:ext>
            </a:extLst>
          </p:cNvPr>
          <p:cNvPicPr>
            <a:picLocks noChangeAspect="1"/>
          </p:cNvPicPr>
          <p:nvPr/>
        </p:nvPicPr>
        <p:blipFill>
          <a:blip r:embed="rId2">
            <a:extLs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3"/>
              </a:ext>
            </a:extLst>
          </a:blip>
          <a:stretch>
            <a:fillRect/>
          </a:stretch>
        </p:blipFill>
        <p:spPr>
          <a:xfrm>
            <a:off x="3741655" y="6102477"/>
            <a:ext cx="329184" cy="329184"/>
          </a:xfrm>
          <a:prstGeom prst="rect">
            <a:avLst/>
          </a:prstGeom>
        </p:spPr>
      </p:pic>
      <p:pic>
        <p:nvPicPr>
          <p:cNvPr id="7" name="Gráfico 6" descr="Aviso com preenchimento sólido">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251DA50-7FD0-60B0-8667-C0F2C7DC7434}"/>
              </a:ext>
            </a:extLst>
          </p:cNvPr>
          <p:cNvPicPr>
            <a:picLocks noChangeAspect="1"/>
          </p:cNvPicPr>
          <p:nvPr/>
        </p:nvPicPr>
        <p:blipFill>
          <a:blip r:embed="rId4">
            <a:extLs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5"/>
              </a:ext>
            </a:extLst>
          </a:blip>
          <a:stretch>
            <a:fillRect/>
          </a:stretch>
        </p:blipFill>
        <p:spPr>
          <a:xfrm>
            <a:off x="5180913" y="6102477"/>
            <a:ext cx="329184" cy="329184"/>
          </a:xfrm>
          <a:prstGeom prst="rect">
            <a:avLst/>
          </a:prstGeom>
        </p:spPr>
      </p:pic>
      <p:grpSp>
        <p:nvGrpSpPr>
          <p:cNvPr id="15" name="Agrupar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74AC0AF-4284-013E-45A2-FE547B435DB7}"/>
              </a:ext>
            </a:extLst>
          </p:cNvPr>
          <p:cNvGrpSpPr>
            <a:grpSpLocks noChangeAspect="1"/>
          </p:cNvGrpSpPr>
          <p:nvPr/>
        </p:nvGrpSpPr>
        <p:grpSpPr>
          <a:xfrm>
            <a:off x="687439" y="969423"/>
            <a:ext cx="822277" cy="822277"/>
            <a:chOff x="6462349" y="5207096"/>
            <a:chExt cx="1158137" cy="1158137"/>
          </a:xfrm>
        </p:grpSpPr>
        <p:pic>
          <p:nvPicPr>
            <p:cNvPr id="16" name="Gráfico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BDC07B7-1278-CE8C-7C1C-56E76B226E3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7"/>
                </a:ext>
              </a:extLst>
            </a:blip>
            <a:stretch>
              <a:fillRect/>
            </a:stretch>
          </p:blipFill>
          <p:spPr>
            <a:xfrm>
              <a:off x="6462349" y="5207096"/>
              <a:ext cx="1158137" cy="1158137"/>
            </a:xfrm>
            <a:prstGeom prst="rect">
              <a:avLst/>
            </a:prstGeom>
          </p:spPr>
        </p:pic>
        <p:sp>
          <p:nvSpPr>
            <p:cNvPr id="17" name="CaixaDeTexto 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08B66A0-A38C-DEC4-EA05-6F85D4818547}"/>
                </a:ext>
              </a:extLst>
            </p:cNvPr>
            <p:cNvSpPr txBox="1"/>
            <p:nvPr/>
          </p:nvSpPr>
          <p:spPr>
            <a:xfrm>
              <a:off x="6861922" y="5507036"/>
              <a:ext cx="732009" cy="346790"/>
            </a:xfrm>
            <a:prstGeom prst="rect">
              <a:avLst/>
            </a:prstGeom>
            <a:noFill/>
          </p:spPr>
          <p:txBody>
            <a:bodyPr wrap="square" rtlCol="0">
              <a:spAutoFit/>
            </a:bodyPr>
            <a:lstStyle>
              <a:defPPr>
                <a:defRPr lang="pt-BR"/>
              </a:defPPr>
              <a:lvl1pPr>
                <a:defRPr sz="3000">
                  <a:solidFill>
                    <a:srgbClr val="0F4279"/>
                  </a:solidFill>
                </a:defRPr>
              </a:lvl1pPr>
            </a:lstStyle>
            <a:p>
              <a:pPr marL="0" lvl="1">
                <a:buClr>
                  <a:srgbClr val="BCD435"/>
                </a:buClr>
                <a:buSzPct val="150%"/>
              </a:pPr>
              <a:r>
                <a:rPr lang="pt-BR" sz="1000" b="1">
                  <a:solidFill>
                    <a:srgbClr val="0F4279"/>
                  </a:solidFill>
                </a:rPr>
                <a:t>MIR</a:t>
              </a:r>
            </a:p>
          </p:txBody>
        </p:sp>
      </p:grpSp>
      <p:sp>
        <p:nvSpPr>
          <p:cNvPr id="19" name="CaixaDeTexto 1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9A57C0C-6594-8E74-AC5F-9B2401CD40DD}"/>
              </a:ext>
            </a:extLst>
          </p:cNvPr>
          <p:cNvSpPr txBox="1"/>
          <p:nvPr/>
        </p:nvSpPr>
        <p:spPr>
          <a:xfrm>
            <a:off x="1337801" y="1104399"/>
            <a:ext cx="5194976" cy="553998"/>
          </a:xfrm>
          <a:prstGeom prst="rect">
            <a:avLst/>
          </a:prstGeom>
          <a:noFill/>
        </p:spPr>
        <p:txBody>
          <a:bodyPr wrap="square" rtlCol="0">
            <a:spAutoFit/>
          </a:bodyPr>
          <a:lstStyle>
            <a:defPPr>
              <a:defRPr lang="pt-BR"/>
            </a:defPPr>
            <a:lvl1pPr>
              <a:defRPr sz="3000">
                <a:solidFill>
                  <a:srgbClr val="0F4279"/>
                </a:solidFill>
              </a:defRPr>
            </a:lvl1pPr>
          </a:lstStyle>
          <a:p>
            <a:pPr>
              <a:buClr>
                <a:srgbClr val="BCD435"/>
              </a:buClr>
              <a:buSzPct val="150%"/>
            </a:pPr>
            <a:r>
              <a:rPr lang="pt-BR" b="1">
                <a:solidFill>
                  <a:schemeClr val="tx1"/>
                </a:solidFill>
              </a:rPr>
              <a:t>Meu Imposto de Renda - MIR</a:t>
            </a:r>
            <a:endParaRPr lang="pt-BR" sz="2400">
              <a:solidFill>
                <a:schemeClr val="tx1"/>
              </a:solidFill>
            </a:endParaRPr>
          </a:p>
        </p:txBody>
      </p:sp>
    </p:spTree>
    <p:extLst>
      <p:ext uri="{BB962C8B-B14F-4D97-AF65-F5344CB8AC3E}">
        <p14:creationId xmlns:p14="http://schemas.microsoft.com/office/powerpoint/2010/main" val="4019887012"/>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F82D950-B35F-B77F-574A-1FBA78DC292A}"/>
            </a:ext>
          </a:extLst>
        </p:cNvPr>
        <p:cNvGrpSpPr/>
        <p:nvPr/>
      </p:nvGrpSpPr>
      <p:grpSpPr>
        <a:xfrm>
          <a:off x="0" y="0"/>
          <a:ext cx="0" cy="0"/>
          <a:chOff x="0" y="0"/>
          <a:chExt cx="0" cy="0"/>
        </a:xfrm>
      </p:grpSpPr>
      <p:pic>
        <p:nvPicPr>
          <p:cNvPr id="6" name="Imagem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89F292B-505F-D6F7-EFFE-3E89A472BF88}"/>
              </a:ext>
            </a:extLst>
          </p:cNvPr>
          <p:cNvPicPr>
            <a:picLocks noChangeAspect="1"/>
          </p:cNvPicPr>
          <p:nvPr/>
        </p:nvPicPr>
        <p:blipFill>
          <a:blip r:embed="rId2"/>
          <a:stretch>
            <a:fillRect/>
          </a:stretch>
        </p:blipFill>
        <p:spPr>
          <a:xfrm>
            <a:off x="1069684" y="2421114"/>
            <a:ext cx="9345329" cy="4201111"/>
          </a:xfrm>
          <a:prstGeom prst="rect">
            <a:avLst/>
          </a:prstGeom>
        </p:spPr>
      </p:pic>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51D4FFC-CA9E-3D06-FB1D-093DDE66CE83}"/>
              </a:ext>
            </a:extLst>
          </p:cNvPr>
          <p:cNvSpPr txBox="1"/>
          <p:nvPr/>
        </p:nvSpPr>
        <p:spPr>
          <a:xfrm>
            <a:off x="621257" y="492769"/>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Preenchimento e apresentação</a:t>
            </a:r>
          </a:p>
        </p:txBody>
      </p:sp>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8C9FAEB-CE0B-62EC-8F39-FCD6124E9FC6}"/>
              </a:ext>
            </a:extLst>
          </p:cNvPr>
          <p:cNvSpPr txBox="1"/>
          <p:nvPr/>
        </p:nvSpPr>
        <p:spPr>
          <a:xfrm>
            <a:off x="722857" y="1867116"/>
            <a:ext cx="7044830" cy="553998"/>
          </a:xfrm>
          <a:prstGeom prst="rect">
            <a:avLst/>
          </a:prstGeom>
          <a:noFill/>
        </p:spPr>
        <p:txBody>
          <a:bodyPr wrap="square" rtlCol="0">
            <a:spAutoFit/>
          </a:bodyPr>
          <a:lstStyle>
            <a:defPPr>
              <a:defRPr lang="pt-BR"/>
            </a:defPPr>
            <a:lvl1pPr>
              <a:buClr>
                <a:srgbClr val="BCD435"/>
              </a:buClr>
              <a:buSzPct val="150%"/>
              <a:defRPr sz="3000" b="1"/>
            </a:lvl1pPr>
            <a:lvl2pPr marL="342900" lvl="1" indent="-342900">
              <a:buClr>
                <a:srgbClr val="BCD435"/>
              </a:buClr>
              <a:buSzPct val="150%"/>
              <a:buFont typeface="Arial" panose="020B0604020202020204" pitchFamily="34" charset="0"/>
              <a:buChar char="•"/>
              <a:defRPr sz="3000"/>
            </a:lvl2pPr>
          </a:lstStyle>
          <a:p>
            <a:pPr marL="0" lvl="1" indent="0">
              <a:buNone/>
            </a:pPr>
            <a:r>
              <a:rPr lang="pt-BR" b="1"/>
              <a:t>Evolução em 2026:</a:t>
            </a:r>
            <a:endParaRPr lang="pt-BR">
              <a:highlight>
                <a:srgbClr val="FFFF00"/>
              </a:highlight>
            </a:endParaRPr>
          </a:p>
        </p:txBody>
      </p:sp>
      <p:pic>
        <p:nvPicPr>
          <p:cNvPr id="1026" name="Pictu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6AB6777-024B-559A-986F-3A07D36E0A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959%" r="1.695%"/>
          <a:stretch>
            <a:fillRect/>
          </a:stretch>
        </p:blipFill>
        <p:spPr bwMode="auto">
          <a:xfrm>
            <a:off x="1224497" y="5316716"/>
            <a:ext cx="9065791" cy="95199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Agrupar 1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9E0F934-50D4-DAE2-6E45-53EED9099B59}"/>
              </a:ext>
            </a:extLst>
          </p:cNvPr>
          <p:cNvGrpSpPr>
            <a:grpSpLocks noChangeAspect="1"/>
          </p:cNvGrpSpPr>
          <p:nvPr/>
        </p:nvGrpSpPr>
        <p:grpSpPr>
          <a:xfrm>
            <a:off x="687439" y="969423"/>
            <a:ext cx="822277" cy="822277"/>
            <a:chOff x="6462349" y="5207096"/>
            <a:chExt cx="1158137" cy="1158137"/>
          </a:xfrm>
        </p:grpSpPr>
        <p:pic>
          <p:nvPicPr>
            <p:cNvPr id="20" name="Gráfico 1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AC7449-CA5A-A455-F9ED-35B996D105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5"/>
                </a:ext>
              </a:extLst>
            </a:blip>
            <a:stretch>
              <a:fillRect/>
            </a:stretch>
          </p:blipFill>
          <p:spPr>
            <a:xfrm>
              <a:off x="6462349" y="5207096"/>
              <a:ext cx="1158137" cy="1158137"/>
            </a:xfrm>
            <a:prstGeom prst="rect">
              <a:avLst/>
            </a:prstGeom>
          </p:spPr>
        </p:pic>
        <p:sp>
          <p:nvSpPr>
            <p:cNvPr id="21" name="CaixaDeTexto 2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C215338-FDB0-5B5D-BDEE-A270CE6C6A92}"/>
                </a:ext>
              </a:extLst>
            </p:cNvPr>
            <p:cNvSpPr txBox="1"/>
            <p:nvPr/>
          </p:nvSpPr>
          <p:spPr>
            <a:xfrm>
              <a:off x="6861922" y="5507036"/>
              <a:ext cx="732009" cy="346790"/>
            </a:xfrm>
            <a:prstGeom prst="rect">
              <a:avLst/>
            </a:prstGeom>
            <a:noFill/>
          </p:spPr>
          <p:txBody>
            <a:bodyPr wrap="square" rtlCol="0">
              <a:spAutoFit/>
            </a:bodyPr>
            <a:lstStyle>
              <a:defPPr>
                <a:defRPr lang="pt-BR"/>
              </a:defPPr>
              <a:lvl1pPr>
                <a:defRPr sz="3000">
                  <a:solidFill>
                    <a:srgbClr val="0F4279"/>
                  </a:solidFill>
                </a:defRPr>
              </a:lvl1pPr>
            </a:lstStyle>
            <a:p>
              <a:pPr marL="0" lvl="1">
                <a:buClr>
                  <a:srgbClr val="BCD435"/>
                </a:buClr>
                <a:buSzPct val="150%"/>
              </a:pPr>
              <a:r>
                <a:rPr lang="pt-BR" sz="1000" b="1">
                  <a:solidFill>
                    <a:srgbClr val="0F4279"/>
                  </a:solidFill>
                </a:rPr>
                <a:t>MIR</a:t>
              </a:r>
            </a:p>
          </p:txBody>
        </p:sp>
      </p:grpSp>
      <p:sp>
        <p:nvSpPr>
          <p:cNvPr id="22" name="CaixaDeTexto 2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1740F51-5DFD-0360-5159-18907A5F8238}"/>
              </a:ext>
            </a:extLst>
          </p:cNvPr>
          <p:cNvSpPr txBox="1"/>
          <p:nvPr/>
        </p:nvSpPr>
        <p:spPr>
          <a:xfrm>
            <a:off x="1337801" y="1104399"/>
            <a:ext cx="5194976" cy="553998"/>
          </a:xfrm>
          <a:prstGeom prst="rect">
            <a:avLst/>
          </a:prstGeom>
          <a:noFill/>
        </p:spPr>
        <p:txBody>
          <a:bodyPr wrap="square" rtlCol="0">
            <a:spAutoFit/>
          </a:bodyPr>
          <a:lstStyle>
            <a:defPPr>
              <a:defRPr lang="pt-BR"/>
            </a:defPPr>
            <a:lvl1pPr>
              <a:defRPr sz="3000">
                <a:solidFill>
                  <a:srgbClr val="0F4279"/>
                </a:solidFill>
              </a:defRPr>
            </a:lvl1pPr>
          </a:lstStyle>
          <a:p>
            <a:pPr>
              <a:buClr>
                <a:srgbClr val="BCD435"/>
              </a:buClr>
              <a:buSzPct val="150%"/>
            </a:pPr>
            <a:r>
              <a:rPr lang="pt-BR" b="1">
                <a:solidFill>
                  <a:schemeClr val="tx1"/>
                </a:solidFill>
              </a:rPr>
              <a:t>Meu Imposto de Renda - MIR</a:t>
            </a:r>
            <a:endParaRPr lang="pt-BR" sz="2400">
              <a:solidFill>
                <a:schemeClr val="tx1"/>
              </a:solidFill>
            </a:endParaRPr>
          </a:p>
        </p:txBody>
      </p:sp>
    </p:spTree>
    <p:extLst>
      <p:ext uri="{BB962C8B-B14F-4D97-AF65-F5344CB8AC3E}">
        <p14:creationId xmlns:p14="http://schemas.microsoft.com/office/powerpoint/2010/main" val="1376485829"/>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F2D7854-3094-1AEA-9E78-7565411A9996}"/>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6006CFF-4F18-C8B2-AD61-5C59F20186BC}"/>
              </a:ext>
            </a:extLst>
          </p:cNvPr>
          <p:cNvSpPr txBox="1"/>
          <p:nvPr/>
        </p:nvSpPr>
        <p:spPr>
          <a:xfrm>
            <a:off x="621257" y="492769"/>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Preenchimento e apresentação</a:t>
            </a:r>
          </a:p>
        </p:txBody>
      </p:sp>
      <p:sp>
        <p:nvSpPr>
          <p:cNvPr id="12" name="CaixaDeTexto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BBADDB5-40AB-7152-92AC-FC1ECF96E786}"/>
              </a:ext>
            </a:extLst>
          </p:cNvPr>
          <p:cNvSpPr txBox="1"/>
          <p:nvPr/>
        </p:nvSpPr>
        <p:spPr>
          <a:xfrm>
            <a:off x="639037" y="2602072"/>
            <a:ext cx="9637468" cy="3323987"/>
          </a:xfrm>
          <a:prstGeom prst="rect">
            <a:avLst/>
          </a:prstGeom>
          <a:noFill/>
        </p:spPr>
        <p:txBody>
          <a:bodyPr wrap="square" rtlCol="0">
            <a:spAutoFit/>
          </a:bodyPr>
          <a:lstStyle>
            <a:defPPr>
              <a:defRPr lang="pt-BR"/>
            </a:defPPr>
            <a:lvl1pPr>
              <a:buClr>
                <a:srgbClr val="BCD435"/>
              </a:buClr>
              <a:buSzPct val="150%"/>
              <a:defRPr sz="3000" b="1"/>
            </a:lvl1pPr>
            <a:lvl2pPr marL="342900" lvl="1" indent="-342900">
              <a:buClr>
                <a:srgbClr val="BCD435"/>
              </a:buClr>
              <a:buSzPct val="150%"/>
              <a:buFont typeface="Arial" panose="020B0604020202020204" pitchFamily="34" charset="0"/>
              <a:buChar char="•"/>
              <a:defRPr sz="3000"/>
            </a:lvl2pPr>
          </a:lstStyle>
          <a:p>
            <a:pPr lvl="1"/>
            <a:r>
              <a:rPr lang="pt-BR"/>
              <a:t>Informações de Ganho de capital;</a:t>
            </a:r>
          </a:p>
          <a:p>
            <a:pPr lvl="1"/>
            <a:endParaRPr lang="pt-BR"/>
          </a:p>
          <a:p>
            <a:pPr lvl="1"/>
            <a:r>
              <a:rPr lang="pt-BR"/>
              <a:t>Informações de Atividade rural;</a:t>
            </a:r>
          </a:p>
          <a:p>
            <a:pPr lvl="1"/>
            <a:endParaRPr lang="pt-BR"/>
          </a:p>
          <a:p>
            <a:pPr lvl="1"/>
            <a:r>
              <a:rPr lang="pt-BR"/>
              <a:t>Declaração de Final de espólio e </a:t>
            </a:r>
          </a:p>
          <a:p>
            <a:pPr lvl="1"/>
            <a:endParaRPr lang="pt-BR"/>
          </a:p>
          <a:p>
            <a:pPr lvl="1"/>
            <a:r>
              <a:rPr lang="pt-BR"/>
              <a:t>Declaração de Saída definitiva do País</a:t>
            </a:r>
          </a:p>
        </p:txBody>
      </p:sp>
      <p:sp>
        <p:nvSpPr>
          <p:cNvPr id="13" name="CaixaDeTexto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3ACB3B4-16A8-1F86-2472-7F631A5C1302}"/>
              </a:ext>
            </a:extLst>
          </p:cNvPr>
          <p:cNvSpPr txBox="1"/>
          <p:nvPr/>
        </p:nvSpPr>
        <p:spPr>
          <a:xfrm>
            <a:off x="639037" y="1951597"/>
            <a:ext cx="5535520" cy="553998"/>
          </a:xfrm>
          <a:prstGeom prst="rect">
            <a:avLst/>
          </a:prstGeom>
          <a:noFill/>
        </p:spPr>
        <p:txBody>
          <a:bodyPr wrap="square" rtlCol="0">
            <a:spAutoFit/>
          </a:bodyPr>
          <a:lstStyle>
            <a:defPPr>
              <a:defRPr lang="pt-BR"/>
            </a:defPPr>
            <a:lvl1pPr>
              <a:buClr>
                <a:srgbClr val="BCD435"/>
              </a:buClr>
              <a:buSzPct val="150%"/>
              <a:defRPr sz="3000" b="1"/>
            </a:lvl1pPr>
            <a:lvl2pPr marL="342900" lvl="1" indent="-342900">
              <a:buClr>
                <a:srgbClr val="BCD435"/>
              </a:buClr>
              <a:buSzPct val="150%"/>
              <a:buFont typeface="Arial" panose="020B0604020202020204" pitchFamily="34" charset="0"/>
              <a:buChar char="•"/>
              <a:defRPr sz="3000"/>
            </a:lvl2pPr>
          </a:lstStyle>
          <a:p>
            <a:pPr marL="0" lvl="1" indent="0">
              <a:buNone/>
            </a:pPr>
            <a:r>
              <a:rPr lang="pt-BR" b="1"/>
              <a:t>Limitações atuais:</a:t>
            </a:r>
            <a:endParaRPr lang="pt-BR"/>
          </a:p>
        </p:txBody>
      </p:sp>
      <p:grpSp>
        <p:nvGrpSpPr>
          <p:cNvPr id="15" name="Agrupar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8FD3723-E45B-05AF-5C8F-D64E6153098F}"/>
              </a:ext>
            </a:extLst>
          </p:cNvPr>
          <p:cNvGrpSpPr>
            <a:grpSpLocks noChangeAspect="1"/>
          </p:cNvGrpSpPr>
          <p:nvPr/>
        </p:nvGrpSpPr>
        <p:grpSpPr>
          <a:xfrm>
            <a:off x="687439" y="969423"/>
            <a:ext cx="822277" cy="822277"/>
            <a:chOff x="6462349" y="5207096"/>
            <a:chExt cx="1158137" cy="1158137"/>
          </a:xfrm>
        </p:grpSpPr>
        <p:pic>
          <p:nvPicPr>
            <p:cNvPr id="16" name="Gráfico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F02E524-CFA5-1350-4348-082DDC27177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3"/>
                </a:ext>
              </a:extLst>
            </a:blip>
            <a:stretch>
              <a:fillRect/>
            </a:stretch>
          </p:blipFill>
          <p:spPr>
            <a:xfrm>
              <a:off x="6462349" y="5207096"/>
              <a:ext cx="1158137" cy="1158137"/>
            </a:xfrm>
            <a:prstGeom prst="rect">
              <a:avLst/>
            </a:prstGeom>
          </p:spPr>
        </p:pic>
        <p:sp>
          <p:nvSpPr>
            <p:cNvPr id="17" name="CaixaDeTexto 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577504D-C1B1-134B-5493-62A783ED8ADC}"/>
                </a:ext>
              </a:extLst>
            </p:cNvPr>
            <p:cNvSpPr txBox="1"/>
            <p:nvPr/>
          </p:nvSpPr>
          <p:spPr>
            <a:xfrm>
              <a:off x="6861922" y="5507036"/>
              <a:ext cx="732009" cy="346790"/>
            </a:xfrm>
            <a:prstGeom prst="rect">
              <a:avLst/>
            </a:prstGeom>
            <a:noFill/>
          </p:spPr>
          <p:txBody>
            <a:bodyPr wrap="square" rtlCol="0">
              <a:spAutoFit/>
            </a:bodyPr>
            <a:lstStyle>
              <a:defPPr>
                <a:defRPr lang="pt-BR"/>
              </a:defPPr>
              <a:lvl1pPr>
                <a:defRPr sz="3000">
                  <a:solidFill>
                    <a:srgbClr val="0F4279"/>
                  </a:solidFill>
                </a:defRPr>
              </a:lvl1pPr>
            </a:lstStyle>
            <a:p>
              <a:pPr marL="0" lvl="1">
                <a:buClr>
                  <a:srgbClr val="BCD435"/>
                </a:buClr>
                <a:buSzPct val="150%"/>
              </a:pPr>
              <a:r>
                <a:rPr lang="pt-BR" sz="1000" b="1">
                  <a:solidFill>
                    <a:srgbClr val="0F4279"/>
                  </a:solidFill>
                </a:rPr>
                <a:t>MIR</a:t>
              </a:r>
            </a:p>
          </p:txBody>
        </p:sp>
      </p:grpSp>
      <p:sp>
        <p:nvSpPr>
          <p:cNvPr id="18" name="CaixaDeTexto 1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20117B5-F257-EC34-32A9-7225E001CF86}"/>
              </a:ext>
            </a:extLst>
          </p:cNvPr>
          <p:cNvSpPr txBox="1"/>
          <p:nvPr/>
        </p:nvSpPr>
        <p:spPr>
          <a:xfrm>
            <a:off x="1337801" y="1104399"/>
            <a:ext cx="5194976" cy="553998"/>
          </a:xfrm>
          <a:prstGeom prst="rect">
            <a:avLst/>
          </a:prstGeom>
          <a:noFill/>
        </p:spPr>
        <p:txBody>
          <a:bodyPr wrap="square" rtlCol="0">
            <a:spAutoFit/>
          </a:bodyPr>
          <a:lstStyle>
            <a:defPPr>
              <a:defRPr lang="pt-BR"/>
            </a:defPPr>
            <a:lvl1pPr>
              <a:defRPr sz="3000">
                <a:solidFill>
                  <a:srgbClr val="0F4279"/>
                </a:solidFill>
              </a:defRPr>
            </a:lvl1pPr>
          </a:lstStyle>
          <a:p>
            <a:pPr>
              <a:buClr>
                <a:srgbClr val="BCD435"/>
              </a:buClr>
              <a:buSzPct val="150%"/>
            </a:pPr>
            <a:r>
              <a:rPr lang="pt-BR" b="1">
                <a:solidFill>
                  <a:schemeClr val="tx1"/>
                </a:solidFill>
              </a:rPr>
              <a:t>Meu Imposto de Renda - MIR</a:t>
            </a:r>
            <a:endParaRPr lang="pt-BR" sz="2400">
              <a:solidFill>
                <a:schemeClr val="tx1"/>
              </a:solidFill>
            </a:endParaRPr>
          </a:p>
        </p:txBody>
      </p:sp>
    </p:spTree>
    <p:extLst>
      <p:ext uri="{BB962C8B-B14F-4D97-AF65-F5344CB8AC3E}">
        <p14:creationId xmlns:p14="http://schemas.microsoft.com/office/powerpoint/2010/main" val="602341577"/>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89134B6-BB82-4276-4F1E-515CF3C01C59}"/>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13ED9E9-CAA4-7A04-EF30-CE1555AC3E2E}"/>
              </a:ext>
            </a:extLst>
          </p:cNvPr>
          <p:cNvSpPr txBox="1"/>
          <p:nvPr/>
        </p:nvSpPr>
        <p:spPr>
          <a:xfrm>
            <a:off x="3333977" y="2998113"/>
            <a:ext cx="466194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Pré-preenchida</a:t>
            </a:r>
          </a:p>
        </p:txBody>
      </p:sp>
    </p:spTree>
    <p:extLst>
      <p:ext uri="{BB962C8B-B14F-4D97-AF65-F5344CB8AC3E}">
        <p14:creationId xmlns:p14="http://schemas.microsoft.com/office/powerpoint/2010/main" val="2724547982"/>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23F0AEA-7A5C-F8D8-C878-DF08986B09B5}"/>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0A3AB21-B67A-B5C3-4D3F-3E42C7CE3639}"/>
              </a:ext>
            </a:extLst>
          </p:cNvPr>
          <p:cNvSpPr txBox="1"/>
          <p:nvPr/>
        </p:nvSpPr>
        <p:spPr>
          <a:xfrm>
            <a:off x="621257" y="503398"/>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Pré-preenchida</a:t>
            </a:r>
          </a:p>
        </p:txBody>
      </p:sp>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57BA36D-CB0B-7575-1FFA-9E28D270DBEB}"/>
              </a:ext>
            </a:extLst>
          </p:cNvPr>
          <p:cNvSpPr txBox="1"/>
          <p:nvPr/>
        </p:nvSpPr>
        <p:spPr>
          <a:xfrm>
            <a:off x="621257" y="1441395"/>
            <a:ext cx="9487944" cy="3785652"/>
          </a:xfrm>
          <a:prstGeom prst="rect">
            <a:avLst/>
          </a:prstGeom>
          <a:noFill/>
        </p:spPr>
        <p:txBody>
          <a:bodyPr wrap="square" rtlCol="0">
            <a:spAutoFit/>
          </a:bodyPr>
          <a:lstStyle>
            <a:defPPr>
              <a:defRPr lang="pt-BR"/>
            </a:defPPr>
            <a:lvl1pPr>
              <a:buClr>
                <a:srgbClr val="BCD435"/>
              </a:buClr>
              <a:buSzPct val="150%"/>
              <a:defRPr sz="3000" b="1"/>
            </a:lvl1pPr>
            <a:lvl2pPr marL="342900" lvl="1" indent="-342900">
              <a:buClr>
                <a:srgbClr val="BCD435"/>
              </a:buClr>
              <a:buSzPct val="150%"/>
              <a:buFont typeface="Arial" panose="020B0604020202020204" pitchFamily="34" charset="0"/>
              <a:buChar char="•"/>
              <a:defRPr sz="3000"/>
            </a:lvl2pPr>
          </a:lstStyle>
          <a:p>
            <a:pPr marL="457200" indent="-457200">
              <a:buFont typeface="Arial" panose="020B0604020202020204" pitchFamily="34" charset="0"/>
              <a:buChar char="•"/>
            </a:pPr>
            <a:r>
              <a:rPr lang="pt-BR" b="0"/>
              <a:t>Exigência do gov.br ouro ou prata</a:t>
            </a:r>
          </a:p>
          <a:p>
            <a:pPr marL="457200" indent="-457200">
              <a:buFont typeface="Arial" panose="020B0604020202020204" pitchFamily="34" charset="0"/>
              <a:buChar char="•"/>
            </a:pPr>
            <a:endParaRPr lang="pt-BR" b="0"/>
          </a:p>
          <a:p>
            <a:pPr marL="457200" indent="-457200">
              <a:buFont typeface="Arial" panose="020B0604020202020204" pitchFamily="34" charset="0"/>
              <a:buChar char="•"/>
            </a:pPr>
            <a:r>
              <a:rPr lang="pt-BR" b="0"/>
              <a:t>No PGD IRPF 2026 e no MEU IMPOSTO DE RENDA  </a:t>
            </a:r>
          </a:p>
          <a:p>
            <a:pPr marL="457200" indent="-457200">
              <a:buFont typeface="Arial" panose="020B0604020202020204" pitchFamily="34" charset="0"/>
              <a:buChar char="•"/>
            </a:pPr>
            <a:endParaRPr lang="pt-BR" b="0"/>
          </a:p>
          <a:p>
            <a:pPr marL="457200" indent="-457200">
              <a:buFont typeface="Arial" panose="020B0604020202020204" pitchFamily="34" charset="0"/>
              <a:buChar char="•"/>
            </a:pPr>
            <a:r>
              <a:rPr lang="pt-BR" b="0"/>
              <a:t>Disponível desde o início do período</a:t>
            </a:r>
          </a:p>
          <a:p>
            <a:pPr marL="457200" indent="-457200">
              <a:buFont typeface="Arial" panose="020B0604020202020204" pitchFamily="34" charset="0"/>
              <a:buChar char="•"/>
            </a:pPr>
            <a:endParaRPr lang="pt-BR" b="0"/>
          </a:p>
          <a:p>
            <a:pPr marL="457200" indent="-457200">
              <a:buFont typeface="Arial" panose="020B0604020202020204" pitchFamily="34" charset="0"/>
              <a:buChar char="•"/>
            </a:pPr>
            <a:r>
              <a:rPr lang="pt-BR" b="0"/>
              <a:t>São informações de terceiros - verifique as informações atentamente - não fazemos filtro;</a:t>
            </a:r>
          </a:p>
        </p:txBody>
      </p:sp>
      <p:pic>
        <p:nvPicPr>
          <p:cNvPr id="2" name="Gráfico 1" descr="Aviso com preenchimento sólido">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E1FDCF3-84C2-A0D2-B5E0-8D44CBEBD5D9}"/>
              </a:ext>
            </a:extLst>
          </p:cNvPr>
          <p:cNvPicPr>
            <a:picLocks noChangeAspect="1"/>
          </p:cNvPicPr>
          <p:nvPr/>
        </p:nvPicPr>
        <p:blipFill>
          <a:blip r:embed="rId2">
            <a:extLs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3"/>
              </a:ext>
            </a:extLst>
          </a:blip>
          <a:stretch>
            <a:fillRect/>
          </a:stretch>
        </p:blipFill>
        <p:spPr>
          <a:xfrm>
            <a:off x="6494210" y="4638504"/>
            <a:ext cx="508000" cy="508000"/>
          </a:xfrm>
          <a:prstGeom prst="rect">
            <a:avLst/>
          </a:prstGeom>
        </p:spPr>
      </p:pic>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EA2DB31-065C-3463-28E5-9AB449ADC067}"/>
              </a:ext>
            </a:extLst>
          </p:cNvPr>
          <p:cNvSpPr txBox="1"/>
          <p:nvPr/>
        </p:nvSpPr>
        <p:spPr>
          <a:xfrm>
            <a:off x="716507" y="5363060"/>
            <a:ext cx="9487944" cy="553998"/>
          </a:xfrm>
          <a:prstGeom prst="rect">
            <a:avLst/>
          </a:prstGeom>
          <a:noFill/>
        </p:spPr>
        <p:txBody>
          <a:bodyPr wrap="square" rtlCol="0">
            <a:spAutoFit/>
          </a:bodyPr>
          <a:lstStyle>
            <a:defPPr>
              <a:defRPr lang="pt-BR"/>
            </a:defPPr>
            <a:lvl1pPr>
              <a:buClr>
                <a:srgbClr val="BCD435"/>
              </a:buClr>
              <a:buSzPct val="150%"/>
              <a:defRPr sz="3000" b="1"/>
            </a:lvl1pPr>
            <a:lvl2pPr marL="342900" lvl="1" indent="-342900">
              <a:buClr>
                <a:srgbClr val="BCD435"/>
              </a:buClr>
              <a:buSzPct val="150%"/>
              <a:buFont typeface="Arial" panose="020B0604020202020204" pitchFamily="34" charset="0"/>
              <a:buChar char="•"/>
              <a:defRPr sz="3000"/>
            </a:lvl2pPr>
          </a:lstStyle>
          <a:p>
            <a:pPr lvl="1"/>
            <a:r>
              <a:rPr lang="pt-BR"/>
              <a:t>Expectativa: ultrapassar os </a:t>
            </a:r>
            <a:r>
              <a:rPr lang="pt-BR">
                <a:solidFill>
                  <a:srgbClr val="FF0000"/>
                </a:solidFill>
              </a:rPr>
              <a:t>60% de declarantes</a:t>
            </a:r>
            <a:r>
              <a:rPr lang="pt-BR">
                <a:solidFill>
                  <a:srgbClr val="0F4279"/>
                </a:solidFill>
              </a:rPr>
              <a:t>.</a:t>
            </a:r>
          </a:p>
        </p:txBody>
      </p:sp>
    </p:spTree>
    <p:extLst>
      <p:ext uri="{BB962C8B-B14F-4D97-AF65-F5344CB8AC3E}">
        <p14:creationId xmlns:p14="http://schemas.microsoft.com/office/powerpoint/2010/main" val="3083306881"/>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down)">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allAtOnce"/>
    </p:bldLst>
  </p:timing>
</p:sld>
</file>

<file path=ppt/slides/slide26.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2B2BA88-E757-20AC-6002-6371D69F0B86}"/>
            </a:ext>
          </a:extLst>
        </p:cNvPr>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2BFA2A2-8B58-2FE7-28FB-9031D8189DF8}"/>
              </a:ext>
            </a:extLst>
          </p:cNvPr>
          <p:cNvGraphicFramePr>
            <a:graphicFrameLocks/>
          </p:cNvGraphicFramePr>
          <p:nvPr>
            <p:extLst>
              <p:ext uri="{D42A27DB-BD31-4B8C-83A1-F6EECF244321}">
                <p14:modId xmlns:p14="http://schemas.microsoft.com/office/powerpoint/2010/main" val="4101038030"/>
              </p:ext>
            </p:extLst>
          </p:nvPr>
        </p:nvGraphicFramePr>
        <p:xfrm>
          <a:off x="821508" y="1355633"/>
          <a:ext cx="9368971" cy="4771790"/>
        </p:xfrm>
        <a:graphic>
          <a:graphicData uri="http://purl.oclc.org/ooxml/drawingml/chart">
            <c:chart xmlns:c="http://purl.oclc.org/ooxml/drawingml/chart" xmlns:r="http://purl.oclc.org/ooxml/officeDocument/relationships" r:id="rId2"/>
          </a:graphicData>
        </a:graphic>
      </p:graphicFrame>
      <p:sp>
        <p:nvSpPr>
          <p:cNvPr id="6" name="CaixaDeTexto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6171B8B-09A2-CC08-12D2-A0A73D7A48E6}"/>
              </a:ext>
            </a:extLst>
          </p:cNvPr>
          <p:cNvSpPr txBox="1"/>
          <p:nvPr/>
        </p:nvSpPr>
        <p:spPr>
          <a:xfrm>
            <a:off x="621257" y="503398"/>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Pré-preenchida</a:t>
            </a:r>
          </a:p>
        </p:txBody>
      </p:sp>
      <p:sp>
        <p:nvSpPr>
          <p:cNvPr id="7" name="Retângulo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8DAC60F-DE97-7DA7-A595-A17F7B6BF86C}"/>
              </a:ext>
            </a:extLst>
          </p:cNvPr>
          <p:cNvSpPr/>
          <p:nvPr/>
        </p:nvSpPr>
        <p:spPr>
          <a:xfrm>
            <a:off x="8691562" y="1700212"/>
            <a:ext cx="1076325" cy="276225"/>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rgbClr val="C00000"/>
                </a:solidFill>
              </a:rPr>
              <a:t>Previsão</a:t>
            </a:r>
          </a:p>
        </p:txBody>
      </p:sp>
    </p:spTree>
    <p:extLst>
      <p:ext uri="{BB962C8B-B14F-4D97-AF65-F5344CB8AC3E}">
        <p14:creationId xmlns:p14="http://schemas.microsoft.com/office/powerpoint/2010/main" val="3232554489"/>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960E3BF-808E-5974-DB9A-D17A957AD284}"/>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A15494F-538A-EDD8-B54D-AD3D535435A2}"/>
              </a:ext>
            </a:extLst>
          </p:cNvPr>
          <p:cNvSpPr txBox="1"/>
          <p:nvPr/>
        </p:nvSpPr>
        <p:spPr>
          <a:xfrm>
            <a:off x="621257" y="1811717"/>
            <a:ext cx="9487944" cy="4247317"/>
          </a:xfrm>
          <a:prstGeom prst="rect">
            <a:avLst/>
          </a:prstGeom>
          <a:noFill/>
        </p:spPr>
        <p:txBody>
          <a:bodyPr wrap="square" rtlCol="0">
            <a:spAutoFit/>
          </a:bodyPr>
          <a:lstStyle>
            <a:defPPr>
              <a:defRPr lang="pt-BR"/>
            </a:defPPr>
            <a:lvl1pPr>
              <a:buClr>
                <a:srgbClr val="BCD435"/>
              </a:buClr>
              <a:buSzPct val="150%"/>
              <a:defRPr sz="3000" b="1"/>
            </a:lvl1pPr>
            <a:lvl2pPr marL="342900" lvl="1" indent="-342900">
              <a:buClr>
                <a:srgbClr val="BCD435"/>
              </a:buClr>
              <a:buSzPct val="150%"/>
              <a:buFont typeface="Arial" panose="020B0604020202020204" pitchFamily="34" charset="0"/>
              <a:buChar char="•"/>
              <a:defRPr sz="3000"/>
            </a:lvl2pPr>
          </a:lstStyle>
          <a:p>
            <a:pPr marL="457200" indent="-457200">
              <a:buFont typeface="Arial" panose="020B0604020202020204" pitchFamily="34" charset="0"/>
              <a:buChar char="•"/>
            </a:pPr>
            <a:r>
              <a:rPr lang="pt-BR" b="0"/>
              <a:t>Recuperação das informações de pagamento, DARF:</a:t>
            </a:r>
          </a:p>
          <a:p>
            <a:r>
              <a:rPr lang="pt-BR" b="0"/>
              <a:t>     1054 – Restituição indevida a Devolver</a:t>
            </a:r>
          </a:p>
          <a:p>
            <a:r>
              <a:rPr lang="pt-BR" b="0"/>
              <a:t>     6015 – Renda Variável</a:t>
            </a:r>
          </a:p>
          <a:p>
            <a:r>
              <a:rPr lang="pt-BR" b="0"/>
              <a:t>     0246 – Imposto complementar</a:t>
            </a:r>
          </a:p>
          <a:p>
            <a:r>
              <a:rPr lang="pt-BR" b="0"/>
              <a:t>     0190 – Carnê-leão</a:t>
            </a:r>
          </a:p>
          <a:p>
            <a:pPr marL="457200" indent="-457200">
              <a:buFont typeface="Arial" panose="020B0604020202020204" pitchFamily="34" charset="0"/>
              <a:buChar char="•"/>
            </a:pPr>
            <a:endParaRPr lang="pt-BR" b="0"/>
          </a:p>
          <a:p>
            <a:pPr marL="457200" indent="-457200">
              <a:buFont typeface="Arial" panose="020B0604020202020204" pitchFamily="34" charset="0"/>
              <a:buChar char="•"/>
            </a:pPr>
            <a:r>
              <a:rPr lang="pt-BR" b="0"/>
              <a:t>Recuperar IRRF de renda variável (comum e Day-Trade);</a:t>
            </a:r>
          </a:p>
          <a:p>
            <a:pPr marL="457200" indent="-457200">
              <a:buFont typeface="Arial" panose="020B0604020202020204" pitchFamily="34" charset="0"/>
              <a:buChar char="•"/>
            </a:pPr>
            <a:r>
              <a:rPr lang="pt-BR" b="0"/>
              <a:t>Informações do </a:t>
            </a:r>
            <a:r>
              <a:rPr lang="pt-BR" b="0" err="1"/>
              <a:t>eSocial</a:t>
            </a:r>
            <a:r>
              <a:rPr lang="pt-BR" b="0"/>
              <a:t> – empregados domésticos;</a:t>
            </a:r>
          </a:p>
          <a:p>
            <a:pPr marL="457200" indent="-457200">
              <a:buFont typeface="Arial" panose="020B0604020202020204" pitchFamily="34" charset="0"/>
              <a:buChar char="•"/>
            </a:pPr>
            <a:r>
              <a:rPr lang="pt-BR" b="0"/>
              <a:t>Recuperação do Nome social do contribuinte;</a:t>
            </a:r>
          </a:p>
        </p:txBody>
      </p:sp>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333F88A-8DAB-AB8F-E07F-30095AC9B9E5}"/>
              </a:ext>
            </a:extLst>
          </p:cNvPr>
          <p:cNvSpPr txBox="1"/>
          <p:nvPr/>
        </p:nvSpPr>
        <p:spPr>
          <a:xfrm>
            <a:off x="621257" y="5932108"/>
            <a:ext cx="9487944" cy="553998"/>
          </a:xfrm>
          <a:prstGeom prst="rect">
            <a:avLst/>
          </a:prstGeom>
          <a:noFill/>
        </p:spPr>
        <p:txBody>
          <a:bodyPr wrap="square" rtlCol="0">
            <a:spAutoFit/>
          </a:bodyPr>
          <a:lstStyle>
            <a:defPPr>
              <a:defRPr lang="pt-BR"/>
            </a:defPPr>
            <a:lvl1pPr>
              <a:buClr>
                <a:srgbClr val="BCD435"/>
              </a:buClr>
              <a:buSzPct val="150%"/>
              <a:defRPr sz="3000" b="1"/>
            </a:lvl1pPr>
            <a:lvl2pPr marL="342900" lvl="1" indent="-342900">
              <a:buClr>
                <a:srgbClr val="BCD435"/>
              </a:buClr>
              <a:buSzPct val="150%"/>
              <a:buFont typeface="Arial" panose="020B0604020202020204" pitchFamily="34" charset="0"/>
              <a:buChar char="•"/>
              <a:defRPr sz="3000"/>
            </a:lvl2pPr>
          </a:lstStyle>
          <a:p>
            <a:pPr marL="457200" indent="-457200">
              <a:buFont typeface="Arial" panose="020B0604020202020204" pitchFamily="34" charset="0"/>
              <a:buChar char="•"/>
            </a:pPr>
            <a:r>
              <a:rPr lang="pt-BR" b="0"/>
              <a:t>Carga das informações dos dependentes</a:t>
            </a:r>
          </a:p>
        </p:txBody>
      </p:sp>
      <p:sp>
        <p:nvSpPr>
          <p:cNvPr id="6" name="CaixaDeTexto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2FDF70F-A34E-B775-46A9-66452AA41749}"/>
              </a:ext>
            </a:extLst>
          </p:cNvPr>
          <p:cNvSpPr txBox="1"/>
          <p:nvPr/>
        </p:nvSpPr>
        <p:spPr>
          <a:xfrm>
            <a:off x="621257" y="503398"/>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Pré-preenchida</a:t>
            </a:r>
          </a:p>
        </p:txBody>
      </p:sp>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066139A-357E-63E9-B5C9-5B1D9CB943DA}"/>
              </a:ext>
            </a:extLst>
          </p:cNvPr>
          <p:cNvSpPr txBox="1"/>
          <p:nvPr/>
        </p:nvSpPr>
        <p:spPr>
          <a:xfrm>
            <a:off x="672057" y="1116462"/>
            <a:ext cx="3328443" cy="615553"/>
          </a:xfrm>
          <a:prstGeom prst="rect">
            <a:avLst/>
          </a:prstGeom>
          <a:noFill/>
          <a:ln>
            <a:noFill/>
          </a:ln>
        </p:spPr>
        <p:txBody>
          <a:bodyPr wrap="square" rtlCol="0">
            <a:spAutoFit/>
          </a:bodyPr>
          <a:lstStyle/>
          <a:p>
            <a:r>
              <a:rPr lang="pt-BR" sz="3400" b="1">
                <a:solidFill>
                  <a:srgbClr val="00B0F0"/>
                </a:solidFill>
              </a:rPr>
              <a:t>Novidades</a:t>
            </a:r>
          </a:p>
        </p:txBody>
      </p:sp>
    </p:spTree>
    <p:extLst>
      <p:ext uri="{BB962C8B-B14F-4D97-AF65-F5344CB8AC3E}">
        <p14:creationId xmlns:p14="http://schemas.microsoft.com/office/powerpoint/2010/main" val="1533787080"/>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8.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92B11A1-44ED-D3AC-017E-9A64B481313E}"/>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E9263AB-3322-8B6D-4F9C-F6FB2A176C9E}"/>
              </a:ext>
            </a:extLst>
          </p:cNvPr>
          <p:cNvSpPr txBox="1"/>
          <p:nvPr/>
        </p:nvSpPr>
        <p:spPr>
          <a:xfrm>
            <a:off x="672057" y="2490319"/>
            <a:ext cx="9174631" cy="1015663"/>
          </a:xfrm>
          <a:prstGeom prst="rect">
            <a:avLst/>
          </a:prstGeom>
          <a:noFill/>
        </p:spPr>
        <p:txBody>
          <a:bodyPr wrap="square" rtlCol="0">
            <a:spAutoFit/>
          </a:bodyPr>
          <a:lstStyle>
            <a:defPPr>
              <a:defRPr lang="pt-BR"/>
            </a:defPPr>
            <a:lvl1pPr marL="457200" indent="-457200">
              <a:buClr>
                <a:srgbClr val="BCD435"/>
              </a:buClr>
              <a:buSzPct val="150%"/>
              <a:buFont typeface="Arial" panose="020B0604020202020204" pitchFamily="34" charset="0"/>
              <a:buChar char="•"/>
              <a:defRPr sz="3000" b="0"/>
            </a:lvl1pPr>
            <a:lvl2pPr marL="342900" lvl="1" indent="-342900">
              <a:buClr>
                <a:srgbClr val="BCD435"/>
              </a:buClr>
              <a:buSzPct val="150%"/>
              <a:buFont typeface="Arial" panose="020B0604020202020204" pitchFamily="34" charset="0"/>
              <a:buChar char="•"/>
              <a:defRPr sz="3000"/>
            </a:lvl2pPr>
          </a:lstStyle>
          <a:p>
            <a:pPr marL="0" indent="0">
              <a:buNone/>
            </a:pPr>
            <a:r>
              <a:rPr lang="pt-BR"/>
              <a:t>Carrega todas as informações da </a:t>
            </a:r>
            <a:r>
              <a:rPr lang="pt-BR" err="1"/>
              <a:t>pré</a:t>
            </a:r>
            <a:r>
              <a:rPr lang="pt-BR"/>
              <a:t>-preenchida daquele dependente: rendimentos, pagamentos, bens e dívidas.</a:t>
            </a:r>
          </a:p>
        </p:txBody>
      </p:sp>
      <p:sp>
        <p:nvSpPr>
          <p:cNvPr id="6" name="CaixaDeTexto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6F96567-3996-ECB1-0CD4-85B1E097C89D}"/>
              </a:ext>
            </a:extLst>
          </p:cNvPr>
          <p:cNvSpPr txBox="1"/>
          <p:nvPr/>
        </p:nvSpPr>
        <p:spPr>
          <a:xfrm>
            <a:off x="621258" y="4023053"/>
            <a:ext cx="9174631" cy="1015663"/>
          </a:xfrm>
          <a:prstGeom prst="rect">
            <a:avLst/>
          </a:prstGeom>
          <a:noFill/>
        </p:spPr>
        <p:txBody>
          <a:bodyPr wrap="square" rtlCol="0">
            <a:spAutoFit/>
          </a:bodyPr>
          <a:lstStyle>
            <a:defPPr>
              <a:defRPr lang="pt-BR"/>
            </a:defPPr>
            <a:lvl1pPr marL="457200" indent="-457200">
              <a:buClr>
                <a:srgbClr val="BCD435"/>
              </a:buClr>
              <a:buSzPct val="150%"/>
              <a:buFont typeface="Arial" panose="020B0604020202020204" pitchFamily="34" charset="0"/>
              <a:buChar char="•"/>
              <a:defRPr sz="3000" b="0"/>
            </a:lvl1pPr>
            <a:lvl2pPr marL="342900" lvl="1" indent="-342900">
              <a:buClr>
                <a:srgbClr val="BCD435"/>
              </a:buClr>
              <a:buSzPct val="150%"/>
              <a:buFont typeface="Arial" panose="020B0604020202020204" pitchFamily="34" charset="0"/>
              <a:buChar char="•"/>
              <a:defRPr sz="3000"/>
            </a:lvl2pPr>
          </a:lstStyle>
          <a:p>
            <a:pPr marL="0" indent="0">
              <a:buNone/>
            </a:pPr>
            <a:r>
              <a:rPr lang="pt-BR" b="1"/>
              <a:t>Duas possibilidades:</a:t>
            </a:r>
          </a:p>
          <a:p>
            <a:r>
              <a:rPr lang="pt-BR"/>
              <a:t>Se o dependente outorgou procuração ou autorização</a:t>
            </a:r>
          </a:p>
        </p:txBody>
      </p:sp>
      <p:sp>
        <p:nvSpPr>
          <p:cNvPr id="7" name="CaixaDeTexto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B86AB0F-6506-17B2-91FB-B11FE4010BA3}"/>
              </a:ext>
            </a:extLst>
          </p:cNvPr>
          <p:cNvSpPr txBox="1"/>
          <p:nvPr/>
        </p:nvSpPr>
        <p:spPr>
          <a:xfrm>
            <a:off x="621257" y="4951247"/>
            <a:ext cx="9174631" cy="553998"/>
          </a:xfrm>
          <a:prstGeom prst="rect">
            <a:avLst/>
          </a:prstGeom>
          <a:noFill/>
        </p:spPr>
        <p:txBody>
          <a:bodyPr wrap="square" rtlCol="0">
            <a:spAutoFit/>
          </a:bodyPr>
          <a:lstStyle>
            <a:defPPr>
              <a:defRPr lang="pt-BR"/>
            </a:defPPr>
            <a:lvl1pPr marL="457200" indent="-457200">
              <a:buClr>
                <a:srgbClr val="BCD435"/>
              </a:buClr>
              <a:buSzPct val="150%"/>
              <a:buFont typeface="Arial" panose="020B0604020202020204" pitchFamily="34" charset="0"/>
              <a:buChar char="•"/>
              <a:defRPr sz="3000" b="0"/>
            </a:lvl1pPr>
            <a:lvl2pPr marL="342900" lvl="1" indent="-342900">
              <a:buClr>
                <a:srgbClr val="BCD435"/>
              </a:buClr>
              <a:buSzPct val="150%"/>
              <a:buFont typeface="Arial" panose="020B0604020202020204" pitchFamily="34" charset="0"/>
              <a:buChar char="•"/>
              <a:defRPr sz="3000"/>
            </a:lvl2pPr>
          </a:lstStyle>
          <a:p>
            <a:r>
              <a:rPr lang="pt-BR"/>
              <a:t>Se identificado núcleo familiar     </a:t>
            </a:r>
          </a:p>
        </p:txBody>
      </p:sp>
      <p:sp>
        <p:nvSpPr>
          <p:cNvPr id="10" name="CaixaDeTexto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0EF0A09-0F32-0DE9-392E-93534456AC09}"/>
              </a:ext>
            </a:extLst>
          </p:cNvPr>
          <p:cNvSpPr txBox="1"/>
          <p:nvPr/>
        </p:nvSpPr>
        <p:spPr>
          <a:xfrm>
            <a:off x="621257" y="503398"/>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Pré-preenchida</a:t>
            </a:r>
          </a:p>
        </p:txBody>
      </p:sp>
      <p:sp>
        <p:nvSpPr>
          <p:cNvPr id="11" name="CaixaDeTexto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0BE69F4-06C8-37F8-0738-5D9233357FA1}"/>
              </a:ext>
            </a:extLst>
          </p:cNvPr>
          <p:cNvSpPr txBox="1"/>
          <p:nvPr/>
        </p:nvSpPr>
        <p:spPr>
          <a:xfrm>
            <a:off x="621257" y="1669621"/>
            <a:ext cx="9487944" cy="553998"/>
          </a:xfrm>
          <a:prstGeom prst="rect">
            <a:avLst/>
          </a:prstGeom>
          <a:noFill/>
        </p:spPr>
        <p:txBody>
          <a:bodyPr wrap="square" rtlCol="0">
            <a:spAutoFit/>
          </a:bodyPr>
          <a:lstStyle>
            <a:defPPr>
              <a:defRPr lang="pt-BR"/>
            </a:defPPr>
            <a:lvl1pPr>
              <a:buClr>
                <a:srgbClr val="BCD435"/>
              </a:buClr>
              <a:buSzPct val="150%"/>
              <a:defRPr sz="3000" b="1"/>
            </a:lvl1pPr>
            <a:lvl2pPr marL="342900" lvl="1" indent="-342900">
              <a:buClr>
                <a:srgbClr val="BCD435"/>
              </a:buClr>
              <a:buSzPct val="150%"/>
              <a:buFont typeface="Arial" panose="020B0604020202020204" pitchFamily="34" charset="0"/>
              <a:buChar char="•"/>
              <a:defRPr sz="3000"/>
            </a:lvl2pPr>
          </a:lstStyle>
          <a:p>
            <a:r>
              <a:rPr lang="pt-BR" b="0"/>
              <a:t>Carga das informações dos dependentes</a:t>
            </a:r>
          </a:p>
        </p:txBody>
      </p:sp>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297D7A3-52BA-CABE-4A3F-142B9545C064}"/>
              </a:ext>
            </a:extLst>
          </p:cNvPr>
          <p:cNvSpPr txBox="1"/>
          <p:nvPr/>
        </p:nvSpPr>
        <p:spPr>
          <a:xfrm>
            <a:off x="672057" y="1116462"/>
            <a:ext cx="3328443" cy="615553"/>
          </a:xfrm>
          <a:prstGeom prst="rect">
            <a:avLst/>
          </a:prstGeom>
          <a:noFill/>
          <a:ln>
            <a:noFill/>
          </a:ln>
        </p:spPr>
        <p:txBody>
          <a:bodyPr wrap="square" rtlCol="0">
            <a:spAutoFit/>
          </a:bodyPr>
          <a:lstStyle/>
          <a:p>
            <a:r>
              <a:rPr lang="pt-BR" sz="3400" b="1">
                <a:solidFill>
                  <a:srgbClr val="00B0F0"/>
                </a:solidFill>
              </a:rPr>
              <a:t>Novidades</a:t>
            </a:r>
          </a:p>
        </p:txBody>
      </p:sp>
    </p:spTree>
    <p:extLst>
      <p:ext uri="{BB962C8B-B14F-4D97-AF65-F5344CB8AC3E}">
        <p14:creationId xmlns:p14="http://schemas.microsoft.com/office/powerpoint/2010/main" val="3867364121"/>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93B62C7-ACC4-21BB-A4BB-67FBAC83397F}"/>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C7BA96D-12E9-6A2E-F6AA-370F03A2AE53}"/>
              </a:ext>
            </a:extLst>
          </p:cNvPr>
          <p:cNvSpPr txBox="1"/>
          <p:nvPr/>
        </p:nvSpPr>
        <p:spPr>
          <a:xfrm>
            <a:off x="621256" y="4106562"/>
            <a:ext cx="10161043" cy="1477328"/>
          </a:xfrm>
          <a:prstGeom prst="rect">
            <a:avLst/>
          </a:prstGeom>
          <a:noFill/>
        </p:spPr>
        <p:txBody>
          <a:bodyPr wrap="square" rtlCol="0">
            <a:spAutoFit/>
          </a:bodyPr>
          <a:lstStyle>
            <a:defPPr>
              <a:defRPr lang="pt-BR"/>
            </a:defPPr>
            <a:lvl1pPr marL="457200" indent="-457200">
              <a:buClr>
                <a:srgbClr val="BCD435"/>
              </a:buClr>
              <a:buSzPct val="150%"/>
              <a:buFont typeface="Arial" panose="020B0604020202020204" pitchFamily="34" charset="0"/>
              <a:buChar char="•"/>
              <a:defRPr sz="3000" b="0"/>
            </a:lvl1pPr>
            <a:lvl2pPr marL="342900" lvl="1" indent="-342900">
              <a:buClr>
                <a:srgbClr val="BCD435"/>
              </a:buClr>
              <a:buSzPct val="150%"/>
              <a:buFont typeface="Arial" panose="020B0604020202020204" pitchFamily="34" charset="0"/>
              <a:buChar char="•"/>
              <a:defRPr sz="3000"/>
            </a:lvl2pPr>
          </a:lstStyle>
          <a:p>
            <a:r>
              <a:rPr lang="pt-BR"/>
              <a:t>Filho até 3 anos: se estiver na declaração anterior</a:t>
            </a:r>
            <a:endParaRPr lang="pt-BR">
              <a:highlight>
                <a:srgbClr val="FFFF00"/>
              </a:highlight>
            </a:endParaRPr>
          </a:p>
          <a:p>
            <a:r>
              <a:rPr lang="pt-BR"/>
              <a:t>Ascendentes ou filho maior de 3 anos se constar como dependente nas últimas 3 declarações (e fora da malha)</a:t>
            </a:r>
            <a:endParaRPr lang="pt-BR">
              <a:highlight>
                <a:srgbClr val="FFFF00"/>
              </a:highlight>
            </a:endParaRPr>
          </a:p>
        </p:txBody>
      </p:sp>
      <p:sp>
        <p:nvSpPr>
          <p:cNvPr id="10" name="CaixaDeTexto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B0AD6AB-B107-FADB-677F-F17BD7DCC607}"/>
              </a:ext>
            </a:extLst>
          </p:cNvPr>
          <p:cNvSpPr txBox="1"/>
          <p:nvPr/>
        </p:nvSpPr>
        <p:spPr>
          <a:xfrm>
            <a:off x="621257" y="3058672"/>
            <a:ext cx="9174631" cy="1015663"/>
          </a:xfrm>
          <a:prstGeom prst="rect">
            <a:avLst/>
          </a:prstGeom>
          <a:noFill/>
        </p:spPr>
        <p:txBody>
          <a:bodyPr wrap="square" rtlCol="0">
            <a:spAutoFit/>
          </a:bodyPr>
          <a:lstStyle>
            <a:defPPr>
              <a:defRPr lang="pt-BR"/>
            </a:defPPr>
            <a:lvl1pPr marL="457200" indent="-457200">
              <a:buClr>
                <a:srgbClr val="BCD435"/>
              </a:buClr>
              <a:buSzPct val="150%"/>
              <a:buFont typeface="Arial" panose="020B0604020202020204" pitchFamily="34" charset="0"/>
              <a:buChar char="•"/>
              <a:defRPr sz="3000" b="0"/>
            </a:lvl1pPr>
            <a:lvl2pPr marL="342900" lvl="1" indent="-342900">
              <a:buClr>
                <a:srgbClr val="BCD435"/>
              </a:buClr>
              <a:buSzPct val="150%"/>
              <a:buFont typeface="Arial" panose="020B0604020202020204" pitchFamily="34" charset="0"/>
              <a:buChar char="•"/>
              <a:defRPr sz="3000"/>
            </a:lvl2pPr>
          </a:lstStyle>
          <a:p>
            <a:r>
              <a:rPr lang="pt-BR"/>
              <a:t>Constar na base CPF como ascendente/descendente</a:t>
            </a:r>
          </a:p>
          <a:p>
            <a:pPr marL="0" indent="0">
              <a:buNone/>
            </a:pPr>
            <a:r>
              <a:rPr lang="pt-BR"/>
              <a:t>                                                 e</a:t>
            </a:r>
          </a:p>
        </p:txBody>
      </p:sp>
      <p:sp>
        <p:nvSpPr>
          <p:cNvPr id="12" name="CaixaDeTexto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8926A1C-9ED8-76CA-910D-528B06827E0B}"/>
              </a:ext>
            </a:extLst>
          </p:cNvPr>
          <p:cNvSpPr txBox="1"/>
          <p:nvPr/>
        </p:nvSpPr>
        <p:spPr>
          <a:xfrm>
            <a:off x="621257" y="503398"/>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Pré-preenchida</a:t>
            </a:r>
          </a:p>
        </p:txBody>
      </p:sp>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643C588-A416-A9BC-29E7-4E34E9629270}"/>
              </a:ext>
            </a:extLst>
          </p:cNvPr>
          <p:cNvSpPr txBox="1"/>
          <p:nvPr/>
        </p:nvSpPr>
        <p:spPr>
          <a:xfrm>
            <a:off x="672057" y="1116462"/>
            <a:ext cx="3328443" cy="615553"/>
          </a:xfrm>
          <a:prstGeom prst="rect">
            <a:avLst/>
          </a:prstGeom>
          <a:noFill/>
          <a:ln>
            <a:noFill/>
          </a:ln>
        </p:spPr>
        <p:txBody>
          <a:bodyPr wrap="square" rtlCol="0">
            <a:spAutoFit/>
          </a:bodyPr>
          <a:lstStyle/>
          <a:p>
            <a:r>
              <a:rPr lang="pt-BR" sz="3400" b="1">
                <a:solidFill>
                  <a:srgbClr val="00B0F0"/>
                </a:solidFill>
              </a:rPr>
              <a:t>Novidades</a:t>
            </a:r>
          </a:p>
        </p:txBody>
      </p:sp>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2F2ACCA-61A6-7522-2323-F46257ADF006}"/>
              </a:ext>
            </a:extLst>
          </p:cNvPr>
          <p:cNvSpPr txBox="1"/>
          <p:nvPr/>
        </p:nvSpPr>
        <p:spPr>
          <a:xfrm>
            <a:off x="621257" y="2483249"/>
            <a:ext cx="9174631" cy="553998"/>
          </a:xfrm>
          <a:prstGeom prst="rect">
            <a:avLst/>
          </a:prstGeom>
          <a:noFill/>
        </p:spPr>
        <p:txBody>
          <a:bodyPr wrap="square" rtlCol="0">
            <a:spAutoFit/>
          </a:bodyPr>
          <a:lstStyle>
            <a:defPPr>
              <a:defRPr lang="pt-BR"/>
            </a:defPPr>
            <a:lvl1pPr marL="457200" indent="-457200">
              <a:buClr>
                <a:srgbClr val="BCD435"/>
              </a:buClr>
              <a:buSzPct val="150%"/>
              <a:buFont typeface="Arial" panose="020B0604020202020204" pitchFamily="34" charset="0"/>
              <a:buChar char="•"/>
              <a:defRPr sz="3000" b="0"/>
            </a:lvl1pPr>
            <a:lvl2pPr marL="342900" lvl="1" indent="-342900">
              <a:buClr>
                <a:srgbClr val="BCD435"/>
              </a:buClr>
              <a:buSzPct val="150%"/>
              <a:buFont typeface="Arial" panose="020B0604020202020204" pitchFamily="34" charset="0"/>
              <a:buChar char="•"/>
              <a:defRPr sz="3000"/>
            </a:lvl2pPr>
          </a:lstStyle>
          <a:p>
            <a:pPr marL="0" indent="0">
              <a:buNone/>
            </a:pPr>
            <a:r>
              <a:rPr lang="pt-BR"/>
              <a:t>Se identificado núcleo familiar     </a:t>
            </a:r>
          </a:p>
        </p:txBody>
      </p:sp>
      <p:sp>
        <p:nvSpPr>
          <p:cNvPr id="6" name="CaixaDeTexto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4EB8D4B-90B8-1792-BC79-7F8E95D1D9AE}"/>
              </a:ext>
            </a:extLst>
          </p:cNvPr>
          <p:cNvSpPr txBox="1"/>
          <p:nvPr/>
        </p:nvSpPr>
        <p:spPr>
          <a:xfrm>
            <a:off x="621257" y="1669621"/>
            <a:ext cx="9487944" cy="553998"/>
          </a:xfrm>
          <a:prstGeom prst="rect">
            <a:avLst/>
          </a:prstGeom>
          <a:noFill/>
        </p:spPr>
        <p:txBody>
          <a:bodyPr wrap="square" rtlCol="0">
            <a:spAutoFit/>
          </a:bodyPr>
          <a:lstStyle>
            <a:defPPr>
              <a:defRPr lang="pt-BR"/>
            </a:defPPr>
            <a:lvl1pPr>
              <a:buClr>
                <a:srgbClr val="BCD435"/>
              </a:buClr>
              <a:buSzPct val="150%"/>
              <a:defRPr sz="3000" b="1"/>
            </a:lvl1pPr>
            <a:lvl2pPr marL="342900" lvl="1" indent="-342900">
              <a:buClr>
                <a:srgbClr val="BCD435"/>
              </a:buClr>
              <a:buSzPct val="150%"/>
              <a:buFont typeface="Arial" panose="020B0604020202020204" pitchFamily="34" charset="0"/>
              <a:buChar char="•"/>
              <a:defRPr sz="3000"/>
            </a:lvl2pPr>
          </a:lstStyle>
          <a:p>
            <a:r>
              <a:rPr lang="pt-BR" b="0"/>
              <a:t>Carga das informações dos dependentes</a:t>
            </a:r>
          </a:p>
        </p:txBody>
      </p:sp>
    </p:spTree>
    <p:extLst>
      <p:ext uri="{BB962C8B-B14F-4D97-AF65-F5344CB8AC3E}">
        <p14:creationId xmlns:p14="http://schemas.microsoft.com/office/powerpoint/2010/main" val="2000936609"/>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77AC8D7-6035-35B3-B76C-52E01F4C2F7E}"/>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AA7E38F-98B8-7657-3C9C-2E8640981C45}"/>
              </a:ext>
            </a:extLst>
          </p:cNvPr>
          <p:cNvSpPr txBox="1"/>
          <p:nvPr/>
        </p:nvSpPr>
        <p:spPr>
          <a:xfrm>
            <a:off x="621258" y="482134"/>
            <a:ext cx="8079682"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Instrução Normativa</a:t>
            </a:r>
          </a:p>
        </p:txBody>
      </p:sp>
      <p:sp>
        <p:nvSpPr>
          <p:cNvPr id="6" name="CaixaDeTexto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D7CE0E8-CB2A-8C31-B1C0-E07361DB65AF}"/>
              </a:ext>
            </a:extLst>
          </p:cNvPr>
          <p:cNvSpPr txBox="1"/>
          <p:nvPr/>
        </p:nvSpPr>
        <p:spPr>
          <a:xfrm>
            <a:off x="754582" y="1458736"/>
            <a:ext cx="9171737" cy="3693319"/>
          </a:xfrm>
          <a:prstGeom prst="rect">
            <a:avLst/>
          </a:prstGeom>
          <a:noFill/>
        </p:spPr>
        <p:txBody>
          <a:bodyPr wrap="square" rtlCol="0">
            <a:spAutoFit/>
          </a:bodyPr>
          <a:lstStyle>
            <a:defPPr>
              <a:defRPr lang="pt-BR"/>
            </a:defPPr>
            <a:lvl1pPr marL="342900" indent="-342900">
              <a:buClr>
                <a:srgbClr val="BCD435"/>
              </a:buClr>
              <a:buSzPct val="150%"/>
              <a:buFont typeface="Arial" panose="020B0604020202020204" pitchFamily="34" charset="0"/>
              <a:buChar char="•"/>
              <a:defRPr sz="2600" b="0" i="0">
                <a:solidFill>
                  <a:schemeClr val="accent1">
                    <a:lumMod val="75%"/>
                  </a:schemeClr>
                </a:solidFill>
                <a:effectLst/>
              </a:defRPr>
            </a:lvl1pPr>
          </a:lstStyle>
          <a:p>
            <a:pPr marL="0" indent="0">
              <a:buNone/>
            </a:pPr>
            <a:r>
              <a:rPr lang="pt-BR"/>
              <a:t>Instrução Normativa IN 2312/2026, de 13 de março de 2026:</a:t>
            </a:r>
          </a:p>
          <a:p>
            <a:endParaRPr lang="pt-BR"/>
          </a:p>
          <a:p>
            <a:r>
              <a:rPr lang="pt-BR"/>
              <a:t>Obrigatoriedade de apresentação;</a:t>
            </a:r>
          </a:p>
          <a:p>
            <a:endParaRPr lang="pt-BR"/>
          </a:p>
          <a:p>
            <a:r>
              <a:rPr lang="pt-BR"/>
              <a:t>Prazos e meios disponíveis para elaboração e apresentação;</a:t>
            </a:r>
          </a:p>
          <a:p>
            <a:endParaRPr lang="pt-BR"/>
          </a:p>
          <a:p>
            <a:r>
              <a:rPr lang="pt-BR" err="1"/>
              <a:t>Pré</a:t>
            </a:r>
            <a:r>
              <a:rPr lang="pt-BR"/>
              <a:t>-preenchida;</a:t>
            </a:r>
          </a:p>
          <a:p>
            <a:endParaRPr lang="pt-BR"/>
          </a:p>
          <a:p>
            <a:r>
              <a:rPr lang="pt-BR"/>
              <a:t>Retificação, multa por atraso, pagamento do imposto...</a:t>
            </a:r>
          </a:p>
        </p:txBody>
      </p:sp>
      <p:pic>
        <p:nvPicPr>
          <p:cNvPr id="7" name="Gráfico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B774E90-84FE-F8D6-4217-0D18819273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3"/>
              </a:ext>
            </a:extLst>
          </a:blip>
          <a:stretch>
            <a:fillRect/>
          </a:stretch>
        </p:blipFill>
        <p:spPr>
          <a:xfrm>
            <a:off x="7935181" y="1983825"/>
            <a:ext cx="2654163" cy="2654163"/>
          </a:xfrm>
          <a:prstGeom prst="rect">
            <a:avLst/>
          </a:prstGeom>
        </p:spPr>
      </p:pic>
    </p:spTree>
    <p:extLst>
      <p:ext uri="{BB962C8B-B14F-4D97-AF65-F5344CB8AC3E}">
        <p14:creationId xmlns:p14="http://schemas.microsoft.com/office/powerpoint/2010/main" val="3905839150"/>
      </p:ext>
    </p:extLst>
  </p:cSld>
  <p:clrMapOvr>
    <a:masterClrMapping/>
  </p:clrMapOvr>
</p:sld>
</file>

<file path=ppt/slides/slide30.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9AB8B54-5B84-0EE4-5516-CA03FA1100CD}"/>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4812E45-4EA1-99CB-076E-EF2484341365}"/>
              </a:ext>
            </a:extLst>
          </p:cNvPr>
          <p:cNvSpPr txBox="1"/>
          <p:nvPr/>
        </p:nvSpPr>
        <p:spPr>
          <a:xfrm>
            <a:off x="2449308" y="2998113"/>
            <a:ext cx="686666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Mudanças na declaração</a:t>
            </a:r>
          </a:p>
        </p:txBody>
      </p:sp>
    </p:spTree>
    <p:extLst>
      <p:ext uri="{BB962C8B-B14F-4D97-AF65-F5344CB8AC3E}">
        <p14:creationId xmlns:p14="http://schemas.microsoft.com/office/powerpoint/2010/main" val="4013006588"/>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0E11AB7-06BC-DAC2-3C46-926963BC6F38}"/>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592F969-8C32-2B53-AD33-3812BCE59FCC}"/>
              </a:ext>
            </a:extLst>
          </p:cNvPr>
          <p:cNvSpPr txBox="1"/>
          <p:nvPr/>
        </p:nvSpPr>
        <p:spPr>
          <a:xfrm>
            <a:off x="621257" y="482137"/>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Mudanças na declaração</a:t>
            </a:r>
          </a:p>
        </p:txBody>
      </p:sp>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8847ADF-3AC1-1B7B-9BFD-057DDB740C7F}"/>
              </a:ext>
            </a:extLst>
          </p:cNvPr>
          <p:cNvSpPr txBox="1"/>
          <p:nvPr/>
        </p:nvSpPr>
        <p:spPr>
          <a:xfrm>
            <a:off x="546829" y="1833004"/>
            <a:ext cx="9710058" cy="1015663"/>
          </a:xfrm>
          <a:prstGeom prst="rect">
            <a:avLst/>
          </a:prstGeom>
          <a:noFill/>
        </p:spPr>
        <p:txBody>
          <a:bodyPr wrap="square" rtlCol="0">
            <a:spAutoFit/>
          </a:bodyPr>
          <a:lstStyle>
            <a:defPPr>
              <a:defRPr lang="pt-BR"/>
            </a:defPPr>
            <a:lvl1pPr marL="457200" indent="-457200">
              <a:buClr>
                <a:srgbClr val="BCD435"/>
              </a:buClr>
              <a:buSzPct val="150%"/>
              <a:buFont typeface="Arial" panose="020B0604020202020204" pitchFamily="34" charset="0"/>
              <a:buChar char="•"/>
              <a:defRPr sz="3000" b="0"/>
            </a:lvl1pPr>
            <a:lvl2pPr marL="342900" lvl="1" indent="-342900">
              <a:buClr>
                <a:srgbClr val="BCD435"/>
              </a:buClr>
              <a:buSzPct val="150%"/>
              <a:buFont typeface="Arial" panose="020B0604020202020204" pitchFamily="34" charset="0"/>
              <a:buChar char="•"/>
              <a:defRPr sz="3000"/>
            </a:lvl2pPr>
          </a:lstStyle>
          <a:p>
            <a:r>
              <a:rPr lang="pt-BR" b="1"/>
              <a:t>Novo rendimento exclusivo na fonte </a:t>
            </a:r>
            <a:r>
              <a:rPr lang="pt-BR"/>
              <a:t>para os ganhos com apostas de cota fixa (</a:t>
            </a:r>
            <a:r>
              <a:rPr lang="pt-BR" err="1"/>
              <a:t>Bets</a:t>
            </a:r>
            <a:r>
              <a:rPr lang="pt-BR"/>
              <a:t>);</a:t>
            </a:r>
          </a:p>
        </p:txBody>
      </p:sp>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E6B01B8-8341-8BE6-0022-C3DE7A9F9017}"/>
              </a:ext>
            </a:extLst>
          </p:cNvPr>
          <p:cNvSpPr txBox="1"/>
          <p:nvPr/>
        </p:nvSpPr>
        <p:spPr>
          <a:xfrm>
            <a:off x="672057" y="1116462"/>
            <a:ext cx="3328443" cy="615553"/>
          </a:xfrm>
          <a:prstGeom prst="rect">
            <a:avLst/>
          </a:prstGeom>
          <a:noFill/>
          <a:ln>
            <a:noFill/>
          </a:ln>
        </p:spPr>
        <p:txBody>
          <a:bodyPr wrap="square" rtlCol="0">
            <a:spAutoFit/>
          </a:bodyPr>
          <a:lstStyle/>
          <a:p>
            <a:r>
              <a:rPr lang="pt-BR" sz="3400" b="1">
                <a:solidFill>
                  <a:srgbClr val="00B0F0"/>
                </a:solidFill>
              </a:rPr>
              <a:t>Novidades</a:t>
            </a:r>
          </a:p>
        </p:txBody>
      </p:sp>
      <p:pic>
        <p:nvPicPr>
          <p:cNvPr id="6" name="Imagem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EF77E20-0F57-2FE1-CAF5-9BF79C7A83AE}"/>
              </a:ext>
            </a:extLst>
          </p:cNvPr>
          <p:cNvPicPr>
            <a:picLocks noChangeAspect="1"/>
          </p:cNvPicPr>
          <p:nvPr/>
        </p:nvPicPr>
        <p:blipFill>
          <a:blip r:embed="rId2"/>
          <a:stretch>
            <a:fillRect/>
          </a:stretch>
        </p:blipFill>
        <p:spPr>
          <a:xfrm>
            <a:off x="2539005" y="3110618"/>
            <a:ext cx="5725705" cy="3265245"/>
          </a:xfrm>
          <a:prstGeom prst="rect">
            <a:avLst/>
          </a:prstGeom>
          <a:ln w="12700">
            <a:solidFill>
              <a:schemeClr val="accent1">
                <a:lumMod val="75%"/>
              </a:schemeClr>
            </a:solidFill>
          </a:ln>
          <a:effectLst>
            <a:outerShdw blurRad="50800" dist="38100" dir="2700000" algn="tl" rotWithShape="0">
              <a:prstClr val="black">
                <a:alpha val="40%"/>
              </a:prstClr>
            </a:outerShdw>
          </a:effectLst>
        </p:spPr>
      </p:pic>
    </p:spTree>
    <p:extLst>
      <p:ext uri="{BB962C8B-B14F-4D97-AF65-F5344CB8AC3E}">
        <p14:creationId xmlns:p14="http://schemas.microsoft.com/office/powerpoint/2010/main" val="743588081"/>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
                                          <p:val>
                                            <p:strVal val="#ppt_x"/>
                                          </p:val>
                                        </p:tav>
                                      </p:tavLst>
                                    </p:anim>
                                    <p:anim calcmode="lin" valueType="num">
                                      <p:cBhvr additive="base">
                                        <p:cTn id="8" dur="500" fill="hold"/>
                                        <p:tgtEl>
                                          <p:spTgt spid="6"/>
                                        </p:tgtEl>
                                        <p:attrNameLst>
                                          <p:attrName>ppt_y</p:attrName>
                                        </p:attrNameLst>
                                      </p:cBhvr>
                                      <p:tavLst>
                                        <p:tav tm="0%">
                                          <p:val>
                                            <p:strVal val="#ppt_y"/>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D50A1FA-3CA6-4BC4-B4E7-45665B98071A}"/>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7C8BAE8-B166-57E5-8CDC-10C699DDDFF4}"/>
              </a:ext>
            </a:extLst>
          </p:cNvPr>
          <p:cNvSpPr txBox="1"/>
          <p:nvPr/>
        </p:nvSpPr>
        <p:spPr>
          <a:xfrm>
            <a:off x="621257" y="482137"/>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Mudanças na declaração</a:t>
            </a:r>
          </a:p>
        </p:txBody>
      </p:sp>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26C2974-84F7-3CD6-D4BC-D362DE844A70}"/>
              </a:ext>
            </a:extLst>
          </p:cNvPr>
          <p:cNvSpPr txBox="1"/>
          <p:nvPr/>
        </p:nvSpPr>
        <p:spPr>
          <a:xfrm>
            <a:off x="546829" y="1833004"/>
            <a:ext cx="9710058" cy="1015663"/>
          </a:xfrm>
          <a:prstGeom prst="rect">
            <a:avLst/>
          </a:prstGeom>
          <a:noFill/>
        </p:spPr>
        <p:txBody>
          <a:bodyPr wrap="square" rtlCol="0">
            <a:spAutoFit/>
          </a:bodyPr>
          <a:lstStyle>
            <a:defPPr>
              <a:defRPr lang="pt-BR"/>
            </a:defPPr>
            <a:lvl1pPr marL="457200" indent="-457200">
              <a:buClr>
                <a:srgbClr val="BCD435"/>
              </a:buClr>
              <a:buSzPct val="150%"/>
              <a:buFont typeface="Arial" panose="020B0604020202020204" pitchFamily="34" charset="0"/>
              <a:buChar char="•"/>
              <a:defRPr sz="3000" b="0"/>
            </a:lvl1pPr>
            <a:lvl2pPr marL="342900" lvl="1" indent="-342900">
              <a:buClr>
                <a:srgbClr val="BCD435"/>
              </a:buClr>
              <a:buSzPct val="150%"/>
              <a:buFont typeface="Arial" panose="020B0604020202020204" pitchFamily="34" charset="0"/>
              <a:buChar char="•"/>
              <a:defRPr sz="3000"/>
            </a:lvl2pPr>
          </a:lstStyle>
          <a:p>
            <a:r>
              <a:rPr lang="pt-BR" b="1"/>
              <a:t>Novo rendimento exclusivo na fonte </a:t>
            </a:r>
            <a:r>
              <a:rPr lang="pt-BR"/>
              <a:t>para os ganhos com apostas de cota fixa (</a:t>
            </a:r>
            <a:r>
              <a:rPr lang="pt-BR" err="1"/>
              <a:t>Bets</a:t>
            </a:r>
            <a:r>
              <a:rPr lang="pt-BR"/>
              <a:t>);</a:t>
            </a:r>
          </a:p>
        </p:txBody>
      </p:sp>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A87CAA2-61D4-5BFA-1AFD-72BE2CD35704}"/>
              </a:ext>
            </a:extLst>
          </p:cNvPr>
          <p:cNvSpPr txBox="1"/>
          <p:nvPr/>
        </p:nvSpPr>
        <p:spPr>
          <a:xfrm>
            <a:off x="672057" y="1116462"/>
            <a:ext cx="3328443" cy="615553"/>
          </a:xfrm>
          <a:prstGeom prst="rect">
            <a:avLst/>
          </a:prstGeom>
          <a:noFill/>
          <a:ln>
            <a:noFill/>
          </a:ln>
        </p:spPr>
        <p:txBody>
          <a:bodyPr wrap="square" rtlCol="0">
            <a:spAutoFit/>
          </a:bodyPr>
          <a:lstStyle/>
          <a:p>
            <a:r>
              <a:rPr lang="pt-BR" sz="3400" b="1">
                <a:solidFill>
                  <a:srgbClr val="00B0F0"/>
                </a:solidFill>
              </a:rPr>
              <a:t>Novidades</a:t>
            </a:r>
          </a:p>
        </p:txBody>
      </p:sp>
      <p:pic>
        <p:nvPicPr>
          <p:cNvPr id="6" name="Imagem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0AC6ADA-5E8E-724E-A3EF-E725B71EF77D}"/>
              </a:ext>
            </a:extLst>
          </p:cNvPr>
          <p:cNvPicPr>
            <a:picLocks noChangeAspect="1"/>
          </p:cNvPicPr>
          <p:nvPr/>
        </p:nvPicPr>
        <p:blipFill>
          <a:blip r:embed="rId2"/>
          <a:stretch>
            <a:fillRect/>
          </a:stretch>
        </p:blipFill>
        <p:spPr>
          <a:xfrm>
            <a:off x="470628" y="342900"/>
            <a:ext cx="11362876" cy="6480000"/>
          </a:xfrm>
          <a:prstGeom prst="rect">
            <a:avLst/>
          </a:prstGeom>
          <a:ln w="12700">
            <a:solidFill>
              <a:schemeClr val="accent1">
                <a:lumMod val="75%"/>
              </a:schemeClr>
            </a:solidFill>
          </a:ln>
          <a:effectLst>
            <a:outerShdw blurRad="50800" dist="38100" dir="2700000" algn="tl" rotWithShape="0">
              <a:prstClr val="black">
                <a:alpha val="40%"/>
              </a:prstClr>
            </a:outerShdw>
          </a:effectLst>
        </p:spPr>
      </p:pic>
      <p:sp>
        <p:nvSpPr>
          <p:cNvPr id="2" name="Seta: para a Esquerda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1ECF308-A871-01CB-0AAE-DD0FD04FF2EC}"/>
              </a:ext>
            </a:extLst>
          </p:cNvPr>
          <p:cNvSpPr/>
          <p:nvPr/>
        </p:nvSpPr>
        <p:spPr>
          <a:xfrm flipH="1">
            <a:off x="2050528" y="1042348"/>
            <a:ext cx="571500" cy="689667"/>
          </a:xfrm>
          <a:prstGeom prst="leftArrow">
            <a:avLst/>
          </a:prstGeom>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5DE1A26-D780-21EF-EE61-6286BDCDF278}"/>
              </a:ext>
            </a:extLst>
          </p:cNvPr>
          <p:cNvSpPr txBox="1"/>
          <p:nvPr/>
        </p:nvSpPr>
        <p:spPr>
          <a:xfrm>
            <a:off x="2611533" y="4009334"/>
            <a:ext cx="9109839" cy="1938992"/>
          </a:xfrm>
          <a:prstGeom prst="rect">
            <a:avLst/>
          </a:prstGeom>
          <a:noFill/>
        </p:spPr>
        <p:txBody>
          <a:bodyPr wrap="square" rtlCol="0">
            <a:spAutoFit/>
          </a:bodyPr>
          <a:lstStyle>
            <a:defPPr>
              <a:defRPr lang="pt-BR"/>
            </a:defPPr>
            <a:lvl1pPr marL="457200" indent="-457200">
              <a:buClr>
                <a:srgbClr val="BCD435"/>
              </a:buClr>
              <a:buSzPct val="150%"/>
              <a:buFont typeface="Arial" panose="020B0604020202020204" pitchFamily="34" charset="0"/>
              <a:buChar char="•"/>
              <a:defRPr sz="3000" b="0"/>
            </a:lvl1pPr>
            <a:lvl2pPr marL="342900" lvl="1" indent="-342900">
              <a:buClr>
                <a:srgbClr val="BCD435"/>
              </a:buClr>
              <a:buSzPct val="150%"/>
              <a:buFont typeface="Arial" panose="020B0604020202020204" pitchFamily="34" charset="0"/>
              <a:buChar char="•"/>
              <a:defRPr sz="3000"/>
            </a:lvl2pPr>
          </a:lstStyle>
          <a:p>
            <a:pPr marL="0" indent="0">
              <a:buNone/>
            </a:pPr>
            <a:r>
              <a:rPr lang="pt-BR" u="sng"/>
              <a:t>Lembrete:</a:t>
            </a:r>
          </a:p>
          <a:p>
            <a:r>
              <a:rPr lang="pt-BR"/>
              <a:t>Recebimento do </a:t>
            </a:r>
            <a:r>
              <a:rPr lang="pt-BR" err="1"/>
              <a:t>comprovaBet</a:t>
            </a:r>
            <a:endParaRPr lang="pt-BR"/>
          </a:p>
          <a:p>
            <a:r>
              <a:rPr lang="pt-BR"/>
              <a:t>Apurar o imposto: 15% se ganho maior R$ 28.467,20</a:t>
            </a:r>
          </a:p>
          <a:p>
            <a:r>
              <a:rPr lang="pt-BR"/>
              <a:t>Declarar rendimentos e saldos em conta</a:t>
            </a:r>
          </a:p>
        </p:txBody>
      </p:sp>
    </p:spTree>
    <p:extLst>
      <p:ext uri="{BB962C8B-B14F-4D97-AF65-F5344CB8AC3E}">
        <p14:creationId xmlns:p14="http://schemas.microsoft.com/office/powerpoint/2010/main" val="2652706501"/>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33.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B5FDD53-641E-7F81-534C-D560DB16FBC4}"/>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543EF31-9D2E-F04E-EFFA-357C243ADC41}"/>
              </a:ext>
            </a:extLst>
          </p:cNvPr>
          <p:cNvSpPr txBox="1"/>
          <p:nvPr/>
        </p:nvSpPr>
        <p:spPr>
          <a:xfrm>
            <a:off x="621257" y="482137"/>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Mudanças na declaração</a:t>
            </a:r>
          </a:p>
        </p:txBody>
      </p:sp>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2AA2EF2-BF50-B377-5C3B-F063BEBA0018}"/>
              </a:ext>
            </a:extLst>
          </p:cNvPr>
          <p:cNvSpPr txBox="1"/>
          <p:nvPr/>
        </p:nvSpPr>
        <p:spPr>
          <a:xfrm>
            <a:off x="546828" y="1748161"/>
            <a:ext cx="9718961" cy="1477328"/>
          </a:xfrm>
          <a:prstGeom prst="rect">
            <a:avLst/>
          </a:prstGeom>
          <a:noFill/>
        </p:spPr>
        <p:txBody>
          <a:bodyPr wrap="square" rtlCol="0">
            <a:spAutoFit/>
          </a:bodyPr>
          <a:lstStyle>
            <a:defPPr>
              <a:defRPr lang="pt-BR"/>
            </a:defPPr>
            <a:lvl1pPr marL="457200" indent="-457200">
              <a:buClr>
                <a:srgbClr val="BCD435"/>
              </a:buClr>
              <a:buSzPct val="150%"/>
              <a:buFont typeface="Arial" panose="020B0604020202020204" pitchFamily="34" charset="0"/>
              <a:buChar char="•"/>
              <a:defRPr sz="3000" b="0"/>
            </a:lvl1pPr>
            <a:lvl2pPr marL="342900" lvl="1" indent="-342900">
              <a:buClr>
                <a:srgbClr val="BCD435"/>
              </a:buClr>
              <a:buSzPct val="150%"/>
              <a:buFont typeface="Arial" panose="020B0604020202020204" pitchFamily="34" charset="0"/>
              <a:buChar char="•"/>
              <a:defRPr sz="3000"/>
            </a:lvl2pPr>
          </a:lstStyle>
          <a:p>
            <a:r>
              <a:rPr lang="pt-BR" b="1"/>
              <a:t>Novo código de bem</a:t>
            </a:r>
            <a:r>
              <a:rPr lang="pt-BR"/>
              <a:t>: 06.02 Conta gráfica mantida em agente operador de loterias de aposta de cota fixa, para saldos em loterias de cota fixa (</a:t>
            </a:r>
            <a:r>
              <a:rPr lang="pt-BR" err="1"/>
              <a:t>Bets</a:t>
            </a:r>
            <a:r>
              <a:rPr lang="pt-BR"/>
              <a:t>);</a:t>
            </a:r>
          </a:p>
        </p:txBody>
      </p:sp>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8601F87-02D9-B28E-2EB6-39061E0C5F9C}"/>
              </a:ext>
            </a:extLst>
          </p:cNvPr>
          <p:cNvSpPr txBox="1"/>
          <p:nvPr/>
        </p:nvSpPr>
        <p:spPr>
          <a:xfrm>
            <a:off x="672057" y="1116462"/>
            <a:ext cx="3328443" cy="615553"/>
          </a:xfrm>
          <a:prstGeom prst="rect">
            <a:avLst/>
          </a:prstGeom>
          <a:noFill/>
          <a:ln>
            <a:noFill/>
          </a:ln>
        </p:spPr>
        <p:txBody>
          <a:bodyPr wrap="square" rtlCol="0">
            <a:spAutoFit/>
          </a:bodyPr>
          <a:lstStyle/>
          <a:p>
            <a:r>
              <a:rPr lang="pt-BR" sz="3400" b="1">
                <a:solidFill>
                  <a:srgbClr val="00B0F0"/>
                </a:solidFill>
              </a:rPr>
              <a:t>Novidades</a:t>
            </a:r>
          </a:p>
        </p:txBody>
      </p:sp>
      <p:pic>
        <p:nvPicPr>
          <p:cNvPr id="14" name="Imagem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608EAA9-DB4A-9911-C6E2-7ED6C4EFD3DC}"/>
              </a:ext>
            </a:extLst>
          </p:cNvPr>
          <p:cNvPicPr>
            <a:picLocks noChangeAspect="1"/>
          </p:cNvPicPr>
          <p:nvPr/>
        </p:nvPicPr>
        <p:blipFill>
          <a:blip r:embed="rId2"/>
          <a:stretch>
            <a:fillRect/>
          </a:stretch>
        </p:blipFill>
        <p:spPr>
          <a:xfrm>
            <a:off x="2743200" y="3241635"/>
            <a:ext cx="5729896" cy="3248478"/>
          </a:xfrm>
          <a:prstGeom prst="rect">
            <a:avLst/>
          </a:prstGeom>
          <a:ln w="12700">
            <a:solidFill>
              <a:schemeClr val="accent1">
                <a:lumMod val="75%"/>
              </a:schemeClr>
            </a:solidFill>
          </a:ln>
          <a:effectLst>
            <a:outerShdw blurRad="50800" dist="38100" dir="2700000" algn="tl" rotWithShape="0">
              <a:prstClr val="black">
                <a:alpha val="40%"/>
              </a:prstClr>
            </a:outerShdw>
          </a:effectLst>
        </p:spPr>
      </p:pic>
      <p:pic>
        <p:nvPicPr>
          <p:cNvPr id="8" name="Imagem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50DFDBA-C8AD-97D4-0753-D16A5F043EC9}"/>
              </a:ext>
            </a:extLst>
          </p:cNvPr>
          <p:cNvPicPr>
            <a:picLocks noChangeAspect="1"/>
          </p:cNvPicPr>
          <p:nvPr/>
        </p:nvPicPr>
        <p:blipFill>
          <a:blip r:embed="rId3"/>
          <a:stretch>
            <a:fillRect/>
          </a:stretch>
        </p:blipFill>
        <p:spPr>
          <a:xfrm>
            <a:off x="-575528" y="6616700"/>
            <a:ext cx="423127" cy="241300"/>
          </a:xfrm>
          <a:prstGeom prst="rect">
            <a:avLst/>
          </a:prstGeom>
          <a:ln w="12700">
            <a:solidFill>
              <a:schemeClr val="accent1">
                <a:lumMod val="75%"/>
              </a:schemeClr>
            </a:solidFill>
          </a:ln>
          <a:effectLst>
            <a:outerShdw blurRad="50800" dist="38100" dir="2700000" algn="tl" rotWithShape="0">
              <a:prstClr val="black">
                <a:alpha val="40%"/>
              </a:prstClr>
            </a:outerShdw>
          </a:effectLst>
        </p:spPr>
      </p:pic>
    </p:spTree>
    <p:extLst>
      <p:ext uri="{BB962C8B-B14F-4D97-AF65-F5344CB8AC3E}">
        <p14:creationId xmlns:p14="http://schemas.microsoft.com/office/powerpoint/2010/main" val="3441694739"/>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
                                          <p:val>
                                            <p:strVal val="#ppt_x"/>
                                          </p:val>
                                        </p:tav>
                                      </p:tavLst>
                                    </p:anim>
                                    <p:anim calcmode="lin" valueType="num">
                                      <p:cBhvr additive="base">
                                        <p:cTn id="8" dur="500" fill="hold"/>
                                        <p:tgtEl>
                                          <p:spTgt spid="14"/>
                                        </p:tgtEl>
                                        <p:attrNameLst>
                                          <p:attrName>ppt_y</p:attrName>
                                        </p:attrNameLst>
                                      </p:cBhvr>
                                      <p:tavLst>
                                        <p:tav tm="0%">
                                          <p:val>
                                            <p:strVal val="#ppt_y"/>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7555A2B-0731-C9A6-4E3F-BFA8FA68FC6A}"/>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56DF368-98F4-9EE0-4900-EE88EF2A3953}"/>
              </a:ext>
            </a:extLst>
          </p:cNvPr>
          <p:cNvSpPr txBox="1"/>
          <p:nvPr/>
        </p:nvSpPr>
        <p:spPr>
          <a:xfrm>
            <a:off x="621257" y="482137"/>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Mudanças na declaração</a:t>
            </a:r>
          </a:p>
        </p:txBody>
      </p:sp>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1F264DD-86CE-1846-F347-4561AB00B1D5}"/>
              </a:ext>
            </a:extLst>
          </p:cNvPr>
          <p:cNvSpPr txBox="1"/>
          <p:nvPr/>
        </p:nvSpPr>
        <p:spPr>
          <a:xfrm>
            <a:off x="546828" y="1748161"/>
            <a:ext cx="9718961" cy="1477328"/>
          </a:xfrm>
          <a:prstGeom prst="rect">
            <a:avLst/>
          </a:prstGeom>
          <a:noFill/>
        </p:spPr>
        <p:txBody>
          <a:bodyPr wrap="square" rtlCol="0">
            <a:spAutoFit/>
          </a:bodyPr>
          <a:lstStyle>
            <a:defPPr>
              <a:defRPr lang="pt-BR"/>
            </a:defPPr>
            <a:lvl1pPr marL="457200" indent="-457200">
              <a:buClr>
                <a:srgbClr val="BCD435"/>
              </a:buClr>
              <a:buSzPct val="150%"/>
              <a:buFont typeface="Arial" panose="020B0604020202020204" pitchFamily="34" charset="0"/>
              <a:buChar char="•"/>
              <a:defRPr sz="3000" b="0"/>
            </a:lvl1pPr>
            <a:lvl2pPr marL="342900" lvl="1" indent="-342900">
              <a:buClr>
                <a:srgbClr val="BCD435"/>
              </a:buClr>
              <a:buSzPct val="150%"/>
              <a:buFont typeface="Arial" panose="020B0604020202020204" pitchFamily="34" charset="0"/>
              <a:buChar char="•"/>
              <a:defRPr sz="3000"/>
            </a:lvl2pPr>
          </a:lstStyle>
          <a:p>
            <a:r>
              <a:rPr lang="pt-BR" b="1"/>
              <a:t>Novo código de bem</a:t>
            </a:r>
            <a:r>
              <a:rPr lang="pt-BR"/>
              <a:t>: 06.02 Conta gráfica mantida em agente operador de loterias de aposta de cota fixa, para saldos em loterias de cota fixa (</a:t>
            </a:r>
            <a:r>
              <a:rPr lang="pt-BR" err="1"/>
              <a:t>Bets</a:t>
            </a:r>
            <a:r>
              <a:rPr lang="pt-BR"/>
              <a:t>);</a:t>
            </a:r>
          </a:p>
        </p:txBody>
      </p:sp>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7E71C50-EDD0-CAC4-32A0-CE240B37D3EE}"/>
              </a:ext>
            </a:extLst>
          </p:cNvPr>
          <p:cNvSpPr txBox="1"/>
          <p:nvPr/>
        </p:nvSpPr>
        <p:spPr>
          <a:xfrm>
            <a:off x="672057" y="1116462"/>
            <a:ext cx="3328443" cy="615553"/>
          </a:xfrm>
          <a:prstGeom prst="rect">
            <a:avLst/>
          </a:prstGeom>
          <a:noFill/>
          <a:ln>
            <a:noFill/>
          </a:ln>
        </p:spPr>
        <p:txBody>
          <a:bodyPr wrap="square" rtlCol="0">
            <a:spAutoFit/>
          </a:bodyPr>
          <a:lstStyle/>
          <a:p>
            <a:r>
              <a:rPr lang="pt-BR" sz="3400" b="1">
                <a:solidFill>
                  <a:srgbClr val="00B0F0"/>
                </a:solidFill>
              </a:rPr>
              <a:t>Novidades</a:t>
            </a:r>
          </a:p>
        </p:txBody>
      </p:sp>
      <p:pic>
        <p:nvPicPr>
          <p:cNvPr id="14" name="Imagem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C343184-916A-1802-DE74-440954701080}"/>
              </a:ext>
            </a:extLst>
          </p:cNvPr>
          <p:cNvPicPr>
            <a:picLocks noChangeAspect="1"/>
          </p:cNvPicPr>
          <p:nvPr/>
        </p:nvPicPr>
        <p:blipFill>
          <a:blip r:embed="rId2"/>
          <a:stretch>
            <a:fillRect/>
          </a:stretch>
        </p:blipFill>
        <p:spPr>
          <a:xfrm>
            <a:off x="469958" y="231735"/>
            <a:ext cx="11429884" cy="6480000"/>
          </a:xfrm>
          <a:prstGeom prst="rect">
            <a:avLst/>
          </a:prstGeom>
          <a:ln w="12700">
            <a:solidFill>
              <a:schemeClr val="accent1">
                <a:lumMod val="75%"/>
              </a:schemeClr>
            </a:solidFill>
          </a:ln>
          <a:effectLst>
            <a:outerShdw blurRad="50800" dist="38100" dir="2700000" algn="tl" rotWithShape="0">
              <a:prstClr val="black">
                <a:alpha val="40%"/>
              </a:prstClr>
            </a:outerShdw>
          </a:effectLst>
        </p:spPr>
      </p:pic>
      <p:sp>
        <p:nvSpPr>
          <p:cNvPr id="2" name="Seta: para a Esquerda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9566E29-EF60-69A3-741D-DBFC35BAB1CC}"/>
              </a:ext>
            </a:extLst>
          </p:cNvPr>
          <p:cNvSpPr/>
          <p:nvPr/>
        </p:nvSpPr>
        <p:spPr>
          <a:xfrm flipH="1">
            <a:off x="1879600" y="1042348"/>
            <a:ext cx="622300" cy="689667"/>
          </a:xfrm>
          <a:prstGeom prst="leftArrow">
            <a:avLst/>
          </a:prstGeom>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38708136"/>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8FF25D0-04DA-148D-21A6-1EF4099BF510}"/>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E14D3A4-DA90-947E-91D4-705DE6398BF1}"/>
              </a:ext>
            </a:extLst>
          </p:cNvPr>
          <p:cNvSpPr txBox="1"/>
          <p:nvPr/>
        </p:nvSpPr>
        <p:spPr>
          <a:xfrm>
            <a:off x="546829" y="1833004"/>
            <a:ext cx="9710058" cy="1015663"/>
          </a:xfrm>
          <a:prstGeom prst="rect">
            <a:avLst/>
          </a:prstGeom>
          <a:noFill/>
        </p:spPr>
        <p:txBody>
          <a:bodyPr wrap="square" rtlCol="0">
            <a:spAutoFit/>
          </a:bodyPr>
          <a:lstStyle>
            <a:defPPr>
              <a:defRPr lang="pt-BR"/>
            </a:defPPr>
            <a:lvl1pPr marL="457200" indent="-457200">
              <a:buClr>
                <a:srgbClr val="BCD435"/>
              </a:buClr>
              <a:buSzPct val="150%"/>
              <a:buFont typeface="Arial" panose="020B0604020202020204" pitchFamily="34" charset="0"/>
              <a:buChar char="•"/>
              <a:defRPr sz="3000" b="0"/>
            </a:lvl1pPr>
            <a:lvl2pPr marL="342900" lvl="1" indent="-342900">
              <a:buClr>
                <a:srgbClr val="BCD435"/>
              </a:buClr>
              <a:buSzPct val="150%"/>
              <a:buFont typeface="Arial" panose="020B0604020202020204" pitchFamily="34" charset="0"/>
              <a:buChar char="•"/>
              <a:defRPr sz="3000"/>
            </a:lvl2pPr>
          </a:lstStyle>
          <a:p>
            <a:r>
              <a:rPr lang="pt-BR"/>
              <a:t>Inclusão nos bens e direitos, da indicação de que o item possui </a:t>
            </a:r>
            <a:r>
              <a:rPr lang="pt-BR" b="1"/>
              <a:t>usufruto</a:t>
            </a:r>
            <a:r>
              <a:rPr lang="pt-BR"/>
              <a:t> (todos os bens).</a:t>
            </a:r>
          </a:p>
        </p:txBody>
      </p:sp>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5390980-E20B-30CA-1DC3-C68B4B6186CB}"/>
              </a:ext>
            </a:extLst>
          </p:cNvPr>
          <p:cNvSpPr txBox="1"/>
          <p:nvPr/>
        </p:nvSpPr>
        <p:spPr>
          <a:xfrm>
            <a:off x="621257" y="482137"/>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Mudanças na declaração</a:t>
            </a:r>
          </a:p>
        </p:txBody>
      </p:sp>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39E56EB-025E-60ED-9811-7D45C48DACD3}"/>
              </a:ext>
            </a:extLst>
          </p:cNvPr>
          <p:cNvSpPr txBox="1"/>
          <p:nvPr/>
        </p:nvSpPr>
        <p:spPr>
          <a:xfrm>
            <a:off x="672057" y="1116462"/>
            <a:ext cx="3328443" cy="615553"/>
          </a:xfrm>
          <a:prstGeom prst="rect">
            <a:avLst/>
          </a:prstGeom>
          <a:noFill/>
          <a:ln>
            <a:noFill/>
          </a:ln>
        </p:spPr>
        <p:txBody>
          <a:bodyPr wrap="square" rtlCol="0">
            <a:spAutoFit/>
          </a:bodyPr>
          <a:lstStyle/>
          <a:p>
            <a:r>
              <a:rPr lang="pt-BR" sz="3400" b="1">
                <a:solidFill>
                  <a:srgbClr val="00B0F0"/>
                </a:solidFill>
              </a:rPr>
              <a:t>Novidades</a:t>
            </a:r>
          </a:p>
        </p:txBody>
      </p:sp>
      <p:pic>
        <p:nvPicPr>
          <p:cNvPr id="13" name="Imagem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2B31D51-4633-6BB5-C988-FC2030B9A33C}"/>
              </a:ext>
            </a:extLst>
          </p:cNvPr>
          <p:cNvPicPr>
            <a:picLocks noChangeAspect="1"/>
          </p:cNvPicPr>
          <p:nvPr/>
        </p:nvPicPr>
        <p:blipFill>
          <a:blip r:embed="rId2"/>
          <a:stretch>
            <a:fillRect/>
          </a:stretch>
        </p:blipFill>
        <p:spPr>
          <a:xfrm>
            <a:off x="2831148" y="3135768"/>
            <a:ext cx="5734088" cy="3240095"/>
          </a:xfrm>
          <a:prstGeom prst="rect">
            <a:avLst/>
          </a:prstGeom>
          <a:ln w="12700">
            <a:solidFill>
              <a:schemeClr val="accent1">
                <a:lumMod val="75%"/>
              </a:schemeClr>
            </a:solidFill>
          </a:ln>
          <a:effectLst>
            <a:outerShdw blurRad="50800" dist="38100" dir="2700000" algn="tl" rotWithShape="0">
              <a:prstClr val="black">
                <a:alpha val="40%"/>
              </a:prstClr>
            </a:outerShdw>
          </a:effectLst>
        </p:spPr>
      </p:pic>
      <p:pic>
        <p:nvPicPr>
          <p:cNvPr id="8" name="Imagem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72388E0-6D8C-0946-49B1-085B3861088D}"/>
              </a:ext>
            </a:extLst>
          </p:cNvPr>
          <p:cNvPicPr>
            <a:picLocks noChangeAspect="1"/>
          </p:cNvPicPr>
          <p:nvPr/>
        </p:nvPicPr>
        <p:blipFill>
          <a:blip r:embed="rId3"/>
          <a:stretch>
            <a:fillRect/>
          </a:stretch>
        </p:blipFill>
        <p:spPr>
          <a:xfrm>
            <a:off x="-711142" y="6584430"/>
            <a:ext cx="482542" cy="273570"/>
          </a:xfrm>
          <a:prstGeom prst="rect">
            <a:avLst/>
          </a:prstGeom>
          <a:ln w="12700">
            <a:solidFill>
              <a:schemeClr val="accent1">
                <a:lumMod val="75%"/>
              </a:schemeClr>
            </a:solidFill>
          </a:ln>
          <a:effectLst>
            <a:outerShdw blurRad="50800" dist="38100" dir="2700000" algn="tl" rotWithShape="0">
              <a:prstClr val="black">
                <a:alpha val="40%"/>
              </a:prstClr>
            </a:outerShdw>
          </a:effectLst>
        </p:spPr>
      </p:pic>
    </p:spTree>
    <p:extLst>
      <p:ext uri="{BB962C8B-B14F-4D97-AF65-F5344CB8AC3E}">
        <p14:creationId xmlns:p14="http://schemas.microsoft.com/office/powerpoint/2010/main" val="3354940909"/>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
                                          <p:val>
                                            <p:strVal val="#ppt_x"/>
                                          </p:val>
                                        </p:tav>
                                      </p:tavLst>
                                    </p:anim>
                                    <p:anim calcmode="lin" valueType="num">
                                      <p:cBhvr additive="base">
                                        <p:cTn id="8" dur="500" fill="hold"/>
                                        <p:tgtEl>
                                          <p:spTgt spid="13"/>
                                        </p:tgtEl>
                                        <p:attrNameLst>
                                          <p:attrName>ppt_y</p:attrName>
                                        </p:attrNameLst>
                                      </p:cBhvr>
                                      <p:tavLst>
                                        <p:tav tm="0%">
                                          <p:val>
                                            <p:strVal val="#ppt_y"/>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943DBED-99B4-1393-5C58-CF2F09F4247D}"/>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9835DE9-148B-DDB0-A75F-4A5DB8AE3A21}"/>
              </a:ext>
            </a:extLst>
          </p:cNvPr>
          <p:cNvSpPr txBox="1"/>
          <p:nvPr/>
        </p:nvSpPr>
        <p:spPr>
          <a:xfrm>
            <a:off x="546829" y="1833004"/>
            <a:ext cx="9710058" cy="1015663"/>
          </a:xfrm>
          <a:prstGeom prst="rect">
            <a:avLst/>
          </a:prstGeom>
          <a:noFill/>
        </p:spPr>
        <p:txBody>
          <a:bodyPr wrap="square" rtlCol="0">
            <a:spAutoFit/>
          </a:bodyPr>
          <a:lstStyle>
            <a:defPPr>
              <a:defRPr lang="pt-BR"/>
            </a:defPPr>
            <a:lvl1pPr marL="457200" indent="-457200">
              <a:buClr>
                <a:srgbClr val="BCD435"/>
              </a:buClr>
              <a:buSzPct val="150%"/>
              <a:buFont typeface="Arial" panose="020B0604020202020204" pitchFamily="34" charset="0"/>
              <a:buChar char="•"/>
              <a:defRPr sz="3000" b="0"/>
            </a:lvl1pPr>
            <a:lvl2pPr marL="342900" lvl="1" indent="-342900">
              <a:buClr>
                <a:srgbClr val="BCD435"/>
              </a:buClr>
              <a:buSzPct val="150%"/>
              <a:buFont typeface="Arial" panose="020B0604020202020204" pitchFamily="34" charset="0"/>
              <a:buChar char="•"/>
              <a:defRPr sz="3000"/>
            </a:lvl2pPr>
          </a:lstStyle>
          <a:p>
            <a:r>
              <a:rPr lang="pt-BR"/>
              <a:t>Inclusão nos bens e direitos, da indicação de que o item possui </a:t>
            </a:r>
            <a:r>
              <a:rPr lang="pt-BR" b="1"/>
              <a:t>usufruto</a:t>
            </a:r>
            <a:r>
              <a:rPr lang="pt-BR"/>
              <a:t> (todos os bens).</a:t>
            </a:r>
          </a:p>
        </p:txBody>
      </p:sp>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329D7E3-A588-ACFE-E741-E9BA79CB0513}"/>
              </a:ext>
            </a:extLst>
          </p:cNvPr>
          <p:cNvSpPr txBox="1"/>
          <p:nvPr/>
        </p:nvSpPr>
        <p:spPr>
          <a:xfrm>
            <a:off x="621257" y="482137"/>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Mudanças na declaração</a:t>
            </a:r>
          </a:p>
        </p:txBody>
      </p:sp>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1718B69-B777-E9C7-82A8-C85C8305325A}"/>
              </a:ext>
            </a:extLst>
          </p:cNvPr>
          <p:cNvSpPr txBox="1"/>
          <p:nvPr/>
        </p:nvSpPr>
        <p:spPr>
          <a:xfrm>
            <a:off x="672057" y="1116462"/>
            <a:ext cx="3328443" cy="615553"/>
          </a:xfrm>
          <a:prstGeom prst="rect">
            <a:avLst/>
          </a:prstGeom>
          <a:noFill/>
          <a:ln>
            <a:noFill/>
          </a:ln>
        </p:spPr>
        <p:txBody>
          <a:bodyPr wrap="square" rtlCol="0">
            <a:spAutoFit/>
          </a:bodyPr>
          <a:lstStyle/>
          <a:p>
            <a:r>
              <a:rPr lang="pt-BR" sz="3400" b="1">
                <a:solidFill>
                  <a:srgbClr val="00B0F0"/>
                </a:solidFill>
              </a:rPr>
              <a:t>Novidades</a:t>
            </a:r>
          </a:p>
        </p:txBody>
      </p:sp>
      <p:pic>
        <p:nvPicPr>
          <p:cNvPr id="13" name="Imagem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5C0278A-E055-E2F7-D25C-B2A96C583107}"/>
              </a:ext>
            </a:extLst>
          </p:cNvPr>
          <p:cNvPicPr>
            <a:picLocks noChangeAspect="1"/>
          </p:cNvPicPr>
          <p:nvPr/>
        </p:nvPicPr>
        <p:blipFill>
          <a:blip r:embed="rId2"/>
          <a:stretch>
            <a:fillRect/>
          </a:stretch>
        </p:blipFill>
        <p:spPr>
          <a:xfrm>
            <a:off x="508729" y="239800"/>
            <a:ext cx="11467840" cy="6480000"/>
          </a:xfrm>
          <a:prstGeom prst="rect">
            <a:avLst/>
          </a:prstGeom>
          <a:ln w="12700">
            <a:solidFill>
              <a:schemeClr val="accent1">
                <a:lumMod val="75%"/>
              </a:schemeClr>
            </a:solidFill>
          </a:ln>
          <a:effectLst>
            <a:outerShdw blurRad="50800" dist="38100" dir="2700000" algn="tl" rotWithShape="0">
              <a:prstClr val="black">
                <a:alpha val="40%"/>
              </a:prstClr>
            </a:outerShdw>
          </a:effectLst>
        </p:spPr>
      </p:pic>
      <p:sp>
        <p:nvSpPr>
          <p:cNvPr id="2" name="Seta: para a Esquerda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4B2E1B7-C8AC-6B9B-0345-229443D5D7BD}"/>
              </a:ext>
            </a:extLst>
          </p:cNvPr>
          <p:cNvSpPr/>
          <p:nvPr/>
        </p:nvSpPr>
        <p:spPr>
          <a:xfrm>
            <a:off x="8680450" y="4585648"/>
            <a:ext cx="660400" cy="689667"/>
          </a:xfrm>
          <a:prstGeom prst="leftArrow">
            <a:avLst/>
          </a:prstGeom>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8540768"/>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C096C48-3CB6-EA24-17B0-170EC0DB9D31}"/>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4BB5D7A-EBEC-8F87-C00A-2F5140EADB69}"/>
              </a:ext>
            </a:extLst>
          </p:cNvPr>
          <p:cNvSpPr txBox="1"/>
          <p:nvPr/>
        </p:nvSpPr>
        <p:spPr>
          <a:xfrm>
            <a:off x="546829" y="1833004"/>
            <a:ext cx="9710058" cy="1477328"/>
          </a:xfrm>
          <a:prstGeom prst="rect">
            <a:avLst/>
          </a:prstGeom>
          <a:noFill/>
        </p:spPr>
        <p:txBody>
          <a:bodyPr wrap="square" rtlCol="0">
            <a:spAutoFit/>
          </a:bodyPr>
          <a:lstStyle>
            <a:defPPr>
              <a:defRPr lang="pt-BR"/>
            </a:defPPr>
            <a:lvl1pPr marL="457200" indent="-457200">
              <a:buClr>
                <a:srgbClr val="BCD435"/>
              </a:buClr>
              <a:buSzPct val="150%"/>
              <a:buFont typeface="Arial" panose="020B0604020202020204" pitchFamily="34" charset="0"/>
              <a:buChar char="•"/>
              <a:defRPr sz="3000" b="0"/>
            </a:lvl1pPr>
            <a:lvl2pPr marL="342900" lvl="1" indent="-342900">
              <a:buClr>
                <a:srgbClr val="BCD435"/>
              </a:buClr>
              <a:buSzPct val="150%"/>
              <a:buFont typeface="Arial" panose="020B0604020202020204" pitchFamily="34" charset="0"/>
              <a:buChar char="•"/>
              <a:defRPr sz="3000"/>
            </a:lvl2pPr>
          </a:lstStyle>
          <a:p>
            <a:r>
              <a:rPr lang="pt-BR" b="1"/>
              <a:t>Novo atributo raça e cor </a:t>
            </a:r>
            <a:r>
              <a:rPr lang="pt-BR"/>
              <a:t>opcional na identificação do contribuinte e dependentes (branca, preta, parda, amarela ou indígena) e recuperação do </a:t>
            </a:r>
            <a:r>
              <a:rPr lang="pt-BR" b="1"/>
              <a:t>nome social</a:t>
            </a:r>
            <a:r>
              <a:rPr lang="pt-BR"/>
              <a:t>.</a:t>
            </a:r>
          </a:p>
        </p:txBody>
      </p:sp>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B3FCA83-DF23-2B3A-6FD9-D6A27B46857E}"/>
              </a:ext>
            </a:extLst>
          </p:cNvPr>
          <p:cNvSpPr txBox="1"/>
          <p:nvPr/>
        </p:nvSpPr>
        <p:spPr>
          <a:xfrm>
            <a:off x="621257" y="482137"/>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Mudanças na declaração</a:t>
            </a:r>
          </a:p>
        </p:txBody>
      </p:sp>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6C1D894-2EDC-BE10-69F2-31235C4AA7DA}"/>
              </a:ext>
            </a:extLst>
          </p:cNvPr>
          <p:cNvSpPr txBox="1"/>
          <p:nvPr/>
        </p:nvSpPr>
        <p:spPr>
          <a:xfrm>
            <a:off x="672057" y="1116462"/>
            <a:ext cx="3328443" cy="615553"/>
          </a:xfrm>
          <a:prstGeom prst="rect">
            <a:avLst/>
          </a:prstGeom>
          <a:noFill/>
          <a:ln>
            <a:noFill/>
          </a:ln>
        </p:spPr>
        <p:txBody>
          <a:bodyPr wrap="square" rtlCol="0">
            <a:spAutoFit/>
          </a:bodyPr>
          <a:lstStyle/>
          <a:p>
            <a:r>
              <a:rPr lang="pt-BR" sz="3400" b="1">
                <a:solidFill>
                  <a:srgbClr val="00B0F0"/>
                </a:solidFill>
              </a:rPr>
              <a:t>Novidades</a:t>
            </a:r>
          </a:p>
        </p:txBody>
      </p:sp>
      <p:pic>
        <p:nvPicPr>
          <p:cNvPr id="12" name="Imagem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7FABC05-C028-F8D1-1512-1853E3B82661}"/>
              </a:ext>
            </a:extLst>
          </p:cNvPr>
          <p:cNvPicPr>
            <a:picLocks noChangeAspect="1"/>
          </p:cNvPicPr>
          <p:nvPr/>
        </p:nvPicPr>
        <p:blipFill>
          <a:blip r:embed="rId2"/>
          <a:stretch>
            <a:fillRect/>
          </a:stretch>
        </p:blipFill>
        <p:spPr>
          <a:xfrm>
            <a:off x="2893462" y="3310332"/>
            <a:ext cx="5704747" cy="3261053"/>
          </a:xfrm>
          <a:prstGeom prst="rect">
            <a:avLst/>
          </a:prstGeom>
          <a:ln w="12700">
            <a:solidFill>
              <a:schemeClr val="accent1">
                <a:lumMod val="75%"/>
              </a:schemeClr>
            </a:solidFill>
          </a:ln>
          <a:effectLst>
            <a:outerShdw blurRad="50800" dist="38100" dir="2700000" algn="tl" rotWithShape="0">
              <a:prstClr val="black">
                <a:alpha val="40%"/>
              </a:prstClr>
            </a:outerShdw>
          </a:effectLst>
        </p:spPr>
      </p:pic>
      <p:pic>
        <p:nvPicPr>
          <p:cNvPr id="8" name="Imagem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13C0F4E-BEB0-D274-7C46-F38DC421FF9C}"/>
              </a:ext>
            </a:extLst>
          </p:cNvPr>
          <p:cNvPicPr>
            <a:picLocks noChangeAspect="1"/>
          </p:cNvPicPr>
          <p:nvPr/>
        </p:nvPicPr>
        <p:blipFill>
          <a:blip r:embed="rId3"/>
          <a:stretch>
            <a:fillRect/>
          </a:stretch>
        </p:blipFill>
        <p:spPr>
          <a:xfrm>
            <a:off x="-685031" y="6571385"/>
            <a:ext cx="507231" cy="286615"/>
          </a:xfrm>
          <a:prstGeom prst="rect">
            <a:avLst/>
          </a:prstGeom>
          <a:ln w="12700">
            <a:solidFill>
              <a:schemeClr val="accent1">
                <a:lumMod val="75%"/>
              </a:schemeClr>
            </a:solidFill>
          </a:ln>
          <a:effectLst>
            <a:outerShdw blurRad="50800" dist="38100" dir="2700000" algn="tl" rotWithShape="0">
              <a:prstClr val="black">
                <a:alpha val="40%"/>
              </a:prstClr>
            </a:outerShdw>
          </a:effectLst>
        </p:spPr>
      </p:pic>
    </p:spTree>
    <p:extLst>
      <p:ext uri="{BB962C8B-B14F-4D97-AF65-F5344CB8AC3E}">
        <p14:creationId xmlns:p14="http://schemas.microsoft.com/office/powerpoint/2010/main" val="3607977224"/>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
                                          <p:val>
                                            <p:strVal val="#ppt_x"/>
                                          </p:val>
                                        </p:tav>
                                      </p:tavLst>
                                    </p:anim>
                                    <p:anim calcmode="lin" valueType="num">
                                      <p:cBhvr additive="base">
                                        <p:cTn id="8" dur="500" fill="hold"/>
                                        <p:tgtEl>
                                          <p:spTgt spid="12"/>
                                        </p:tgtEl>
                                        <p:attrNameLst>
                                          <p:attrName>ppt_y</p:attrName>
                                        </p:attrNameLst>
                                      </p:cBhvr>
                                      <p:tavLst>
                                        <p:tav tm="0%">
                                          <p:val>
                                            <p:strVal val="#ppt_y"/>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FE4F7A6-312E-8E7E-F351-1B5816DFC4AE}"/>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B200A68-5F7E-95C9-8095-16D57E8690F3}"/>
              </a:ext>
            </a:extLst>
          </p:cNvPr>
          <p:cNvSpPr txBox="1"/>
          <p:nvPr/>
        </p:nvSpPr>
        <p:spPr>
          <a:xfrm>
            <a:off x="546829" y="1833004"/>
            <a:ext cx="9710058" cy="1477328"/>
          </a:xfrm>
          <a:prstGeom prst="rect">
            <a:avLst/>
          </a:prstGeom>
          <a:noFill/>
        </p:spPr>
        <p:txBody>
          <a:bodyPr wrap="square" rtlCol="0">
            <a:spAutoFit/>
          </a:bodyPr>
          <a:lstStyle>
            <a:defPPr>
              <a:defRPr lang="pt-BR"/>
            </a:defPPr>
            <a:lvl1pPr marL="457200" indent="-457200">
              <a:buClr>
                <a:srgbClr val="BCD435"/>
              </a:buClr>
              <a:buSzPct val="150%"/>
              <a:buFont typeface="Arial" panose="020B0604020202020204" pitchFamily="34" charset="0"/>
              <a:buChar char="•"/>
              <a:defRPr sz="3000" b="0"/>
            </a:lvl1pPr>
            <a:lvl2pPr marL="342900" lvl="1" indent="-342900">
              <a:buClr>
                <a:srgbClr val="BCD435"/>
              </a:buClr>
              <a:buSzPct val="150%"/>
              <a:buFont typeface="Arial" panose="020B0604020202020204" pitchFamily="34" charset="0"/>
              <a:buChar char="•"/>
              <a:defRPr sz="3000"/>
            </a:lvl2pPr>
          </a:lstStyle>
          <a:p>
            <a:r>
              <a:rPr lang="pt-BR" b="1"/>
              <a:t>Novo atributo raça e cor </a:t>
            </a:r>
            <a:r>
              <a:rPr lang="pt-BR"/>
              <a:t>opcional na identificação do contribuinte e dependentes (branca, preta, parda, amarela ou indígena)</a:t>
            </a:r>
          </a:p>
        </p:txBody>
      </p:sp>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B17C715-56CB-F97A-7776-2AB996BB5A2E}"/>
              </a:ext>
            </a:extLst>
          </p:cNvPr>
          <p:cNvSpPr txBox="1"/>
          <p:nvPr/>
        </p:nvSpPr>
        <p:spPr>
          <a:xfrm>
            <a:off x="621257" y="482137"/>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Mudanças na declaração</a:t>
            </a:r>
          </a:p>
        </p:txBody>
      </p:sp>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E7A0908-3354-F11B-8290-C41CFC54C84D}"/>
              </a:ext>
            </a:extLst>
          </p:cNvPr>
          <p:cNvSpPr txBox="1"/>
          <p:nvPr/>
        </p:nvSpPr>
        <p:spPr>
          <a:xfrm>
            <a:off x="672057" y="1116462"/>
            <a:ext cx="3328443" cy="615553"/>
          </a:xfrm>
          <a:prstGeom prst="rect">
            <a:avLst/>
          </a:prstGeom>
          <a:noFill/>
          <a:ln>
            <a:noFill/>
          </a:ln>
        </p:spPr>
        <p:txBody>
          <a:bodyPr wrap="square" rtlCol="0">
            <a:spAutoFit/>
          </a:bodyPr>
          <a:lstStyle/>
          <a:p>
            <a:r>
              <a:rPr lang="pt-BR" sz="3400" b="1">
                <a:solidFill>
                  <a:srgbClr val="00B0F0"/>
                </a:solidFill>
              </a:rPr>
              <a:t>Novidades</a:t>
            </a:r>
          </a:p>
        </p:txBody>
      </p:sp>
      <p:pic>
        <p:nvPicPr>
          <p:cNvPr id="12" name="Imagem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1E956A2-D7D0-C207-E90E-D960320D91B6}"/>
              </a:ext>
            </a:extLst>
          </p:cNvPr>
          <p:cNvPicPr>
            <a:picLocks noChangeAspect="1"/>
          </p:cNvPicPr>
          <p:nvPr/>
        </p:nvPicPr>
        <p:blipFill>
          <a:blip r:embed="rId2"/>
          <a:stretch>
            <a:fillRect/>
          </a:stretch>
        </p:blipFill>
        <p:spPr>
          <a:xfrm>
            <a:off x="546829" y="189000"/>
            <a:ext cx="11335836" cy="6480000"/>
          </a:xfrm>
          <a:prstGeom prst="rect">
            <a:avLst/>
          </a:prstGeom>
          <a:ln w="12700">
            <a:solidFill>
              <a:schemeClr val="accent1">
                <a:lumMod val="75%"/>
              </a:schemeClr>
            </a:solidFill>
          </a:ln>
          <a:effectLst>
            <a:outerShdw blurRad="50800" dist="38100" dir="2700000" algn="tl" rotWithShape="0">
              <a:prstClr val="black">
                <a:alpha val="40%"/>
              </a:prstClr>
            </a:outerShdw>
          </a:effectLst>
        </p:spPr>
      </p:pic>
      <p:sp>
        <p:nvSpPr>
          <p:cNvPr id="2" name="Seta: para a Esquerda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AE343C8-FEB0-96F8-19F1-62518D530D31}"/>
              </a:ext>
            </a:extLst>
          </p:cNvPr>
          <p:cNvSpPr/>
          <p:nvPr/>
        </p:nvSpPr>
        <p:spPr>
          <a:xfrm>
            <a:off x="7727950" y="1882001"/>
            <a:ext cx="660400" cy="689667"/>
          </a:xfrm>
          <a:prstGeom prst="leftArrow">
            <a:avLst/>
          </a:prstGeom>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Esquerda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FA83716-BA22-8788-0028-0E5B1921BC90}"/>
              </a:ext>
            </a:extLst>
          </p:cNvPr>
          <p:cNvSpPr/>
          <p:nvPr/>
        </p:nvSpPr>
        <p:spPr>
          <a:xfrm>
            <a:off x="6016625" y="1343911"/>
            <a:ext cx="660400" cy="689667"/>
          </a:xfrm>
          <a:prstGeom prst="leftArrow">
            <a:avLst/>
          </a:prstGeom>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19257071"/>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9.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6354946-4918-57B0-CA02-74E93705D51C}"/>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90FDD61-0A91-AB24-8F9E-634A10FB8F0B}"/>
              </a:ext>
            </a:extLst>
          </p:cNvPr>
          <p:cNvSpPr txBox="1"/>
          <p:nvPr/>
        </p:nvSpPr>
        <p:spPr>
          <a:xfrm>
            <a:off x="1942057" y="2998113"/>
            <a:ext cx="788266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Verificação da chave PIX CPF</a:t>
            </a:r>
          </a:p>
        </p:txBody>
      </p:sp>
      <p:pic>
        <p:nvPicPr>
          <p:cNvPr id="3" name="Imagem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429824D-585A-6474-E172-CB1BE7DE97AD}"/>
              </a:ext>
            </a:extLst>
          </p:cNvPr>
          <p:cNvPicPr>
            <a:picLocks noChangeAspect="1"/>
          </p:cNvPicPr>
          <p:nvPr/>
        </p:nvPicPr>
        <p:blipFill>
          <a:blip r:embed="rId2"/>
          <a:stretch>
            <a:fillRect/>
          </a:stretch>
        </p:blipFill>
        <p:spPr>
          <a:xfrm>
            <a:off x="-494571" y="6698701"/>
            <a:ext cx="278671" cy="159299"/>
          </a:xfrm>
          <a:prstGeom prst="rect">
            <a:avLst/>
          </a:prstGeom>
          <a:ln w="12700">
            <a:solidFill>
              <a:schemeClr val="accent1">
                <a:lumMod val="75%"/>
              </a:schemeClr>
            </a:solidFill>
          </a:ln>
          <a:effectLst>
            <a:outerShdw blurRad="50800" dist="38100" dir="2700000" algn="tl" rotWithShape="0">
              <a:prstClr val="black">
                <a:alpha val="40%"/>
              </a:prstClr>
            </a:outerShdw>
          </a:effectLst>
        </p:spPr>
      </p:pic>
    </p:spTree>
    <p:extLst>
      <p:ext uri="{BB962C8B-B14F-4D97-AF65-F5344CB8AC3E}">
        <p14:creationId xmlns:p14="http://schemas.microsoft.com/office/powerpoint/2010/main" val="935067217"/>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D6B7CC9-291E-508E-A197-B24A375A22F2}"/>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6C454A7-5CF3-CDCE-78D8-8B40A783EB8C}"/>
              </a:ext>
            </a:extLst>
          </p:cNvPr>
          <p:cNvSpPr txBox="1"/>
          <p:nvPr/>
        </p:nvSpPr>
        <p:spPr>
          <a:xfrm>
            <a:off x="621258" y="482134"/>
            <a:ext cx="8008392"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Período de entrega IRPF 2026</a:t>
            </a:r>
          </a:p>
        </p:txBody>
      </p:sp>
      <p:sp>
        <p:nvSpPr>
          <p:cNvPr id="3" name="Retângul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10DE70E-6174-28B6-8971-B0FFAB89FE00}"/>
              </a:ext>
            </a:extLst>
          </p:cNvPr>
          <p:cNvSpPr/>
          <p:nvPr/>
        </p:nvSpPr>
        <p:spPr>
          <a:xfrm>
            <a:off x="1853566" y="2115493"/>
            <a:ext cx="7912604" cy="2656532"/>
          </a:xfrm>
          <a:prstGeom prst="rect">
            <a:avLst/>
          </a:prstGeom>
          <a:gradFill>
            <a:gsLst>
              <a:gs pos="0%">
                <a:schemeClr val="accent1">
                  <a:lumMod val="47%"/>
                  <a:lumOff val="53%"/>
                </a:schemeClr>
              </a:gs>
              <a:gs pos="100%">
                <a:schemeClr val="accent5">
                  <a:lumMod val="60%"/>
                  <a:lumOff val="40%"/>
                </a:schemeClr>
              </a:gs>
            </a:gsLst>
            <a:lin ang="5400000" scaled="1"/>
          </a:gradFill>
          <a:effectLst>
            <a:outerShdw blurRad="50800" dist="38100" dir="5400000" algn="t" rotWithShape="0">
              <a:prstClr val="black">
                <a:alpha val="40%"/>
              </a:prstClr>
            </a:outerShdw>
          </a:effectLst>
        </p:spPr>
        <p:style>
          <a:lnRef idx="2">
            <a:schemeClr val="accent1">
              <a:shade val="15%"/>
            </a:schemeClr>
          </a:lnRef>
          <a:fillRef idx="1">
            <a:schemeClr val="accent1"/>
          </a:fillRef>
          <a:effectRef idx="0">
            <a:schemeClr val="accent1"/>
          </a:effectRef>
          <a:fontRef idx="minor">
            <a:schemeClr val="lt1"/>
          </a:fontRef>
        </p:style>
        <p:txBody>
          <a:bodyPr lIns="396000" rIns="360000" rtlCol="0" anchor="ctr"/>
          <a:lstStyle/>
          <a:p>
            <a:r>
              <a:rPr lang="pt-BR" sz="3600">
                <a:solidFill>
                  <a:schemeClr val="tx1"/>
                </a:solidFill>
              </a:rPr>
              <a:t>Início:       23/março/2026 (08:00:00) </a:t>
            </a:r>
          </a:p>
          <a:p>
            <a:endParaRPr lang="pt-BR" sz="3600">
              <a:solidFill>
                <a:schemeClr val="tx1"/>
              </a:solidFill>
            </a:endParaRPr>
          </a:p>
          <a:p>
            <a:r>
              <a:rPr lang="pt-BR" sz="3600">
                <a:solidFill>
                  <a:schemeClr val="tx1"/>
                </a:solidFill>
              </a:rPr>
              <a:t>Término:  29/maio/2026 (23:59:59)</a:t>
            </a:r>
          </a:p>
        </p:txBody>
      </p:sp>
    </p:spTree>
    <p:extLst>
      <p:ext uri="{BB962C8B-B14F-4D97-AF65-F5344CB8AC3E}">
        <p14:creationId xmlns:p14="http://schemas.microsoft.com/office/powerpoint/2010/main" val="1936234666"/>
      </p:ext>
    </p:extLst>
  </p:cSld>
  <p:clrMapOvr>
    <a:masterClrMapping/>
  </p:clrMapOvr>
</p:sld>
</file>

<file path=ppt/slides/slide40.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587D6E1-323A-E7D9-5FB9-1BF920942477}"/>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2ADB38F-1E45-F217-2241-5CF1591B8963}"/>
              </a:ext>
            </a:extLst>
          </p:cNvPr>
          <p:cNvSpPr txBox="1"/>
          <p:nvPr/>
        </p:nvSpPr>
        <p:spPr>
          <a:xfrm>
            <a:off x="621257" y="524660"/>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Verificação da chave PIX CPF</a:t>
            </a:r>
          </a:p>
        </p:txBody>
      </p:sp>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BD443A3-4620-BFD9-ACA6-3D03D60061D6}"/>
              </a:ext>
            </a:extLst>
          </p:cNvPr>
          <p:cNvSpPr txBox="1"/>
          <p:nvPr/>
        </p:nvSpPr>
        <p:spPr>
          <a:xfrm>
            <a:off x="639545" y="1522414"/>
            <a:ext cx="9710058" cy="1938992"/>
          </a:xfrm>
          <a:prstGeom prst="rect">
            <a:avLst/>
          </a:prstGeom>
          <a:noFill/>
        </p:spPr>
        <p:txBody>
          <a:bodyPr wrap="square" rtlCol="0">
            <a:spAutoFit/>
          </a:bodyPr>
          <a:lstStyle>
            <a:defPPr>
              <a:defRPr lang="pt-BR"/>
            </a:defPPr>
            <a:lvl1pPr marL="457200" indent="-457200">
              <a:buClr>
                <a:srgbClr val="BCD435"/>
              </a:buClr>
              <a:buSzPct val="150%"/>
              <a:buFont typeface="Arial" panose="020B0604020202020204" pitchFamily="34" charset="0"/>
              <a:buChar char="•"/>
              <a:defRPr sz="3000" b="0"/>
            </a:lvl1pPr>
            <a:lvl2pPr marL="342900" lvl="1" indent="-342900">
              <a:buClr>
                <a:srgbClr val="BCD435"/>
              </a:buClr>
              <a:buSzPct val="150%"/>
              <a:buFont typeface="Arial" panose="020B0604020202020204" pitchFamily="34" charset="0"/>
              <a:buChar char="•"/>
              <a:defRPr sz="3000"/>
            </a:lvl2pPr>
          </a:lstStyle>
          <a:p>
            <a:pPr marL="0" indent="0">
              <a:buNone/>
            </a:pPr>
            <a:r>
              <a:rPr lang="pt-BR" u="sng"/>
              <a:t>Objetivo:</a:t>
            </a:r>
          </a:p>
          <a:p>
            <a:r>
              <a:rPr lang="pt-BR"/>
              <a:t>Evitar erros de preenchimento na declaração;</a:t>
            </a:r>
          </a:p>
          <a:p>
            <a:r>
              <a:rPr lang="pt-BR"/>
              <a:t>Reduzir problemas com o crédito das restituições;</a:t>
            </a:r>
          </a:p>
          <a:p>
            <a:r>
              <a:rPr lang="pt-BR"/>
              <a:t>Reduzir o reagendamentos do crédito.</a:t>
            </a:r>
          </a:p>
        </p:txBody>
      </p:sp>
      <p:sp>
        <p:nvSpPr>
          <p:cNvPr id="10" name="CaixaDeTexto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9BE2EDF-73E3-85F4-28C8-94568CDDC5A9}"/>
              </a:ext>
            </a:extLst>
          </p:cNvPr>
          <p:cNvSpPr txBox="1"/>
          <p:nvPr/>
        </p:nvSpPr>
        <p:spPr>
          <a:xfrm>
            <a:off x="621256" y="3793218"/>
            <a:ext cx="9979403" cy="2400657"/>
          </a:xfrm>
          <a:prstGeom prst="rect">
            <a:avLst/>
          </a:prstGeom>
          <a:noFill/>
        </p:spPr>
        <p:txBody>
          <a:bodyPr wrap="square" rtlCol="0">
            <a:spAutoFit/>
          </a:bodyPr>
          <a:lstStyle>
            <a:defPPr>
              <a:defRPr lang="pt-BR"/>
            </a:defPPr>
            <a:lvl1pPr indent="0">
              <a:buClr>
                <a:srgbClr val="BCD435"/>
              </a:buClr>
              <a:buSzPct val="150%"/>
              <a:buFont typeface="Arial" panose="020B0604020202020204" pitchFamily="34" charset="0"/>
              <a:buNone/>
              <a:defRPr sz="3000" b="0" u="sng"/>
            </a:lvl1pPr>
            <a:lvl2pPr marL="342900" lvl="1" indent="-342900">
              <a:buClr>
                <a:srgbClr val="BCD435"/>
              </a:buClr>
              <a:buSzPct val="150%"/>
              <a:buFont typeface="Arial" panose="020B0604020202020204" pitchFamily="34" charset="0"/>
              <a:buChar char="•"/>
              <a:defRPr sz="3000"/>
            </a:lvl2pPr>
          </a:lstStyle>
          <a:p>
            <a:r>
              <a:rPr lang="pt-BR"/>
              <a:t>Alcance:</a:t>
            </a:r>
          </a:p>
          <a:p>
            <a:pPr marL="457200" indent="-457200">
              <a:buFont typeface="Arial" panose="020B0604020202020204" pitchFamily="34" charset="0"/>
              <a:buChar char="•"/>
            </a:pPr>
            <a:r>
              <a:rPr lang="pt-BR" u="none"/>
              <a:t>Somente para quem optar por receber a restituição via PIX</a:t>
            </a:r>
          </a:p>
          <a:p>
            <a:pPr marL="457200" indent="-457200">
              <a:buFont typeface="Arial" panose="020B0604020202020204" pitchFamily="34" charset="0"/>
              <a:buChar char="•"/>
            </a:pPr>
            <a:endParaRPr lang="pt-BR" u="none"/>
          </a:p>
          <a:p>
            <a:r>
              <a:rPr lang="pt-BR"/>
              <a:t>Ação:</a:t>
            </a:r>
          </a:p>
          <a:p>
            <a:pPr marL="457200" indent="-457200">
              <a:buFont typeface="Arial" panose="020B0604020202020204" pitchFamily="34" charset="0"/>
              <a:buChar char="•"/>
            </a:pPr>
            <a:r>
              <a:rPr lang="pt-BR" u="none"/>
              <a:t>Verifica no Banco Central do Brasil se a chave PIX CPF existe.</a:t>
            </a:r>
          </a:p>
        </p:txBody>
      </p:sp>
      <p:pic>
        <p:nvPicPr>
          <p:cNvPr id="3" name="Imagem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C98A31D-3F55-FAC6-E771-90E7CCD486B3}"/>
              </a:ext>
            </a:extLst>
          </p:cNvPr>
          <p:cNvPicPr>
            <a:picLocks noChangeAspect="1"/>
          </p:cNvPicPr>
          <p:nvPr/>
        </p:nvPicPr>
        <p:blipFill>
          <a:blip r:embed="rId2"/>
          <a:stretch>
            <a:fillRect/>
          </a:stretch>
        </p:blipFill>
        <p:spPr>
          <a:xfrm>
            <a:off x="-494571" y="6698701"/>
            <a:ext cx="278671" cy="159299"/>
          </a:xfrm>
          <a:prstGeom prst="rect">
            <a:avLst/>
          </a:prstGeom>
          <a:ln w="12700">
            <a:solidFill>
              <a:schemeClr val="accent1">
                <a:lumMod val="75%"/>
              </a:schemeClr>
            </a:solidFill>
          </a:ln>
          <a:effectLst>
            <a:outerShdw blurRad="50800" dist="38100" dir="2700000" algn="tl" rotWithShape="0">
              <a:prstClr val="black">
                <a:alpha val="40%"/>
              </a:prstClr>
            </a:outerShdw>
          </a:effectLst>
        </p:spPr>
      </p:pic>
    </p:spTree>
    <p:extLst>
      <p:ext uri="{BB962C8B-B14F-4D97-AF65-F5344CB8AC3E}">
        <p14:creationId xmlns:p14="http://schemas.microsoft.com/office/powerpoint/2010/main" val="1686604514"/>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41.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B81B93D-AE6B-8D54-2E27-D4EB735599DC}"/>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1B6EC59-C5E7-600E-80B7-10B92C04F380}"/>
              </a:ext>
            </a:extLst>
          </p:cNvPr>
          <p:cNvSpPr txBox="1"/>
          <p:nvPr/>
        </p:nvSpPr>
        <p:spPr>
          <a:xfrm>
            <a:off x="650178" y="1473941"/>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1) No momento da transmissão da declaração pelo MIR:</a:t>
            </a:r>
          </a:p>
        </p:txBody>
      </p:sp>
      <p:sp>
        <p:nvSpPr>
          <p:cNvPr id="6" name="CaixaDeTexto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4716BD8-6D56-B87A-F01A-639929C4CB70}"/>
              </a:ext>
            </a:extLst>
          </p:cNvPr>
          <p:cNvSpPr txBox="1"/>
          <p:nvPr/>
        </p:nvSpPr>
        <p:spPr>
          <a:xfrm>
            <a:off x="631890" y="2213388"/>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2) No momento em que a declaração vai para fila de espera:</a:t>
            </a:r>
          </a:p>
        </p:txBody>
      </p:sp>
      <p:sp>
        <p:nvSpPr>
          <p:cNvPr id="7" name="CaixaDeTexto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B938FDD-ED46-941B-AF40-2634E606B05C}"/>
              </a:ext>
            </a:extLst>
          </p:cNvPr>
          <p:cNvSpPr txBox="1"/>
          <p:nvPr/>
        </p:nvSpPr>
        <p:spPr>
          <a:xfrm>
            <a:off x="631890" y="2919208"/>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3) Na consulta restituição – pública:</a:t>
            </a:r>
            <a:endParaRPr lang="pt-BR">
              <a:solidFill>
                <a:srgbClr val="FF0000"/>
              </a:solidFill>
            </a:endParaRPr>
          </a:p>
        </p:txBody>
      </p:sp>
      <p:sp>
        <p:nvSpPr>
          <p:cNvPr id="8" name="CaixaDeTexto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DFDBC96-AE4B-6139-F76D-341B9C89EFCC}"/>
              </a:ext>
            </a:extLst>
          </p:cNvPr>
          <p:cNvSpPr txBox="1"/>
          <p:nvPr/>
        </p:nvSpPr>
        <p:spPr>
          <a:xfrm>
            <a:off x="631890" y="3659240"/>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4) No acesso ao Meu Imposto de Renda (extrato):</a:t>
            </a:r>
          </a:p>
        </p:txBody>
      </p:sp>
      <p:sp>
        <p:nvSpPr>
          <p:cNvPr id="9" name="CaixaDeTexto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EAB5017-5FB2-6D93-3ADA-3D814E8A266B}"/>
              </a:ext>
            </a:extLst>
          </p:cNvPr>
          <p:cNvSpPr txBox="1"/>
          <p:nvPr/>
        </p:nvSpPr>
        <p:spPr>
          <a:xfrm>
            <a:off x="631890" y="4399272"/>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5) Na geração do lote de restituição:</a:t>
            </a:r>
          </a:p>
        </p:txBody>
      </p:sp>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731675B-4D8F-6718-D9AE-194375812652}"/>
              </a:ext>
            </a:extLst>
          </p:cNvPr>
          <p:cNvSpPr txBox="1"/>
          <p:nvPr/>
        </p:nvSpPr>
        <p:spPr>
          <a:xfrm>
            <a:off x="621257" y="524660"/>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Verificação da chave PIX CPF</a:t>
            </a:r>
          </a:p>
        </p:txBody>
      </p:sp>
    </p:spTree>
    <p:extLst>
      <p:ext uri="{BB962C8B-B14F-4D97-AF65-F5344CB8AC3E}">
        <p14:creationId xmlns:p14="http://schemas.microsoft.com/office/powerpoint/2010/main" val="2191899870"/>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42.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ED06340-A6C5-8BF5-1D28-710ED05416DD}"/>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9F437D2-121A-2803-9A22-FF138E6DCBEC}"/>
              </a:ext>
            </a:extLst>
          </p:cNvPr>
          <p:cNvSpPr txBox="1"/>
          <p:nvPr/>
        </p:nvSpPr>
        <p:spPr>
          <a:xfrm>
            <a:off x="650178" y="1473941"/>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b="1"/>
              <a:t>1) No momento da transmissão da declaração pelo MIR:</a:t>
            </a:r>
          </a:p>
        </p:txBody>
      </p:sp>
      <p:sp>
        <p:nvSpPr>
          <p:cNvPr id="6" name="CaixaDeTexto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4DEC244-9901-C8E6-F217-85815F37F026}"/>
              </a:ext>
            </a:extLst>
          </p:cNvPr>
          <p:cNvSpPr txBox="1"/>
          <p:nvPr/>
        </p:nvSpPr>
        <p:spPr>
          <a:xfrm>
            <a:off x="631890" y="3893338"/>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2) No momento em que a declaração vai para fila de espera:</a:t>
            </a:r>
          </a:p>
        </p:txBody>
      </p:sp>
      <p:sp>
        <p:nvSpPr>
          <p:cNvPr id="8" name="CaixaDeTexto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C5DC3B6-9821-6043-9701-6BF5CBDA1481}"/>
              </a:ext>
            </a:extLst>
          </p:cNvPr>
          <p:cNvSpPr txBox="1"/>
          <p:nvPr/>
        </p:nvSpPr>
        <p:spPr>
          <a:xfrm>
            <a:off x="631890" y="5339190"/>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4) No acesso ao Meu Imposto de Renda (extrato):</a:t>
            </a:r>
          </a:p>
        </p:txBody>
      </p:sp>
      <p:sp>
        <p:nvSpPr>
          <p:cNvPr id="9" name="CaixaDeTexto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27453AE-5025-FDDC-00E8-00D400909C62}"/>
              </a:ext>
            </a:extLst>
          </p:cNvPr>
          <p:cNvSpPr txBox="1"/>
          <p:nvPr/>
        </p:nvSpPr>
        <p:spPr>
          <a:xfrm>
            <a:off x="631890" y="6079222"/>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5) Na geração do lote de restituição:</a:t>
            </a:r>
          </a:p>
        </p:txBody>
      </p:sp>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175F86A-9DE9-EFB8-9FFF-67CA89181DA2}"/>
              </a:ext>
            </a:extLst>
          </p:cNvPr>
          <p:cNvSpPr txBox="1"/>
          <p:nvPr/>
        </p:nvSpPr>
        <p:spPr>
          <a:xfrm>
            <a:off x="649054" y="2027939"/>
            <a:ext cx="9710058" cy="1477328"/>
          </a:xfrm>
          <a:prstGeom prst="rect">
            <a:avLst/>
          </a:prstGeom>
          <a:noFill/>
        </p:spPr>
        <p:txBody>
          <a:bodyPr wrap="square" rtlCol="0">
            <a:spAutoFit/>
          </a:bodyPr>
          <a:lstStyle>
            <a:defPPr>
              <a:defRPr lang="pt-BR"/>
            </a:defPPr>
            <a:lvl1pPr marL="457200" indent="-457200">
              <a:buClr>
                <a:srgbClr val="BCD435"/>
              </a:buClr>
              <a:buSzPct val="150%"/>
              <a:buFont typeface="Arial" panose="020B0604020202020204" pitchFamily="34" charset="0"/>
              <a:buChar char="•"/>
              <a:defRPr sz="3000" b="0"/>
            </a:lvl1pPr>
            <a:lvl2pPr marL="342900" lvl="1" indent="-342900">
              <a:buClr>
                <a:srgbClr val="BCD435"/>
              </a:buClr>
              <a:buSzPct val="150%"/>
              <a:buFont typeface="Arial" panose="020B0604020202020204" pitchFamily="34" charset="0"/>
              <a:buChar char="•"/>
              <a:defRPr sz="3000"/>
            </a:lvl2pPr>
          </a:lstStyle>
          <a:p>
            <a:pPr marL="0" indent="0">
              <a:buNone/>
            </a:pPr>
            <a:r>
              <a:rPr lang="pt-BR">
                <a:solidFill>
                  <a:srgbClr val="0F4279"/>
                </a:solidFill>
              </a:rPr>
              <a:t>- Valida a existência da chave, alerta se não existir chave, mas não impede a entrega;</a:t>
            </a:r>
          </a:p>
          <a:p>
            <a:pPr marL="0" indent="0">
              <a:buNone/>
            </a:pPr>
            <a:r>
              <a:rPr lang="pt-BR">
                <a:solidFill>
                  <a:srgbClr val="0F4279"/>
                </a:solidFill>
              </a:rPr>
              <a:t>- Não há essa validação no PGD IRPF.</a:t>
            </a:r>
          </a:p>
        </p:txBody>
      </p:sp>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FC6E5EB-60DC-DF4E-5B5A-00E819769F09}"/>
              </a:ext>
            </a:extLst>
          </p:cNvPr>
          <p:cNvSpPr txBox="1"/>
          <p:nvPr/>
        </p:nvSpPr>
        <p:spPr>
          <a:xfrm>
            <a:off x="621257" y="524660"/>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Verificação da chave PIX CPF</a:t>
            </a:r>
          </a:p>
        </p:txBody>
      </p:sp>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AA3013E-8868-B939-805B-96EDC5E6C216}"/>
              </a:ext>
            </a:extLst>
          </p:cNvPr>
          <p:cNvSpPr txBox="1"/>
          <p:nvPr/>
        </p:nvSpPr>
        <p:spPr>
          <a:xfrm>
            <a:off x="631890" y="4614658"/>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3) Na consulta restituição – pública:</a:t>
            </a:r>
            <a:endParaRPr lang="pt-BR">
              <a:solidFill>
                <a:srgbClr val="FF0000"/>
              </a:solidFill>
            </a:endParaRPr>
          </a:p>
        </p:txBody>
      </p:sp>
      <p:pic>
        <p:nvPicPr>
          <p:cNvPr id="10" name="Imagem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DE9218F-35AE-175B-76F2-11808E34989E}"/>
              </a:ext>
            </a:extLst>
          </p:cNvPr>
          <p:cNvPicPr>
            <a:picLocks noChangeAspect="1"/>
          </p:cNvPicPr>
          <p:nvPr/>
        </p:nvPicPr>
        <p:blipFill>
          <a:blip r:embed="rId2"/>
          <a:stretch>
            <a:fillRect/>
          </a:stretch>
        </p:blipFill>
        <p:spPr>
          <a:xfrm>
            <a:off x="3434080" y="1456723"/>
            <a:ext cx="6026921" cy="5294514"/>
          </a:xfrm>
          <a:prstGeom prst="rect">
            <a:avLst/>
          </a:prstGeom>
        </p:spPr>
      </p:pic>
    </p:spTree>
    <p:extLst>
      <p:ext uri="{BB962C8B-B14F-4D97-AF65-F5344CB8AC3E}">
        <p14:creationId xmlns:p14="http://schemas.microsoft.com/office/powerpoint/2010/main" val="1013296773"/>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
                                          <p:val>
                                            <p:strVal val="#ppt_x"/>
                                          </p:val>
                                        </p:tav>
                                      </p:tavLst>
                                    </p:anim>
                                    <p:anim calcmode="lin" valueType="num">
                                      <p:cBhvr>
                                        <p:cTn id="9" dur="1000" fill="hold"/>
                                        <p:tgtEl>
                                          <p:spTgt spid="10"/>
                                        </p:tgtEl>
                                        <p:attrNameLst>
                                          <p:attrName>ppt_y</p:attrName>
                                        </p:attrNameLst>
                                      </p:cBhvr>
                                      <p:tavLst>
                                        <p:tav tm="0%">
                                          <p:val>
                                            <p:strVal val="#ppt_y+.1"/>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998FEFE-7153-BF68-9F66-EE6508657873}"/>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025CF6E-3939-0285-781A-E784FFE1FABE}"/>
              </a:ext>
            </a:extLst>
          </p:cNvPr>
          <p:cNvSpPr txBox="1"/>
          <p:nvPr/>
        </p:nvSpPr>
        <p:spPr>
          <a:xfrm>
            <a:off x="650178" y="1473941"/>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1) No momento da transmissão da declaração pelo MIR:</a:t>
            </a:r>
          </a:p>
        </p:txBody>
      </p:sp>
      <p:sp>
        <p:nvSpPr>
          <p:cNvPr id="6" name="CaixaDeTexto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E367663-2EAC-8078-0524-842390761031}"/>
              </a:ext>
            </a:extLst>
          </p:cNvPr>
          <p:cNvSpPr txBox="1"/>
          <p:nvPr/>
        </p:nvSpPr>
        <p:spPr>
          <a:xfrm>
            <a:off x="631890" y="2213388"/>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b="1"/>
              <a:t>2) No momento em que a declaração vai para fila de espera:</a:t>
            </a:r>
          </a:p>
        </p:txBody>
      </p:sp>
      <p:sp>
        <p:nvSpPr>
          <p:cNvPr id="8" name="CaixaDeTexto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44EA692-2A89-6B1F-5365-282C136FF4A7}"/>
              </a:ext>
            </a:extLst>
          </p:cNvPr>
          <p:cNvSpPr txBox="1"/>
          <p:nvPr/>
        </p:nvSpPr>
        <p:spPr>
          <a:xfrm>
            <a:off x="631890" y="5222227"/>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4) No acesso ao Meu Imposto de Renda (extrato):</a:t>
            </a:r>
          </a:p>
        </p:txBody>
      </p:sp>
      <p:sp>
        <p:nvSpPr>
          <p:cNvPr id="9" name="CaixaDeTexto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9E37364-0D8E-AFEA-F13E-7108186240CA}"/>
              </a:ext>
            </a:extLst>
          </p:cNvPr>
          <p:cNvSpPr txBox="1"/>
          <p:nvPr/>
        </p:nvSpPr>
        <p:spPr>
          <a:xfrm>
            <a:off x="631890" y="5962259"/>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5) Na geração do lote de restituição:</a:t>
            </a:r>
          </a:p>
        </p:txBody>
      </p:sp>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BDD2BA5-237A-1D38-2130-77246AA76639}"/>
              </a:ext>
            </a:extLst>
          </p:cNvPr>
          <p:cNvSpPr txBox="1"/>
          <p:nvPr/>
        </p:nvSpPr>
        <p:spPr>
          <a:xfrm>
            <a:off x="720202" y="2655295"/>
            <a:ext cx="10741695" cy="1477328"/>
          </a:xfrm>
          <a:prstGeom prst="rect">
            <a:avLst/>
          </a:prstGeom>
          <a:noFill/>
        </p:spPr>
        <p:txBody>
          <a:bodyPr wrap="square" rtlCol="0">
            <a:spAutoFit/>
          </a:bodyPr>
          <a:lstStyle>
            <a:defPPr>
              <a:defRPr lang="pt-BR"/>
            </a:defPPr>
            <a:lvl1pPr>
              <a:defRPr sz="3000">
                <a:solidFill>
                  <a:srgbClr val="0F4279"/>
                </a:solidFill>
              </a:defRPr>
            </a:lvl1pPr>
          </a:lstStyle>
          <a:p>
            <a:r>
              <a:rPr lang="pt-BR"/>
              <a:t>Independente de onde foi feita (PGD ou MIR)</a:t>
            </a:r>
          </a:p>
          <a:p>
            <a:pPr marL="457200" indent="-457200">
              <a:buFont typeface="Arial" panose="020B0604020202020204" pitchFamily="34" charset="0"/>
              <a:buChar char="•"/>
            </a:pPr>
            <a:r>
              <a:rPr lang="pt-BR"/>
              <a:t>Se a chave PIX existe –&gt; vai para fila de espera </a:t>
            </a:r>
          </a:p>
          <a:p>
            <a:pPr marL="457200" indent="-457200">
              <a:buFont typeface="Arial" panose="020B0604020202020204" pitchFamily="34" charset="0"/>
              <a:buChar char="•"/>
            </a:pPr>
            <a:r>
              <a:rPr lang="pt-BR"/>
              <a:t>Se a chave PIX não existe –&gt; fila de espera com pendência.</a:t>
            </a:r>
          </a:p>
        </p:txBody>
      </p:sp>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963E0EA-83B0-C80D-2073-39180EAE1586}"/>
              </a:ext>
            </a:extLst>
          </p:cNvPr>
          <p:cNvSpPr txBox="1"/>
          <p:nvPr/>
        </p:nvSpPr>
        <p:spPr>
          <a:xfrm>
            <a:off x="621257" y="524660"/>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Verificação da chave PIX CPF</a:t>
            </a:r>
          </a:p>
        </p:txBody>
      </p:sp>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B6AE386-1C78-5A6E-8F8A-07D5EE89E135}"/>
              </a:ext>
            </a:extLst>
          </p:cNvPr>
          <p:cNvSpPr txBox="1"/>
          <p:nvPr/>
        </p:nvSpPr>
        <p:spPr>
          <a:xfrm>
            <a:off x="641415" y="4605133"/>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3) Na consulta restituição – pública:</a:t>
            </a:r>
            <a:endParaRPr lang="pt-BR">
              <a:solidFill>
                <a:srgbClr val="FF0000"/>
              </a:solidFill>
            </a:endParaRPr>
          </a:p>
        </p:txBody>
      </p:sp>
    </p:spTree>
    <p:extLst>
      <p:ext uri="{BB962C8B-B14F-4D97-AF65-F5344CB8AC3E}">
        <p14:creationId xmlns:p14="http://schemas.microsoft.com/office/powerpoint/2010/main" val="339073379"/>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44.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DD653CE-0E29-E655-5F19-F623D1D07323}"/>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3D8AECF-CC6A-B6A2-D7F6-35BA564711F5}"/>
              </a:ext>
            </a:extLst>
          </p:cNvPr>
          <p:cNvSpPr txBox="1"/>
          <p:nvPr/>
        </p:nvSpPr>
        <p:spPr>
          <a:xfrm>
            <a:off x="650178" y="1473941"/>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1) No momento da transmissão da declaração pelo MIR:</a:t>
            </a:r>
          </a:p>
        </p:txBody>
      </p:sp>
      <p:sp>
        <p:nvSpPr>
          <p:cNvPr id="6" name="CaixaDeTexto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C373A5B-EA4D-A60C-0BB4-0A6F1128E0FF}"/>
              </a:ext>
            </a:extLst>
          </p:cNvPr>
          <p:cNvSpPr txBox="1"/>
          <p:nvPr/>
        </p:nvSpPr>
        <p:spPr>
          <a:xfrm>
            <a:off x="631890" y="2213388"/>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2) No momento em que a declaração vai para fila de espera:</a:t>
            </a:r>
          </a:p>
        </p:txBody>
      </p:sp>
      <p:sp>
        <p:nvSpPr>
          <p:cNvPr id="8" name="CaixaDeTexto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27A6A55-9E80-05C9-1530-04C1B1B2EA3B}"/>
              </a:ext>
            </a:extLst>
          </p:cNvPr>
          <p:cNvSpPr txBox="1"/>
          <p:nvPr/>
        </p:nvSpPr>
        <p:spPr>
          <a:xfrm>
            <a:off x="631890" y="5381720"/>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4) No acesso ao Meu Imposto de Renda (extrato):</a:t>
            </a:r>
          </a:p>
        </p:txBody>
      </p:sp>
      <p:sp>
        <p:nvSpPr>
          <p:cNvPr id="9" name="CaixaDeTexto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333D20E-77FE-DA10-5576-0BBA4A30E389}"/>
              </a:ext>
            </a:extLst>
          </p:cNvPr>
          <p:cNvSpPr txBox="1"/>
          <p:nvPr/>
        </p:nvSpPr>
        <p:spPr>
          <a:xfrm>
            <a:off x="631890" y="6121752"/>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5) Na geração do lote de restituição:</a:t>
            </a:r>
          </a:p>
        </p:txBody>
      </p:sp>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C7F5217-957B-D61B-A3B4-793B16EE1FBB}"/>
              </a:ext>
            </a:extLst>
          </p:cNvPr>
          <p:cNvSpPr txBox="1"/>
          <p:nvPr/>
        </p:nvSpPr>
        <p:spPr>
          <a:xfrm>
            <a:off x="642504" y="3439633"/>
            <a:ext cx="10096380" cy="1477328"/>
          </a:xfrm>
          <a:prstGeom prst="rect">
            <a:avLst/>
          </a:prstGeom>
          <a:noFill/>
        </p:spPr>
        <p:txBody>
          <a:bodyPr wrap="square" rtlCol="0">
            <a:spAutoFit/>
          </a:bodyPr>
          <a:lstStyle>
            <a:defPPr>
              <a:defRPr lang="pt-BR"/>
            </a:defPPr>
            <a:lvl1pPr>
              <a:defRPr sz="3000">
                <a:solidFill>
                  <a:srgbClr val="0F4279"/>
                </a:solidFill>
              </a:defRPr>
            </a:lvl1pPr>
          </a:lstStyle>
          <a:p>
            <a:r>
              <a:rPr lang="pt-BR"/>
              <a:t>Se estiver em fila de espera com pendência de chave PIX: mostra mensagem de que há pendência (sem identificar qual) e orienta para consultar no Meu Imposto de Renda (extrato).</a:t>
            </a:r>
          </a:p>
        </p:txBody>
      </p:sp>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0831DC5-9198-E001-1B17-6CD2A0E720E2}"/>
              </a:ext>
            </a:extLst>
          </p:cNvPr>
          <p:cNvSpPr txBox="1"/>
          <p:nvPr/>
        </p:nvSpPr>
        <p:spPr>
          <a:xfrm>
            <a:off x="621257" y="524660"/>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Verificação da chave PIX CPF</a:t>
            </a:r>
          </a:p>
        </p:txBody>
      </p:sp>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E45B4E3-9D28-0E68-FC2A-798F2A4540E8}"/>
              </a:ext>
            </a:extLst>
          </p:cNvPr>
          <p:cNvSpPr txBox="1"/>
          <p:nvPr/>
        </p:nvSpPr>
        <p:spPr>
          <a:xfrm>
            <a:off x="631890" y="2919208"/>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b="1"/>
              <a:t>3) Na consulta restituição – pública:</a:t>
            </a:r>
            <a:endParaRPr lang="pt-BR" b="1">
              <a:solidFill>
                <a:srgbClr val="FF0000"/>
              </a:solidFill>
            </a:endParaRPr>
          </a:p>
        </p:txBody>
      </p:sp>
    </p:spTree>
    <p:extLst>
      <p:ext uri="{BB962C8B-B14F-4D97-AF65-F5344CB8AC3E}">
        <p14:creationId xmlns:p14="http://schemas.microsoft.com/office/powerpoint/2010/main" val="724819979"/>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45.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E4F72E3-F800-948A-A9D2-657177278D70}"/>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A03EE0C-3FA3-3C87-48D7-8A42C8AAF277}"/>
              </a:ext>
            </a:extLst>
          </p:cNvPr>
          <p:cNvSpPr txBox="1"/>
          <p:nvPr/>
        </p:nvSpPr>
        <p:spPr>
          <a:xfrm>
            <a:off x="650178" y="1473941"/>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1) No momento da transmissão da declaração pelo MIR:</a:t>
            </a:r>
          </a:p>
        </p:txBody>
      </p:sp>
      <p:sp>
        <p:nvSpPr>
          <p:cNvPr id="6" name="CaixaDeTexto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14AE615-8723-ED93-CB15-367C7C5E135B}"/>
              </a:ext>
            </a:extLst>
          </p:cNvPr>
          <p:cNvSpPr txBox="1"/>
          <p:nvPr/>
        </p:nvSpPr>
        <p:spPr>
          <a:xfrm>
            <a:off x="631890" y="2213388"/>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2) No momento em que a declaração vai para fila de espera:</a:t>
            </a:r>
          </a:p>
        </p:txBody>
      </p:sp>
      <p:sp>
        <p:nvSpPr>
          <p:cNvPr id="8" name="CaixaDeTexto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129C52E-816F-E082-7A25-4AD8E7C892EB}"/>
              </a:ext>
            </a:extLst>
          </p:cNvPr>
          <p:cNvSpPr txBox="1"/>
          <p:nvPr/>
        </p:nvSpPr>
        <p:spPr>
          <a:xfrm>
            <a:off x="631890" y="3659240"/>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b="1"/>
              <a:t>4) No acesso ao Meu Imposto de Renda (extrato):</a:t>
            </a:r>
          </a:p>
        </p:txBody>
      </p:sp>
      <p:sp>
        <p:nvSpPr>
          <p:cNvPr id="9" name="CaixaDeTexto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F5E825E-7AC6-DD75-F9F4-6A9FB80A2CD9}"/>
              </a:ext>
            </a:extLst>
          </p:cNvPr>
          <p:cNvSpPr txBox="1"/>
          <p:nvPr/>
        </p:nvSpPr>
        <p:spPr>
          <a:xfrm>
            <a:off x="631890" y="5972887"/>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5) Na geração do lote de restituição:</a:t>
            </a:r>
          </a:p>
        </p:txBody>
      </p:sp>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C92DFFE-660B-CA10-5473-15215A2500E3}"/>
              </a:ext>
            </a:extLst>
          </p:cNvPr>
          <p:cNvSpPr txBox="1"/>
          <p:nvPr/>
        </p:nvSpPr>
        <p:spPr>
          <a:xfrm>
            <a:off x="695667" y="4158644"/>
            <a:ext cx="9710058" cy="1477328"/>
          </a:xfrm>
          <a:prstGeom prst="rect">
            <a:avLst/>
          </a:prstGeom>
          <a:noFill/>
        </p:spPr>
        <p:txBody>
          <a:bodyPr wrap="square" rtlCol="0">
            <a:spAutoFit/>
          </a:bodyPr>
          <a:lstStyle>
            <a:defPPr>
              <a:defRPr lang="pt-BR"/>
            </a:defPPr>
            <a:lvl1pPr>
              <a:defRPr sz="3000">
                <a:solidFill>
                  <a:srgbClr val="0F4279"/>
                </a:solidFill>
              </a:defRPr>
            </a:lvl1pPr>
          </a:lstStyle>
          <a:p>
            <a:r>
              <a:rPr lang="pt-BR"/>
              <a:t>Será feita nova verificação da chave no Bacen. Caso continue com pendência haverá mensagem para cadastrar a chave PIX CPF ou informar uma conta bancária para restituição.</a:t>
            </a:r>
          </a:p>
        </p:txBody>
      </p:sp>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8AF1DE1-0B02-6B41-E5BC-F345C7870FD9}"/>
              </a:ext>
            </a:extLst>
          </p:cNvPr>
          <p:cNvSpPr txBox="1"/>
          <p:nvPr/>
        </p:nvSpPr>
        <p:spPr>
          <a:xfrm>
            <a:off x="621257" y="524660"/>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Verificação da chave PIX CPF</a:t>
            </a:r>
          </a:p>
        </p:txBody>
      </p:sp>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A03DBD7-8E7B-1729-9614-0FF751EB3A1F}"/>
              </a:ext>
            </a:extLst>
          </p:cNvPr>
          <p:cNvSpPr txBox="1"/>
          <p:nvPr/>
        </p:nvSpPr>
        <p:spPr>
          <a:xfrm>
            <a:off x="631890" y="2919208"/>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3) Na consulta restituição – pública:</a:t>
            </a:r>
            <a:endParaRPr lang="pt-BR">
              <a:solidFill>
                <a:srgbClr val="FF0000"/>
              </a:solidFill>
            </a:endParaRPr>
          </a:p>
        </p:txBody>
      </p:sp>
    </p:spTree>
    <p:extLst>
      <p:ext uri="{BB962C8B-B14F-4D97-AF65-F5344CB8AC3E}">
        <p14:creationId xmlns:p14="http://schemas.microsoft.com/office/powerpoint/2010/main" val="1019834224"/>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46.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3EF11FF-C56F-41C4-392E-C8BE465E8590}"/>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93DADB4-0EF1-F46C-729B-9C0DE17E16B2}"/>
              </a:ext>
            </a:extLst>
          </p:cNvPr>
          <p:cNvSpPr txBox="1"/>
          <p:nvPr/>
        </p:nvSpPr>
        <p:spPr>
          <a:xfrm>
            <a:off x="650178" y="1473941"/>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1) No momento da transmissão da declaração pelo MIR:</a:t>
            </a:r>
          </a:p>
        </p:txBody>
      </p:sp>
      <p:sp>
        <p:nvSpPr>
          <p:cNvPr id="6" name="CaixaDeTexto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1A85F4B-331C-169A-9853-7D9F126AB3FE}"/>
              </a:ext>
            </a:extLst>
          </p:cNvPr>
          <p:cNvSpPr txBox="1"/>
          <p:nvPr/>
        </p:nvSpPr>
        <p:spPr>
          <a:xfrm>
            <a:off x="631890" y="2213388"/>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2) No momento em que a declaração vai para fila de espera:</a:t>
            </a:r>
          </a:p>
        </p:txBody>
      </p:sp>
      <p:sp>
        <p:nvSpPr>
          <p:cNvPr id="8" name="CaixaDeTexto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C96A3B7-4A07-53F9-C8E7-7136CAE1815B}"/>
              </a:ext>
            </a:extLst>
          </p:cNvPr>
          <p:cNvSpPr txBox="1"/>
          <p:nvPr/>
        </p:nvSpPr>
        <p:spPr>
          <a:xfrm>
            <a:off x="631890" y="3659240"/>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4) No acesso ao Meu Imposto de Renda (extrato):</a:t>
            </a:r>
          </a:p>
        </p:txBody>
      </p:sp>
      <p:sp>
        <p:nvSpPr>
          <p:cNvPr id="9" name="CaixaDeTexto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CEE1392-CB48-7FE0-CF08-615E4BBDCAF6}"/>
              </a:ext>
            </a:extLst>
          </p:cNvPr>
          <p:cNvSpPr txBox="1"/>
          <p:nvPr/>
        </p:nvSpPr>
        <p:spPr>
          <a:xfrm>
            <a:off x="631890" y="4399272"/>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b="1"/>
              <a:t>5) Na geração do lote de restituição:</a:t>
            </a:r>
          </a:p>
        </p:txBody>
      </p:sp>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D353C7E-69DF-F400-97D3-AB56D637DB60}"/>
              </a:ext>
            </a:extLst>
          </p:cNvPr>
          <p:cNvSpPr txBox="1"/>
          <p:nvPr/>
        </p:nvSpPr>
        <p:spPr>
          <a:xfrm>
            <a:off x="993379" y="4921188"/>
            <a:ext cx="9348569" cy="1015663"/>
          </a:xfrm>
          <a:prstGeom prst="rect">
            <a:avLst/>
          </a:prstGeom>
          <a:noFill/>
        </p:spPr>
        <p:txBody>
          <a:bodyPr wrap="square" rtlCol="0">
            <a:spAutoFit/>
          </a:bodyPr>
          <a:lstStyle>
            <a:defPPr>
              <a:defRPr lang="pt-BR"/>
            </a:defPPr>
            <a:lvl1pPr>
              <a:defRPr sz="3000">
                <a:solidFill>
                  <a:srgbClr val="0F4279"/>
                </a:solidFill>
              </a:defRPr>
            </a:lvl1pPr>
          </a:lstStyle>
          <a:p>
            <a:r>
              <a:rPr lang="pt-BR"/>
              <a:t>Nova verificação no Bacen dos que ainda possuem pendência de cadastramento de chave PIX CPF.</a:t>
            </a:r>
          </a:p>
        </p:txBody>
      </p:sp>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17108DA-C3A3-9B6B-403A-F726A6973D2E}"/>
              </a:ext>
            </a:extLst>
          </p:cNvPr>
          <p:cNvSpPr txBox="1"/>
          <p:nvPr/>
        </p:nvSpPr>
        <p:spPr>
          <a:xfrm>
            <a:off x="621257" y="524660"/>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Verificação da chave PIX CPF</a:t>
            </a:r>
          </a:p>
        </p:txBody>
      </p:sp>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199A8FD-8204-68A5-81CB-A3DC351357B2}"/>
              </a:ext>
            </a:extLst>
          </p:cNvPr>
          <p:cNvSpPr txBox="1"/>
          <p:nvPr/>
        </p:nvSpPr>
        <p:spPr>
          <a:xfrm>
            <a:off x="631890" y="2919208"/>
            <a:ext cx="9710058" cy="553998"/>
          </a:xfrm>
          <a:prstGeom prst="rect">
            <a:avLst/>
          </a:prstGeom>
          <a:noFill/>
        </p:spPr>
        <p:txBody>
          <a:bodyPr wrap="square" rtlCol="0">
            <a:spAutoFit/>
          </a:bodyPr>
          <a:lstStyle>
            <a:defPPr>
              <a:defRPr lang="pt-BR"/>
            </a:defPPr>
            <a:lvl1pPr>
              <a:defRPr sz="3000">
                <a:solidFill>
                  <a:srgbClr val="0F4279"/>
                </a:solidFill>
              </a:defRPr>
            </a:lvl1pPr>
          </a:lstStyle>
          <a:p>
            <a:r>
              <a:rPr lang="pt-BR"/>
              <a:t>3) Na consulta restituição – pública:</a:t>
            </a:r>
            <a:endParaRPr lang="pt-BR">
              <a:solidFill>
                <a:srgbClr val="FF0000"/>
              </a:solidFill>
            </a:endParaRPr>
          </a:p>
        </p:txBody>
      </p:sp>
    </p:spTree>
    <p:extLst>
      <p:ext uri="{BB962C8B-B14F-4D97-AF65-F5344CB8AC3E}">
        <p14:creationId xmlns:p14="http://schemas.microsoft.com/office/powerpoint/2010/main" val="4252304048"/>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47.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2A638AD-2244-5F51-F443-A1BE88780BB7}"/>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8933F9A-7B4B-7FF1-E90F-80F78DA56DAF}"/>
              </a:ext>
            </a:extLst>
          </p:cNvPr>
          <p:cNvSpPr txBox="1"/>
          <p:nvPr/>
        </p:nvSpPr>
        <p:spPr>
          <a:xfrm>
            <a:off x="3536428" y="2881780"/>
            <a:ext cx="511914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Malha do IRPF</a:t>
            </a:r>
          </a:p>
        </p:txBody>
      </p:sp>
    </p:spTree>
    <p:extLst>
      <p:ext uri="{BB962C8B-B14F-4D97-AF65-F5344CB8AC3E}">
        <p14:creationId xmlns:p14="http://schemas.microsoft.com/office/powerpoint/2010/main" val="4068763674"/>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48.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7B092C0-9E5A-E8D4-3CFE-55B43307621F}"/>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439F95B-6314-3C56-D6AC-8DD4A8FC1843}"/>
              </a:ext>
            </a:extLst>
          </p:cNvPr>
          <p:cNvSpPr txBox="1"/>
          <p:nvPr/>
        </p:nvSpPr>
        <p:spPr>
          <a:xfrm>
            <a:off x="621257" y="524660"/>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Malha do IRPF</a:t>
            </a:r>
          </a:p>
        </p:txBody>
      </p:sp>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C43ED40-6D4A-1C32-2015-6937941036C9}"/>
              </a:ext>
            </a:extLst>
          </p:cNvPr>
          <p:cNvSpPr txBox="1"/>
          <p:nvPr/>
        </p:nvSpPr>
        <p:spPr>
          <a:xfrm>
            <a:off x="639545" y="1522414"/>
            <a:ext cx="9710058" cy="1015663"/>
          </a:xfrm>
          <a:prstGeom prst="rect">
            <a:avLst/>
          </a:prstGeom>
          <a:noFill/>
        </p:spPr>
        <p:txBody>
          <a:bodyPr wrap="square" rtlCol="0">
            <a:spAutoFit/>
          </a:bodyPr>
          <a:lstStyle>
            <a:defPPr>
              <a:defRPr lang="pt-BR"/>
            </a:defPPr>
            <a:lvl1pPr marL="457200" indent="-457200">
              <a:buClr>
                <a:srgbClr val="BCD435"/>
              </a:buClr>
              <a:buSzPct val="150%"/>
              <a:buFont typeface="Arial" panose="020B0604020202020204" pitchFamily="34" charset="0"/>
              <a:buChar char="•"/>
              <a:defRPr sz="3000" b="0"/>
            </a:lvl1pPr>
            <a:lvl2pPr marL="342900" lvl="1" indent="-342900">
              <a:buClr>
                <a:srgbClr val="BCD435"/>
              </a:buClr>
              <a:buSzPct val="150%"/>
              <a:buFont typeface="Arial" panose="020B0604020202020204" pitchFamily="34" charset="0"/>
              <a:buChar char="•"/>
              <a:defRPr sz="3000"/>
            </a:lvl2pPr>
          </a:lstStyle>
          <a:p>
            <a:pPr lvl="1"/>
            <a:r>
              <a:rPr lang="pt-BR">
                <a:solidFill>
                  <a:srgbClr val="0F4279"/>
                </a:solidFill>
              </a:rPr>
              <a:t>Receita Saúde: verificação mais rápida, menor risco de retenção em malha para apresentar comprovação</a:t>
            </a:r>
          </a:p>
        </p:txBody>
      </p:sp>
      <p:sp>
        <p:nvSpPr>
          <p:cNvPr id="6" name="CaixaDeTexto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0CE999C-3730-AE06-AF82-D79322721E33}"/>
              </a:ext>
            </a:extLst>
          </p:cNvPr>
          <p:cNvSpPr txBox="1"/>
          <p:nvPr/>
        </p:nvSpPr>
        <p:spPr>
          <a:xfrm>
            <a:off x="5383903" y="2779224"/>
            <a:ext cx="4965700" cy="400110"/>
          </a:xfrm>
          <a:prstGeom prst="rect">
            <a:avLst/>
          </a:prstGeom>
          <a:noFill/>
        </p:spPr>
        <p:txBody>
          <a:bodyPr wrap="square" rtlCol="0">
            <a:spAutoFit/>
          </a:bodyPr>
          <a:lstStyle>
            <a:defPPr>
              <a:defRPr lang="pt-BR"/>
            </a:defPPr>
            <a:lvl1pPr marL="457200" indent="-457200">
              <a:buClr>
                <a:srgbClr val="BCD435"/>
              </a:buClr>
              <a:buSzPct val="150%"/>
              <a:buFont typeface="Arial" panose="020B0604020202020204" pitchFamily="34" charset="0"/>
              <a:buChar char="•"/>
              <a:defRPr sz="3000" b="0"/>
            </a:lvl1pPr>
            <a:lvl2pPr marL="342900" lvl="1" indent="-342900">
              <a:buClr>
                <a:srgbClr val="BCD435"/>
              </a:buClr>
              <a:buSzPct val="150%"/>
              <a:buFont typeface="Arial" panose="020B0604020202020204" pitchFamily="34" charset="0"/>
              <a:buChar char="•"/>
              <a:defRPr sz="3000"/>
            </a:lvl2pPr>
          </a:lstStyle>
          <a:p>
            <a:pPr marL="0" lvl="1" indent="0" algn="r">
              <a:buNone/>
            </a:pPr>
            <a:r>
              <a:rPr lang="pt-BR" sz="2000">
                <a:solidFill>
                  <a:srgbClr val="0F4279"/>
                </a:solidFill>
              </a:rPr>
              <a:t>Recibos emitidos pelo Receita Saúde em 2025</a:t>
            </a:r>
          </a:p>
        </p:txBody>
      </p:sp>
      <p:pic>
        <p:nvPicPr>
          <p:cNvPr id="7" name="Imagem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5ACB004-A1DF-489A-28B9-D0E89AFE4E81}"/>
              </a:ext>
            </a:extLst>
          </p:cNvPr>
          <p:cNvPicPr>
            <a:picLocks noChangeAspect="1"/>
          </p:cNvPicPr>
          <p:nvPr/>
        </p:nvPicPr>
        <p:blipFill>
          <a:blip r:embed="rId2"/>
          <a:stretch>
            <a:fillRect/>
          </a:stretch>
        </p:blipFill>
        <p:spPr>
          <a:xfrm>
            <a:off x="859195" y="3105509"/>
            <a:ext cx="9635092" cy="2947935"/>
          </a:xfrm>
          <a:prstGeom prst="rect">
            <a:avLst/>
          </a:prstGeom>
        </p:spPr>
      </p:pic>
    </p:spTree>
    <p:extLst>
      <p:ext uri="{BB962C8B-B14F-4D97-AF65-F5344CB8AC3E}">
        <p14:creationId xmlns:p14="http://schemas.microsoft.com/office/powerpoint/2010/main" val="2647000182"/>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49.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40B7DC6-FB26-B8AF-2B71-0ABA8E6AF97B}"/>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529829E-CD62-4B47-898E-D4601809C2F1}"/>
              </a:ext>
            </a:extLst>
          </p:cNvPr>
          <p:cNvSpPr txBox="1"/>
          <p:nvPr/>
        </p:nvSpPr>
        <p:spPr>
          <a:xfrm>
            <a:off x="621257" y="524660"/>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Malha do IRPF</a:t>
            </a:r>
          </a:p>
        </p:txBody>
      </p:sp>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C369532-5CD2-43B4-48F1-B1AE059CC4A2}"/>
              </a:ext>
            </a:extLst>
          </p:cNvPr>
          <p:cNvSpPr txBox="1"/>
          <p:nvPr/>
        </p:nvSpPr>
        <p:spPr>
          <a:xfrm>
            <a:off x="621257" y="1255714"/>
            <a:ext cx="9710058" cy="1477328"/>
          </a:xfrm>
          <a:prstGeom prst="rect">
            <a:avLst/>
          </a:prstGeom>
          <a:noFill/>
        </p:spPr>
        <p:txBody>
          <a:bodyPr wrap="square" rtlCol="0">
            <a:spAutoFit/>
          </a:bodyPr>
          <a:lstStyle>
            <a:defPPr>
              <a:defRPr lang="pt-BR"/>
            </a:defPPr>
            <a:lvl1pPr marL="457200" indent="-457200">
              <a:buClr>
                <a:srgbClr val="BCD435"/>
              </a:buClr>
              <a:buSzPct val="150%"/>
              <a:buFont typeface="Arial" panose="020B0604020202020204" pitchFamily="34" charset="0"/>
              <a:buChar char="•"/>
              <a:defRPr sz="3000" b="0"/>
            </a:lvl1pPr>
            <a:lvl2pPr marL="342900" lvl="1" indent="-342900">
              <a:buClr>
                <a:srgbClr val="BCD435"/>
              </a:buClr>
              <a:buSzPct val="150%"/>
              <a:buFont typeface="Arial" panose="020B0604020202020204" pitchFamily="34" charset="0"/>
              <a:buChar char="•"/>
              <a:defRPr sz="3000"/>
            </a:lvl2pPr>
          </a:lstStyle>
          <a:p>
            <a:pPr lvl="1"/>
            <a:r>
              <a:rPr lang="pt-BR">
                <a:solidFill>
                  <a:srgbClr val="0F4279"/>
                </a:solidFill>
              </a:rPr>
              <a:t>Rendimentos recebidos em 2025: acesse Consulta Rendimentos Informados por Fontes Pagadoras, no </a:t>
            </a:r>
            <a:r>
              <a:rPr lang="pt-BR" err="1">
                <a:solidFill>
                  <a:srgbClr val="0F4279"/>
                </a:solidFill>
              </a:rPr>
              <a:t>e-CAC</a:t>
            </a:r>
            <a:r>
              <a:rPr lang="pt-BR">
                <a:solidFill>
                  <a:srgbClr val="0F4279"/>
                </a:solidFill>
              </a:rPr>
              <a:t> (conta gov.br, selo ouro ou prata, ou certificação digital)</a:t>
            </a:r>
          </a:p>
        </p:txBody>
      </p:sp>
      <p:pic>
        <p:nvPicPr>
          <p:cNvPr id="5" name="Imagem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60D84A4-1B04-1528-6CFD-82CAEB8B4A04}"/>
              </a:ext>
            </a:extLst>
          </p:cNvPr>
          <p:cNvPicPr>
            <a:picLocks noChangeAspect="1"/>
          </p:cNvPicPr>
          <p:nvPr/>
        </p:nvPicPr>
        <p:blipFill>
          <a:blip r:embed="rId2"/>
          <a:stretch>
            <a:fillRect/>
          </a:stretch>
        </p:blipFill>
        <p:spPr>
          <a:xfrm>
            <a:off x="1064019" y="3068122"/>
            <a:ext cx="9140384" cy="2716661"/>
          </a:xfrm>
          <a:prstGeom prst="rect">
            <a:avLst/>
          </a:prstGeom>
          <a:ln w="19050">
            <a:solidFill>
              <a:schemeClr val="accent1">
                <a:shade val="15%"/>
              </a:schemeClr>
            </a:solidFill>
          </a:ln>
        </p:spPr>
      </p:pic>
    </p:spTree>
    <p:extLst>
      <p:ext uri="{BB962C8B-B14F-4D97-AF65-F5344CB8AC3E}">
        <p14:creationId xmlns:p14="http://schemas.microsoft.com/office/powerpoint/2010/main" val="1049120126"/>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12044A6-B3F5-E9CF-1164-82E6DE0B097C}"/>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588D890-EB4F-7652-2285-7BF505443C7A}"/>
              </a:ext>
            </a:extLst>
          </p:cNvPr>
          <p:cNvSpPr txBox="1"/>
          <p:nvPr/>
        </p:nvSpPr>
        <p:spPr>
          <a:xfrm>
            <a:off x="2571978" y="2859574"/>
            <a:ext cx="6598250"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Cronograma IRPF 2026</a:t>
            </a:r>
          </a:p>
        </p:txBody>
      </p:sp>
    </p:spTree>
    <p:extLst>
      <p:ext uri="{BB962C8B-B14F-4D97-AF65-F5344CB8AC3E}">
        <p14:creationId xmlns:p14="http://schemas.microsoft.com/office/powerpoint/2010/main" val="2319666264"/>
      </p:ext>
    </p:extLst>
  </p:cSld>
  <p:clrMapOvr>
    <a:masterClrMapping/>
  </p:clrMapOvr>
</p:sld>
</file>

<file path=ppt/slides/slide50.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16A8537-36D8-1490-6964-E8D22B241057}"/>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C3C6109-8D02-91D2-B951-6F44BA0B3BCF}"/>
              </a:ext>
            </a:extLst>
          </p:cNvPr>
          <p:cNvSpPr txBox="1"/>
          <p:nvPr/>
        </p:nvSpPr>
        <p:spPr>
          <a:xfrm>
            <a:off x="621257" y="524660"/>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Malha do IRPF</a:t>
            </a:r>
          </a:p>
        </p:txBody>
      </p:sp>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C5A1799-CD35-0418-BD9D-4631CB2AC3E7}"/>
              </a:ext>
            </a:extLst>
          </p:cNvPr>
          <p:cNvSpPr txBox="1"/>
          <p:nvPr/>
        </p:nvSpPr>
        <p:spPr>
          <a:xfrm>
            <a:off x="621257" y="1255714"/>
            <a:ext cx="9710058" cy="1477328"/>
          </a:xfrm>
          <a:prstGeom prst="rect">
            <a:avLst/>
          </a:prstGeom>
          <a:noFill/>
        </p:spPr>
        <p:txBody>
          <a:bodyPr wrap="square" rtlCol="0">
            <a:spAutoFit/>
          </a:bodyPr>
          <a:lstStyle>
            <a:defPPr>
              <a:defRPr lang="pt-BR"/>
            </a:defPPr>
            <a:lvl1pPr marL="457200" indent="-457200">
              <a:buClr>
                <a:srgbClr val="BCD435"/>
              </a:buClr>
              <a:buSzPct val="150%"/>
              <a:buFont typeface="Arial" panose="020B0604020202020204" pitchFamily="34" charset="0"/>
              <a:buChar char="•"/>
              <a:defRPr sz="3000" b="0"/>
            </a:lvl1pPr>
            <a:lvl2pPr marL="342900" lvl="1" indent="-342900">
              <a:buClr>
                <a:srgbClr val="BCD435"/>
              </a:buClr>
              <a:buSzPct val="150%"/>
              <a:buFont typeface="Arial" panose="020B0604020202020204" pitchFamily="34" charset="0"/>
              <a:buChar char="•"/>
              <a:defRPr sz="3000"/>
            </a:lvl2pPr>
          </a:lstStyle>
          <a:p>
            <a:pPr lvl="1"/>
            <a:r>
              <a:rPr lang="pt-BR">
                <a:solidFill>
                  <a:srgbClr val="0F4279"/>
                </a:solidFill>
              </a:rPr>
              <a:t>Rendimentos recebidos em 2025: acesse Consulta Rendimentos Informados por Fontes Pagadoras, no </a:t>
            </a:r>
            <a:r>
              <a:rPr lang="pt-BR" err="1">
                <a:solidFill>
                  <a:srgbClr val="0F4279"/>
                </a:solidFill>
              </a:rPr>
              <a:t>e-CAC</a:t>
            </a:r>
            <a:r>
              <a:rPr lang="pt-BR">
                <a:solidFill>
                  <a:srgbClr val="0F4279"/>
                </a:solidFill>
              </a:rPr>
              <a:t> (conta gov.br, selo ouro ou prata, ou certificação digital)</a:t>
            </a:r>
          </a:p>
        </p:txBody>
      </p:sp>
      <p:pic>
        <p:nvPicPr>
          <p:cNvPr id="5" name="Imagem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DC8E8E0-C0FB-C482-E1E2-2D2A53AF0B79}"/>
              </a:ext>
            </a:extLst>
          </p:cNvPr>
          <p:cNvPicPr>
            <a:picLocks noChangeAspect="1"/>
          </p:cNvPicPr>
          <p:nvPr/>
        </p:nvPicPr>
        <p:blipFill>
          <a:blip r:embed="rId2"/>
          <a:stretch>
            <a:fillRect/>
          </a:stretch>
        </p:blipFill>
        <p:spPr>
          <a:xfrm>
            <a:off x="-594104" y="1847851"/>
            <a:ext cx="15745776" cy="4679884"/>
          </a:xfrm>
          <a:prstGeom prst="rect">
            <a:avLst/>
          </a:prstGeom>
          <a:ln w="19050">
            <a:solidFill>
              <a:schemeClr val="accent1">
                <a:shade val="15%"/>
              </a:schemeClr>
            </a:solidFill>
          </a:ln>
        </p:spPr>
      </p:pic>
    </p:spTree>
    <p:extLst>
      <p:ext uri="{BB962C8B-B14F-4D97-AF65-F5344CB8AC3E}">
        <p14:creationId xmlns:p14="http://schemas.microsoft.com/office/powerpoint/2010/main" val="478869441"/>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51.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6C72B9A-FC01-600F-9B96-988E6FD541B5}"/>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5BF3132-6DFF-884A-B500-6882CF2238EA}"/>
              </a:ext>
            </a:extLst>
          </p:cNvPr>
          <p:cNvSpPr txBox="1"/>
          <p:nvPr/>
        </p:nvSpPr>
        <p:spPr>
          <a:xfrm>
            <a:off x="621257" y="524660"/>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Malha do IRPF</a:t>
            </a:r>
          </a:p>
        </p:txBody>
      </p:sp>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72B77F9-6BF4-EFA8-F9CB-C70AA5F341B7}"/>
              </a:ext>
            </a:extLst>
          </p:cNvPr>
          <p:cNvSpPr txBox="1"/>
          <p:nvPr/>
        </p:nvSpPr>
        <p:spPr>
          <a:xfrm>
            <a:off x="621257" y="1255714"/>
            <a:ext cx="9710058" cy="1477328"/>
          </a:xfrm>
          <a:prstGeom prst="rect">
            <a:avLst/>
          </a:prstGeom>
          <a:noFill/>
        </p:spPr>
        <p:txBody>
          <a:bodyPr wrap="square" rtlCol="0">
            <a:spAutoFit/>
          </a:bodyPr>
          <a:lstStyle>
            <a:defPPr>
              <a:defRPr lang="pt-BR"/>
            </a:defPPr>
            <a:lvl1pPr marL="457200" indent="-457200">
              <a:buClr>
                <a:srgbClr val="BCD435"/>
              </a:buClr>
              <a:buSzPct val="150%"/>
              <a:buFont typeface="Arial" panose="020B0604020202020204" pitchFamily="34" charset="0"/>
              <a:buChar char="•"/>
              <a:defRPr sz="3000" b="0"/>
            </a:lvl1pPr>
            <a:lvl2pPr marL="342900" lvl="1" indent="-342900">
              <a:buClr>
                <a:srgbClr val="BCD435"/>
              </a:buClr>
              <a:buSzPct val="150%"/>
              <a:buFont typeface="Arial" panose="020B0604020202020204" pitchFamily="34" charset="0"/>
              <a:buChar char="•"/>
              <a:defRPr sz="3000"/>
            </a:lvl2pPr>
          </a:lstStyle>
          <a:p>
            <a:pPr lvl="1"/>
            <a:r>
              <a:rPr lang="pt-BR">
                <a:solidFill>
                  <a:srgbClr val="0F4279"/>
                </a:solidFill>
              </a:rPr>
              <a:t>Como saber se a Declaração ficou em malha? </a:t>
            </a:r>
          </a:p>
          <a:p>
            <a:pPr marL="0" lvl="1" indent="0">
              <a:buNone/>
            </a:pPr>
            <a:r>
              <a:rPr lang="pt-BR">
                <a:solidFill>
                  <a:srgbClr val="0F4279"/>
                </a:solidFill>
              </a:rPr>
              <a:t>Acesse Meu Imposto de Renda, no </a:t>
            </a:r>
            <a:r>
              <a:rPr lang="pt-BR" err="1">
                <a:solidFill>
                  <a:srgbClr val="0F4279"/>
                </a:solidFill>
              </a:rPr>
              <a:t>e-CAC</a:t>
            </a:r>
            <a:r>
              <a:rPr lang="pt-BR">
                <a:solidFill>
                  <a:srgbClr val="0F4279"/>
                </a:solidFill>
              </a:rPr>
              <a:t> (conta gov.br, selo ouro ou prata, ou certificação digital) ou app Receita Federal.</a:t>
            </a:r>
          </a:p>
        </p:txBody>
      </p:sp>
      <p:pic>
        <p:nvPicPr>
          <p:cNvPr id="6" name="Imagem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456D928-818A-403C-3ADE-6511E0639203}"/>
              </a:ext>
            </a:extLst>
          </p:cNvPr>
          <p:cNvPicPr>
            <a:picLocks noChangeAspect="1"/>
          </p:cNvPicPr>
          <p:nvPr/>
        </p:nvPicPr>
        <p:blipFill>
          <a:blip r:embed="rId2"/>
          <a:stretch>
            <a:fillRect/>
          </a:stretch>
        </p:blipFill>
        <p:spPr>
          <a:xfrm>
            <a:off x="2147022" y="2838920"/>
            <a:ext cx="6658527" cy="3738403"/>
          </a:xfrm>
          <a:prstGeom prst="rect">
            <a:avLst/>
          </a:prstGeom>
          <a:ln w="19050">
            <a:solidFill>
              <a:schemeClr val="accent1">
                <a:shade val="15%"/>
              </a:schemeClr>
            </a:solidFill>
          </a:ln>
        </p:spPr>
      </p:pic>
    </p:spTree>
    <p:extLst>
      <p:ext uri="{BB962C8B-B14F-4D97-AF65-F5344CB8AC3E}">
        <p14:creationId xmlns:p14="http://schemas.microsoft.com/office/powerpoint/2010/main" val="1992793011"/>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52.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45A18DD-4E98-27EC-D504-2D2830A61CF2}"/>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AD1FE79-7AB2-920E-0C4F-B7B3E8C7DD9B}"/>
              </a:ext>
            </a:extLst>
          </p:cNvPr>
          <p:cNvSpPr txBox="1"/>
          <p:nvPr/>
        </p:nvSpPr>
        <p:spPr>
          <a:xfrm>
            <a:off x="621257" y="524660"/>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Malha do IRPF</a:t>
            </a:r>
          </a:p>
        </p:txBody>
      </p:sp>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93117D0-670A-C360-1AE0-592158FE21F8}"/>
              </a:ext>
            </a:extLst>
          </p:cNvPr>
          <p:cNvSpPr txBox="1"/>
          <p:nvPr/>
        </p:nvSpPr>
        <p:spPr>
          <a:xfrm>
            <a:off x="621257" y="1255714"/>
            <a:ext cx="8732293" cy="1015663"/>
          </a:xfrm>
          <a:prstGeom prst="rect">
            <a:avLst/>
          </a:prstGeom>
          <a:noFill/>
        </p:spPr>
        <p:txBody>
          <a:bodyPr wrap="square" rtlCol="0">
            <a:spAutoFit/>
          </a:bodyPr>
          <a:lstStyle>
            <a:defPPr>
              <a:defRPr lang="pt-BR"/>
            </a:defPPr>
            <a:lvl1pPr marL="457200" indent="-457200">
              <a:buClr>
                <a:srgbClr val="BCD435"/>
              </a:buClr>
              <a:buSzPct val="150%"/>
              <a:buFont typeface="Arial" panose="020B0604020202020204" pitchFamily="34" charset="0"/>
              <a:buChar char="•"/>
              <a:defRPr sz="3000" b="0"/>
            </a:lvl1pPr>
            <a:lvl2pPr marL="342900" lvl="1" indent="-342900">
              <a:buClr>
                <a:srgbClr val="BCD435"/>
              </a:buClr>
              <a:buSzPct val="150%"/>
              <a:buFont typeface="Arial" panose="020B0604020202020204" pitchFamily="34" charset="0"/>
              <a:buChar char="•"/>
              <a:defRPr sz="3000"/>
            </a:lvl2pPr>
          </a:lstStyle>
          <a:p>
            <a:pPr lvl="1"/>
            <a:r>
              <a:rPr lang="pt-BR">
                <a:solidFill>
                  <a:srgbClr val="0F4279"/>
                </a:solidFill>
              </a:rPr>
              <a:t>Em Meu Imposto de Renda, acesse </a:t>
            </a:r>
          </a:p>
          <a:p>
            <a:pPr marL="0" lvl="1" indent="0">
              <a:buNone/>
            </a:pPr>
            <a:r>
              <a:rPr lang="pt-BR">
                <a:solidFill>
                  <a:srgbClr val="0F4279"/>
                </a:solidFill>
              </a:rPr>
              <a:t>    </a:t>
            </a:r>
            <a:r>
              <a:rPr lang="pt-BR" b="1">
                <a:solidFill>
                  <a:srgbClr val="0F4279"/>
                </a:solidFill>
              </a:rPr>
              <a:t>Pendências de Malha</a:t>
            </a:r>
          </a:p>
        </p:txBody>
      </p:sp>
      <p:pic>
        <p:nvPicPr>
          <p:cNvPr id="6" name="Imagem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CFF0C65-0765-BE1D-1031-D22C4ABDE77E}"/>
              </a:ext>
            </a:extLst>
          </p:cNvPr>
          <p:cNvPicPr>
            <a:picLocks noChangeAspect="1"/>
          </p:cNvPicPr>
          <p:nvPr/>
        </p:nvPicPr>
        <p:blipFill>
          <a:blip r:embed="rId2"/>
          <a:srcRect b="5.955%"/>
          <a:stretch>
            <a:fillRect/>
          </a:stretch>
        </p:blipFill>
        <p:spPr>
          <a:xfrm>
            <a:off x="1200150" y="2334404"/>
            <a:ext cx="7897706" cy="4177937"/>
          </a:xfrm>
          <a:prstGeom prst="rect">
            <a:avLst/>
          </a:prstGeom>
          <a:ln w="50800">
            <a:solidFill>
              <a:schemeClr val="accent6">
                <a:lumMod val="75%"/>
              </a:schemeClr>
            </a:solidFill>
          </a:ln>
          <a:effectLst>
            <a:outerShdw blurRad="50800" dist="38100" dir="5400000" algn="t" rotWithShape="0">
              <a:prstClr val="black">
                <a:alpha val="40%"/>
              </a:prstClr>
            </a:outerShdw>
          </a:effectLst>
        </p:spPr>
      </p:pic>
      <p:sp>
        <p:nvSpPr>
          <p:cNvPr id="11" name="Seta: para a Direita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77CF224-EF22-F661-7F40-A9944C2E45BA}"/>
              </a:ext>
            </a:extLst>
          </p:cNvPr>
          <p:cNvSpPr/>
          <p:nvPr/>
        </p:nvSpPr>
        <p:spPr>
          <a:xfrm>
            <a:off x="3209925" y="3680298"/>
            <a:ext cx="485775" cy="409575"/>
          </a:xfrm>
          <a:prstGeom prst="rightArrow">
            <a:avLst/>
          </a:prstGeom>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a Direita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35D6AB4-7AFD-F230-7C84-E88C9CFD799D}"/>
              </a:ext>
            </a:extLst>
          </p:cNvPr>
          <p:cNvSpPr/>
          <p:nvPr/>
        </p:nvSpPr>
        <p:spPr>
          <a:xfrm flipH="1">
            <a:off x="6570593" y="4360371"/>
            <a:ext cx="485775" cy="409575"/>
          </a:xfrm>
          <a:prstGeom prst="rightArrow">
            <a:avLst/>
          </a:prstGeom>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5" name="Agrupar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DC7BB97-FED3-A6EA-60F1-C266F59088F3}"/>
              </a:ext>
            </a:extLst>
          </p:cNvPr>
          <p:cNvGrpSpPr/>
          <p:nvPr/>
        </p:nvGrpSpPr>
        <p:grpSpPr>
          <a:xfrm>
            <a:off x="6756398" y="447675"/>
            <a:ext cx="8702514" cy="8951927"/>
            <a:chOff x="6756398" y="6915150"/>
            <a:chExt cx="8702514" cy="8951927"/>
          </a:xfrm>
        </p:grpSpPr>
        <p:grpSp>
          <p:nvGrpSpPr>
            <p:cNvPr id="7" name="Agrupa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023DCB8-F05D-B941-A86A-DFEA24BDC241}"/>
                </a:ext>
              </a:extLst>
            </p:cNvPr>
            <p:cNvGrpSpPr>
              <a:grpSpLocks noChangeAspect="1"/>
            </p:cNvGrpSpPr>
            <p:nvPr/>
          </p:nvGrpSpPr>
          <p:grpSpPr>
            <a:xfrm>
              <a:off x="6756398" y="6915150"/>
              <a:ext cx="8702514" cy="8951927"/>
              <a:chOff x="5918199" y="73784"/>
              <a:chExt cx="8531876" cy="8776399"/>
            </a:xfrm>
          </p:grpSpPr>
          <p:pic>
            <p:nvPicPr>
              <p:cNvPr id="8" name="Imagem 7" descr="Interface gráfica do usuário, Aplicativo&#10;&#10;O conteúdo gerado por IA pode estar incorreto.">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AACE9DF-352D-0E39-E774-C27517460C77}"/>
                  </a:ext>
                </a:extLst>
              </p:cNvPr>
              <p:cNvPicPr>
                <a:picLocks noChangeAspect="1"/>
              </p:cNvPicPr>
              <p:nvPr/>
            </p:nvPicPr>
            <p:blipFill>
              <a:blip r:embed="rId3" cstate="print">
                <a:extLst>
                  <a:ext uri="{28A0092B-C50C-407E-A947-70E740481C1C}">
                    <a14:useLocalDpi xmlns:a14="http://schemas.microsoft.com/office/drawing/2010/main" val="0"/>
                  </a:ext>
                </a:extLst>
              </a:blip>
              <a:srcRect t="9.249%" b="10.777%"/>
              <a:stretch/>
            </p:blipFill>
            <p:spPr>
              <a:xfrm rot="20400000">
                <a:off x="7015481" y="1069154"/>
                <a:ext cx="2876832" cy="4603355"/>
              </a:xfrm>
              <a:prstGeom prst="rect">
                <a:avLst/>
              </a:prstGeom>
            </p:spPr>
          </p:pic>
          <p:pic>
            <p:nvPicPr>
              <p:cNvPr id="9" name="Imagem 8" descr="Mão segurando aparelho eletrônico&#10;&#10;O conteúdo gerado por IA pode estar incorreto.">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041A2EC-B786-35B0-B8C2-85AB36221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540000">
                <a:off x="5918199" y="73784"/>
                <a:ext cx="8531876" cy="8776399"/>
              </a:xfrm>
              <a:prstGeom prst="rect">
                <a:avLst/>
              </a:prstGeom>
            </p:spPr>
          </p:pic>
        </p:grpSp>
        <p:pic>
          <p:nvPicPr>
            <p:cNvPr id="14" name="Imagem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253761A-BF5C-A14C-C927-F4FBF660C514}"/>
                </a:ext>
              </a:extLst>
            </p:cNvPr>
            <p:cNvPicPr>
              <a:picLocks noChangeAspect="1"/>
            </p:cNvPicPr>
            <p:nvPr/>
          </p:nvPicPr>
          <p:blipFill>
            <a:blip r:embed="rId5"/>
            <a:stretch>
              <a:fillRect/>
            </a:stretch>
          </p:blipFill>
          <p:spPr>
            <a:xfrm rot="20366050">
              <a:off x="9221681" y="9415447"/>
              <a:ext cx="1057423" cy="219106"/>
            </a:xfrm>
            <a:prstGeom prst="rect">
              <a:avLst/>
            </a:prstGeom>
          </p:spPr>
        </p:pic>
      </p:grpSp>
    </p:spTree>
    <p:extLst>
      <p:ext uri="{BB962C8B-B14F-4D97-AF65-F5344CB8AC3E}">
        <p14:creationId xmlns:p14="http://schemas.microsoft.com/office/powerpoint/2010/main" val="4252113305"/>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
                                          <p:val>
                                            <p:strVal val="#ppt_x"/>
                                          </p:val>
                                        </p:tav>
                                      </p:tavLst>
                                    </p:anim>
                                    <p:anim calcmode="lin" valueType="num">
                                      <p:cBhvr additive="base">
                                        <p:cTn id="8" dur="500" fill="hold"/>
                                        <p:tgtEl>
                                          <p:spTgt spid="6"/>
                                        </p:tgtEl>
                                        <p:attrNameLst>
                                          <p:attrName>ppt_y</p:attrName>
                                        </p:attrNameLst>
                                      </p:cBhvr>
                                      <p:tavLst>
                                        <p:tav tm="0%">
                                          <p:val>
                                            <p:strVal val="#ppt_y"/>
                                          </p:val>
                                        </p:tav>
                                        <p:tav tm="1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
                                          <p:val>
                                            <p:strVal val="#ppt_x"/>
                                          </p:val>
                                        </p:tav>
                                      </p:tavLst>
                                    </p:anim>
                                    <p:anim calcmode="lin" valueType="num">
                                      <p:cBhvr additive="base">
                                        <p:cTn id="13" dur="500" fill="hold"/>
                                        <p:tgtEl>
                                          <p:spTgt spid="11"/>
                                        </p:tgtEl>
                                        <p:attrNameLst>
                                          <p:attrName>ppt_y</p:attrName>
                                        </p:attrNameLst>
                                      </p:cBhvr>
                                      <p:tavLst>
                                        <p:tav tm="0%">
                                          <p:val>
                                            <p:strVal val="#ppt_y"/>
                                          </p:val>
                                        </p:tav>
                                        <p:tav tm="1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
                                          <p:val>
                                            <p:strVal val="#ppt_x"/>
                                          </p:val>
                                        </p:tav>
                                      </p:tavLst>
                                    </p:anim>
                                    <p:anim calcmode="lin" valueType="num">
                                      <p:cBhvr additive="base">
                                        <p:cTn id="17" dur="500" fill="hold"/>
                                        <p:tgtEl>
                                          <p:spTgt spid="12"/>
                                        </p:tgtEl>
                                        <p:attrNameLst>
                                          <p:attrName>ppt_y</p:attrName>
                                        </p:attrNameLst>
                                      </p:cBhvr>
                                      <p:tavLst>
                                        <p:tav tm="0%">
                                          <p:val>
                                            <p:strVal val="#ppt_y"/>
                                          </p:val>
                                        </p:tav>
                                        <p:tav tm="1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
                                          <p:val>
                                            <p:strVal val="#ppt_x"/>
                                          </p:val>
                                        </p:tav>
                                      </p:tavLst>
                                    </p:anim>
                                    <p:anim calcmode="lin" valueType="num">
                                      <p:cBhvr additive="base">
                                        <p:cTn id="23" dur="500" fill="hold"/>
                                        <p:tgtEl>
                                          <p:spTgt spid="15"/>
                                        </p:tgtEl>
                                        <p:attrNameLst>
                                          <p:attrName>ppt_y</p:attrName>
                                        </p:attrNameLst>
                                      </p:cBhvr>
                                      <p:tavLst>
                                        <p:tav tm="0%">
                                          <p:val>
                                            <p:strVal val="1+#ppt_h/2"/>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3.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FD89B19-1251-168B-AC98-CD9222EB189E}"/>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CB7EAC7-D753-CA98-9391-5C5ACFE5E7CA}"/>
              </a:ext>
            </a:extLst>
          </p:cNvPr>
          <p:cNvSpPr txBox="1"/>
          <p:nvPr/>
        </p:nvSpPr>
        <p:spPr>
          <a:xfrm>
            <a:off x="3232377" y="2911319"/>
            <a:ext cx="495658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Restituição IRPF</a:t>
            </a:r>
          </a:p>
        </p:txBody>
      </p:sp>
    </p:spTree>
    <p:extLst>
      <p:ext uri="{BB962C8B-B14F-4D97-AF65-F5344CB8AC3E}">
        <p14:creationId xmlns:p14="http://schemas.microsoft.com/office/powerpoint/2010/main" val="2172923315"/>
      </p:ext>
    </p:extLst>
  </p:cSld>
  <p:clrMapOvr>
    <a:masterClrMapping/>
  </p:clrMapOvr>
</p:sld>
</file>

<file path=ppt/slides/slide54.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1FC336F-8F9F-80B6-E31D-0C156126E954}"/>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A759340-23D8-6950-2562-EFEB4C0F347A}"/>
              </a:ext>
            </a:extLst>
          </p:cNvPr>
          <p:cNvSpPr txBox="1"/>
          <p:nvPr/>
        </p:nvSpPr>
        <p:spPr>
          <a:xfrm>
            <a:off x="621257" y="503399"/>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Restituição IRPF</a:t>
            </a:r>
          </a:p>
        </p:txBody>
      </p:sp>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51254AC-2E1D-4EA5-506D-BDA7AF5861B4}"/>
              </a:ext>
            </a:extLst>
          </p:cNvPr>
          <p:cNvSpPr txBox="1"/>
          <p:nvPr/>
        </p:nvSpPr>
        <p:spPr>
          <a:xfrm>
            <a:off x="851925" y="1909311"/>
            <a:ext cx="9673200" cy="3323987"/>
          </a:xfrm>
          <a:prstGeom prst="rect">
            <a:avLst/>
          </a:prstGeom>
          <a:noFill/>
        </p:spPr>
        <p:txBody>
          <a:bodyPr wrap="square" rtlCol="0">
            <a:spAutoFit/>
          </a:bodyPr>
          <a:lstStyle>
            <a:defPPr>
              <a:defRPr lang="pt-BR"/>
            </a:defPPr>
            <a:lvl1pPr>
              <a:defRPr sz="2000" b="0" i="0">
                <a:solidFill>
                  <a:srgbClr val="000000"/>
                </a:solidFill>
                <a:effectLst/>
              </a:defRPr>
            </a:lvl1pPr>
          </a:lstStyle>
          <a:p>
            <a:pPr marL="342900" lvl="1" indent="-342900">
              <a:buClr>
                <a:srgbClr val="BCD435"/>
              </a:buClr>
              <a:buSzPct val="150%"/>
              <a:buFont typeface="Arial" panose="020B0604020202020204" pitchFamily="34" charset="0"/>
              <a:buChar char="•"/>
            </a:pPr>
            <a:r>
              <a:rPr lang="pt-BR" sz="3000">
                <a:solidFill>
                  <a:srgbClr val="0F4279"/>
                </a:solidFill>
              </a:rPr>
              <a:t>idade igual ou superior a 80 anos;</a:t>
            </a:r>
          </a:p>
          <a:p>
            <a:pPr marL="342900" lvl="1" indent="-342900">
              <a:buClr>
                <a:srgbClr val="BCD435"/>
              </a:buClr>
              <a:buSzPct val="150%"/>
              <a:buFont typeface="Arial" panose="020B0604020202020204" pitchFamily="34" charset="0"/>
              <a:buChar char="•"/>
            </a:pPr>
            <a:r>
              <a:rPr lang="pt-BR" sz="3000">
                <a:solidFill>
                  <a:srgbClr val="0F4279"/>
                </a:solidFill>
              </a:rPr>
              <a:t>idade igual/superior a 60 anos + Deficientes e Portadores de Moléstia Grave;</a:t>
            </a:r>
          </a:p>
          <a:p>
            <a:pPr marL="342900" lvl="1" indent="-342900">
              <a:buClr>
                <a:srgbClr val="BCD435"/>
              </a:buClr>
              <a:buSzPct val="150%"/>
              <a:buFont typeface="Arial" panose="020B0604020202020204" pitchFamily="34" charset="0"/>
              <a:buChar char="•"/>
            </a:pPr>
            <a:r>
              <a:rPr lang="pt-BR" sz="3000">
                <a:solidFill>
                  <a:srgbClr val="0F4279"/>
                </a:solidFill>
              </a:rPr>
              <a:t>cuja maior fonte de renda seja o magistério;</a:t>
            </a:r>
          </a:p>
          <a:p>
            <a:pPr marL="342900" lvl="1" indent="-342900">
              <a:buClr>
                <a:srgbClr val="BCD435"/>
              </a:buClr>
              <a:buSzPct val="150%"/>
              <a:buFont typeface="Arial" panose="020B0604020202020204" pitchFamily="34" charset="0"/>
              <a:buChar char="•"/>
            </a:pPr>
            <a:r>
              <a:rPr lang="pt-BR" sz="3000">
                <a:solidFill>
                  <a:srgbClr val="0F4279"/>
                </a:solidFill>
              </a:rPr>
              <a:t>utilizaram a Pré-Preenchida e restituição por PIX;</a:t>
            </a:r>
          </a:p>
          <a:p>
            <a:pPr marL="342900" lvl="1" indent="-342900">
              <a:buClr>
                <a:srgbClr val="BCD435"/>
              </a:buClr>
              <a:buSzPct val="150%"/>
              <a:buFont typeface="Arial" panose="020B0604020202020204" pitchFamily="34" charset="0"/>
              <a:buChar char="•"/>
            </a:pPr>
            <a:r>
              <a:rPr lang="pt-BR" sz="3000">
                <a:solidFill>
                  <a:srgbClr val="0F4279"/>
                </a:solidFill>
              </a:rPr>
              <a:t>utilizaram a Pré-Preenchida ou restituição por PIX;</a:t>
            </a:r>
          </a:p>
          <a:p>
            <a:pPr marL="342900" lvl="1" indent="-342900">
              <a:buClr>
                <a:srgbClr val="BCD435"/>
              </a:buClr>
              <a:buSzPct val="150%"/>
              <a:buFont typeface="Arial" panose="020B0604020202020204" pitchFamily="34" charset="0"/>
              <a:buChar char="•"/>
            </a:pPr>
            <a:r>
              <a:rPr lang="pt-BR" sz="3000">
                <a:solidFill>
                  <a:srgbClr val="0F4279"/>
                </a:solidFill>
              </a:rPr>
              <a:t>demais Contribuintes.</a:t>
            </a:r>
          </a:p>
        </p:txBody>
      </p:sp>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0F8C41B-3F62-37C2-F2F1-5D9CB9145C2D}"/>
              </a:ext>
            </a:extLst>
          </p:cNvPr>
          <p:cNvSpPr txBox="1"/>
          <p:nvPr/>
        </p:nvSpPr>
        <p:spPr>
          <a:xfrm>
            <a:off x="729254" y="1249029"/>
            <a:ext cx="6545305" cy="615553"/>
          </a:xfrm>
          <a:prstGeom prst="rect">
            <a:avLst/>
          </a:prstGeom>
          <a:noFill/>
          <a:ln>
            <a:noFill/>
          </a:ln>
        </p:spPr>
        <p:txBody>
          <a:bodyPr wrap="square" rtlCol="0">
            <a:spAutoFit/>
          </a:bodyPr>
          <a:lstStyle>
            <a:defPPr>
              <a:defRPr lang="pt-BR"/>
            </a:defPPr>
            <a:lvl1pPr>
              <a:defRPr sz="3400" b="1">
                <a:solidFill>
                  <a:srgbClr val="00B0F0"/>
                </a:solidFill>
              </a:defRPr>
            </a:lvl1pPr>
          </a:lstStyle>
          <a:p>
            <a:r>
              <a:rPr lang="pt-BR"/>
              <a:t>Prioridades – sem alterações</a:t>
            </a:r>
          </a:p>
        </p:txBody>
      </p:sp>
    </p:spTree>
    <p:extLst>
      <p:ext uri="{BB962C8B-B14F-4D97-AF65-F5344CB8AC3E}">
        <p14:creationId xmlns:p14="http://schemas.microsoft.com/office/powerpoint/2010/main" val="1295236633"/>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55.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7C54C9B-0421-3D65-D345-8D22569AA9D5}"/>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744A011-0A4E-131F-8F70-4B74133A073E}"/>
              </a:ext>
            </a:extLst>
          </p:cNvPr>
          <p:cNvSpPr txBox="1"/>
          <p:nvPr/>
        </p:nvSpPr>
        <p:spPr>
          <a:xfrm>
            <a:off x="729254" y="1249028"/>
            <a:ext cx="6545305" cy="615553"/>
          </a:xfrm>
          <a:prstGeom prst="rect">
            <a:avLst/>
          </a:prstGeom>
          <a:noFill/>
          <a:ln>
            <a:noFill/>
          </a:ln>
        </p:spPr>
        <p:txBody>
          <a:bodyPr wrap="square" rtlCol="0">
            <a:spAutoFit/>
          </a:bodyPr>
          <a:lstStyle>
            <a:defPPr>
              <a:defRPr lang="pt-BR"/>
            </a:defPPr>
            <a:lvl1pPr>
              <a:defRPr sz="3400" b="1">
                <a:solidFill>
                  <a:srgbClr val="00B0F0"/>
                </a:solidFill>
              </a:defRPr>
            </a:lvl1pPr>
          </a:lstStyle>
          <a:p>
            <a:r>
              <a:rPr lang="pt-BR"/>
              <a:t>Lotes – redução</a:t>
            </a:r>
          </a:p>
        </p:txBody>
      </p:sp>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C4524FD-BE5B-4F54-EA93-A8B6AD1CAA35}"/>
              </a:ext>
            </a:extLst>
          </p:cNvPr>
          <p:cNvSpPr txBox="1"/>
          <p:nvPr/>
        </p:nvSpPr>
        <p:spPr>
          <a:xfrm>
            <a:off x="2047571" y="2280925"/>
            <a:ext cx="3752227" cy="1292662"/>
          </a:xfrm>
          <a:prstGeom prst="rect">
            <a:avLst/>
          </a:prstGeom>
          <a:noFill/>
        </p:spPr>
        <p:txBody>
          <a:bodyPr wrap="square" rtlCol="0">
            <a:spAutoFit/>
          </a:bodyPr>
          <a:lstStyle>
            <a:defPPr>
              <a:defRPr lang="pt-BR"/>
            </a:defPPr>
            <a:lvl1pPr>
              <a:defRPr sz="3000">
                <a:solidFill>
                  <a:srgbClr val="0F4279"/>
                </a:solidFill>
              </a:defRPr>
            </a:lvl1pPr>
          </a:lstStyle>
          <a:p>
            <a:pPr marL="342900" indent="-342900">
              <a:buClr>
                <a:srgbClr val="BCD435"/>
              </a:buClr>
              <a:buSzPct val="150%"/>
              <a:buFont typeface="Arial" panose="020B0604020202020204" pitchFamily="34" charset="0"/>
              <a:buChar char="•"/>
            </a:pPr>
            <a:r>
              <a:rPr lang="pt-BR" sz="2600">
                <a:solidFill>
                  <a:schemeClr val="tx1"/>
                </a:solidFill>
              </a:rPr>
              <a:t>1º lote = 29/05</a:t>
            </a:r>
          </a:p>
          <a:p>
            <a:pPr marL="342900" indent="-342900">
              <a:buClr>
                <a:srgbClr val="BCD435"/>
              </a:buClr>
              <a:buSzPct val="150%"/>
              <a:buFont typeface="Arial" panose="020B0604020202020204" pitchFamily="34" charset="0"/>
              <a:buChar char="•"/>
            </a:pPr>
            <a:endParaRPr lang="pt-BR" sz="2600">
              <a:solidFill>
                <a:schemeClr val="tx1"/>
              </a:solidFill>
            </a:endParaRPr>
          </a:p>
          <a:p>
            <a:pPr marL="342900" indent="-342900">
              <a:buClr>
                <a:srgbClr val="BCD435"/>
              </a:buClr>
              <a:buSzPct val="150%"/>
              <a:buFont typeface="Arial" panose="020B0604020202020204" pitchFamily="34" charset="0"/>
              <a:buChar char="•"/>
            </a:pPr>
            <a:r>
              <a:rPr lang="pt-BR" sz="2600">
                <a:solidFill>
                  <a:schemeClr val="tx1"/>
                </a:solidFill>
              </a:rPr>
              <a:t>2º lote = 30/06</a:t>
            </a:r>
          </a:p>
        </p:txBody>
      </p:sp>
      <p:sp>
        <p:nvSpPr>
          <p:cNvPr id="6" name="CaixaDeTexto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4CCE03D-7906-EB6B-FEAF-7B9184D6D311}"/>
              </a:ext>
            </a:extLst>
          </p:cNvPr>
          <p:cNvSpPr txBox="1"/>
          <p:nvPr/>
        </p:nvSpPr>
        <p:spPr>
          <a:xfrm>
            <a:off x="2047570" y="3819808"/>
            <a:ext cx="3752227" cy="2092881"/>
          </a:xfrm>
          <a:prstGeom prst="rect">
            <a:avLst/>
          </a:prstGeom>
          <a:noFill/>
        </p:spPr>
        <p:txBody>
          <a:bodyPr wrap="square" rtlCol="0">
            <a:spAutoFit/>
          </a:bodyPr>
          <a:lstStyle>
            <a:defPPr>
              <a:defRPr lang="pt-BR"/>
            </a:defPPr>
            <a:lvl1pPr marL="342900" indent="-342900">
              <a:buClr>
                <a:srgbClr val="BCD435"/>
              </a:buClr>
              <a:buSzPct val="150%"/>
              <a:buFont typeface="Arial" panose="020B0604020202020204" pitchFamily="34" charset="0"/>
              <a:buChar char="•"/>
              <a:defRPr sz="2600"/>
            </a:lvl1pPr>
          </a:lstStyle>
          <a:p>
            <a:r>
              <a:rPr lang="pt-BR"/>
              <a:t>3º lote = 31/07</a:t>
            </a:r>
          </a:p>
          <a:p>
            <a:endParaRPr lang="pt-BR"/>
          </a:p>
          <a:p>
            <a:r>
              <a:rPr lang="pt-BR"/>
              <a:t>4º lote = 31/08</a:t>
            </a:r>
          </a:p>
          <a:p>
            <a:endParaRPr lang="pt-BR"/>
          </a:p>
          <a:p>
            <a:r>
              <a:rPr lang="pt-BR"/>
              <a:t>5º lote</a:t>
            </a:r>
          </a:p>
        </p:txBody>
      </p:sp>
      <p:sp>
        <p:nvSpPr>
          <p:cNvPr id="10" name="CaixaDeTexto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F1229B6-5209-D2C7-16F2-FDF69D6FFD34}"/>
              </a:ext>
            </a:extLst>
          </p:cNvPr>
          <p:cNvSpPr txBox="1"/>
          <p:nvPr/>
        </p:nvSpPr>
        <p:spPr>
          <a:xfrm>
            <a:off x="621257" y="503399"/>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Restituição IRPF</a:t>
            </a:r>
          </a:p>
        </p:txBody>
      </p:sp>
      <p:cxnSp>
        <p:nvCxnSpPr>
          <p:cNvPr id="12" name="Conector reto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4F18D51-398E-367C-887A-68FDAC9A4009}"/>
              </a:ext>
            </a:extLst>
          </p:cNvPr>
          <p:cNvCxnSpPr/>
          <p:nvPr/>
        </p:nvCxnSpPr>
        <p:spPr>
          <a:xfrm flipH="1">
            <a:off x="2425700" y="5664200"/>
            <a:ext cx="20160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35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92E681F-6BC8-670A-B2C6-E3D457BC6D6D}"/>
            </a:ext>
          </a:extLst>
        </p:cNvPr>
        <p:cNvGrpSpPr/>
        <p:nvPr/>
      </p:nvGrpSpPr>
      <p:grpSpPr>
        <a:xfrm>
          <a:off x="0" y="0"/>
          <a:ext cx="0" cy="0"/>
          <a:chOff x="0" y="0"/>
          <a:chExt cx="0" cy="0"/>
        </a:xfrm>
      </p:grpSpPr>
      <p:grpSp>
        <p:nvGrpSpPr>
          <p:cNvPr id="7" name="Agrupa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500B85B-DC8E-A2C3-18B6-19086CDA87E1}"/>
              </a:ext>
            </a:extLst>
          </p:cNvPr>
          <p:cNvGrpSpPr/>
          <p:nvPr/>
        </p:nvGrpSpPr>
        <p:grpSpPr>
          <a:xfrm>
            <a:off x="1933527" y="2182486"/>
            <a:ext cx="6783753" cy="1441902"/>
            <a:chOff x="3071447" y="1497539"/>
            <a:chExt cx="7065330" cy="1688123"/>
          </a:xfrm>
        </p:grpSpPr>
        <p:sp>
          <p:nvSpPr>
            <p:cNvPr id="8" name="Retângulo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541042C-62E7-403D-DE31-442C92951D11}"/>
                </a:ext>
              </a:extLst>
            </p:cNvPr>
            <p:cNvSpPr/>
            <p:nvPr/>
          </p:nvSpPr>
          <p:spPr>
            <a:xfrm>
              <a:off x="3071447" y="1497539"/>
              <a:ext cx="7065330" cy="1688123"/>
            </a:xfrm>
            <a:prstGeom prst="rect">
              <a:avLst/>
            </a:prstGeom>
            <a:solidFill>
              <a:schemeClr val="accent1">
                <a:alpha val="10%"/>
              </a:schemeClr>
            </a:solidFill>
            <a:ln>
              <a:solidFill>
                <a:schemeClr val="accent1">
                  <a:shade val="15%"/>
                </a:schemeClr>
              </a:solid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r"/>
              <a:endParaRPr lang="pt-BR" sz="3000">
                <a:solidFill>
                  <a:schemeClr val="tx1">
                    <a:lumMod val="85%"/>
                    <a:lumOff val="15%"/>
                  </a:schemeClr>
                </a:solidFill>
              </a:endParaRPr>
            </a:p>
          </p:txBody>
        </p:sp>
        <p:sp>
          <p:nvSpPr>
            <p:cNvPr id="9" name="Retângulo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560CAE1-08D5-D836-B342-B6677DADE36E}"/>
                </a:ext>
              </a:extLst>
            </p:cNvPr>
            <p:cNvSpPr/>
            <p:nvPr/>
          </p:nvSpPr>
          <p:spPr>
            <a:xfrm>
              <a:off x="6973641" y="1633336"/>
              <a:ext cx="2987040" cy="128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sz="2800" u="sng">
                  <a:solidFill>
                    <a:schemeClr val="tx1">
                      <a:lumMod val="85%"/>
                      <a:lumOff val="15%"/>
                    </a:schemeClr>
                  </a:solidFill>
                </a:rPr>
                <a:t>Previsão:</a:t>
              </a:r>
              <a:r>
                <a:rPr lang="pt-BR" sz="2800">
                  <a:solidFill>
                    <a:schemeClr val="tx1">
                      <a:lumMod val="85%"/>
                      <a:lumOff val="15%"/>
                    </a:schemeClr>
                  </a:solidFill>
                </a:rPr>
                <a:t> </a:t>
              </a:r>
            </a:p>
            <a:p>
              <a:pPr algn="ctr"/>
              <a:r>
                <a:rPr lang="pt-BR" sz="2800">
                  <a:solidFill>
                    <a:schemeClr val="tx1">
                      <a:lumMod val="85%"/>
                      <a:lumOff val="15%"/>
                    </a:schemeClr>
                  </a:solidFill>
                </a:rPr>
                <a:t>Restituir 80%  </a:t>
              </a:r>
            </a:p>
            <a:p>
              <a:pPr algn="ctr"/>
              <a:r>
                <a:rPr lang="pt-BR" sz="2800">
                  <a:solidFill>
                    <a:schemeClr val="tx1">
                      <a:lumMod val="85%"/>
                      <a:lumOff val="15%"/>
                    </a:schemeClr>
                  </a:solidFill>
                </a:rPr>
                <a:t>dos contribuintes</a:t>
              </a:r>
            </a:p>
          </p:txBody>
        </p:sp>
      </p:grpSp>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1145A72-EAE2-3F37-72C9-A0318EF554AC}"/>
              </a:ext>
            </a:extLst>
          </p:cNvPr>
          <p:cNvSpPr txBox="1"/>
          <p:nvPr/>
        </p:nvSpPr>
        <p:spPr>
          <a:xfrm>
            <a:off x="729254" y="1249028"/>
            <a:ext cx="6545305" cy="492443"/>
          </a:xfrm>
          <a:prstGeom prst="rect">
            <a:avLst/>
          </a:prstGeom>
          <a:noFill/>
          <a:ln>
            <a:noFill/>
          </a:ln>
        </p:spPr>
        <p:txBody>
          <a:bodyPr wrap="square" rtlCol="0">
            <a:spAutoFit/>
          </a:bodyPr>
          <a:lstStyle>
            <a:defPPr>
              <a:defRPr lang="pt-BR"/>
            </a:defPPr>
            <a:lvl1pPr>
              <a:defRPr sz="3400" b="1">
                <a:solidFill>
                  <a:srgbClr val="00B0F0"/>
                </a:solidFill>
              </a:defRPr>
            </a:lvl1pPr>
          </a:lstStyle>
          <a:p>
            <a:r>
              <a:rPr lang="pt-BR"/>
              <a:t>Lotes – antecipação do pagamento</a:t>
            </a:r>
          </a:p>
        </p:txBody>
      </p:sp>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3461A7C-2D83-95C6-C26E-B1CACAABE51E}"/>
              </a:ext>
            </a:extLst>
          </p:cNvPr>
          <p:cNvSpPr txBox="1"/>
          <p:nvPr/>
        </p:nvSpPr>
        <p:spPr>
          <a:xfrm>
            <a:off x="2047571" y="2280925"/>
            <a:ext cx="3752227" cy="1292662"/>
          </a:xfrm>
          <a:prstGeom prst="rect">
            <a:avLst/>
          </a:prstGeom>
          <a:noFill/>
        </p:spPr>
        <p:txBody>
          <a:bodyPr wrap="square" rtlCol="0">
            <a:spAutoFit/>
          </a:bodyPr>
          <a:lstStyle>
            <a:defPPr>
              <a:defRPr lang="pt-BR"/>
            </a:defPPr>
            <a:lvl1pPr>
              <a:defRPr sz="3000">
                <a:solidFill>
                  <a:srgbClr val="0F4279"/>
                </a:solidFill>
              </a:defRPr>
            </a:lvl1pPr>
          </a:lstStyle>
          <a:p>
            <a:pPr marL="342900" indent="-342900">
              <a:buClr>
                <a:srgbClr val="BCD435"/>
              </a:buClr>
              <a:buSzPct val="150%"/>
              <a:buFont typeface="Arial" panose="020B0604020202020204" pitchFamily="34" charset="0"/>
              <a:buChar char="•"/>
            </a:pPr>
            <a:r>
              <a:rPr lang="pt-BR" sz="2600">
                <a:solidFill>
                  <a:schemeClr val="tx1"/>
                </a:solidFill>
              </a:rPr>
              <a:t>1º lote = 29/05</a:t>
            </a:r>
          </a:p>
          <a:p>
            <a:pPr marL="342900" indent="-342900">
              <a:buClr>
                <a:srgbClr val="BCD435"/>
              </a:buClr>
              <a:buSzPct val="150%"/>
              <a:buFont typeface="Arial" panose="020B0604020202020204" pitchFamily="34" charset="0"/>
              <a:buChar char="•"/>
            </a:pPr>
            <a:endParaRPr lang="pt-BR" sz="2600">
              <a:solidFill>
                <a:schemeClr val="tx1"/>
              </a:solidFill>
            </a:endParaRPr>
          </a:p>
          <a:p>
            <a:pPr marL="342900" indent="-342900">
              <a:buClr>
                <a:srgbClr val="BCD435"/>
              </a:buClr>
              <a:buSzPct val="150%"/>
              <a:buFont typeface="Arial" panose="020B0604020202020204" pitchFamily="34" charset="0"/>
              <a:buChar char="•"/>
            </a:pPr>
            <a:r>
              <a:rPr lang="pt-BR" sz="2600">
                <a:solidFill>
                  <a:schemeClr val="tx1"/>
                </a:solidFill>
              </a:rPr>
              <a:t>2º lote = 30/06</a:t>
            </a:r>
          </a:p>
        </p:txBody>
      </p:sp>
      <p:sp>
        <p:nvSpPr>
          <p:cNvPr id="6" name="CaixaDeTexto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8811868-9F83-AFED-7BD6-A54E1AB93AFF}"/>
              </a:ext>
            </a:extLst>
          </p:cNvPr>
          <p:cNvSpPr txBox="1"/>
          <p:nvPr/>
        </p:nvSpPr>
        <p:spPr>
          <a:xfrm>
            <a:off x="2047570" y="3819808"/>
            <a:ext cx="3752227" cy="1323439"/>
          </a:xfrm>
          <a:prstGeom prst="rect">
            <a:avLst/>
          </a:prstGeom>
          <a:noFill/>
        </p:spPr>
        <p:txBody>
          <a:bodyPr wrap="square" rtlCol="0">
            <a:spAutoFit/>
          </a:bodyPr>
          <a:lstStyle>
            <a:defPPr>
              <a:defRPr lang="pt-BR"/>
            </a:defPPr>
            <a:lvl1pPr marL="342900" indent="-342900">
              <a:buClr>
                <a:srgbClr val="BCD435"/>
              </a:buClr>
              <a:buSzPct val="150%"/>
              <a:buFont typeface="Arial" panose="020B0604020202020204" pitchFamily="34" charset="0"/>
              <a:buChar char="•"/>
              <a:defRPr sz="2600"/>
            </a:lvl1pPr>
          </a:lstStyle>
          <a:p>
            <a:r>
              <a:rPr lang="pt-BR"/>
              <a:t>3º lote = 31/07</a:t>
            </a:r>
          </a:p>
          <a:p>
            <a:endParaRPr lang="pt-BR"/>
          </a:p>
          <a:p>
            <a:r>
              <a:rPr lang="pt-BR"/>
              <a:t>4º lote = 31/08</a:t>
            </a:r>
          </a:p>
        </p:txBody>
      </p:sp>
      <p:sp>
        <p:nvSpPr>
          <p:cNvPr id="10" name="CaixaDeTexto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5074DE7-7C99-D584-809D-D8B1E9333931}"/>
              </a:ext>
            </a:extLst>
          </p:cNvPr>
          <p:cNvSpPr txBox="1"/>
          <p:nvPr/>
        </p:nvSpPr>
        <p:spPr>
          <a:xfrm>
            <a:off x="621257" y="503399"/>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Restituição IRPF</a:t>
            </a:r>
          </a:p>
        </p:txBody>
      </p:sp>
    </p:spTree>
    <p:extLst>
      <p:ext uri="{BB962C8B-B14F-4D97-AF65-F5344CB8AC3E}">
        <p14:creationId xmlns:p14="http://schemas.microsoft.com/office/powerpoint/2010/main" val="54693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2C8CF5D-1F30-DE8B-18A2-E10D0CF5DC09}"/>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FD8CFFC-0AA6-3726-9845-1D8D76CFF0BF}"/>
              </a:ext>
            </a:extLst>
          </p:cNvPr>
          <p:cNvSpPr txBox="1"/>
          <p:nvPr/>
        </p:nvSpPr>
        <p:spPr>
          <a:xfrm>
            <a:off x="729254" y="1249028"/>
            <a:ext cx="6545305" cy="492443"/>
          </a:xfrm>
          <a:prstGeom prst="rect">
            <a:avLst/>
          </a:prstGeom>
          <a:noFill/>
          <a:ln>
            <a:noFill/>
          </a:ln>
        </p:spPr>
        <p:txBody>
          <a:bodyPr wrap="square" rtlCol="0">
            <a:spAutoFit/>
          </a:bodyPr>
          <a:lstStyle>
            <a:defPPr>
              <a:defRPr lang="pt-BR"/>
            </a:defPPr>
            <a:lvl1pPr>
              <a:defRPr sz="3400" b="1">
                <a:solidFill>
                  <a:srgbClr val="00B0F0"/>
                </a:solidFill>
              </a:defRPr>
            </a:lvl1pPr>
          </a:lstStyle>
          <a:p>
            <a:r>
              <a:rPr lang="pt-BR"/>
              <a:t>Lotes – antecipação do pagamento</a:t>
            </a:r>
          </a:p>
        </p:txBody>
      </p:sp>
      <p:sp>
        <p:nvSpPr>
          <p:cNvPr id="10" name="CaixaDeTexto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7B66003-B4A9-51C3-43A0-DF87735F2228}"/>
              </a:ext>
            </a:extLst>
          </p:cNvPr>
          <p:cNvSpPr txBox="1"/>
          <p:nvPr/>
        </p:nvSpPr>
        <p:spPr>
          <a:xfrm>
            <a:off x="621257" y="503399"/>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Restituição IRPF</a:t>
            </a:r>
          </a:p>
        </p:txBody>
      </p:sp>
      <p:graphicFrame>
        <p:nvGraphicFramePr>
          <p:cNvPr id="2" name="Gráfic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4617AA7-6A89-CBD3-0806-2189BE849BE9}"/>
              </a:ext>
            </a:extLst>
          </p:cNvPr>
          <p:cNvGraphicFramePr>
            <a:graphicFrameLocks/>
          </p:cNvGraphicFramePr>
          <p:nvPr/>
        </p:nvGraphicFramePr>
        <p:xfrm>
          <a:off x="1322345" y="2096926"/>
          <a:ext cx="8116930" cy="4257675"/>
        </p:xfrm>
        <a:graphic>
          <a:graphicData uri="http://purl.oclc.org/ooxml/drawingml/chart">
            <c:chart xmlns:c="http://purl.oclc.org/ooxml/drawingml/chart" xmlns:r="http://purl.oclc.org/ooxml/officeDocument/relationships" r:id="rId2"/>
          </a:graphicData>
        </a:graphic>
      </p:graphicFrame>
    </p:spTree>
    <p:extLst>
      <p:ext uri="{BB962C8B-B14F-4D97-AF65-F5344CB8AC3E}">
        <p14:creationId xmlns:p14="http://schemas.microsoft.com/office/powerpoint/2010/main" val="2366990926"/>
      </p:ext>
    </p:extLst>
  </p:cSld>
  <p:clrMapOvr>
    <a:masterClrMapping/>
  </p:clrMapOvr>
</p:sld>
</file>

<file path=ppt/slides/slide58.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1AFC1A3-E0E4-2F30-6AF9-3BAA000E5D9D}"/>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1847AFF-D690-B5E4-75AA-91F3B45415DC}"/>
              </a:ext>
            </a:extLst>
          </p:cNvPr>
          <p:cNvSpPr/>
          <p:nvPr/>
        </p:nvSpPr>
        <p:spPr>
          <a:xfrm>
            <a:off x="528887" y="1434854"/>
            <a:ext cx="11357581" cy="5345882"/>
          </a:xfrm>
          <a:prstGeom prst="rect">
            <a:avLst/>
          </a:prstGeom>
          <a:gradFill>
            <a:gsLst>
              <a:gs pos="0%">
                <a:schemeClr val="accent1">
                  <a:lumMod val="5%"/>
                  <a:lumOff val="95%"/>
                </a:schemeClr>
              </a:gs>
              <a:gs pos="74%">
                <a:schemeClr val="accent1">
                  <a:lumMod val="45%"/>
                  <a:lumOff val="55%"/>
                </a:schemeClr>
              </a:gs>
              <a:gs pos="83%">
                <a:schemeClr val="accent1">
                  <a:lumMod val="45%"/>
                  <a:lumOff val="55%"/>
                </a:schemeClr>
              </a:gs>
              <a:gs pos="100%">
                <a:schemeClr val="accent1">
                  <a:lumMod val="30%"/>
                  <a:lumOff val="70%"/>
                </a:schemeClr>
              </a:gs>
            </a:gsLst>
            <a:lin ang="5400000" scaled="1"/>
          </a:gradFill>
          <a:ln w="19050"/>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A49B433-CE8E-339A-9B29-0C9E12CB4728}"/>
              </a:ext>
            </a:extLst>
          </p:cNvPr>
          <p:cNvSpPr/>
          <p:nvPr/>
        </p:nvSpPr>
        <p:spPr>
          <a:xfrm>
            <a:off x="1227262" y="3685901"/>
            <a:ext cx="875211" cy="2508069"/>
          </a:xfrm>
          <a:prstGeom prst="rect">
            <a:avLst/>
          </a:prstGeom>
          <a:solidFill>
            <a:schemeClr val="tx2">
              <a:lumMod val="60%"/>
              <a:lumOff val="40%"/>
            </a:schemeClr>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endParaRPr lang="pt-BR"/>
          </a:p>
          <a:p>
            <a:pPr algn="ctr"/>
            <a:r>
              <a:rPr lang="pt-BR"/>
              <a:t>2025</a:t>
            </a:r>
          </a:p>
        </p:txBody>
      </p:sp>
      <p:sp>
        <p:nvSpPr>
          <p:cNvPr id="11" name="Retângulo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080CA9F-DA78-F18F-1D1B-DA4F0D6DAE8C}"/>
              </a:ext>
            </a:extLst>
          </p:cNvPr>
          <p:cNvSpPr/>
          <p:nvPr/>
        </p:nvSpPr>
        <p:spPr>
          <a:xfrm>
            <a:off x="3351433" y="3576319"/>
            <a:ext cx="875211" cy="2606039"/>
          </a:xfrm>
          <a:prstGeom prst="rect">
            <a:avLst/>
          </a:prstGeom>
          <a:solidFill>
            <a:schemeClr val="tx2">
              <a:lumMod val="60%"/>
              <a:lumOff val="40%"/>
            </a:schemeClr>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r>
              <a:rPr lang="pt-BR"/>
              <a:t>2025</a:t>
            </a:r>
          </a:p>
        </p:txBody>
      </p:sp>
      <p:sp>
        <p:nvSpPr>
          <p:cNvPr id="12" name="Retângulo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DBC6C8B-1736-31A3-56A7-236ECCB6ACE7}"/>
              </a:ext>
            </a:extLst>
          </p:cNvPr>
          <p:cNvSpPr/>
          <p:nvPr/>
        </p:nvSpPr>
        <p:spPr>
          <a:xfrm>
            <a:off x="5530858" y="3328125"/>
            <a:ext cx="875211" cy="2893422"/>
          </a:xfrm>
          <a:prstGeom prst="rect">
            <a:avLst/>
          </a:prstGeom>
          <a:solidFill>
            <a:schemeClr val="tx2">
              <a:lumMod val="60%"/>
              <a:lumOff val="40%"/>
            </a:schemeClr>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r>
              <a:rPr lang="pt-BR"/>
              <a:t>2025</a:t>
            </a:r>
          </a:p>
        </p:txBody>
      </p:sp>
      <p:sp>
        <p:nvSpPr>
          <p:cNvPr id="13" name="Retângulo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D22EE0F-795D-0621-4215-DE38EF201D1F}"/>
              </a:ext>
            </a:extLst>
          </p:cNvPr>
          <p:cNvSpPr/>
          <p:nvPr/>
        </p:nvSpPr>
        <p:spPr>
          <a:xfrm>
            <a:off x="7691337" y="5423263"/>
            <a:ext cx="875211" cy="809897"/>
          </a:xfrm>
          <a:prstGeom prst="rect">
            <a:avLst/>
          </a:prstGeom>
          <a:solidFill>
            <a:schemeClr val="tx2">
              <a:lumMod val="60%"/>
              <a:lumOff val="40%"/>
            </a:schemeClr>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r>
              <a:rPr lang="pt-BR"/>
              <a:t>2025</a:t>
            </a:r>
          </a:p>
        </p:txBody>
      </p:sp>
      <p:sp>
        <p:nvSpPr>
          <p:cNvPr id="14" name="Retângulo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01C2D51-26A6-1056-4797-5B3D31707E03}"/>
              </a:ext>
            </a:extLst>
          </p:cNvPr>
          <p:cNvSpPr/>
          <p:nvPr/>
        </p:nvSpPr>
        <p:spPr>
          <a:xfrm>
            <a:off x="9796550" y="5964528"/>
            <a:ext cx="875211" cy="229442"/>
          </a:xfrm>
          <a:prstGeom prst="rect">
            <a:avLst/>
          </a:prstGeom>
          <a:solidFill>
            <a:schemeClr val="tx2">
              <a:lumMod val="60%"/>
              <a:lumOff val="40%"/>
            </a:schemeClr>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t>2025</a:t>
            </a:r>
          </a:p>
        </p:txBody>
      </p:sp>
      <p:sp>
        <p:nvSpPr>
          <p:cNvPr id="15" name="Retângulo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4F969A2-7FD8-1FD8-974F-ED4E42C7F70E}"/>
              </a:ext>
            </a:extLst>
          </p:cNvPr>
          <p:cNvSpPr/>
          <p:nvPr/>
        </p:nvSpPr>
        <p:spPr>
          <a:xfrm>
            <a:off x="2111619" y="2635792"/>
            <a:ext cx="875211" cy="3585755"/>
          </a:xfrm>
          <a:prstGeom prst="rect">
            <a:avLst/>
          </a:prstGeom>
          <a:solidFill>
            <a:srgbClr val="92D050"/>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r>
              <a:rPr lang="pt-BR" sz="1400">
                <a:solidFill>
                  <a:schemeClr val="accent6">
                    <a:lumMod val="50%"/>
                  </a:schemeClr>
                </a:solidFill>
              </a:rPr>
              <a:t>Previsão</a:t>
            </a:r>
          </a:p>
          <a:p>
            <a:pPr algn="ctr"/>
            <a:r>
              <a:rPr lang="pt-BR">
                <a:solidFill>
                  <a:schemeClr val="accent6">
                    <a:lumMod val="50%"/>
                  </a:schemeClr>
                </a:solidFill>
              </a:rPr>
              <a:t>2026</a:t>
            </a:r>
          </a:p>
        </p:txBody>
      </p:sp>
      <p:sp>
        <p:nvSpPr>
          <p:cNvPr id="16" name="Retângulo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33C7E06-94A0-F687-F74F-FF88FF2DE8A9}"/>
              </a:ext>
            </a:extLst>
          </p:cNvPr>
          <p:cNvSpPr/>
          <p:nvPr/>
        </p:nvSpPr>
        <p:spPr>
          <a:xfrm>
            <a:off x="4262431" y="2635793"/>
            <a:ext cx="875211" cy="3585755"/>
          </a:xfrm>
          <a:prstGeom prst="rect">
            <a:avLst/>
          </a:prstGeom>
          <a:solidFill>
            <a:srgbClr val="92D050"/>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r>
              <a:rPr lang="pt-BR" sz="1400">
                <a:solidFill>
                  <a:schemeClr val="accent6">
                    <a:lumMod val="50%"/>
                  </a:schemeClr>
                </a:solidFill>
              </a:rPr>
              <a:t>Previsão</a:t>
            </a:r>
          </a:p>
          <a:p>
            <a:pPr algn="ctr"/>
            <a:r>
              <a:rPr lang="pt-BR">
                <a:solidFill>
                  <a:schemeClr val="accent6">
                    <a:lumMod val="50%"/>
                  </a:schemeClr>
                </a:solidFill>
              </a:rPr>
              <a:t>2026</a:t>
            </a:r>
          </a:p>
        </p:txBody>
      </p:sp>
      <p:sp>
        <p:nvSpPr>
          <p:cNvPr id="17" name="Retângulo 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80330EE-EA9A-7210-F53C-A8D88C9C31A3}"/>
              </a:ext>
            </a:extLst>
          </p:cNvPr>
          <p:cNvSpPr/>
          <p:nvPr/>
        </p:nvSpPr>
        <p:spPr>
          <a:xfrm>
            <a:off x="6401261" y="4591534"/>
            <a:ext cx="875211" cy="1602435"/>
          </a:xfrm>
          <a:prstGeom prst="rect">
            <a:avLst/>
          </a:prstGeom>
          <a:solidFill>
            <a:srgbClr val="92D050"/>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r>
              <a:rPr lang="pt-BR" sz="1400">
                <a:solidFill>
                  <a:schemeClr val="accent6">
                    <a:lumMod val="50%"/>
                  </a:schemeClr>
                </a:solidFill>
              </a:rPr>
              <a:t>Previsão</a:t>
            </a:r>
          </a:p>
          <a:p>
            <a:pPr algn="ctr"/>
            <a:r>
              <a:rPr lang="pt-BR">
                <a:solidFill>
                  <a:schemeClr val="accent6">
                    <a:lumMod val="50%"/>
                  </a:schemeClr>
                </a:solidFill>
              </a:rPr>
              <a:t>2026</a:t>
            </a:r>
          </a:p>
        </p:txBody>
      </p:sp>
      <p:sp>
        <p:nvSpPr>
          <p:cNvPr id="18" name="Retângulo 1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F91C286-693E-BDE4-6325-D765B6F24285}"/>
              </a:ext>
            </a:extLst>
          </p:cNvPr>
          <p:cNvSpPr/>
          <p:nvPr/>
        </p:nvSpPr>
        <p:spPr>
          <a:xfrm>
            <a:off x="8553414" y="5751282"/>
            <a:ext cx="875211" cy="444139"/>
          </a:xfrm>
          <a:prstGeom prst="rect">
            <a:avLst/>
          </a:prstGeom>
          <a:solidFill>
            <a:srgbClr val="92D050"/>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r>
              <a:rPr lang="pt-BR" sz="1400">
                <a:solidFill>
                  <a:schemeClr val="accent6">
                    <a:lumMod val="50%"/>
                  </a:schemeClr>
                </a:solidFill>
              </a:rPr>
              <a:t>Previsão </a:t>
            </a:r>
            <a:r>
              <a:rPr lang="pt-BR" sz="2000">
                <a:solidFill>
                  <a:schemeClr val="accent6">
                    <a:lumMod val="50%"/>
                  </a:schemeClr>
                </a:solidFill>
              </a:rPr>
              <a:t>2026</a:t>
            </a:r>
          </a:p>
        </p:txBody>
      </p:sp>
      <p:sp>
        <p:nvSpPr>
          <p:cNvPr id="19" name="Retângulo 1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76C2FDA-1162-F1D0-9C26-FFD1E6943574}"/>
              </a:ext>
            </a:extLst>
          </p:cNvPr>
          <p:cNvSpPr/>
          <p:nvPr/>
        </p:nvSpPr>
        <p:spPr>
          <a:xfrm>
            <a:off x="1018254" y="3329518"/>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6,2 mi</a:t>
            </a:r>
          </a:p>
        </p:txBody>
      </p:sp>
      <p:sp>
        <p:nvSpPr>
          <p:cNvPr id="20" name="Retângulo 1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AE696C4-10DA-8D80-6770-EB10DD666C3E}"/>
              </a:ext>
            </a:extLst>
          </p:cNvPr>
          <p:cNvSpPr/>
          <p:nvPr/>
        </p:nvSpPr>
        <p:spPr>
          <a:xfrm>
            <a:off x="3245371" y="3243217"/>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6,5 mi</a:t>
            </a:r>
          </a:p>
        </p:txBody>
      </p:sp>
      <p:sp>
        <p:nvSpPr>
          <p:cNvPr id="21" name="Retângulo 2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A9E0F4A-D890-3092-9013-A9BBB8FAA66D}"/>
              </a:ext>
            </a:extLst>
          </p:cNvPr>
          <p:cNvSpPr/>
          <p:nvPr/>
        </p:nvSpPr>
        <p:spPr>
          <a:xfrm>
            <a:off x="5325283" y="2976692"/>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7,2 mi</a:t>
            </a:r>
          </a:p>
        </p:txBody>
      </p:sp>
      <p:sp>
        <p:nvSpPr>
          <p:cNvPr id="22" name="Retângulo 2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D234327-8249-9EF9-CF8C-A39C2F820D3E}"/>
              </a:ext>
            </a:extLst>
          </p:cNvPr>
          <p:cNvSpPr/>
          <p:nvPr/>
        </p:nvSpPr>
        <p:spPr>
          <a:xfrm>
            <a:off x="7533244" y="5087622"/>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1,8 mi</a:t>
            </a:r>
          </a:p>
        </p:txBody>
      </p:sp>
      <p:sp>
        <p:nvSpPr>
          <p:cNvPr id="23" name="Retângulo 2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B543AF1-9C6A-EE19-D5F8-5166FFA0CBFA}"/>
              </a:ext>
            </a:extLst>
          </p:cNvPr>
          <p:cNvSpPr/>
          <p:nvPr/>
        </p:nvSpPr>
        <p:spPr>
          <a:xfrm>
            <a:off x="9743546" y="5602153"/>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400 mil</a:t>
            </a:r>
          </a:p>
        </p:txBody>
      </p:sp>
      <p:sp>
        <p:nvSpPr>
          <p:cNvPr id="24" name="Retângulo 2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DCF8491-5DD7-3A63-9EED-070741BAAD49}"/>
              </a:ext>
            </a:extLst>
          </p:cNvPr>
          <p:cNvSpPr/>
          <p:nvPr/>
        </p:nvSpPr>
        <p:spPr>
          <a:xfrm>
            <a:off x="4395136" y="2290051"/>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9 mi</a:t>
            </a:r>
          </a:p>
        </p:txBody>
      </p:sp>
      <p:sp>
        <p:nvSpPr>
          <p:cNvPr id="25" name="Retângulo 2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3C961BC-555C-FAA8-FEF8-535798F0FC66}"/>
              </a:ext>
            </a:extLst>
          </p:cNvPr>
          <p:cNvSpPr/>
          <p:nvPr/>
        </p:nvSpPr>
        <p:spPr>
          <a:xfrm>
            <a:off x="2269022" y="2295129"/>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9 mi</a:t>
            </a:r>
          </a:p>
        </p:txBody>
      </p:sp>
      <p:sp>
        <p:nvSpPr>
          <p:cNvPr id="26" name="Retângulo 2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148CAAB-E802-F111-F277-03BE091BD6EE}"/>
              </a:ext>
            </a:extLst>
          </p:cNvPr>
          <p:cNvSpPr/>
          <p:nvPr/>
        </p:nvSpPr>
        <p:spPr>
          <a:xfrm>
            <a:off x="6517113" y="4210692"/>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4 mi</a:t>
            </a:r>
          </a:p>
        </p:txBody>
      </p:sp>
      <p:sp>
        <p:nvSpPr>
          <p:cNvPr id="27" name="Retângulo 2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24E705F-1B39-2D2F-9EBA-B2C644D42B05}"/>
              </a:ext>
            </a:extLst>
          </p:cNvPr>
          <p:cNvSpPr/>
          <p:nvPr/>
        </p:nvSpPr>
        <p:spPr>
          <a:xfrm>
            <a:off x="8685452" y="5288251"/>
            <a:ext cx="875212"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1 mi</a:t>
            </a:r>
          </a:p>
        </p:txBody>
      </p:sp>
      <p:cxnSp>
        <p:nvCxnSpPr>
          <p:cNvPr id="28" name="Conector de Seta Reta 2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EE3713F-8F3D-0B17-0176-3F09BC88E27D}"/>
              </a:ext>
            </a:extLst>
          </p:cNvPr>
          <p:cNvCxnSpPr>
            <a:cxnSpLocks/>
          </p:cNvCxnSpPr>
          <p:nvPr/>
        </p:nvCxnSpPr>
        <p:spPr>
          <a:xfrm>
            <a:off x="888274" y="6193969"/>
            <a:ext cx="10698480" cy="27579"/>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9" name="Retângulo 2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C0C3E3B-10DD-61A8-23D0-1668AB799274}"/>
              </a:ext>
            </a:extLst>
          </p:cNvPr>
          <p:cNvSpPr/>
          <p:nvPr/>
        </p:nvSpPr>
        <p:spPr>
          <a:xfrm>
            <a:off x="1240156" y="6221547"/>
            <a:ext cx="1642170"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Maio 1º Lote</a:t>
            </a:r>
          </a:p>
        </p:txBody>
      </p:sp>
      <p:sp>
        <p:nvSpPr>
          <p:cNvPr id="30" name="Retângulo 2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AFD36F1-985A-C117-2531-52F173BC032E}"/>
              </a:ext>
            </a:extLst>
          </p:cNvPr>
          <p:cNvSpPr/>
          <p:nvPr/>
        </p:nvSpPr>
        <p:spPr>
          <a:xfrm>
            <a:off x="3467722" y="6198900"/>
            <a:ext cx="1642170"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Junho 2º Lote</a:t>
            </a:r>
          </a:p>
        </p:txBody>
      </p:sp>
      <p:sp>
        <p:nvSpPr>
          <p:cNvPr id="31" name="Retângulo 3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317A7FF-2884-F2AB-D007-35447F76125A}"/>
              </a:ext>
            </a:extLst>
          </p:cNvPr>
          <p:cNvSpPr/>
          <p:nvPr/>
        </p:nvSpPr>
        <p:spPr>
          <a:xfrm>
            <a:off x="5504337" y="6171321"/>
            <a:ext cx="1642170"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Julho 3º Lote</a:t>
            </a:r>
          </a:p>
        </p:txBody>
      </p:sp>
      <p:sp>
        <p:nvSpPr>
          <p:cNvPr id="32" name="Retângulo 3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87C8C32-DCC5-CFA8-2811-640C2316F2CE}"/>
              </a:ext>
            </a:extLst>
          </p:cNvPr>
          <p:cNvSpPr/>
          <p:nvPr/>
        </p:nvSpPr>
        <p:spPr>
          <a:xfrm>
            <a:off x="7732329" y="6169298"/>
            <a:ext cx="1642170"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Agosto 4º Lote</a:t>
            </a:r>
          </a:p>
        </p:txBody>
      </p:sp>
      <p:sp>
        <p:nvSpPr>
          <p:cNvPr id="33" name="Retângulo 3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24DA448-46E6-02FC-AF4D-F08FAF22605C}"/>
              </a:ext>
            </a:extLst>
          </p:cNvPr>
          <p:cNvSpPr/>
          <p:nvPr/>
        </p:nvSpPr>
        <p:spPr>
          <a:xfrm>
            <a:off x="9655178" y="6181481"/>
            <a:ext cx="1931575"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Setembro  5º Lote</a:t>
            </a:r>
          </a:p>
        </p:txBody>
      </p:sp>
      <p:sp>
        <p:nvSpPr>
          <p:cNvPr id="34" name="Retângulo 3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60323ED-4A17-C742-2A21-CB56085817E1}"/>
              </a:ext>
            </a:extLst>
          </p:cNvPr>
          <p:cNvSpPr/>
          <p:nvPr/>
        </p:nvSpPr>
        <p:spPr>
          <a:xfrm>
            <a:off x="352707" y="1477616"/>
            <a:ext cx="10048188"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sz="3000" b="1">
                <a:solidFill>
                  <a:schemeClr val="tx1"/>
                </a:solidFill>
              </a:rPr>
              <a:t>IRPF – Quantidade de contribuintes em lotes de restituição</a:t>
            </a:r>
          </a:p>
        </p:txBody>
      </p:sp>
      <p:sp>
        <p:nvSpPr>
          <p:cNvPr id="35" name="CaixaDeTexto 3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661A1D0-20B6-27A4-9DD4-7AA889680A5F}"/>
              </a:ext>
            </a:extLst>
          </p:cNvPr>
          <p:cNvSpPr txBox="1"/>
          <p:nvPr/>
        </p:nvSpPr>
        <p:spPr>
          <a:xfrm>
            <a:off x="642206" y="528958"/>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Restituição IRPF</a:t>
            </a:r>
          </a:p>
        </p:txBody>
      </p:sp>
      <p:sp>
        <p:nvSpPr>
          <p:cNvPr id="44" name="Retângulo 4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C128CAF-65F7-DC21-5DAE-AAE0B74D7E34}"/>
              </a:ext>
            </a:extLst>
          </p:cNvPr>
          <p:cNvSpPr/>
          <p:nvPr/>
        </p:nvSpPr>
        <p:spPr>
          <a:xfrm>
            <a:off x="8098870" y="1992513"/>
            <a:ext cx="1795265" cy="331651"/>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r>
              <a:rPr lang="pt-BR">
                <a:solidFill>
                  <a:schemeClr val="tx1"/>
                </a:solidFill>
              </a:rPr>
              <a:t>Acumulado</a:t>
            </a:r>
          </a:p>
        </p:txBody>
      </p:sp>
      <p:pic>
        <p:nvPicPr>
          <p:cNvPr id="46" name="Imagem 4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093BDB5-2CC6-23A7-7483-92190C630CAB}"/>
              </a:ext>
            </a:extLst>
          </p:cNvPr>
          <p:cNvPicPr>
            <a:picLocks noChangeAspect="1"/>
          </p:cNvPicPr>
          <p:nvPr/>
        </p:nvPicPr>
        <p:blipFill>
          <a:blip r:embed="rId2"/>
          <a:stretch>
            <a:fillRect/>
          </a:stretch>
        </p:blipFill>
        <p:spPr>
          <a:xfrm>
            <a:off x="8205653" y="2319721"/>
            <a:ext cx="3181794" cy="2143424"/>
          </a:xfrm>
          <a:prstGeom prst="rect">
            <a:avLst/>
          </a:prstGeom>
          <a:ln w="25400">
            <a:solidFill>
              <a:schemeClr val="accent1">
                <a:shade val="15%"/>
              </a:schemeClr>
            </a:solidFill>
          </a:ln>
        </p:spPr>
      </p:pic>
      <p:sp>
        <p:nvSpPr>
          <p:cNvPr id="47" name="Retângulo 4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7C1446F-4CBB-2B0E-9725-7EEB336DA507}"/>
              </a:ext>
            </a:extLst>
          </p:cNvPr>
          <p:cNvSpPr/>
          <p:nvPr/>
        </p:nvSpPr>
        <p:spPr>
          <a:xfrm>
            <a:off x="10193812" y="4458702"/>
            <a:ext cx="1193635" cy="331651"/>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r>
              <a:rPr lang="pt-BR">
                <a:solidFill>
                  <a:schemeClr val="tx1"/>
                </a:solidFill>
              </a:rPr>
              <a:t>* previsão</a:t>
            </a:r>
          </a:p>
        </p:txBody>
      </p:sp>
      <p:sp>
        <p:nvSpPr>
          <p:cNvPr id="48" name="Retângulo 4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8816E2C-8FCF-8DE2-42A9-815C13EC8685}"/>
              </a:ext>
            </a:extLst>
          </p:cNvPr>
          <p:cNvSpPr/>
          <p:nvPr/>
        </p:nvSpPr>
        <p:spPr>
          <a:xfrm>
            <a:off x="1147042" y="3598667"/>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sz="1600">
                <a:solidFill>
                  <a:srgbClr val="0066FF"/>
                </a:solidFill>
              </a:rPr>
              <a:t>R$ 11 bi</a:t>
            </a:r>
          </a:p>
        </p:txBody>
      </p:sp>
      <p:sp>
        <p:nvSpPr>
          <p:cNvPr id="49" name="Retângulo 4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904E518-83E4-09FC-4885-8918EDDC9AA1}"/>
              </a:ext>
            </a:extLst>
          </p:cNvPr>
          <p:cNvSpPr/>
          <p:nvPr/>
        </p:nvSpPr>
        <p:spPr>
          <a:xfrm>
            <a:off x="3308775" y="3483659"/>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sz="1600">
                <a:solidFill>
                  <a:srgbClr val="0066FF"/>
                </a:solidFill>
              </a:rPr>
              <a:t>R$ 11 bi</a:t>
            </a:r>
          </a:p>
        </p:txBody>
      </p:sp>
      <p:sp>
        <p:nvSpPr>
          <p:cNvPr id="50" name="Retângulo 4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2A098E4-9E59-44FA-14E6-70DD05F0BA85}"/>
              </a:ext>
            </a:extLst>
          </p:cNvPr>
          <p:cNvSpPr/>
          <p:nvPr/>
        </p:nvSpPr>
        <p:spPr>
          <a:xfrm>
            <a:off x="5473345" y="3291709"/>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sz="1600">
                <a:solidFill>
                  <a:srgbClr val="0066FF"/>
                </a:solidFill>
              </a:rPr>
              <a:t>R$ 10 bi</a:t>
            </a:r>
          </a:p>
        </p:txBody>
      </p:sp>
      <p:sp>
        <p:nvSpPr>
          <p:cNvPr id="51" name="Retângulo 5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3D847C7-59E1-B41A-0D1A-3FD0D3A8D11B}"/>
              </a:ext>
            </a:extLst>
          </p:cNvPr>
          <p:cNvSpPr/>
          <p:nvPr/>
        </p:nvSpPr>
        <p:spPr>
          <a:xfrm>
            <a:off x="7652148" y="5371012"/>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sz="1600">
                <a:solidFill>
                  <a:srgbClr val="0066FF"/>
                </a:solidFill>
              </a:rPr>
              <a:t>R$ 3 bi</a:t>
            </a:r>
          </a:p>
        </p:txBody>
      </p:sp>
      <p:sp>
        <p:nvSpPr>
          <p:cNvPr id="52" name="Retângulo 5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314887F-C835-AB63-EB3E-43E04117611F}"/>
              </a:ext>
            </a:extLst>
          </p:cNvPr>
          <p:cNvSpPr/>
          <p:nvPr/>
        </p:nvSpPr>
        <p:spPr>
          <a:xfrm>
            <a:off x="10338198" y="5866312"/>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sz="1600">
                <a:solidFill>
                  <a:srgbClr val="0066FF"/>
                </a:solidFill>
              </a:rPr>
              <a:t>R$ 1 bi</a:t>
            </a:r>
          </a:p>
        </p:txBody>
      </p:sp>
    </p:spTree>
    <p:extLst>
      <p:ext uri="{BB962C8B-B14F-4D97-AF65-F5344CB8AC3E}">
        <p14:creationId xmlns:p14="http://schemas.microsoft.com/office/powerpoint/2010/main" val="151327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0" presetClass="entr" presetSubtype="0"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4" grpId="0"/>
      <p:bldP spid="25" grpId="0"/>
      <p:bldP spid="26" grpId="0"/>
      <p:bldP spid="27" grpId="0"/>
      <p:bldP spid="44" grpId="0"/>
      <p:bldP spid="47" grpId="0"/>
    </p:bldLst>
  </p:timing>
</p:sld>
</file>

<file path=ppt/slides/slide59.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E450339-243B-DF37-DFC8-CAE8A29CB61A}"/>
            </a:ext>
          </a:extLst>
        </p:cNvPr>
        <p:cNvGrpSpPr/>
        <p:nvPr/>
      </p:nvGrpSpPr>
      <p:grpSpPr>
        <a:xfrm>
          <a:off x="0" y="0"/>
          <a:ext cx="0" cy="0"/>
          <a:chOff x="0" y="0"/>
          <a:chExt cx="0" cy="0"/>
        </a:xfrm>
      </p:grpSpPr>
      <p:sp>
        <p:nvSpPr>
          <p:cNvPr id="7" name="CaixaDeTexto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5303760-3790-5E51-3B6F-1B249BABDED4}"/>
              </a:ext>
            </a:extLst>
          </p:cNvPr>
          <p:cNvSpPr txBox="1"/>
          <p:nvPr/>
        </p:nvSpPr>
        <p:spPr>
          <a:xfrm>
            <a:off x="805382" y="3652617"/>
            <a:ext cx="2285709" cy="492443"/>
          </a:xfrm>
          <a:prstGeom prst="rect">
            <a:avLst/>
          </a:prstGeom>
          <a:noFill/>
        </p:spPr>
        <p:txBody>
          <a:bodyPr wrap="square" rtlCol="0">
            <a:spAutoFit/>
          </a:bodyPr>
          <a:lstStyle>
            <a:defPPr>
              <a:defRPr lang="pt-BR"/>
            </a:defPPr>
            <a:lvl1pPr>
              <a:defRPr sz="2600" b="0" i="0">
                <a:solidFill>
                  <a:srgbClr val="000000"/>
                </a:solidFill>
                <a:effectLst/>
              </a:defRPr>
            </a:lvl1pPr>
          </a:lstStyle>
          <a:p>
            <a:r>
              <a:rPr lang="pt-BR"/>
              <a:t>Será gerada a</a:t>
            </a:r>
          </a:p>
        </p:txBody>
      </p:sp>
      <p:sp>
        <p:nvSpPr>
          <p:cNvPr id="8" name="CaixaDeTexto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3A46C7D-5FB2-E58C-7107-1AA3900C5F3D}"/>
              </a:ext>
            </a:extLst>
          </p:cNvPr>
          <p:cNvSpPr txBox="1"/>
          <p:nvPr/>
        </p:nvSpPr>
        <p:spPr>
          <a:xfrm>
            <a:off x="2727606" y="3663250"/>
            <a:ext cx="6520553" cy="492443"/>
          </a:xfrm>
          <a:prstGeom prst="rect">
            <a:avLst/>
          </a:prstGeom>
          <a:noFill/>
        </p:spPr>
        <p:txBody>
          <a:bodyPr wrap="square" rtlCol="0">
            <a:spAutoFit/>
          </a:bodyPr>
          <a:lstStyle>
            <a:defPPr>
              <a:defRPr lang="pt-BR"/>
            </a:defPPr>
            <a:lvl1pPr>
              <a:defRPr sz="2600" b="0" i="0">
                <a:solidFill>
                  <a:srgbClr val="000000"/>
                </a:solidFill>
                <a:effectLst/>
              </a:defRPr>
            </a:lvl1pPr>
          </a:lstStyle>
          <a:p>
            <a:r>
              <a:rPr lang="pt-BR" b="1"/>
              <a:t>Declaração Automática do IRPF 2025</a:t>
            </a:r>
            <a:endParaRPr lang="pt-BR"/>
          </a:p>
        </p:txBody>
      </p:sp>
      <p:sp>
        <p:nvSpPr>
          <p:cNvPr id="9" name="CaixaDeTexto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0FD7123-DE40-74A6-25CE-6463B8E5043A}"/>
              </a:ext>
            </a:extLst>
          </p:cNvPr>
          <p:cNvSpPr txBox="1"/>
          <p:nvPr/>
        </p:nvSpPr>
        <p:spPr>
          <a:xfrm>
            <a:off x="805382" y="1888447"/>
            <a:ext cx="9174631" cy="1292662"/>
          </a:xfrm>
          <a:prstGeom prst="rect">
            <a:avLst/>
          </a:prstGeom>
          <a:noFill/>
        </p:spPr>
        <p:txBody>
          <a:bodyPr wrap="square" rtlCol="0">
            <a:spAutoFit/>
          </a:bodyPr>
          <a:lstStyle>
            <a:defPPr>
              <a:defRPr lang="pt-BR"/>
            </a:defPPr>
            <a:lvl1pPr>
              <a:defRPr sz="2600" b="0" i="0">
                <a:solidFill>
                  <a:srgbClr val="000000"/>
                </a:solidFill>
                <a:effectLst/>
              </a:defRPr>
            </a:lvl1pPr>
          </a:lstStyle>
          <a:p>
            <a:r>
              <a:rPr lang="pt-BR"/>
              <a:t>Identificamos contribuintes que possuem direito a restituição mas que não apresentaram a declaração de 2025 por não estarem obrigados. </a:t>
            </a:r>
          </a:p>
        </p:txBody>
      </p:sp>
      <p:sp>
        <p:nvSpPr>
          <p:cNvPr id="10" name="CaixaDeTexto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346B430-43EF-8F87-8AEF-6F0BE7B9CE1F}"/>
              </a:ext>
            </a:extLst>
          </p:cNvPr>
          <p:cNvSpPr txBox="1"/>
          <p:nvPr/>
        </p:nvSpPr>
        <p:spPr>
          <a:xfrm>
            <a:off x="621257" y="503399"/>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Restituição IRPF</a:t>
            </a:r>
            <a:endParaRPr lang="pt-BR">
              <a:highlight>
                <a:srgbClr val="FFFF00"/>
              </a:highlight>
            </a:endParaRPr>
          </a:p>
        </p:txBody>
      </p:sp>
      <p:sp>
        <p:nvSpPr>
          <p:cNvPr id="11" name="CaixaDeTexto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2A64417-F082-3974-2631-0D1C99BB8AEB}"/>
              </a:ext>
            </a:extLst>
          </p:cNvPr>
          <p:cNvSpPr txBox="1"/>
          <p:nvPr/>
        </p:nvSpPr>
        <p:spPr>
          <a:xfrm>
            <a:off x="665337" y="1193562"/>
            <a:ext cx="4246027" cy="615553"/>
          </a:xfrm>
          <a:prstGeom prst="rect">
            <a:avLst/>
          </a:prstGeom>
          <a:noFill/>
          <a:ln>
            <a:noFill/>
          </a:ln>
        </p:spPr>
        <p:txBody>
          <a:bodyPr wrap="square" rtlCol="0">
            <a:spAutoFit/>
          </a:bodyPr>
          <a:lstStyle>
            <a:defPPr>
              <a:defRPr lang="pt-BR"/>
            </a:defPPr>
            <a:lvl1pPr>
              <a:defRPr sz="3400" b="1">
                <a:solidFill>
                  <a:srgbClr val="00B0F0"/>
                </a:solidFill>
              </a:defRPr>
            </a:lvl1pPr>
          </a:lstStyle>
          <a:p>
            <a:r>
              <a:rPr lang="pt-BR"/>
              <a:t>Lote especial de 2025</a:t>
            </a:r>
          </a:p>
        </p:txBody>
      </p:sp>
    </p:spTree>
    <p:extLst>
      <p:ext uri="{BB962C8B-B14F-4D97-AF65-F5344CB8AC3E}">
        <p14:creationId xmlns:p14="http://schemas.microsoft.com/office/powerpoint/2010/main" val="1020624709"/>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535C75E-389D-5EB5-0F43-881C8EB16C89}"/>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0F15122-7A48-9B3F-D699-0D05965ABD16}"/>
              </a:ext>
            </a:extLst>
          </p:cNvPr>
          <p:cNvSpPr txBox="1"/>
          <p:nvPr/>
        </p:nvSpPr>
        <p:spPr>
          <a:xfrm>
            <a:off x="621258" y="482134"/>
            <a:ext cx="6598250"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Cronograma IRPF 2026</a:t>
            </a:r>
          </a:p>
        </p:txBody>
      </p:sp>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551BC52-875E-BD5F-BCD3-F05F94626B93}"/>
              </a:ext>
            </a:extLst>
          </p:cNvPr>
          <p:cNvSpPr txBox="1"/>
          <p:nvPr/>
        </p:nvSpPr>
        <p:spPr>
          <a:xfrm>
            <a:off x="754582" y="1458736"/>
            <a:ext cx="9171737" cy="1292662"/>
          </a:xfrm>
          <a:prstGeom prst="rect">
            <a:avLst/>
          </a:prstGeom>
          <a:noFill/>
        </p:spPr>
        <p:txBody>
          <a:bodyPr wrap="square" rtlCol="0">
            <a:spAutoFit/>
          </a:bodyPr>
          <a:lstStyle>
            <a:defPPr>
              <a:defRPr lang="pt-BR"/>
            </a:defPPr>
            <a:lvl1pPr>
              <a:defRPr sz="2000" b="0" i="0">
                <a:solidFill>
                  <a:srgbClr val="000000"/>
                </a:solidFill>
                <a:effectLst/>
              </a:defRPr>
            </a:lvl1pPr>
          </a:lstStyle>
          <a:p>
            <a:r>
              <a:rPr lang="pt-BR" sz="2600">
                <a:solidFill>
                  <a:schemeClr val="accent1">
                    <a:lumMod val="75%"/>
                  </a:schemeClr>
                </a:solidFill>
              </a:rPr>
              <a:t>Dia 16/03 </a:t>
            </a:r>
          </a:p>
          <a:p>
            <a:pPr marL="342900" indent="-342900">
              <a:buClr>
                <a:srgbClr val="BCD435"/>
              </a:buClr>
              <a:buSzPct val="150%"/>
              <a:buFont typeface="Arial" panose="020B0604020202020204" pitchFamily="34" charset="0"/>
              <a:buChar char="•"/>
            </a:pPr>
            <a:r>
              <a:rPr lang="pt-BR" sz="2600">
                <a:solidFill>
                  <a:schemeClr val="accent1">
                    <a:lumMod val="75%"/>
                  </a:schemeClr>
                </a:solidFill>
              </a:rPr>
              <a:t>Publicação da Instrução Normativa</a:t>
            </a:r>
          </a:p>
          <a:p>
            <a:pPr marL="342900" indent="-342900">
              <a:buClr>
                <a:srgbClr val="BCD435"/>
              </a:buClr>
              <a:buSzPct val="150%"/>
              <a:buFont typeface="Arial" panose="020B0604020202020204" pitchFamily="34" charset="0"/>
              <a:buChar char="•"/>
            </a:pPr>
            <a:r>
              <a:rPr lang="pt-BR" sz="2600">
                <a:solidFill>
                  <a:schemeClr val="accent1">
                    <a:lumMod val="75%"/>
                  </a:schemeClr>
                </a:solidFill>
              </a:rPr>
              <a:t>Coletiva de imprensa e Treinamento nacional – PIR 2026</a:t>
            </a:r>
            <a:endParaRPr lang="pt-BR" sz="2600">
              <a:solidFill>
                <a:schemeClr val="tx1"/>
              </a:solidFill>
            </a:endParaRPr>
          </a:p>
        </p:txBody>
      </p:sp>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8C4EAF9-A368-16C6-1CBF-A2F08F18D053}"/>
              </a:ext>
            </a:extLst>
          </p:cNvPr>
          <p:cNvSpPr txBox="1"/>
          <p:nvPr/>
        </p:nvSpPr>
        <p:spPr>
          <a:xfrm>
            <a:off x="754581" y="3040093"/>
            <a:ext cx="9171737" cy="1692771"/>
          </a:xfrm>
          <a:prstGeom prst="rect">
            <a:avLst/>
          </a:prstGeom>
          <a:noFill/>
        </p:spPr>
        <p:txBody>
          <a:bodyPr wrap="square" rtlCol="0">
            <a:spAutoFit/>
          </a:bodyPr>
          <a:lstStyle>
            <a:defPPr>
              <a:defRPr lang="pt-BR"/>
            </a:defPPr>
            <a:lvl1pPr>
              <a:defRPr sz="2000" b="0" i="0">
                <a:solidFill>
                  <a:srgbClr val="000000"/>
                </a:solidFill>
                <a:effectLst/>
              </a:defRPr>
            </a:lvl1pPr>
          </a:lstStyle>
          <a:p>
            <a:r>
              <a:rPr lang="pt-BR" sz="2600">
                <a:solidFill>
                  <a:schemeClr val="accent1">
                    <a:lumMod val="75%"/>
                  </a:schemeClr>
                </a:solidFill>
              </a:rPr>
              <a:t>Dia 20/03</a:t>
            </a:r>
          </a:p>
          <a:p>
            <a:pPr marL="342900" indent="-342900">
              <a:buClr>
                <a:srgbClr val="BCD435"/>
              </a:buClr>
              <a:buSzPct val="150%"/>
              <a:buFont typeface="Arial" panose="020B0604020202020204" pitchFamily="34" charset="0"/>
              <a:buChar char="•"/>
            </a:pPr>
            <a:r>
              <a:rPr lang="pt-BR" sz="2600">
                <a:solidFill>
                  <a:schemeClr val="accent1">
                    <a:lumMod val="75%"/>
                  </a:schemeClr>
                </a:solidFill>
              </a:rPr>
              <a:t>Liberação do programa (PGD) para download e preenchimento, mas sem transmissão</a:t>
            </a:r>
          </a:p>
          <a:p>
            <a:pPr marL="342900" indent="-342900">
              <a:buClr>
                <a:srgbClr val="BCD435"/>
              </a:buClr>
              <a:buSzPct val="150%"/>
              <a:buFont typeface="Arial" panose="020B0604020202020204" pitchFamily="34" charset="0"/>
              <a:buChar char="•"/>
            </a:pPr>
            <a:endParaRPr lang="pt-BR" sz="2600">
              <a:solidFill>
                <a:schemeClr val="tx1"/>
              </a:solidFill>
            </a:endParaRPr>
          </a:p>
        </p:txBody>
      </p:sp>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CC9025C-9C9E-A114-FC7C-89CD2ACD9854}"/>
              </a:ext>
            </a:extLst>
          </p:cNvPr>
          <p:cNvSpPr txBox="1"/>
          <p:nvPr/>
        </p:nvSpPr>
        <p:spPr>
          <a:xfrm>
            <a:off x="754581" y="4683095"/>
            <a:ext cx="9171737" cy="1692771"/>
          </a:xfrm>
          <a:prstGeom prst="rect">
            <a:avLst/>
          </a:prstGeom>
          <a:noFill/>
        </p:spPr>
        <p:txBody>
          <a:bodyPr wrap="square" rtlCol="0">
            <a:spAutoFit/>
          </a:bodyPr>
          <a:lstStyle>
            <a:defPPr>
              <a:defRPr lang="pt-BR"/>
            </a:defPPr>
            <a:lvl1pPr>
              <a:defRPr sz="2000" b="0" i="0">
                <a:solidFill>
                  <a:srgbClr val="000000"/>
                </a:solidFill>
                <a:effectLst/>
              </a:defRPr>
            </a:lvl1pPr>
          </a:lstStyle>
          <a:p>
            <a:r>
              <a:rPr lang="pt-BR" sz="2600">
                <a:solidFill>
                  <a:schemeClr val="accent1">
                    <a:lumMod val="75%"/>
                  </a:schemeClr>
                </a:solidFill>
              </a:rPr>
              <a:t>Dia 23/03</a:t>
            </a:r>
          </a:p>
          <a:p>
            <a:pPr marL="342900" indent="-342900">
              <a:buClr>
                <a:srgbClr val="BCD435"/>
              </a:buClr>
              <a:buSzPct val="150%"/>
              <a:buFont typeface="Arial" panose="020B0604020202020204" pitchFamily="34" charset="0"/>
              <a:buChar char="•"/>
            </a:pPr>
            <a:r>
              <a:rPr lang="pt-BR" sz="2600">
                <a:solidFill>
                  <a:schemeClr val="accent1">
                    <a:lumMod val="75%"/>
                  </a:schemeClr>
                </a:solidFill>
              </a:rPr>
              <a:t>Início da recepção das declarações, às 8h (PGD e MIR) com a </a:t>
            </a:r>
            <a:r>
              <a:rPr lang="pt-BR" sz="2600" err="1">
                <a:solidFill>
                  <a:schemeClr val="accent1">
                    <a:lumMod val="75%"/>
                  </a:schemeClr>
                </a:solidFill>
              </a:rPr>
              <a:t>pré</a:t>
            </a:r>
            <a:r>
              <a:rPr lang="pt-BR" sz="2600">
                <a:solidFill>
                  <a:schemeClr val="accent1">
                    <a:lumMod val="75%"/>
                  </a:schemeClr>
                </a:solidFill>
              </a:rPr>
              <a:t>-preenchida</a:t>
            </a:r>
          </a:p>
          <a:p>
            <a:pPr marL="342900" indent="-342900">
              <a:buClr>
                <a:srgbClr val="BCD435"/>
              </a:buClr>
              <a:buSzPct val="150%"/>
              <a:buFont typeface="Arial" panose="020B0604020202020204" pitchFamily="34" charset="0"/>
              <a:buChar char="•"/>
            </a:pPr>
            <a:endParaRPr lang="pt-BR" sz="2600">
              <a:solidFill>
                <a:schemeClr val="tx1"/>
              </a:solidFill>
            </a:endParaRPr>
          </a:p>
        </p:txBody>
      </p:sp>
    </p:spTree>
    <p:extLst>
      <p:ext uri="{BB962C8B-B14F-4D97-AF65-F5344CB8AC3E}">
        <p14:creationId xmlns:p14="http://schemas.microsoft.com/office/powerpoint/2010/main" val="4002317363"/>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0.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46D09B0-4C97-076F-DCE3-26269DBFB027}"/>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6517FC7-0C78-529B-72F3-C42F69176A61}"/>
              </a:ext>
            </a:extLst>
          </p:cNvPr>
          <p:cNvSpPr txBox="1"/>
          <p:nvPr/>
        </p:nvSpPr>
        <p:spPr>
          <a:xfrm>
            <a:off x="869705" y="1899241"/>
            <a:ext cx="9174631" cy="3693319"/>
          </a:xfrm>
          <a:prstGeom prst="rect">
            <a:avLst/>
          </a:prstGeom>
          <a:noFill/>
        </p:spPr>
        <p:txBody>
          <a:bodyPr wrap="square" rtlCol="0">
            <a:spAutoFit/>
          </a:bodyPr>
          <a:lstStyle>
            <a:defPPr>
              <a:defRPr lang="pt-BR"/>
            </a:defPPr>
            <a:lvl1pPr marL="342900" indent="-342900">
              <a:buClr>
                <a:srgbClr val="BCD435"/>
              </a:buClr>
              <a:buSzPct val="150%"/>
              <a:buFont typeface="Arial" panose="020B0604020202020204" pitchFamily="34" charset="0"/>
              <a:buChar char="•"/>
              <a:defRPr sz="2600"/>
            </a:lvl1pPr>
          </a:lstStyle>
          <a:p>
            <a:pPr marL="0" indent="0">
              <a:buNone/>
            </a:pPr>
            <a:r>
              <a:rPr lang="pt-BR" u="sng"/>
              <a:t>Para contribuintes:</a:t>
            </a:r>
          </a:p>
          <a:p>
            <a:endParaRPr lang="pt-BR"/>
          </a:p>
          <a:p>
            <a:r>
              <a:rPr lang="pt-BR"/>
              <a:t>não estavam obrigados e não entregaram a DIRPF 2025;</a:t>
            </a:r>
          </a:p>
          <a:p>
            <a:endParaRPr lang="pt-BR"/>
          </a:p>
          <a:p>
            <a:r>
              <a:rPr lang="pt-BR"/>
              <a:t>com </a:t>
            </a:r>
            <a:r>
              <a:rPr lang="pt-BR" b="1"/>
              <a:t>direito</a:t>
            </a:r>
            <a:r>
              <a:rPr lang="pt-BR"/>
              <a:t> a restituição de até R$ 1 mil;</a:t>
            </a:r>
          </a:p>
          <a:p>
            <a:endParaRPr lang="pt-BR"/>
          </a:p>
          <a:p>
            <a:r>
              <a:rPr lang="pt-BR"/>
              <a:t>com CPF regular e baixo risco fiscal;</a:t>
            </a:r>
          </a:p>
          <a:p>
            <a:endParaRPr lang="pt-BR"/>
          </a:p>
          <a:p>
            <a:r>
              <a:rPr lang="pt-BR"/>
              <a:t>que possuem chave PIX CPF.</a:t>
            </a:r>
          </a:p>
        </p:txBody>
      </p:sp>
      <p:sp>
        <p:nvSpPr>
          <p:cNvPr id="10" name="CaixaDeTexto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39549E5-3459-3A13-C223-E35B50431E87}"/>
              </a:ext>
            </a:extLst>
          </p:cNvPr>
          <p:cNvSpPr txBox="1"/>
          <p:nvPr/>
        </p:nvSpPr>
        <p:spPr>
          <a:xfrm>
            <a:off x="621257" y="503399"/>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Restituição IRPF</a:t>
            </a:r>
          </a:p>
        </p:txBody>
      </p:sp>
      <p:sp>
        <p:nvSpPr>
          <p:cNvPr id="11" name="CaixaDeTexto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D9B2CA2-B752-7D22-0717-DF2FC9B50B6B}"/>
              </a:ext>
            </a:extLst>
          </p:cNvPr>
          <p:cNvSpPr txBox="1"/>
          <p:nvPr/>
        </p:nvSpPr>
        <p:spPr>
          <a:xfrm>
            <a:off x="643622" y="1153960"/>
            <a:ext cx="7166878" cy="615553"/>
          </a:xfrm>
          <a:prstGeom prst="rect">
            <a:avLst/>
          </a:prstGeom>
          <a:noFill/>
          <a:ln>
            <a:noFill/>
          </a:ln>
        </p:spPr>
        <p:txBody>
          <a:bodyPr wrap="square" rtlCol="0">
            <a:spAutoFit/>
          </a:bodyPr>
          <a:lstStyle>
            <a:defPPr>
              <a:defRPr lang="pt-BR"/>
            </a:defPPr>
            <a:lvl1pPr>
              <a:defRPr sz="3400" b="1">
                <a:solidFill>
                  <a:srgbClr val="00B0F0"/>
                </a:solidFill>
              </a:defRPr>
            </a:lvl1pPr>
          </a:lstStyle>
          <a:p>
            <a:r>
              <a:rPr lang="pt-BR"/>
              <a:t>Declaração Automática do IRPF 2025</a:t>
            </a:r>
          </a:p>
        </p:txBody>
      </p:sp>
    </p:spTree>
    <p:extLst>
      <p:ext uri="{BB962C8B-B14F-4D97-AF65-F5344CB8AC3E}">
        <p14:creationId xmlns:p14="http://schemas.microsoft.com/office/powerpoint/2010/main" val="1233067184"/>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61.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84B67B0-636D-2ABF-F5CE-0EA1D0A0093E}"/>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DA8B403-165F-5A1E-A05C-A0E58737B1FA}"/>
              </a:ext>
            </a:extLst>
          </p:cNvPr>
          <p:cNvSpPr txBox="1"/>
          <p:nvPr/>
        </p:nvSpPr>
        <p:spPr>
          <a:xfrm>
            <a:off x="643622" y="1903187"/>
            <a:ext cx="9721801" cy="4493538"/>
          </a:xfrm>
          <a:prstGeom prst="rect">
            <a:avLst/>
          </a:prstGeom>
          <a:noFill/>
        </p:spPr>
        <p:txBody>
          <a:bodyPr wrap="square" rtlCol="0">
            <a:spAutoFit/>
          </a:bodyPr>
          <a:lstStyle>
            <a:defPPr>
              <a:defRPr lang="pt-BR"/>
            </a:defPPr>
            <a:lvl1pPr>
              <a:defRPr sz="2600" b="0" i="0">
                <a:solidFill>
                  <a:srgbClr val="000000"/>
                </a:solidFill>
                <a:effectLst/>
              </a:defRPr>
            </a:lvl1pPr>
          </a:lstStyle>
          <a:p>
            <a:pPr marL="342900" indent="-342900">
              <a:buClr>
                <a:srgbClr val="BCD435"/>
              </a:buClr>
              <a:buSzPct val="150%"/>
              <a:buFont typeface="Arial" panose="020B0604020202020204" pitchFamily="34" charset="0"/>
              <a:buChar char="•"/>
            </a:pPr>
            <a:r>
              <a:rPr lang="pt-BR">
                <a:solidFill>
                  <a:schemeClr val="tx1"/>
                </a:solidFill>
              </a:rPr>
              <a:t>Serão geradas a partir de 15/junho2026            Modelo: Simplificado</a:t>
            </a:r>
          </a:p>
          <a:p>
            <a:pPr marL="342900" indent="-342900">
              <a:buClr>
                <a:srgbClr val="BCD435"/>
              </a:buClr>
              <a:buSzPct val="150%"/>
              <a:buFont typeface="Arial" panose="020B0604020202020204" pitchFamily="34" charset="0"/>
              <a:buChar char="•"/>
            </a:pPr>
            <a:endParaRPr lang="pt-BR">
              <a:solidFill>
                <a:schemeClr val="tx1"/>
              </a:solidFill>
            </a:endParaRPr>
          </a:p>
          <a:p>
            <a:pPr marL="342900" indent="-342900">
              <a:buClr>
                <a:srgbClr val="BCD435"/>
              </a:buClr>
              <a:buSzPct val="150%"/>
              <a:buFont typeface="Arial" panose="020B0604020202020204" pitchFamily="34" charset="0"/>
              <a:buChar char="•"/>
            </a:pPr>
            <a:r>
              <a:rPr lang="pt-BR">
                <a:solidFill>
                  <a:schemeClr val="tx1"/>
                </a:solidFill>
              </a:rPr>
              <a:t>Conteúdo: informações existentes nas bases da Receita Federal</a:t>
            </a:r>
          </a:p>
          <a:p>
            <a:pPr marL="342900" indent="-342900">
              <a:buClr>
                <a:srgbClr val="BCD435"/>
              </a:buClr>
              <a:buSzPct val="150%"/>
              <a:buFont typeface="Arial" panose="020B0604020202020204" pitchFamily="34" charset="0"/>
              <a:buChar char="•"/>
            </a:pPr>
            <a:endParaRPr lang="pt-BR">
              <a:solidFill>
                <a:schemeClr val="tx1"/>
              </a:solidFill>
            </a:endParaRPr>
          </a:p>
          <a:p>
            <a:pPr marL="342900" indent="-342900">
              <a:buClr>
                <a:srgbClr val="BCD435"/>
              </a:buClr>
              <a:buSzPct val="150%"/>
              <a:buFont typeface="Arial" panose="020B0604020202020204" pitchFamily="34" charset="0"/>
              <a:buChar char="•"/>
            </a:pPr>
            <a:r>
              <a:rPr lang="pt-BR">
                <a:solidFill>
                  <a:schemeClr val="tx1"/>
                </a:solidFill>
              </a:rPr>
              <a:t>Data do crédito: 15/07/2026, exclusivamente por PIX – Chave CPF</a:t>
            </a:r>
          </a:p>
          <a:p>
            <a:pPr marL="342900" indent="-342900">
              <a:buClr>
                <a:srgbClr val="BCD435"/>
              </a:buClr>
              <a:buSzPct val="150%"/>
              <a:buFont typeface="Arial" panose="020B0604020202020204" pitchFamily="34" charset="0"/>
              <a:buChar char="•"/>
            </a:pPr>
            <a:endParaRPr lang="pt-BR">
              <a:solidFill>
                <a:schemeClr val="tx1"/>
              </a:solidFill>
            </a:endParaRPr>
          </a:p>
          <a:p>
            <a:pPr marL="342900" indent="-342900">
              <a:buClr>
                <a:srgbClr val="BCD435"/>
              </a:buClr>
              <a:buSzPct val="150%"/>
              <a:buFont typeface="Arial" panose="020B0604020202020204" pitchFamily="34" charset="0"/>
              <a:buChar char="•"/>
            </a:pPr>
            <a:r>
              <a:rPr lang="pt-BR">
                <a:solidFill>
                  <a:schemeClr val="tx1"/>
                </a:solidFill>
              </a:rPr>
              <a:t>Declaração passará por todas as etapas do processamento e irá para a fila de espera do lote especial de restituição.</a:t>
            </a:r>
          </a:p>
          <a:p>
            <a:pPr marL="342900" indent="-342900">
              <a:buClr>
                <a:srgbClr val="BCD435"/>
              </a:buClr>
              <a:buSzPct val="150%"/>
              <a:buFont typeface="Arial" panose="020B0604020202020204" pitchFamily="34" charset="0"/>
              <a:buChar char="•"/>
            </a:pPr>
            <a:endParaRPr lang="pt-BR">
              <a:solidFill>
                <a:schemeClr val="tx1"/>
              </a:solidFill>
            </a:endParaRPr>
          </a:p>
          <a:p>
            <a:pPr marL="342900" indent="-342900">
              <a:buClr>
                <a:srgbClr val="BCD435"/>
              </a:buClr>
              <a:buSzPct val="150%"/>
              <a:buFont typeface="Arial" panose="020B0604020202020204" pitchFamily="34" charset="0"/>
              <a:buChar char="•"/>
            </a:pPr>
            <a:r>
              <a:rPr lang="pt-BR">
                <a:solidFill>
                  <a:schemeClr val="tx1"/>
                </a:solidFill>
              </a:rPr>
              <a:t>O contribuinte pode solicitar o cancelamento (se não pago)ou retificar a declaração (inclusive para as deduções legais).</a:t>
            </a:r>
          </a:p>
        </p:txBody>
      </p:sp>
      <p:sp>
        <p:nvSpPr>
          <p:cNvPr id="7" name="CaixaDeTexto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FD8E8F0-3CB4-E33C-D703-760F5D7DBBEA}"/>
              </a:ext>
            </a:extLst>
          </p:cNvPr>
          <p:cNvSpPr txBox="1"/>
          <p:nvPr/>
        </p:nvSpPr>
        <p:spPr>
          <a:xfrm>
            <a:off x="621257" y="503399"/>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Restituição IRPF</a:t>
            </a:r>
            <a:endParaRPr lang="pt-BR">
              <a:highlight>
                <a:srgbClr val="FFFF00"/>
              </a:highlight>
            </a:endParaRPr>
          </a:p>
        </p:txBody>
      </p:sp>
      <p:sp>
        <p:nvSpPr>
          <p:cNvPr id="8" name="CaixaDeTexto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FC8E1E-A4E4-E2FA-D299-1D7E770F037E}"/>
              </a:ext>
            </a:extLst>
          </p:cNvPr>
          <p:cNvSpPr txBox="1"/>
          <p:nvPr/>
        </p:nvSpPr>
        <p:spPr>
          <a:xfrm>
            <a:off x="643622" y="1153960"/>
            <a:ext cx="6862078" cy="615553"/>
          </a:xfrm>
          <a:prstGeom prst="rect">
            <a:avLst/>
          </a:prstGeom>
          <a:noFill/>
          <a:ln>
            <a:noFill/>
          </a:ln>
        </p:spPr>
        <p:txBody>
          <a:bodyPr wrap="square" rtlCol="0">
            <a:spAutoFit/>
          </a:bodyPr>
          <a:lstStyle>
            <a:defPPr>
              <a:defRPr lang="pt-BR"/>
            </a:defPPr>
            <a:lvl1pPr>
              <a:defRPr sz="3400" b="1">
                <a:solidFill>
                  <a:srgbClr val="00B0F0"/>
                </a:solidFill>
              </a:defRPr>
            </a:lvl1pPr>
          </a:lstStyle>
          <a:p>
            <a:r>
              <a:rPr lang="pt-BR"/>
              <a:t>Declaração Automática do IRPF 2025</a:t>
            </a:r>
          </a:p>
        </p:txBody>
      </p:sp>
      <p:grpSp>
        <p:nvGrpSpPr>
          <p:cNvPr id="5" name="Agrupa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CF20FFC-6CCB-C8EA-7595-DBD9FDA01850}"/>
              </a:ext>
            </a:extLst>
          </p:cNvPr>
          <p:cNvGrpSpPr/>
          <p:nvPr/>
        </p:nvGrpSpPr>
        <p:grpSpPr>
          <a:xfrm>
            <a:off x="6756398" y="0"/>
            <a:ext cx="8702514" cy="8951927"/>
            <a:chOff x="6756398" y="0"/>
            <a:chExt cx="8702514" cy="8951927"/>
          </a:xfrm>
        </p:grpSpPr>
        <p:pic>
          <p:nvPicPr>
            <p:cNvPr id="3" name="Imagem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454E8A2-AB24-F501-5303-B27279A11DAC}"/>
                </a:ext>
              </a:extLst>
            </p:cNvPr>
            <p:cNvPicPr>
              <a:picLocks noChangeAspect="1"/>
            </p:cNvPicPr>
            <p:nvPr/>
          </p:nvPicPr>
          <p:blipFill>
            <a:blip r:embed="rId2"/>
            <a:stretch>
              <a:fillRect/>
            </a:stretch>
          </p:blipFill>
          <p:spPr>
            <a:xfrm rot="20400000">
              <a:off x="7845070" y="721855"/>
              <a:ext cx="2935352" cy="5152634"/>
            </a:xfrm>
            <a:prstGeom prst="rect">
              <a:avLst/>
            </a:prstGeom>
          </p:spPr>
        </p:pic>
        <p:pic>
          <p:nvPicPr>
            <p:cNvPr id="15" name="Imagem 14" descr="Mão segurando aparelho eletrônico&#10;&#10;O conteúdo gerado por IA pode estar incorreto.">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B9B9B64-BB98-C752-62F7-220AED98F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540000">
              <a:off x="6756398" y="0"/>
              <a:ext cx="8702514" cy="8951927"/>
            </a:xfrm>
            <a:prstGeom prst="rect">
              <a:avLst/>
            </a:prstGeom>
          </p:spPr>
        </p:pic>
      </p:grpSp>
      <p:sp>
        <p:nvSpPr>
          <p:cNvPr id="6" name="Elips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C89C4B8-F652-E1D4-112D-606E7B85E572}"/>
              </a:ext>
            </a:extLst>
          </p:cNvPr>
          <p:cNvSpPr/>
          <p:nvPr/>
        </p:nvSpPr>
        <p:spPr>
          <a:xfrm rot="20672139">
            <a:off x="9155677" y="3319280"/>
            <a:ext cx="1423447" cy="695593"/>
          </a:xfrm>
          <a:prstGeom prst="ellipse">
            <a:avLst/>
          </a:prstGeom>
          <a:noFill/>
          <a:ln w="31750">
            <a:solidFill>
              <a:srgbClr val="FF0000"/>
            </a:solid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8206438"/>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left)">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left)">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
                                          <p:val>
                                            <p:strVal val="#ppt_x"/>
                                          </p:val>
                                        </p:tav>
                                      </p:tavLst>
                                    </p:anim>
                                    <p:anim calcmode="lin" valueType="num">
                                      <p:cBhvr additive="base">
                                        <p:cTn id="33" dur="500" fill="hold"/>
                                        <p:tgtEl>
                                          <p:spTgt spid="5"/>
                                        </p:tgtEl>
                                        <p:attrNameLst>
                                          <p:attrName>ppt_y</p:attrName>
                                        </p:attrNameLst>
                                      </p:cBhvr>
                                      <p:tavLst>
                                        <p:tav tm="0%">
                                          <p:val>
                                            <p:strVal val="1+#ppt_h/2"/>
                                          </p:val>
                                        </p:tav>
                                        <p:tav tm="100%">
                                          <p:val>
                                            <p:strVal val="#ppt_y"/>
                                          </p:val>
                                        </p:tav>
                                      </p:tavLst>
                                    </p:anim>
                                  </p:childTnLst>
                                </p:cTn>
                              </p:par>
                            </p:childTnLst>
                          </p:cTn>
                        </p:par>
                        <p:par>
                          <p:cTn id="34" fill="hold">
                            <p:stCondLst>
                              <p:cond delay="500"/>
                            </p:stCondLst>
                            <p:childTnLst>
                              <p:par>
                                <p:cTn id="35" presetID="21" presetClass="entr" presetSubtype="1"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62.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9B70FB3-AD5C-158B-D7FE-C79E2D7D8C4B}"/>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FE8F251-3A50-E918-E19B-4B5E5E9E1863}"/>
              </a:ext>
            </a:extLst>
          </p:cNvPr>
          <p:cNvPicPr>
            <a:picLocks noChangeAspect="1"/>
          </p:cNvPicPr>
          <p:nvPr/>
        </p:nvPicPr>
        <p:blipFill>
          <a:blip r:embed="rId2"/>
          <a:srcRect b="9.697%"/>
          <a:stretch>
            <a:fillRect/>
          </a:stretch>
        </p:blipFill>
        <p:spPr>
          <a:xfrm>
            <a:off x="1715679" y="1783677"/>
            <a:ext cx="8531257" cy="4938029"/>
          </a:xfrm>
          <a:prstGeom prst="rect">
            <a:avLst/>
          </a:prstGeom>
          <a:ln w="19050">
            <a:solidFill>
              <a:schemeClr val="tx1"/>
            </a:solidFill>
          </a:ln>
          <a:effectLst>
            <a:outerShdw blurRad="50800" dist="38100" dir="5400000" algn="t" rotWithShape="0">
              <a:prstClr val="black">
                <a:alpha val="40%"/>
              </a:prstClr>
            </a:outerShdw>
          </a:effectLst>
        </p:spPr>
      </p:pic>
      <p:sp>
        <p:nvSpPr>
          <p:cNvPr id="8" name="CaixaDeTexto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D64C28F-8168-17D7-053E-833BB8C8F801}"/>
              </a:ext>
            </a:extLst>
          </p:cNvPr>
          <p:cNvSpPr txBox="1"/>
          <p:nvPr/>
        </p:nvSpPr>
        <p:spPr>
          <a:xfrm>
            <a:off x="621257" y="503399"/>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Restituição IRPF</a:t>
            </a:r>
          </a:p>
        </p:txBody>
      </p:sp>
      <p:sp>
        <p:nvSpPr>
          <p:cNvPr id="9" name="CaixaDeTexto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CC8ABFC-8865-FCE1-B2E7-C6AAE1082D6C}"/>
              </a:ext>
            </a:extLst>
          </p:cNvPr>
          <p:cNvSpPr txBox="1"/>
          <p:nvPr/>
        </p:nvSpPr>
        <p:spPr>
          <a:xfrm>
            <a:off x="643622" y="1153960"/>
            <a:ext cx="7090678" cy="615553"/>
          </a:xfrm>
          <a:prstGeom prst="rect">
            <a:avLst/>
          </a:prstGeom>
          <a:noFill/>
          <a:ln>
            <a:noFill/>
          </a:ln>
        </p:spPr>
        <p:txBody>
          <a:bodyPr wrap="square" rtlCol="0">
            <a:spAutoFit/>
          </a:bodyPr>
          <a:lstStyle>
            <a:defPPr>
              <a:defRPr lang="pt-BR"/>
            </a:defPPr>
            <a:lvl1pPr>
              <a:defRPr sz="3400" b="1">
                <a:solidFill>
                  <a:srgbClr val="00B0F0"/>
                </a:solidFill>
              </a:defRPr>
            </a:lvl1pPr>
          </a:lstStyle>
          <a:p>
            <a:r>
              <a:rPr lang="pt-BR"/>
              <a:t>Declaração Automática do IRPF 2025</a:t>
            </a:r>
          </a:p>
        </p:txBody>
      </p:sp>
      <p:sp>
        <p:nvSpPr>
          <p:cNvPr id="13" name="CaixaDeTexto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D6B9C8A-F69E-66DA-9139-486B05A69DFF}"/>
              </a:ext>
            </a:extLst>
          </p:cNvPr>
          <p:cNvSpPr txBox="1"/>
          <p:nvPr/>
        </p:nvSpPr>
        <p:spPr>
          <a:xfrm>
            <a:off x="3668773" y="3765984"/>
            <a:ext cx="1040375" cy="276999"/>
          </a:xfrm>
          <a:prstGeom prst="rect">
            <a:avLst/>
          </a:prstGeom>
          <a:noFill/>
        </p:spPr>
        <p:txBody>
          <a:bodyPr wrap="square" rtlCol="0">
            <a:spAutoFit/>
          </a:bodyPr>
          <a:lstStyle>
            <a:defPPr>
              <a:defRPr lang="pt-BR"/>
            </a:defPPr>
            <a:lvl1pPr>
              <a:defRPr sz="2600" b="0" i="0">
                <a:solidFill>
                  <a:srgbClr val="000000"/>
                </a:solidFill>
                <a:effectLst/>
              </a:defRPr>
            </a:lvl1pPr>
          </a:lstStyle>
          <a:p>
            <a:r>
              <a:rPr lang="pt-BR" sz="1200">
                <a:solidFill>
                  <a:srgbClr val="FF0000"/>
                </a:solidFill>
              </a:rPr>
              <a:t>Automáticas</a:t>
            </a:r>
          </a:p>
        </p:txBody>
      </p:sp>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DCA5739-0B7E-F2BF-1E5E-02EB1B54F786}"/>
              </a:ext>
            </a:extLst>
          </p:cNvPr>
          <p:cNvSpPr txBox="1"/>
          <p:nvPr/>
        </p:nvSpPr>
        <p:spPr>
          <a:xfrm>
            <a:off x="643622" y="6366538"/>
            <a:ext cx="6096000" cy="369332"/>
          </a:xfrm>
          <a:prstGeom prst="rect">
            <a:avLst/>
          </a:prstGeom>
          <a:noFill/>
        </p:spPr>
        <p:txBody>
          <a:bodyPr wrap="square">
            <a:spAutoFit/>
          </a:bodyPr>
          <a:lstStyle/>
          <a:p>
            <a:r>
              <a:rPr lang="pt-BR">
                <a:hlinkClick r:id="rId3"/>
              </a:rPr>
              <a:t>Receita Federal — Receita Federal</a:t>
            </a:r>
            <a:endParaRPr lang="pt-BR"/>
          </a:p>
        </p:txBody>
      </p:sp>
    </p:spTree>
    <p:extLst>
      <p:ext uri="{BB962C8B-B14F-4D97-AF65-F5344CB8AC3E}">
        <p14:creationId xmlns:p14="http://schemas.microsoft.com/office/powerpoint/2010/main" val="1083375319"/>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63.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B51FEEA-C18F-1FA9-75C8-3A3623613A8A}"/>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010E2FA-0248-D2F4-FA66-BA1F83ABB19B}"/>
              </a:ext>
            </a:extLst>
          </p:cNvPr>
          <p:cNvSpPr txBox="1"/>
          <p:nvPr/>
        </p:nvSpPr>
        <p:spPr>
          <a:xfrm>
            <a:off x="711173" y="1868305"/>
            <a:ext cx="9533384" cy="1292662"/>
          </a:xfrm>
          <a:prstGeom prst="rect">
            <a:avLst/>
          </a:prstGeom>
          <a:noFill/>
        </p:spPr>
        <p:txBody>
          <a:bodyPr wrap="square" rtlCol="0">
            <a:spAutoFit/>
          </a:bodyPr>
          <a:lstStyle>
            <a:defPPr>
              <a:defRPr lang="pt-BR"/>
            </a:defPPr>
            <a:lvl1pPr>
              <a:defRPr sz="2600" b="0" i="0">
                <a:solidFill>
                  <a:srgbClr val="000000"/>
                </a:solidFill>
                <a:effectLst/>
              </a:defRPr>
            </a:lvl1pPr>
          </a:lstStyle>
          <a:p>
            <a:r>
              <a:rPr lang="pt-BR"/>
              <a:t>Mecanismo de justiça fiscal para contribuintes que possuem direito à restituição do imposto de renda mas, por não estarem obrigados, não apresentaram a declaração do imposto de renda em 2025.</a:t>
            </a:r>
          </a:p>
        </p:txBody>
      </p:sp>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6D781DF-EA2C-741C-88B1-8B24C5B09875}"/>
              </a:ext>
            </a:extLst>
          </p:cNvPr>
          <p:cNvSpPr txBox="1"/>
          <p:nvPr/>
        </p:nvSpPr>
        <p:spPr>
          <a:xfrm>
            <a:off x="843253" y="3609757"/>
            <a:ext cx="6403323" cy="2154436"/>
          </a:xfrm>
          <a:prstGeom prst="rect">
            <a:avLst/>
          </a:prstGeom>
          <a:noFill/>
        </p:spPr>
        <p:txBody>
          <a:bodyPr wrap="square" rtlCol="0">
            <a:spAutoFit/>
          </a:bodyPr>
          <a:lstStyle>
            <a:defPPr>
              <a:defRPr lang="pt-BR"/>
            </a:defPPr>
            <a:lvl1pPr marL="342900" indent="-342900">
              <a:buClr>
                <a:srgbClr val="BCD435"/>
              </a:buClr>
              <a:buSzPct val="150%"/>
              <a:buFont typeface="Arial" panose="020B0604020202020204" pitchFamily="34" charset="0"/>
              <a:buChar char="•"/>
              <a:defRPr sz="2600"/>
            </a:lvl1pPr>
          </a:lstStyle>
          <a:p>
            <a:pPr marL="0" indent="0">
              <a:buNone/>
            </a:pPr>
            <a:r>
              <a:rPr lang="pt-BR" u="sng"/>
              <a:t>Estimativas:</a:t>
            </a:r>
          </a:p>
          <a:p>
            <a:r>
              <a:rPr lang="pt-BR"/>
              <a:t>Contribuintes alcançados: 4 milhões</a:t>
            </a:r>
          </a:p>
          <a:p>
            <a:r>
              <a:rPr lang="pt-BR"/>
              <a:t>Valor do lote: R$ 500 milhões</a:t>
            </a:r>
          </a:p>
          <a:p>
            <a:r>
              <a:rPr lang="pt-BR"/>
              <a:t>Maior restituição: R$ 1.000,00</a:t>
            </a:r>
          </a:p>
          <a:p>
            <a:r>
              <a:rPr lang="pt-BR"/>
              <a:t>Valor médio de restituição: R$ 125,00</a:t>
            </a:r>
          </a:p>
        </p:txBody>
      </p:sp>
      <p:sp>
        <p:nvSpPr>
          <p:cNvPr id="8" name="CaixaDeTexto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6279DE7-9A3F-D319-17BB-567E0FE1827A}"/>
              </a:ext>
            </a:extLst>
          </p:cNvPr>
          <p:cNvSpPr txBox="1"/>
          <p:nvPr/>
        </p:nvSpPr>
        <p:spPr>
          <a:xfrm>
            <a:off x="621257" y="503399"/>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Restituição IRPF</a:t>
            </a:r>
          </a:p>
        </p:txBody>
      </p:sp>
      <p:sp>
        <p:nvSpPr>
          <p:cNvPr id="9" name="CaixaDeTexto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356C3DD-8BD6-4E5F-3D34-1155CAB45592}"/>
              </a:ext>
            </a:extLst>
          </p:cNvPr>
          <p:cNvSpPr txBox="1"/>
          <p:nvPr/>
        </p:nvSpPr>
        <p:spPr>
          <a:xfrm>
            <a:off x="643622" y="1153960"/>
            <a:ext cx="7027178" cy="615553"/>
          </a:xfrm>
          <a:prstGeom prst="rect">
            <a:avLst/>
          </a:prstGeom>
          <a:noFill/>
          <a:ln>
            <a:noFill/>
          </a:ln>
        </p:spPr>
        <p:txBody>
          <a:bodyPr wrap="square" rtlCol="0">
            <a:spAutoFit/>
          </a:bodyPr>
          <a:lstStyle>
            <a:defPPr>
              <a:defRPr lang="pt-BR"/>
            </a:defPPr>
            <a:lvl1pPr>
              <a:defRPr sz="3400" b="1">
                <a:solidFill>
                  <a:srgbClr val="00B0F0"/>
                </a:solidFill>
              </a:defRPr>
            </a:lvl1pPr>
          </a:lstStyle>
          <a:p>
            <a:r>
              <a:rPr lang="pt-BR"/>
              <a:t>Declaração Automática do IRPF 2025</a:t>
            </a:r>
          </a:p>
        </p:txBody>
      </p:sp>
    </p:spTree>
    <p:extLst>
      <p:ext uri="{BB962C8B-B14F-4D97-AF65-F5344CB8AC3E}">
        <p14:creationId xmlns:p14="http://schemas.microsoft.com/office/powerpoint/2010/main" val="1115757219"/>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4.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63B0160-05E5-D586-1F23-04739E997B4F}"/>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0BD9B42-8BC4-5AFC-E931-210C592F2907}"/>
              </a:ext>
            </a:extLst>
          </p:cNvPr>
          <p:cNvSpPr/>
          <p:nvPr/>
        </p:nvSpPr>
        <p:spPr>
          <a:xfrm>
            <a:off x="528887" y="1434854"/>
            <a:ext cx="11357581" cy="5345882"/>
          </a:xfrm>
          <a:prstGeom prst="rect">
            <a:avLst/>
          </a:prstGeom>
          <a:gradFill>
            <a:gsLst>
              <a:gs pos="0%">
                <a:schemeClr val="accent1">
                  <a:lumMod val="5%"/>
                  <a:lumOff val="95%"/>
                </a:schemeClr>
              </a:gs>
              <a:gs pos="74%">
                <a:schemeClr val="accent1">
                  <a:lumMod val="45%"/>
                  <a:lumOff val="55%"/>
                </a:schemeClr>
              </a:gs>
              <a:gs pos="83%">
                <a:schemeClr val="accent1">
                  <a:lumMod val="45%"/>
                  <a:lumOff val="55%"/>
                </a:schemeClr>
              </a:gs>
              <a:gs pos="100%">
                <a:schemeClr val="accent1">
                  <a:lumMod val="30%"/>
                  <a:lumOff val="70%"/>
                </a:schemeClr>
              </a:gs>
            </a:gsLst>
            <a:lin ang="5400000" scaled="1"/>
          </a:gradFill>
          <a:ln w="19050"/>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7C84C51-B27F-FD01-BDB7-87D45C25370B}"/>
              </a:ext>
            </a:extLst>
          </p:cNvPr>
          <p:cNvSpPr/>
          <p:nvPr/>
        </p:nvSpPr>
        <p:spPr>
          <a:xfrm>
            <a:off x="1227262" y="3685901"/>
            <a:ext cx="875211" cy="2508069"/>
          </a:xfrm>
          <a:prstGeom prst="rect">
            <a:avLst/>
          </a:prstGeom>
          <a:solidFill>
            <a:schemeClr val="tx2">
              <a:lumMod val="60%"/>
              <a:lumOff val="40%"/>
            </a:schemeClr>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endParaRPr lang="pt-BR"/>
          </a:p>
          <a:p>
            <a:pPr algn="ctr"/>
            <a:r>
              <a:rPr lang="pt-BR"/>
              <a:t>2025</a:t>
            </a:r>
          </a:p>
        </p:txBody>
      </p:sp>
      <p:sp>
        <p:nvSpPr>
          <p:cNvPr id="11" name="Retângulo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3BF17A7-E1F2-BDA3-2FE9-2B9FBC1629BF}"/>
              </a:ext>
            </a:extLst>
          </p:cNvPr>
          <p:cNvSpPr/>
          <p:nvPr/>
        </p:nvSpPr>
        <p:spPr>
          <a:xfrm>
            <a:off x="3351433" y="3576319"/>
            <a:ext cx="875211" cy="2606039"/>
          </a:xfrm>
          <a:prstGeom prst="rect">
            <a:avLst/>
          </a:prstGeom>
          <a:solidFill>
            <a:schemeClr val="tx2">
              <a:lumMod val="60%"/>
              <a:lumOff val="40%"/>
            </a:schemeClr>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r>
              <a:rPr lang="pt-BR"/>
              <a:t>2025</a:t>
            </a:r>
          </a:p>
        </p:txBody>
      </p:sp>
      <p:sp>
        <p:nvSpPr>
          <p:cNvPr id="12" name="Retângulo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F4D6320-9833-064C-BB1F-B008A2DBAB2C}"/>
              </a:ext>
            </a:extLst>
          </p:cNvPr>
          <p:cNvSpPr/>
          <p:nvPr/>
        </p:nvSpPr>
        <p:spPr>
          <a:xfrm>
            <a:off x="5530858" y="3328125"/>
            <a:ext cx="875211" cy="2893422"/>
          </a:xfrm>
          <a:prstGeom prst="rect">
            <a:avLst/>
          </a:prstGeom>
          <a:solidFill>
            <a:schemeClr val="tx2">
              <a:lumMod val="60%"/>
              <a:lumOff val="40%"/>
            </a:schemeClr>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r>
              <a:rPr lang="pt-BR"/>
              <a:t>2025</a:t>
            </a:r>
          </a:p>
        </p:txBody>
      </p:sp>
      <p:sp>
        <p:nvSpPr>
          <p:cNvPr id="13" name="Retângulo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3ABE073-120C-BFE8-1738-809631653F47}"/>
              </a:ext>
            </a:extLst>
          </p:cNvPr>
          <p:cNvSpPr/>
          <p:nvPr/>
        </p:nvSpPr>
        <p:spPr>
          <a:xfrm>
            <a:off x="7691337" y="5423263"/>
            <a:ext cx="875211" cy="809897"/>
          </a:xfrm>
          <a:prstGeom prst="rect">
            <a:avLst/>
          </a:prstGeom>
          <a:solidFill>
            <a:schemeClr val="tx2">
              <a:lumMod val="60%"/>
              <a:lumOff val="40%"/>
            </a:schemeClr>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r>
              <a:rPr lang="pt-BR"/>
              <a:t>2025</a:t>
            </a:r>
          </a:p>
        </p:txBody>
      </p:sp>
      <p:sp>
        <p:nvSpPr>
          <p:cNvPr id="14" name="Retângulo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67D93A9-C6CD-11CA-17C3-0C981E0F3EF7}"/>
              </a:ext>
            </a:extLst>
          </p:cNvPr>
          <p:cNvSpPr/>
          <p:nvPr/>
        </p:nvSpPr>
        <p:spPr>
          <a:xfrm>
            <a:off x="9796550" y="5964528"/>
            <a:ext cx="875211" cy="229442"/>
          </a:xfrm>
          <a:prstGeom prst="rect">
            <a:avLst/>
          </a:prstGeom>
          <a:solidFill>
            <a:schemeClr val="tx2">
              <a:lumMod val="60%"/>
              <a:lumOff val="40%"/>
            </a:schemeClr>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t>2025</a:t>
            </a:r>
          </a:p>
        </p:txBody>
      </p:sp>
      <p:sp>
        <p:nvSpPr>
          <p:cNvPr id="15" name="Retângulo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D38A65A-DBA6-11E9-BB19-F130C80E40CC}"/>
              </a:ext>
            </a:extLst>
          </p:cNvPr>
          <p:cNvSpPr/>
          <p:nvPr/>
        </p:nvSpPr>
        <p:spPr>
          <a:xfrm>
            <a:off x="2111619" y="2635792"/>
            <a:ext cx="875211" cy="3585755"/>
          </a:xfrm>
          <a:prstGeom prst="rect">
            <a:avLst/>
          </a:prstGeom>
          <a:solidFill>
            <a:srgbClr val="92D050"/>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r>
              <a:rPr lang="pt-BR" sz="1400">
                <a:solidFill>
                  <a:schemeClr val="accent6">
                    <a:lumMod val="50%"/>
                  </a:schemeClr>
                </a:solidFill>
              </a:rPr>
              <a:t>Previsão</a:t>
            </a:r>
          </a:p>
          <a:p>
            <a:pPr algn="ctr"/>
            <a:r>
              <a:rPr lang="pt-BR">
                <a:solidFill>
                  <a:schemeClr val="accent6">
                    <a:lumMod val="50%"/>
                  </a:schemeClr>
                </a:solidFill>
              </a:rPr>
              <a:t>2026</a:t>
            </a:r>
          </a:p>
        </p:txBody>
      </p:sp>
      <p:sp>
        <p:nvSpPr>
          <p:cNvPr id="16" name="Retângulo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EB25AD3-177C-4EE2-13B3-C57D3DB3466A}"/>
              </a:ext>
            </a:extLst>
          </p:cNvPr>
          <p:cNvSpPr/>
          <p:nvPr/>
        </p:nvSpPr>
        <p:spPr>
          <a:xfrm>
            <a:off x="4262431" y="2635793"/>
            <a:ext cx="875211" cy="3585755"/>
          </a:xfrm>
          <a:prstGeom prst="rect">
            <a:avLst/>
          </a:prstGeom>
          <a:solidFill>
            <a:srgbClr val="92D050"/>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r>
              <a:rPr lang="pt-BR" sz="1400">
                <a:solidFill>
                  <a:schemeClr val="accent6">
                    <a:lumMod val="50%"/>
                  </a:schemeClr>
                </a:solidFill>
              </a:rPr>
              <a:t>Previsão</a:t>
            </a:r>
          </a:p>
          <a:p>
            <a:pPr algn="ctr"/>
            <a:r>
              <a:rPr lang="pt-BR">
                <a:solidFill>
                  <a:schemeClr val="accent6">
                    <a:lumMod val="50%"/>
                  </a:schemeClr>
                </a:solidFill>
              </a:rPr>
              <a:t>2026</a:t>
            </a:r>
          </a:p>
        </p:txBody>
      </p:sp>
      <p:sp>
        <p:nvSpPr>
          <p:cNvPr id="17" name="Retângulo 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6DC5798-3C58-19FA-FABB-339188753E03}"/>
              </a:ext>
            </a:extLst>
          </p:cNvPr>
          <p:cNvSpPr/>
          <p:nvPr/>
        </p:nvSpPr>
        <p:spPr>
          <a:xfrm>
            <a:off x="6401261" y="4591534"/>
            <a:ext cx="875211" cy="1602435"/>
          </a:xfrm>
          <a:prstGeom prst="rect">
            <a:avLst/>
          </a:prstGeom>
          <a:solidFill>
            <a:srgbClr val="92D050"/>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r>
              <a:rPr lang="pt-BR" sz="1400">
                <a:solidFill>
                  <a:schemeClr val="accent6">
                    <a:lumMod val="50%"/>
                  </a:schemeClr>
                </a:solidFill>
              </a:rPr>
              <a:t>Previsão</a:t>
            </a:r>
          </a:p>
          <a:p>
            <a:pPr algn="ctr"/>
            <a:r>
              <a:rPr lang="pt-BR">
                <a:solidFill>
                  <a:schemeClr val="accent6">
                    <a:lumMod val="50%"/>
                  </a:schemeClr>
                </a:solidFill>
              </a:rPr>
              <a:t>2026</a:t>
            </a:r>
          </a:p>
        </p:txBody>
      </p:sp>
      <p:sp>
        <p:nvSpPr>
          <p:cNvPr id="18" name="Retângulo 1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1E8FCBA-8E11-07D3-B206-0BD41683C07B}"/>
              </a:ext>
            </a:extLst>
          </p:cNvPr>
          <p:cNvSpPr/>
          <p:nvPr/>
        </p:nvSpPr>
        <p:spPr>
          <a:xfrm>
            <a:off x="8553414" y="5751282"/>
            <a:ext cx="875211" cy="444139"/>
          </a:xfrm>
          <a:prstGeom prst="rect">
            <a:avLst/>
          </a:prstGeom>
          <a:solidFill>
            <a:srgbClr val="92D050"/>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r>
              <a:rPr lang="pt-BR" sz="1400">
                <a:solidFill>
                  <a:schemeClr val="accent6">
                    <a:lumMod val="50%"/>
                  </a:schemeClr>
                </a:solidFill>
              </a:rPr>
              <a:t>Previsão </a:t>
            </a:r>
            <a:r>
              <a:rPr lang="pt-BR" sz="2000">
                <a:solidFill>
                  <a:schemeClr val="accent6">
                    <a:lumMod val="50%"/>
                  </a:schemeClr>
                </a:solidFill>
              </a:rPr>
              <a:t>2026</a:t>
            </a:r>
          </a:p>
        </p:txBody>
      </p:sp>
      <p:sp>
        <p:nvSpPr>
          <p:cNvPr id="19" name="Retângulo 1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59471F2-95B2-9F70-05D7-DCEB1CB2FAB7}"/>
              </a:ext>
            </a:extLst>
          </p:cNvPr>
          <p:cNvSpPr/>
          <p:nvPr/>
        </p:nvSpPr>
        <p:spPr>
          <a:xfrm>
            <a:off x="1018254" y="3329518"/>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6,2 mi</a:t>
            </a:r>
          </a:p>
        </p:txBody>
      </p:sp>
      <p:sp>
        <p:nvSpPr>
          <p:cNvPr id="20" name="Retângulo 1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DA4F2E6-311C-2ADE-882A-C0463D2A359C}"/>
              </a:ext>
            </a:extLst>
          </p:cNvPr>
          <p:cNvSpPr/>
          <p:nvPr/>
        </p:nvSpPr>
        <p:spPr>
          <a:xfrm>
            <a:off x="3245371" y="3243217"/>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6,5 mi</a:t>
            </a:r>
          </a:p>
        </p:txBody>
      </p:sp>
      <p:sp>
        <p:nvSpPr>
          <p:cNvPr id="21" name="Retângulo 2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999447D-D482-B69F-6DF3-52583A7A1BA1}"/>
              </a:ext>
            </a:extLst>
          </p:cNvPr>
          <p:cNvSpPr/>
          <p:nvPr/>
        </p:nvSpPr>
        <p:spPr>
          <a:xfrm>
            <a:off x="5325283" y="2976692"/>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7,2 mi</a:t>
            </a:r>
          </a:p>
        </p:txBody>
      </p:sp>
      <p:sp>
        <p:nvSpPr>
          <p:cNvPr id="22" name="Retângulo 2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27C9290-034E-6945-580E-DB76B411983E}"/>
              </a:ext>
            </a:extLst>
          </p:cNvPr>
          <p:cNvSpPr/>
          <p:nvPr/>
        </p:nvSpPr>
        <p:spPr>
          <a:xfrm>
            <a:off x="7533244" y="5087622"/>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1,8 mi</a:t>
            </a:r>
          </a:p>
        </p:txBody>
      </p:sp>
      <p:sp>
        <p:nvSpPr>
          <p:cNvPr id="23" name="Retângulo 2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8C741CC-35D3-2684-95D2-C47EE86A8FC0}"/>
              </a:ext>
            </a:extLst>
          </p:cNvPr>
          <p:cNvSpPr/>
          <p:nvPr/>
        </p:nvSpPr>
        <p:spPr>
          <a:xfrm>
            <a:off x="9743546" y="5602153"/>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400 mil</a:t>
            </a:r>
          </a:p>
        </p:txBody>
      </p:sp>
      <p:sp>
        <p:nvSpPr>
          <p:cNvPr id="24" name="Retângulo 2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EFC5078-6025-EA39-535F-D40136F60B49}"/>
              </a:ext>
            </a:extLst>
          </p:cNvPr>
          <p:cNvSpPr/>
          <p:nvPr/>
        </p:nvSpPr>
        <p:spPr>
          <a:xfrm>
            <a:off x="4395136" y="2290051"/>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9 mi</a:t>
            </a:r>
          </a:p>
        </p:txBody>
      </p:sp>
      <p:sp>
        <p:nvSpPr>
          <p:cNvPr id="25" name="Retângulo 2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AB05948-3B6C-7B5A-3E78-E2247E191767}"/>
              </a:ext>
            </a:extLst>
          </p:cNvPr>
          <p:cNvSpPr/>
          <p:nvPr/>
        </p:nvSpPr>
        <p:spPr>
          <a:xfrm>
            <a:off x="2269022" y="2295129"/>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9 mi</a:t>
            </a:r>
          </a:p>
        </p:txBody>
      </p:sp>
      <p:sp>
        <p:nvSpPr>
          <p:cNvPr id="26" name="Retângulo 2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1D2412F-47FF-CEC0-032F-539F5AEB9545}"/>
              </a:ext>
            </a:extLst>
          </p:cNvPr>
          <p:cNvSpPr/>
          <p:nvPr/>
        </p:nvSpPr>
        <p:spPr>
          <a:xfrm>
            <a:off x="6517113" y="4210692"/>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4 mi</a:t>
            </a:r>
          </a:p>
        </p:txBody>
      </p:sp>
      <p:sp>
        <p:nvSpPr>
          <p:cNvPr id="27" name="Retângulo 2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CB0D132-439A-ED96-F890-4BB787E71CA4}"/>
              </a:ext>
            </a:extLst>
          </p:cNvPr>
          <p:cNvSpPr/>
          <p:nvPr/>
        </p:nvSpPr>
        <p:spPr>
          <a:xfrm>
            <a:off x="8685452" y="5288251"/>
            <a:ext cx="875212"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1 mi</a:t>
            </a:r>
          </a:p>
        </p:txBody>
      </p:sp>
      <p:cxnSp>
        <p:nvCxnSpPr>
          <p:cNvPr id="28" name="Conector de Seta Reta 2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38AB557-98F4-5B51-A00E-88D46DDAF3B7}"/>
              </a:ext>
            </a:extLst>
          </p:cNvPr>
          <p:cNvCxnSpPr>
            <a:cxnSpLocks/>
          </p:cNvCxnSpPr>
          <p:nvPr/>
        </p:nvCxnSpPr>
        <p:spPr>
          <a:xfrm>
            <a:off x="888274" y="6193969"/>
            <a:ext cx="10698480" cy="27579"/>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9" name="Retângulo 2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3DA507B-A2B8-A344-6DE7-806883583BBC}"/>
              </a:ext>
            </a:extLst>
          </p:cNvPr>
          <p:cNvSpPr/>
          <p:nvPr/>
        </p:nvSpPr>
        <p:spPr>
          <a:xfrm>
            <a:off x="1240156" y="6221547"/>
            <a:ext cx="1642170"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Maio 1º Lote</a:t>
            </a:r>
          </a:p>
        </p:txBody>
      </p:sp>
      <p:sp>
        <p:nvSpPr>
          <p:cNvPr id="30" name="Retângulo 2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37E6896-20EC-A43D-760F-C2CF06F64477}"/>
              </a:ext>
            </a:extLst>
          </p:cNvPr>
          <p:cNvSpPr/>
          <p:nvPr/>
        </p:nvSpPr>
        <p:spPr>
          <a:xfrm>
            <a:off x="3467722" y="6198900"/>
            <a:ext cx="1642170"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Junho 2º Lote</a:t>
            </a:r>
          </a:p>
        </p:txBody>
      </p:sp>
      <p:sp>
        <p:nvSpPr>
          <p:cNvPr id="31" name="Retângulo 3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78732E7-5591-0F0B-B4DF-BFE97F9A9982}"/>
              </a:ext>
            </a:extLst>
          </p:cNvPr>
          <p:cNvSpPr/>
          <p:nvPr/>
        </p:nvSpPr>
        <p:spPr>
          <a:xfrm>
            <a:off x="5504337" y="6171321"/>
            <a:ext cx="1642170"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Julho 3º Lote</a:t>
            </a:r>
          </a:p>
        </p:txBody>
      </p:sp>
      <p:sp>
        <p:nvSpPr>
          <p:cNvPr id="32" name="Retângulo 3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A366429-B1A4-6D59-A612-B0A61C8AFCDD}"/>
              </a:ext>
            </a:extLst>
          </p:cNvPr>
          <p:cNvSpPr/>
          <p:nvPr/>
        </p:nvSpPr>
        <p:spPr>
          <a:xfrm>
            <a:off x="7732329" y="6169298"/>
            <a:ext cx="1642170"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Agosto 4º Lote</a:t>
            </a:r>
          </a:p>
        </p:txBody>
      </p:sp>
      <p:sp>
        <p:nvSpPr>
          <p:cNvPr id="33" name="Retângulo 3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587A07B-7118-8893-3B44-735CDF0C4CC7}"/>
              </a:ext>
            </a:extLst>
          </p:cNvPr>
          <p:cNvSpPr/>
          <p:nvPr/>
        </p:nvSpPr>
        <p:spPr>
          <a:xfrm>
            <a:off x="9655178" y="6181481"/>
            <a:ext cx="1931575"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Setembro  5º Lote</a:t>
            </a:r>
          </a:p>
        </p:txBody>
      </p:sp>
      <p:sp>
        <p:nvSpPr>
          <p:cNvPr id="34" name="Retângulo 3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F167009-FD73-6369-4BB8-0F2F4B7C3602}"/>
              </a:ext>
            </a:extLst>
          </p:cNvPr>
          <p:cNvSpPr/>
          <p:nvPr/>
        </p:nvSpPr>
        <p:spPr>
          <a:xfrm>
            <a:off x="352707" y="1477616"/>
            <a:ext cx="10048188"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sz="3000" b="1">
                <a:solidFill>
                  <a:schemeClr val="tx1"/>
                </a:solidFill>
              </a:rPr>
              <a:t>IRPF – Quantidade de contribuintes em lotes de restituição</a:t>
            </a:r>
          </a:p>
        </p:txBody>
      </p:sp>
      <p:sp>
        <p:nvSpPr>
          <p:cNvPr id="35" name="CaixaDeTexto 3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D278FE6-AD35-0648-DA86-2CF1051DE12E}"/>
              </a:ext>
            </a:extLst>
          </p:cNvPr>
          <p:cNvSpPr txBox="1"/>
          <p:nvPr/>
        </p:nvSpPr>
        <p:spPr>
          <a:xfrm>
            <a:off x="621257" y="503399"/>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Restituição IRPF</a:t>
            </a:r>
          </a:p>
        </p:txBody>
      </p:sp>
      <p:sp>
        <p:nvSpPr>
          <p:cNvPr id="2" name="Retângul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1D25AE9-447E-4F8C-D7CD-8A07C5371E0F}"/>
              </a:ext>
            </a:extLst>
          </p:cNvPr>
          <p:cNvSpPr/>
          <p:nvPr/>
        </p:nvSpPr>
        <p:spPr>
          <a:xfrm>
            <a:off x="1147042" y="3598667"/>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sz="1600">
                <a:solidFill>
                  <a:srgbClr val="0066FF"/>
                </a:solidFill>
              </a:rPr>
              <a:t>R$ 11 bi</a:t>
            </a:r>
          </a:p>
        </p:txBody>
      </p:sp>
      <p:sp>
        <p:nvSpPr>
          <p:cNvPr id="4" name="Retângul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5FC91A0-CEA1-18D1-8EDE-8F3009F8AD65}"/>
              </a:ext>
            </a:extLst>
          </p:cNvPr>
          <p:cNvSpPr/>
          <p:nvPr/>
        </p:nvSpPr>
        <p:spPr>
          <a:xfrm>
            <a:off x="3308775" y="3483659"/>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sz="1600">
                <a:solidFill>
                  <a:srgbClr val="0066FF"/>
                </a:solidFill>
              </a:rPr>
              <a:t>R$ 11 bi</a:t>
            </a:r>
          </a:p>
        </p:txBody>
      </p:sp>
      <p:sp>
        <p:nvSpPr>
          <p:cNvPr id="5" name="Retângul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C84215D-8146-A68B-725E-73E32F322137}"/>
              </a:ext>
            </a:extLst>
          </p:cNvPr>
          <p:cNvSpPr/>
          <p:nvPr/>
        </p:nvSpPr>
        <p:spPr>
          <a:xfrm>
            <a:off x="5473345" y="3291709"/>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sz="1600">
                <a:solidFill>
                  <a:srgbClr val="0066FF"/>
                </a:solidFill>
              </a:rPr>
              <a:t>R$ 10 bi</a:t>
            </a:r>
          </a:p>
        </p:txBody>
      </p:sp>
      <p:sp>
        <p:nvSpPr>
          <p:cNvPr id="6" name="Retângulo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4FAFFFA-DCA9-1D68-9675-FA2893598F8B}"/>
              </a:ext>
            </a:extLst>
          </p:cNvPr>
          <p:cNvSpPr/>
          <p:nvPr/>
        </p:nvSpPr>
        <p:spPr>
          <a:xfrm>
            <a:off x="7652148" y="5371012"/>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sz="1600">
                <a:solidFill>
                  <a:srgbClr val="0066FF"/>
                </a:solidFill>
              </a:rPr>
              <a:t>R$ 3 bi</a:t>
            </a:r>
          </a:p>
        </p:txBody>
      </p:sp>
      <p:sp>
        <p:nvSpPr>
          <p:cNvPr id="7" name="Retângulo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DF5A507-7C78-2640-EB87-177AF3AA855E}"/>
              </a:ext>
            </a:extLst>
          </p:cNvPr>
          <p:cNvSpPr/>
          <p:nvPr/>
        </p:nvSpPr>
        <p:spPr>
          <a:xfrm>
            <a:off x="10338198" y="5866312"/>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sz="1600">
                <a:solidFill>
                  <a:srgbClr val="0066FF"/>
                </a:solidFill>
              </a:rPr>
              <a:t>R$ 1 bi</a:t>
            </a:r>
          </a:p>
        </p:txBody>
      </p:sp>
    </p:spTree>
    <p:extLst>
      <p:ext uri="{BB962C8B-B14F-4D97-AF65-F5344CB8AC3E}">
        <p14:creationId xmlns:p14="http://schemas.microsoft.com/office/powerpoint/2010/main" val="251236966"/>
      </p:ext>
    </p:extLst>
  </p:cSld>
  <p:clrMapOvr>
    <a:masterClrMapping/>
  </p:clrMapOvr>
</p:sld>
</file>

<file path=ppt/slides/slide65.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8FE9674-877F-D3C2-5D9E-E06A02446DE4}"/>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9861793-6FC6-B801-B61C-7FCE0C25AD22}"/>
              </a:ext>
            </a:extLst>
          </p:cNvPr>
          <p:cNvSpPr/>
          <p:nvPr/>
        </p:nvSpPr>
        <p:spPr>
          <a:xfrm>
            <a:off x="528887" y="1434854"/>
            <a:ext cx="11357581" cy="5345882"/>
          </a:xfrm>
          <a:prstGeom prst="rect">
            <a:avLst/>
          </a:prstGeom>
          <a:gradFill>
            <a:gsLst>
              <a:gs pos="0%">
                <a:schemeClr val="accent1">
                  <a:lumMod val="5%"/>
                  <a:lumOff val="95%"/>
                </a:schemeClr>
              </a:gs>
              <a:gs pos="74%">
                <a:schemeClr val="accent1">
                  <a:lumMod val="45%"/>
                  <a:lumOff val="55%"/>
                </a:schemeClr>
              </a:gs>
              <a:gs pos="83%">
                <a:schemeClr val="accent1">
                  <a:lumMod val="45%"/>
                  <a:lumOff val="55%"/>
                </a:schemeClr>
              </a:gs>
              <a:gs pos="100%">
                <a:schemeClr val="accent1">
                  <a:lumMod val="30%"/>
                  <a:lumOff val="70%"/>
                </a:schemeClr>
              </a:gs>
            </a:gsLst>
            <a:lin ang="5400000" scaled="1"/>
          </a:gradFill>
          <a:ln w="19050"/>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B1AB519-FBD0-B0B8-E7A3-B09C118E6701}"/>
              </a:ext>
            </a:extLst>
          </p:cNvPr>
          <p:cNvSpPr/>
          <p:nvPr/>
        </p:nvSpPr>
        <p:spPr>
          <a:xfrm>
            <a:off x="884354" y="3685901"/>
            <a:ext cx="875211" cy="2508069"/>
          </a:xfrm>
          <a:prstGeom prst="rect">
            <a:avLst/>
          </a:prstGeom>
          <a:solidFill>
            <a:schemeClr val="tx2">
              <a:lumMod val="60%"/>
              <a:lumOff val="40%"/>
            </a:schemeClr>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endParaRPr lang="pt-BR"/>
          </a:p>
          <a:p>
            <a:pPr algn="ctr"/>
            <a:r>
              <a:rPr lang="pt-BR"/>
              <a:t>2025</a:t>
            </a:r>
          </a:p>
        </p:txBody>
      </p:sp>
      <p:sp>
        <p:nvSpPr>
          <p:cNvPr id="6" name="Retângulo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05829A5-DBF2-7DB3-5A4F-547A39ECC4D4}"/>
              </a:ext>
            </a:extLst>
          </p:cNvPr>
          <p:cNvSpPr/>
          <p:nvPr/>
        </p:nvSpPr>
        <p:spPr>
          <a:xfrm>
            <a:off x="3008525" y="3576319"/>
            <a:ext cx="875211" cy="2606039"/>
          </a:xfrm>
          <a:prstGeom prst="rect">
            <a:avLst/>
          </a:prstGeom>
          <a:solidFill>
            <a:schemeClr val="tx2">
              <a:lumMod val="60%"/>
              <a:lumOff val="40%"/>
            </a:schemeClr>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r>
              <a:rPr lang="pt-BR"/>
              <a:t>2025</a:t>
            </a:r>
          </a:p>
        </p:txBody>
      </p:sp>
      <p:sp>
        <p:nvSpPr>
          <p:cNvPr id="7" name="Retângulo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D818DCA-FD83-B465-B5D9-6D5854D400C7}"/>
              </a:ext>
            </a:extLst>
          </p:cNvPr>
          <p:cNvSpPr/>
          <p:nvPr/>
        </p:nvSpPr>
        <p:spPr>
          <a:xfrm>
            <a:off x="6230952" y="3328125"/>
            <a:ext cx="875211" cy="2893422"/>
          </a:xfrm>
          <a:prstGeom prst="rect">
            <a:avLst/>
          </a:prstGeom>
          <a:solidFill>
            <a:schemeClr val="tx2">
              <a:lumMod val="60%"/>
              <a:lumOff val="40%"/>
            </a:schemeClr>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r>
              <a:rPr lang="pt-BR"/>
              <a:t>2025</a:t>
            </a:r>
          </a:p>
        </p:txBody>
      </p:sp>
      <p:sp>
        <p:nvSpPr>
          <p:cNvPr id="8" name="Retângulo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37548C1-E86D-7DFF-3644-DB96E8811427}"/>
              </a:ext>
            </a:extLst>
          </p:cNvPr>
          <p:cNvSpPr/>
          <p:nvPr/>
        </p:nvSpPr>
        <p:spPr>
          <a:xfrm>
            <a:off x="8391431" y="5423263"/>
            <a:ext cx="875211" cy="809897"/>
          </a:xfrm>
          <a:prstGeom prst="rect">
            <a:avLst/>
          </a:prstGeom>
          <a:solidFill>
            <a:schemeClr val="tx2">
              <a:lumMod val="60%"/>
              <a:lumOff val="40%"/>
            </a:schemeClr>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r>
              <a:rPr lang="pt-BR"/>
              <a:t>2025</a:t>
            </a:r>
          </a:p>
        </p:txBody>
      </p:sp>
      <p:sp>
        <p:nvSpPr>
          <p:cNvPr id="9" name="Retângulo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7F8E7F0-9CAC-3032-6588-44C07C146F21}"/>
              </a:ext>
            </a:extLst>
          </p:cNvPr>
          <p:cNvSpPr/>
          <p:nvPr/>
        </p:nvSpPr>
        <p:spPr>
          <a:xfrm>
            <a:off x="10496644" y="5964528"/>
            <a:ext cx="875211" cy="229442"/>
          </a:xfrm>
          <a:prstGeom prst="rect">
            <a:avLst/>
          </a:prstGeom>
          <a:solidFill>
            <a:schemeClr val="tx2">
              <a:lumMod val="60%"/>
              <a:lumOff val="40%"/>
            </a:schemeClr>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t>2025</a:t>
            </a:r>
          </a:p>
        </p:txBody>
      </p:sp>
      <p:sp>
        <p:nvSpPr>
          <p:cNvPr id="10" name="Retângulo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122ED4A-8812-0F5B-A778-92DBF22F7C2F}"/>
              </a:ext>
            </a:extLst>
          </p:cNvPr>
          <p:cNvSpPr/>
          <p:nvPr/>
        </p:nvSpPr>
        <p:spPr>
          <a:xfrm>
            <a:off x="1768711" y="2635792"/>
            <a:ext cx="875211" cy="3585755"/>
          </a:xfrm>
          <a:prstGeom prst="rect">
            <a:avLst/>
          </a:prstGeom>
          <a:solidFill>
            <a:srgbClr val="92D050"/>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r>
              <a:rPr lang="pt-BR" sz="1400">
                <a:solidFill>
                  <a:schemeClr val="accent6">
                    <a:lumMod val="50%"/>
                  </a:schemeClr>
                </a:solidFill>
              </a:rPr>
              <a:t>Previsão</a:t>
            </a:r>
          </a:p>
          <a:p>
            <a:pPr algn="ctr"/>
            <a:r>
              <a:rPr lang="pt-BR">
                <a:solidFill>
                  <a:schemeClr val="accent6">
                    <a:lumMod val="50%"/>
                  </a:schemeClr>
                </a:solidFill>
              </a:rPr>
              <a:t>2026</a:t>
            </a:r>
          </a:p>
        </p:txBody>
      </p:sp>
      <p:sp>
        <p:nvSpPr>
          <p:cNvPr id="11" name="Retângulo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059AB81-5AB4-E39F-0B23-2F0546A64AEF}"/>
              </a:ext>
            </a:extLst>
          </p:cNvPr>
          <p:cNvSpPr/>
          <p:nvPr/>
        </p:nvSpPr>
        <p:spPr>
          <a:xfrm>
            <a:off x="3905875" y="2635793"/>
            <a:ext cx="875211" cy="3585755"/>
          </a:xfrm>
          <a:prstGeom prst="rect">
            <a:avLst/>
          </a:prstGeom>
          <a:solidFill>
            <a:srgbClr val="92D050"/>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r>
              <a:rPr lang="pt-BR" sz="1400">
                <a:solidFill>
                  <a:schemeClr val="accent6">
                    <a:lumMod val="50%"/>
                  </a:schemeClr>
                </a:solidFill>
              </a:rPr>
              <a:t>Previsão</a:t>
            </a:r>
          </a:p>
          <a:p>
            <a:pPr algn="ctr"/>
            <a:r>
              <a:rPr lang="pt-BR">
                <a:solidFill>
                  <a:schemeClr val="accent6">
                    <a:lumMod val="50%"/>
                  </a:schemeClr>
                </a:solidFill>
              </a:rPr>
              <a:t>2026</a:t>
            </a:r>
          </a:p>
        </p:txBody>
      </p:sp>
      <p:sp>
        <p:nvSpPr>
          <p:cNvPr id="12" name="Retângulo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0A20272-6E7A-E4D8-0354-5D2557DD715D}"/>
              </a:ext>
            </a:extLst>
          </p:cNvPr>
          <p:cNvSpPr/>
          <p:nvPr/>
        </p:nvSpPr>
        <p:spPr>
          <a:xfrm>
            <a:off x="7101355" y="4591534"/>
            <a:ext cx="875211" cy="1602435"/>
          </a:xfrm>
          <a:prstGeom prst="rect">
            <a:avLst/>
          </a:prstGeom>
          <a:solidFill>
            <a:srgbClr val="92D050"/>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r>
              <a:rPr lang="pt-BR" sz="1400">
                <a:solidFill>
                  <a:schemeClr val="accent6">
                    <a:lumMod val="50%"/>
                  </a:schemeClr>
                </a:solidFill>
              </a:rPr>
              <a:t>Previsão</a:t>
            </a:r>
          </a:p>
          <a:p>
            <a:pPr algn="ctr"/>
            <a:r>
              <a:rPr lang="pt-BR">
                <a:solidFill>
                  <a:schemeClr val="accent6">
                    <a:lumMod val="50%"/>
                  </a:schemeClr>
                </a:solidFill>
              </a:rPr>
              <a:t>2026</a:t>
            </a:r>
          </a:p>
        </p:txBody>
      </p:sp>
      <p:sp>
        <p:nvSpPr>
          <p:cNvPr id="13" name="Retângulo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53E972C-DFF7-C9EB-02C9-18BA958AEF3C}"/>
              </a:ext>
            </a:extLst>
          </p:cNvPr>
          <p:cNvSpPr/>
          <p:nvPr/>
        </p:nvSpPr>
        <p:spPr>
          <a:xfrm>
            <a:off x="9253508" y="5751282"/>
            <a:ext cx="875211" cy="444139"/>
          </a:xfrm>
          <a:prstGeom prst="rect">
            <a:avLst/>
          </a:prstGeom>
          <a:solidFill>
            <a:srgbClr val="92D050"/>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r>
              <a:rPr lang="pt-BR" sz="1400">
                <a:solidFill>
                  <a:schemeClr val="accent6">
                    <a:lumMod val="50%"/>
                  </a:schemeClr>
                </a:solidFill>
              </a:rPr>
              <a:t>Previsão </a:t>
            </a:r>
            <a:r>
              <a:rPr lang="pt-BR" sz="2000">
                <a:solidFill>
                  <a:schemeClr val="accent6">
                    <a:lumMod val="50%"/>
                  </a:schemeClr>
                </a:solidFill>
              </a:rPr>
              <a:t>2026</a:t>
            </a:r>
          </a:p>
        </p:txBody>
      </p:sp>
      <p:sp>
        <p:nvSpPr>
          <p:cNvPr id="14" name="Retângulo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B377203-20EC-28A1-7ED7-026205D080A2}"/>
              </a:ext>
            </a:extLst>
          </p:cNvPr>
          <p:cNvSpPr/>
          <p:nvPr/>
        </p:nvSpPr>
        <p:spPr>
          <a:xfrm>
            <a:off x="675346" y="3329518"/>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6,2 mi</a:t>
            </a:r>
          </a:p>
        </p:txBody>
      </p:sp>
      <p:sp>
        <p:nvSpPr>
          <p:cNvPr id="15" name="Retângulo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BAB8B14-8275-DA77-FE8A-AECEF7CFA69C}"/>
              </a:ext>
            </a:extLst>
          </p:cNvPr>
          <p:cNvSpPr/>
          <p:nvPr/>
        </p:nvSpPr>
        <p:spPr>
          <a:xfrm>
            <a:off x="2902463" y="3243217"/>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6,5 mi</a:t>
            </a:r>
          </a:p>
        </p:txBody>
      </p:sp>
      <p:sp>
        <p:nvSpPr>
          <p:cNvPr id="16" name="Retângulo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8A3400F-9BC9-B2EE-E7F2-1677BE35D83B}"/>
              </a:ext>
            </a:extLst>
          </p:cNvPr>
          <p:cNvSpPr/>
          <p:nvPr/>
        </p:nvSpPr>
        <p:spPr>
          <a:xfrm>
            <a:off x="6025377" y="2976692"/>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7,2 mi</a:t>
            </a:r>
          </a:p>
        </p:txBody>
      </p:sp>
      <p:sp>
        <p:nvSpPr>
          <p:cNvPr id="17" name="Retângulo 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AC5199B-1636-A4F3-097A-86CCBA1CE836}"/>
              </a:ext>
            </a:extLst>
          </p:cNvPr>
          <p:cNvSpPr/>
          <p:nvPr/>
        </p:nvSpPr>
        <p:spPr>
          <a:xfrm>
            <a:off x="8233338" y="5087622"/>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1,8 mi</a:t>
            </a:r>
          </a:p>
        </p:txBody>
      </p:sp>
      <p:sp>
        <p:nvSpPr>
          <p:cNvPr id="18" name="Retângulo 1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BC59E87-D196-CA02-C003-4CEADC9A758F}"/>
              </a:ext>
            </a:extLst>
          </p:cNvPr>
          <p:cNvSpPr/>
          <p:nvPr/>
        </p:nvSpPr>
        <p:spPr>
          <a:xfrm>
            <a:off x="10443640" y="5602153"/>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400 mil</a:t>
            </a:r>
          </a:p>
        </p:txBody>
      </p:sp>
      <p:sp>
        <p:nvSpPr>
          <p:cNvPr id="19" name="Retângulo 1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A2CF040-580B-6B7E-7E5B-8CC6C948A26D}"/>
              </a:ext>
            </a:extLst>
          </p:cNvPr>
          <p:cNvSpPr/>
          <p:nvPr/>
        </p:nvSpPr>
        <p:spPr>
          <a:xfrm>
            <a:off x="4052228" y="2290051"/>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9 mi</a:t>
            </a:r>
          </a:p>
        </p:txBody>
      </p:sp>
      <p:sp>
        <p:nvSpPr>
          <p:cNvPr id="20" name="Retângulo 1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E724DDC-CFEE-96E5-7781-C20E910D682F}"/>
              </a:ext>
            </a:extLst>
          </p:cNvPr>
          <p:cNvSpPr/>
          <p:nvPr/>
        </p:nvSpPr>
        <p:spPr>
          <a:xfrm>
            <a:off x="1926114" y="2295129"/>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9 mi</a:t>
            </a:r>
          </a:p>
        </p:txBody>
      </p:sp>
      <p:sp>
        <p:nvSpPr>
          <p:cNvPr id="21" name="Retângulo 2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EAA5048-F93D-BA13-AECC-AEC148D3E995}"/>
              </a:ext>
            </a:extLst>
          </p:cNvPr>
          <p:cNvSpPr/>
          <p:nvPr/>
        </p:nvSpPr>
        <p:spPr>
          <a:xfrm>
            <a:off x="7217207" y="4210692"/>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4 mi</a:t>
            </a:r>
          </a:p>
        </p:txBody>
      </p:sp>
      <p:sp>
        <p:nvSpPr>
          <p:cNvPr id="22" name="Retângulo 2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DB49625-CDD6-2811-4C52-C586DEDFDCDA}"/>
              </a:ext>
            </a:extLst>
          </p:cNvPr>
          <p:cNvSpPr/>
          <p:nvPr/>
        </p:nvSpPr>
        <p:spPr>
          <a:xfrm>
            <a:off x="9385546" y="5288251"/>
            <a:ext cx="875212"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1 mi</a:t>
            </a:r>
          </a:p>
        </p:txBody>
      </p:sp>
      <p:cxnSp>
        <p:nvCxnSpPr>
          <p:cNvPr id="23" name="Conector de Seta Reta 2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561F79E-EDAF-0131-813F-15C2C34A2146}"/>
              </a:ext>
            </a:extLst>
          </p:cNvPr>
          <p:cNvCxnSpPr>
            <a:cxnSpLocks/>
          </p:cNvCxnSpPr>
          <p:nvPr/>
        </p:nvCxnSpPr>
        <p:spPr>
          <a:xfrm>
            <a:off x="888274" y="6193969"/>
            <a:ext cx="10698480" cy="27579"/>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4" name="Retângulo 2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55FDAD5-3658-D4DA-D3AF-6D68E4172CE9}"/>
              </a:ext>
            </a:extLst>
          </p:cNvPr>
          <p:cNvSpPr/>
          <p:nvPr/>
        </p:nvSpPr>
        <p:spPr>
          <a:xfrm>
            <a:off x="897248" y="6221547"/>
            <a:ext cx="1642170"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Maio 1º Lote</a:t>
            </a:r>
          </a:p>
        </p:txBody>
      </p:sp>
      <p:sp>
        <p:nvSpPr>
          <p:cNvPr id="25" name="Retângulo 2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3665A18-985B-745B-D9A6-AA8F265C313A}"/>
              </a:ext>
            </a:extLst>
          </p:cNvPr>
          <p:cNvSpPr/>
          <p:nvPr/>
        </p:nvSpPr>
        <p:spPr>
          <a:xfrm>
            <a:off x="3124814" y="6198900"/>
            <a:ext cx="1642170"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Junho 2º Lote</a:t>
            </a:r>
          </a:p>
        </p:txBody>
      </p:sp>
      <p:sp>
        <p:nvSpPr>
          <p:cNvPr id="26" name="Retângulo 2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D4051C8-AD4E-E63A-3FE6-EE74A290569E}"/>
              </a:ext>
            </a:extLst>
          </p:cNvPr>
          <p:cNvSpPr/>
          <p:nvPr/>
        </p:nvSpPr>
        <p:spPr>
          <a:xfrm>
            <a:off x="6204431" y="6171321"/>
            <a:ext cx="1642170"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Julho 3º Lote</a:t>
            </a:r>
          </a:p>
        </p:txBody>
      </p:sp>
      <p:sp>
        <p:nvSpPr>
          <p:cNvPr id="27" name="Retângulo 2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EAEBBE8-48E7-89DD-E436-7F56A96FF5F5}"/>
              </a:ext>
            </a:extLst>
          </p:cNvPr>
          <p:cNvSpPr/>
          <p:nvPr/>
        </p:nvSpPr>
        <p:spPr>
          <a:xfrm>
            <a:off x="8432423" y="6169298"/>
            <a:ext cx="1642170"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Agosto 4º Lote</a:t>
            </a:r>
          </a:p>
        </p:txBody>
      </p:sp>
      <p:sp>
        <p:nvSpPr>
          <p:cNvPr id="28" name="Retângulo 2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98D6E24-5B21-9B80-3993-C17BC6501583}"/>
              </a:ext>
            </a:extLst>
          </p:cNvPr>
          <p:cNvSpPr/>
          <p:nvPr/>
        </p:nvSpPr>
        <p:spPr>
          <a:xfrm>
            <a:off x="10050471" y="6181481"/>
            <a:ext cx="1931575"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Setembro  5º Lote</a:t>
            </a:r>
          </a:p>
        </p:txBody>
      </p:sp>
      <p:sp>
        <p:nvSpPr>
          <p:cNvPr id="29" name="Retângulo 2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3E60751-0A2B-530B-880D-EA5072C4DDE1}"/>
              </a:ext>
            </a:extLst>
          </p:cNvPr>
          <p:cNvSpPr/>
          <p:nvPr/>
        </p:nvSpPr>
        <p:spPr>
          <a:xfrm>
            <a:off x="352707" y="1477616"/>
            <a:ext cx="10048188"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sz="3000" b="1">
                <a:solidFill>
                  <a:schemeClr val="tx1"/>
                </a:solidFill>
              </a:rPr>
              <a:t>IRPF – Quantidade de contribuintes em lotes de restituição</a:t>
            </a:r>
          </a:p>
        </p:txBody>
      </p:sp>
      <p:sp>
        <p:nvSpPr>
          <p:cNvPr id="30" name="Retângulo 2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CDFB4AB-09C3-8221-4BF2-4FCB6CF4DC28}"/>
              </a:ext>
            </a:extLst>
          </p:cNvPr>
          <p:cNvSpPr/>
          <p:nvPr/>
        </p:nvSpPr>
        <p:spPr>
          <a:xfrm>
            <a:off x="5071119" y="4562958"/>
            <a:ext cx="875211" cy="1629711"/>
          </a:xfrm>
          <a:prstGeom prst="rect">
            <a:avLst/>
          </a:prstGeom>
          <a:solidFill>
            <a:schemeClr val="accent2">
              <a:lumMod val="75%"/>
            </a:schemeClr>
          </a:solidFill>
          <a:ln>
            <a:noFill/>
          </a:ln>
        </p:spPr>
        <p:style>
          <a:lnRef idx="2">
            <a:schemeClr val="accent1">
              <a:shade val="15%"/>
            </a:schemeClr>
          </a:lnRef>
          <a:fillRef idx="1">
            <a:schemeClr val="accent1"/>
          </a:fillRef>
          <a:effectRef idx="0">
            <a:schemeClr val="accent1"/>
          </a:effectRef>
          <a:fontRef idx="minor">
            <a:schemeClr val="lt1"/>
          </a:fontRef>
        </p:style>
        <p:txBody>
          <a:bodyPr rtlCol="0" anchor="b" anchorCtr="0"/>
          <a:lstStyle/>
          <a:p>
            <a:pPr algn="ctr"/>
            <a:r>
              <a:rPr lang="pt-BR" sz="1400"/>
              <a:t>Especial </a:t>
            </a:r>
            <a:r>
              <a:rPr lang="pt-BR"/>
              <a:t>2025</a:t>
            </a:r>
          </a:p>
        </p:txBody>
      </p:sp>
      <p:sp>
        <p:nvSpPr>
          <p:cNvPr id="31" name="Retângulo 3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2392C08-D908-26AE-014E-CCEA44EDEE9A}"/>
              </a:ext>
            </a:extLst>
          </p:cNvPr>
          <p:cNvSpPr/>
          <p:nvPr/>
        </p:nvSpPr>
        <p:spPr>
          <a:xfrm>
            <a:off x="5012160" y="4191639"/>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rPr>
              <a:t>4 mi</a:t>
            </a:r>
          </a:p>
        </p:txBody>
      </p:sp>
      <p:sp>
        <p:nvSpPr>
          <p:cNvPr id="32" name="CaixaDeTexto 3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B8FA01F-A5AD-2E9B-699F-338F5094C323}"/>
              </a:ext>
            </a:extLst>
          </p:cNvPr>
          <p:cNvSpPr txBox="1"/>
          <p:nvPr/>
        </p:nvSpPr>
        <p:spPr>
          <a:xfrm>
            <a:off x="621257" y="503399"/>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Restituição IRPF</a:t>
            </a:r>
          </a:p>
        </p:txBody>
      </p:sp>
      <p:sp>
        <p:nvSpPr>
          <p:cNvPr id="2" name="Retângul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4FA5BA6-5098-B8FE-251C-E78A834399AF}"/>
              </a:ext>
            </a:extLst>
          </p:cNvPr>
          <p:cNvSpPr/>
          <p:nvPr/>
        </p:nvSpPr>
        <p:spPr>
          <a:xfrm>
            <a:off x="823192" y="3598667"/>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sz="1600">
                <a:solidFill>
                  <a:srgbClr val="0066FF"/>
                </a:solidFill>
              </a:rPr>
              <a:t>R$ 11 bi</a:t>
            </a:r>
          </a:p>
        </p:txBody>
      </p:sp>
      <p:sp>
        <p:nvSpPr>
          <p:cNvPr id="4" name="Retângul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F36B3A5-C4EE-0895-4350-256FA8CAD944}"/>
              </a:ext>
            </a:extLst>
          </p:cNvPr>
          <p:cNvSpPr/>
          <p:nvPr/>
        </p:nvSpPr>
        <p:spPr>
          <a:xfrm>
            <a:off x="2984925" y="3483659"/>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sz="1600">
                <a:solidFill>
                  <a:srgbClr val="0066FF"/>
                </a:solidFill>
              </a:rPr>
              <a:t>R$ 11 bi</a:t>
            </a:r>
          </a:p>
        </p:txBody>
      </p:sp>
      <p:sp>
        <p:nvSpPr>
          <p:cNvPr id="33" name="Retângulo 3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0DF4D38-B1DC-8E2A-4A6F-83AB55F6641D}"/>
              </a:ext>
            </a:extLst>
          </p:cNvPr>
          <p:cNvSpPr/>
          <p:nvPr/>
        </p:nvSpPr>
        <p:spPr>
          <a:xfrm>
            <a:off x="6149620" y="3291709"/>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sz="1600">
                <a:solidFill>
                  <a:srgbClr val="0066FF"/>
                </a:solidFill>
              </a:rPr>
              <a:t>R$ 10 bi</a:t>
            </a:r>
          </a:p>
        </p:txBody>
      </p:sp>
      <p:sp>
        <p:nvSpPr>
          <p:cNvPr id="34" name="Retângulo 3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919C0A6-16B5-0562-EF92-9C5A28FE89A1}"/>
              </a:ext>
            </a:extLst>
          </p:cNvPr>
          <p:cNvSpPr/>
          <p:nvPr/>
        </p:nvSpPr>
        <p:spPr>
          <a:xfrm>
            <a:off x="8328423" y="5371012"/>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sz="1600">
                <a:solidFill>
                  <a:srgbClr val="0066FF"/>
                </a:solidFill>
              </a:rPr>
              <a:t>R$ 3 bi</a:t>
            </a:r>
          </a:p>
        </p:txBody>
      </p:sp>
      <p:sp>
        <p:nvSpPr>
          <p:cNvPr id="35" name="Retângulo 3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98ABE48-5C08-DF58-3E44-D9EA5301E212}"/>
              </a:ext>
            </a:extLst>
          </p:cNvPr>
          <p:cNvSpPr/>
          <p:nvPr/>
        </p:nvSpPr>
        <p:spPr>
          <a:xfrm>
            <a:off x="11014473" y="5866312"/>
            <a:ext cx="964577"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sz="1600">
                <a:solidFill>
                  <a:srgbClr val="0066FF"/>
                </a:solidFill>
              </a:rPr>
              <a:t>R$ 1 bi</a:t>
            </a:r>
          </a:p>
        </p:txBody>
      </p:sp>
      <p:sp>
        <p:nvSpPr>
          <p:cNvPr id="36" name="Retângulo 3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535993D-1742-3E31-4022-A6C4421CE830}"/>
              </a:ext>
            </a:extLst>
          </p:cNvPr>
          <p:cNvSpPr/>
          <p:nvPr/>
        </p:nvSpPr>
        <p:spPr>
          <a:xfrm>
            <a:off x="5109000" y="4607609"/>
            <a:ext cx="958425" cy="45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r>
              <a:rPr lang="pt-BR" sz="1600">
                <a:solidFill>
                  <a:srgbClr val="0066FF"/>
                </a:solidFill>
              </a:rPr>
              <a:t>R$ 500 milhões</a:t>
            </a:r>
          </a:p>
        </p:txBody>
      </p:sp>
    </p:spTree>
    <p:extLst>
      <p:ext uri="{BB962C8B-B14F-4D97-AF65-F5344CB8AC3E}">
        <p14:creationId xmlns:p14="http://schemas.microsoft.com/office/powerpoint/2010/main" val="2117303285"/>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6" grpId="0"/>
    </p:bldLst>
  </p:timing>
</p:sld>
</file>

<file path=ppt/slides/slide66.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9B96110-ED13-FBFF-2264-C3CAD3467D23}"/>
            </a:ext>
          </a:extLst>
        </p:cNvPr>
        <p:cNvGrpSpPr/>
        <p:nvPr/>
      </p:nvGrpSpPr>
      <p:grpSpPr>
        <a:xfrm>
          <a:off x="0" y="0"/>
          <a:ext cx="0" cy="0"/>
          <a:chOff x="0" y="0"/>
          <a:chExt cx="0" cy="0"/>
        </a:xfrm>
      </p:grpSpPr>
      <p:grpSp>
        <p:nvGrpSpPr>
          <p:cNvPr id="7" name="Agrupa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E3E4F3C-868F-8E9E-98AD-486AE103889D}"/>
              </a:ext>
            </a:extLst>
          </p:cNvPr>
          <p:cNvGrpSpPr/>
          <p:nvPr/>
        </p:nvGrpSpPr>
        <p:grpSpPr>
          <a:xfrm>
            <a:off x="1582650" y="2097427"/>
            <a:ext cx="6783753" cy="1441902"/>
            <a:chOff x="3071447" y="1497539"/>
            <a:chExt cx="7065330" cy="1688123"/>
          </a:xfrm>
        </p:grpSpPr>
        <p:sp>
          <p:nvSpPr>
            <p:cNvPr id="8" name="Retângulo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61EC4A1-D9AA-9D21-751A-97CF562C3A2B}"/>
                </a:ext>
              </a:extLst>
            </p:cNvPr>
            <p:cNvSpPr/>
            <p:nvPr/>
          </p:nvSpPr>
          <p:spPr>
            <a:xfrm>
              <a:off x="3071447" y="1497539"/>
              <a:ext cx="7065330" cy="1688123"/>
            </a:xfrm>
            <a:prstGeom prst="rect">
              <a:avLst/>
            </a:prstGeom>
            <a:solidFill>
              <a:schemeClr val="accent1">
                <a:alpha val="10%"/>
              </a:schemeClr>
            </a:solidFill>
            <a:ln>
              <a:solidFill>
                <a:schemeClr val="accent1">
                  <a:shade val="15%"/>
                </a:schemeClr>
              </a:solid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r"/>
              <a:endParaRPr lang="pt-BR" sz="3000">
                <a:solidFill>
                  <a:schemeClr val="tx1">
                    <a:lumMod val="85%"/>
                    <a:lumOff val="15%"/>
                  </a:schemeClr>
                </a:solidFill>
              </a:endParaRPr>
            </a:p>
          </p:txBody>
        </p:sp>
        <p:sp>
          <p:nvSpPr>
            <p:cNvPr id="9" name="Retângulo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622CA6C-AA82-5F8A-58C3-0BD0A593CE64}"/>
                </a:ext>
              </a:extLst>
            </p:cNvPr>
            <p:cNvSpPr/>
            <p:nvPr/>
          </p:nvSpPr>
          <p:spPr>
            <a:xfrm>
              <a:off x="6973641" y="1633336"/>
              <a:ext cx="2987040" cy="1287199"/>
            </a:xfrm>
            <a:prstGeom prst="rect">
              <a:avLst/>
            </a:prstGeom>
            <a:noFill/>
            <a:ln>
              <a:no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pt-BR" sz="2800" u="sng">
                  <a:solidFill>
                    <a:schemeClr val="tx1">
                      <a:lumMod val="85%"/>
                      <a:lumOff val="15%"/>
                    </a:schemeClr>
                  </a:solidFill>
                </a:rPr>
                <a:t>Previsão:</a:t>
              </a:r>
              <a:r>
                <a:rPr lang="pt-BR" sz="2800">
                  <a:solidFill>
                    <a:schemeClr val="tx1">
                      <a:lumMod val="85%"/>
                      <a:lumOff val="15%"/>
                    </a:schemeClr>
                  </a:solidFill>
                </a:rPr>
                <a:t> </a:t>
              </a:r>
            </a:p>
            <a:p>
              <a:pPr algn="ctr"/>
              <a:r>
                <a:rPr lang="pt-BR" sz="2800">
                  <a:solidFill>
                    <a:schemeClr val="tx1">
                      <a:lumMod val="85%"/>
                      <a:lumOff val="15%"/>
                    </a:schemeClr>
                  </a:solidFill>
                </a:rPr>
                <a:t>Restituir 80%  </a:t>
              </a:r>
            </a:p>
            <a:p>
              <a:pPr algn="ctr"/>
              <a:r>
                <a:rPr lang="pt-BR" sz="2800">
                  <a:solidFill>
                    <a:schemeClr val="tx1">
                      <a:lumMod val="85%"/>
                      <a:lumOff val="15%"/>
                    </a:schemeClr>
                  </a:solidFill>
                </a:rPr>
                <a:t>dos contribuintes</a:t>
              </a:r>
            </a:p>
          </p:txBody>
        </p:sp>
      </p:grpSp>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00C12B2-3405-7457-E415-C51AF5FC4646}"/>
              </a:ext>
            </a:extLst>
          </p:cNvPr>
          <p:cNvSpPr txBox="1"/>
          <p:nvPr/>
        </p:nvSpPr>
        <p:spPr>
          <a:xfrm>
            <a:off x="1696694" y="2195866"/>
            <a:ext cx="3752227" cy="1292662"/>
          </a:xfrm>
          <a:prstGeom prst="rect">
            <a:avLst/>
          </a:prstGeom>
          <a:noFill/>
        </p:spPr>
        <p:txBody>
          <a:bodyPr wrap="square" rtlCol="0">
            <a:spAutoFit/>
          </a:bodyPr>
          <a:lstStyle>
            <a:defPPr>
              <a:defRPr lang="pt-BR"/>
            </a:defPPr>
            <a:lvl1pPr>
              <a:defRPr sz="3000">
                <a:solidFill>
                  <a:srgbClr val="0F4279"/>
                </a:solidFill>
              </a:defRPr>
            </a:lvl1pPr>
          </a:lstStyle>
          <a:p>
            <a:pPr marL="342900" indent="-342900">
              <a:buClr>
                <a:srgbClr val="BCD435"/>
              </a:buClr>
              <a:buSzPct val="150%"/>
              <a:buFont typeface="Arial" panose="020B0604020202020204" pitchFamily="34" charset="0"/>
              <a:buChar char="•"/>
            </a:pPr>
            <a:r>
              <a:rPr lang="pt-BR" sz="2600">
                <a:solidFill>
                  <a:schemeClr val="tx1"/>
                </a:solidFill>
              </a:rPr>
              <a:t>1º lote = 29/05</a:t>
            </a:r>
          </a:p>
          <a:p>
            <a:pPr marL="342900" indent="-342900">
              <a:buClr>
                <a:srgbClr val="BCD435"/>
              </a:buClr>
              <a:buSzPct val="150%"/>
              <a:buFont typeface="Arial" panose="020B0604020202020204" pitchFamily="34" charset="0"/>
              <a:buChar char="•"/>
            </a:pPr>
            <a:endParaRPr lang="pt-BR" sz="2600">
              <a:solidFill>
                <a:schemeClr val="tx1"/>
              </a:solidFill>
            </a:endParaRPr>
          </a:p>
          <a:p>
            <a:pPr marL="342900" indent="-342900">
              <a:buClr>
                <a:srgbClr val="BCD435"/>
              </a:buClr>
              <a:buSzPct val="150%"/>
              <a:buFont typeface="Arial" panose="020B0604020202020204" pitchFamily="34" charset="0"/>
              <a:buChar char="•"/>
            </a:pPr>
            <a:r>
              <a:rPr lang="pt-BR" sz="2600">
                <a:solidFill>
                  <a:schemeClr val="tx1"/>
                </a:solidFill>
              </a:rPr>
              <a:t>2º lote = 30/06</a:t>
            </a:r>
          </a:p>
        </p:txBody>
      </p:sp>
      <p:sp>
        <p:nvSpPr>
          <p:cNvPr id="6" name="CaixaDeTexto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7D2BD1A-0028-4347-6896-ADD1309B7DEF}"/>
              </a:ext>
            </a:extLst>
          </p:cNvPr>
          <p:cNvSpPr txBox="1"/>
          <p:nvPr/>
        </p:nvSpPr>
        <p:spPr>
          <a:xfrm>
            <a:off x="1696693" y="4395149"/>
            <a:ext cx="5807043" cy="1292662"/>
          </a:xfrm>
          <a:prstGeom prst="rect">
            <a:avLst/>
          </a:prstGeom>
          <a:noFill/>
        </p:spPr>
        <p:txBody>
          <a:bodyPr wrap="square" rtlCol="0">
            <a:spAutoFit/>
          </a:bodyPr>
          <a:lstStyle>
            <a:defPPr>
              <a:defRPr lang="pt-BR"/>
            </a:defPPr>
            <a:lvl1pPr marL="342900" indent="-342900">
              <a:buClr>
                <a:srgbClr val="BCD435"/>
              </a:buClr>
              <a:buSzPct val="150%"/>
              <a:buFont typeface="Arial" panose="020B0604020202020204" pitchFamily="34" charset="0"/>
              <a:buChar char="•"/>
              <a:defRPr sz="2600"/>
            </a:lvl1pPr>
          </a:lstStyle>
          <a:p>
            <a:r>
              <a:rPr lang="pt-BR"/>
              <a:t>3º lote = 31/07</a:t>
            </a:r>
          </a:p>
          <a:p>
            <a:endParaRPr lang="pt-BR"/>
          </a:p>
          <a:p>
            <a:r>
              <a:rPr lang="pt-BR"/>
              <a:t>4º lote = 31/08</a:t>
            </a:r>
          </a:p>
        </p:txBody>
      </p:sp>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1F865C8-6117-2E71-4B9C-57989E92FA0F}"/>
              </a:ext>
            </a:extLst>
          </p:cNvPr>
          <p:cNvSpPr txBox="1"/>
          <p:nvPr/>
        </p:nvSpPr>
        <p:spPr>
          <a:xfrm>
            <a:off x="1696693" y="3734749"/>
            <a:ext cx="7594270" cy="492443"/>
          </a:xfrm>
          <a:prstGeom prst="rect">
            <a:avLst/>
          </a:prstGeom>
          <a:noFill/>
        </p:spPr>
        <p:txBody>
          <a:bodyPr wrap="square" rtlCol="0">
            <a:spAutoFit/>
          </a:bodyPr>
          <a:lstStyle>
            <a:defPPr>
              <a:defRPr lang="pt-BR"/>
            </a:defPPr>
            <a:lvl1pPr marL="342900" indent="-342900">
              <a:buClr>
                <a:srgbClr val="BCD435"/>
              </a:buClr>
              <a:buSzPct val="150%"/>
              <a:buFont typeface="Arial" panose="020B0604020202020204" pitchFamily="34" charset="0"/>
              <a:buChar char="•"/>
              <a:defRPr sz="2600"/>
            </a:lvl1pPr>
          </a:lstStyle>
          <a:p>
            <a:r>
              <a:rPr lang="pt-BR" b="1"/>
              <a:t>Lote especial de restituição de 2025 – 15/07/2026</a:t>
            </a:r>
          </a:p>
        </p:txBody>
      </p:sp>
      <p:sp>
        <p:nvSpPr>
          <p:cNvPr id="12" name="CaixaDeTexto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AD66CE5-AEF9-F088-EACE-CCC30C46C113}"/>
              </a:ext>
            </a:extLst>
          </p:cNvPr>
          <p:cNvSpPr txBox="1"/>
          <p:nvPr/>
        </p:nvSpPr>
        <p:spPr>
          <a:xfrm>
            <a:off x="621257" y="503399"/>
            <a:ext cx="6119785"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Restituição IRPF</a:t>
            </a:r>
          </a:p>
        </p:txBody>
      </p:sp>
      <p:sp>
        <p:nvSpPr>
          <p:cNvPr id="13" name="CaixaDeTexto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3A0E1D6-AA9D-89C0-2723-46BFA505911F}"/>
              </a:ext>
            </a:extLst>
          </p:cNvPr>
          <p:cNvSpPr txBox="1"/>
          <p:nvPr/>
        </p:nvSpPr>
        <p:spPr>
          <a:xfrm>
            <a:off x="643622" y="1153960"/>
            <a:ext cx="7433578" cy="615553"/>
          </a:xfrm>
          <a:prstGeom prst="rect">
            <a:avLst/>
          </a:prstGeom>
          <a:noFill/>
          <a:ln>
            <a:noFill/>
          </a:ln>
        </p:spPr>
        <p:txBody>
          <a:bodyPr wrap="square" rtlCol="0">
            <a:spAutoFit/>
          </a:bodyPr>
          <a:lstStyle>
            <a:defPPr>
              <a:defRPr lang="pt-BR"/>
            </a:defPPr>
            <a:lvl1pPr>
              <a:defRPr sz="3400" b="1">
                <a:solidFill>
                  <a:srgbClr val="00B0F0"/>
                </a:solidFill>
              </a:defRPr>
            </a:lvl1pPr>
          </a:lstStyle>
          <a:p>
            <a:r>
              <a:rPr lang="pt-BR"/>
              <a:t>Declaração Automática do IRPF 2025</a:t>
            </a:r>
          </a:p>
        </p:txBody>
      </p:sp>
    </p:spTree>
    <p:extLst>
      <p:ext uri="{BB962C8B-B14F-4D97-AF65-F5344CB8AC3E}">
        <p14:creationId xmlns:p14="http://schemas.microsoft.com/office/powerpoint/2010/main" val="2068569755"/>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67.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63D2821-FA32-A706-8579-F9E84D3E8C9F}"/>
            </a:ext>
          </a:extLst>
        </p:cNvPr>
        <p:cNvGrpSpPr/>
        <p:nvPr/>
      </p:nvGrpSpPr>
      <p:grpSpPr>
        <a:xfrm>
          <a:off x="0" y="0"/>
          <a:ext cx="0" cy="0"/>
          <a:chOff x="0" y="0"/>
          <a:chExt cx="0" cy="0"/>
        </a:xfrm>
      </p:grpSpPr>
      <p:sp>
        <p:nvSpPr>
          <p:cNvPr id="12" name="CaixaDeTexto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C16B4F4-84C2-79BC-E2C3-0EC1CC3361BD}"/>
              </a:ext>
            </a:extLst>
          </p:cNvPr>
          <p:cNvSpPr txBox="1"/>
          <p:nvPr/>
        </p:nvSpPr>
        <p:spPr>
          <a:xfrm>
            <a:off x="3567657" y="2998113"/>
            <a:ext cx="6959414"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Lives do IRPF</a:t>
            </a:r>
          </a:p>
        </p:txBody>
      </p:sp>
    </p:spTree>
    <p:extLst>
      <p:ext uri="{BB962C8B-B14F-4D97-AF65-F5344CB8AC3E}">
        <p14:creationId xmlns:p14="http://schemas.microsoft.com/office/powerpoint/2010/main" val="4106013743"/>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slides/slide68.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AF61120-5BC1-F773-BAC0-BFC60C61292D}"/>
            </a:ext>
          </a:extLst>
        </p:cNvPr>
        <p:cNvGrpSpPr/>
        <p:nvPr/>
      </p:nvGrpSpPr>
      <p:grpSpPr>
        <a:xfrm>
          <a:off x="0" y="0"/>
          <a:ext cx="0" cy="0"/>
          <a:chOff x="0" y="0"/>
          <a:chExt cx="0" cy="0"/>
        </a:xfrm>
      </p:grpSpPr>
      <p:sp>
        <p:nvSpPr>
          <p:cNvPr id="12" name="CaixaDeTexto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CC97BC8-5C41-DBDD-AE21-5159545207CE}"/>
              </a:ext>
            </a:extLst>
          </p:cNvPr>
          <p:cNvSpPr txBox="1"/>
          <p:nvPr/>
        </p:nvSpPr>
        <p:spPr>
          <a:xfrm>
            <a:off x="621257" y="503399"/>
            <a:ext cx="6959414"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Lives do IRPF</a:t>
            </a:r>
          </a:p>
        </p:txBody>
      </p:sp>
      <p:pic>
        <p:nvPicPr>
          <p:cNvPr id="11" name="Imagem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931890E-4A4D-D55F-1713-9CA3BC71FEEC}"/>
              </a:ext>
            </a:extLst>
          </p:cNvPr>
          <p:cNvPicPr>
            <a:picLocks noChangeAspect="1"/>
          </p:cNvPicPr>
          <p:nvPr/>
        </p:nvPicPr>
        <p:blipFill>
          <a:blip r:embed="rId2"/>
          <a:stretch>
            <a:fillRect/>
          </a:stretch>
        </p:blipFill>
        <p:spPr>
          <a:xfrm>
            <a:off x="3431457" y="2792415"/>
            <a:ext cx="5958349" cy="3827261"/>
          </a:xfrm>
          <a:prstGeom prst="rect">
            <a:avLst/>
          </a:prstGeom>
        </p:spPr>
      </p:pic>
      <p:sp>
        <p:nvSpPr>
          <p:cNvPr id="14" name="CaixaDeTexto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FBCEA96-7912-BE93-F4EC-29B4F8B16A0F}"/>
              </a:ext>
            </a:extLst>
          </p:cNvPr>
          <p:cNvSpPr txBox="1"/>
          <p:nvPr/>
        </p:nvSpPr>
        <p:spPr>
          <a:xfrm>
            <a:off x="621256" y="1365173"/>
            <a:ext cx="9531411" cy="1292662"/>
          </a:xfrm>
          <a:prstGeom prst="rect">
            <a:avLst/>
          </a:prstGeom>
          <a:noFill/>
        </p:spPr>
        <p:txBody>
          <a:bodyPr wrap="square" rtlCol="0">
            <a:spAutoFit/>
          </a:bodyPr>
          <a:lstStyle>
            <a:defPPr>
              <a:defRPr lang="pt-BR"/>
            </a:defPPr>
            <a:lvl1pPr marL="342900" indent="-342900">
              <a:buClr>
                <a:srgbClr val="BCD435"/>
              </a:buClr>
              <a:buSzPct val="150%"/>
              <a:buFont typeface="Arial" panose="020B0604020202020204" pitchFamily="34" charset="0"/>
              <a:buChar char="•"/>
              <a:defRPr sz="2600"/>
            </a:lvl1pPr>
          </a:lstStyle>
          <a:p>
            <a:r>
              <a:rPr lang="pt-BR"/>
              <a:t>Temas escolhidos pela sociedade;</a:t>
            </a:r>
          </a:p>
          <a:p>
            <a:r>
              <a:rPr lang="pt-BR"/>
              <a:t>Quartas-feiras, às 15h, canal do </a:t>
            </a:r>
            <a:r>
              <a:rPr lang="pt-BR" err="1"/>
              <a:t>youtube</a:t>
            </a:r>
            <a:r>
              <a:rPr lang="pt-BR"/>
              <a:t> da Receita Federal;</a:t>
            </a:r>
          </a:p>
          <a:p>
            <a:r>
              <a:rPr lang="pt-BR"/>
              <a:t>Foco em casos práticos.</a:t>
            </a:r>
          </a:p>
        </p:txBody>
      </p:sp>
      <p:pic>
        <p:nvPicPr>
          <p:cNvPr id="4" name="Imagem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A5D2CDF-E1F8-6A1F-7BB5-4F0446387AFB}"/>
              </a:ext>
            </a:extLst>
          </p:cNvPr>
          <p:cNvPicPr>
            <a:picLocks noChangeAspect="1"/>
          </p:cNvPicPr>
          <p:nvPr/>
        </p:nvPicPr>
        <p:blipFill>
          <a:blip r:embed="rId3"/>
          <a:stretch>
            <a:fillRect/>
          </a:stretch>
        </p:blipFill>
        <p:spPr>
          <a:xfrm>
            <a:off x="2556961" y="2792414"/>
            <a:ext cx="7595706" cy="3827261"/>
          </a:xfrm>
          <a:prstGeom prst="rect">
            <a:avLst/>
          </a:prstGeom>
          <a:ln w="22225">
            <a:solidFill>
              <a:schemeClr val="accent1">
                <a:lumMod val="75%"/>
              </a:schemeClr>
            </a:solidFill>
          </a:ln>
        </p:spPr>
      </p:pic>
    </p:spTree>
    <p:extLst>
      <p:ext uri="{BB962C8B-B14F-4D97-AF65-F5344CB8AC3E}">
        <p14:creationId xmlns:p14="http://schemas.microsoft.com/office/powerpoint/2010/main" val="2486539819"/>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
                                          <p:val>
                                            <p:strVal val="#ppt_x"/>
                                          </p:val>
                                        </p:tav>
                                      </p:tavLst>
                                    </p:anim>
                                    <p:anim calcmode="lin" valueType="num">
                                      <p:cBhvr additive="base">
                                        <p:cTn id="8" dur="500" fill="hold"/>
                                        <p:tgtEl>
                                          <p:spTgt spid="4"/>
                                        </p:tgtEl>
                                        <p:attrNameLst>
                                          <p:attrName>ppt_y</p:attrName>
                                        </p:attrNameLst>
                                      </p:cBhvr>
                                      <p:tavLst>
                                        <p:tav tm="0%">
                                          <p:val>
                                            <p:strVal val="#ppt_y"/>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1D51774-F0DB-5D7D-A148-257B0722B629}"/>
            </a:ext>
          </a:extLst>
        </p:cNvPr>
        <p:cNvGrpSpPr/>
        <p:nvPr/>
      </p:nvGrpSpPr>
      <p:grpSpPr>
        <a:xfrm>
          <a:off x="0" y="0"/>
          <a:ext cx="0" cy="0"/>
          <a:chOff x="0" y="0"/>
          <a:chExt cx="0" cy="0"/>
        </a:xfrm>
      </p:grpSpPr>
      <p:sp>
        <p:nvSpPr>
          <p:cNvPr id="12" name="CaixaDeTexto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5888C68-AB08-E0EF-0320-CEACC4BA4B92}"/>
              </a:ext>
            </a:extLst>
          </p:cNvPr>
          <p:cNvSpPr txBox="1"/>
          <p:nvPr/>
        </p:nvSpPr>
        <p:spPr>
          <a:xfrm>
            <a:off x="621257" y="503399"/>
            <a:ext cx="6959414"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Lives do IRPF</a:t>
            </a:r>
          </a:p>
        </p:txBody>
      </p:sp>
      <p:pic>
        <p:nvPicPr>
          <p:cNvPr id="11" name="Imagem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E190E19-6E30-E9CA-7199-D1FAB42476EA}"/>
              </a:ext>
            </a:extLst>
          </p:cNvPr>
          <p:cNvPicPr>
            <a:picLocks noChangeAspect="1"/>
          </p:cNvPicPr>
          <p:nvPr/>
        </p:nvPicPr>
        <p:blipFill>
          <a:blip r:embed="rId2"/>
          <a:stretch>
            <a:fillRect/>
          </a:stretch>
        </p:blipFill>
        <p:spPr>
          <a:xfrm>
            <a:off x="3431457" y="2792415"/>
            <a:ext cx="5958349" cy="3827261"/>
          </a:xfrm>
          <a:prstGeom prst="rect">
            <a:avLst/>
          </a:prstGeom>
        </p:spPr>
      </p:pic>
      <p:sp>
        <p:nvSpPr>
          <p:cNvPr id="14" name="CaixaDeTexto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9A04B2D-64DF-B325-FFDC-EE93EE6649E8}"/>
              </a:ext>
            </a:extLst>
          </p:cNvPr>
          <p:cNvSpPr txBox="1"/>
          <p:nvPr/>
        </p:nvSpPr>
        <p:spPr>
          <a:xfrm>
            <a:off x="621256" y="1365173"/>
            <a:ext cx="9531411" cy="1292662"/>
          </a:xfrm>
          <a:prstGeom prst="rect">
            <a:avLst/>
          </a:prstGeom>
          <a:noFill/>
        </p:spPr>
        <p:txBody>
          <a:bodyPr wrap="square" rtlCol="0">
            <a:spAutoFit/>
          </a:bodyPr>
          <a:lstStyle>
            <a:defPPr>
              <a:defRPr lang="pt-BR"/>
            </a:defPPr>
            <a:lvl1pPr marL="342900" indent="-342900">
              <a:buClr>
                <a:srgbClr val="BCD435"/>
              </a:buClr>
              <a:buSzPct val="150%"/>
              <a:buFont typeface="Arial" panose="020B0604020202020204" pitchFamily="34" charset="0"/>
              <a:buChar char="•"/>
              <a:defRPr sz="2600"/>
            </a:lvl1pPr>
          </a:lstStyle>
          <a:p>
            <a:r>
              <a:rPr lang="pt-BR"/>
              <a:t>Temas escolhidos pela sociedade;</a:t>
            </a:r>
          </a:p>
          <a:p>
            <a:r>
              <a:rPr lang="pt-BR"/>
              <a:t>Quartas-feiras, às 15h, canal do </a:t>
            </a:r>
            <a:r>
              <a:rPr lang="pt-BR" err="1"/>
              <a:t>youtube</a:t>
            </a:r>
            <a:r>
              <a:rPr lang="pt-BR"/>
              <a:t> da Receita Federal;</a:t>
            </a:r>
          </a:p>
          <a:p>
            <a:r>
              <a:rPr lang="pt-BR"/>
              <a:t>Foco em casos práticos.</a:t>
            </a:r>
          </a:p>
        </p:txBody>
      </p:sp>
      <p:pic>
        <p:nvPicPr>
          <p:cNvPr id="4" name="Imagem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9DE16F4-A357-5045-F051-91094A6F00B7}"/>
              </a:ext>
            </a:extLst>
          </p:cNvPr>
          <p:cNvPicPr>
            <a:picLocks noChangeAspect="1"/>
          </p:cNvPicPr>
          <p:nvPr/>
        </p:nvPicPr>
        <p:blipFill>
          <a:blip r:embed="rId3"/>
          <a:stretch>
            <a:fillRect/>
          </a:stretch>
        </p:blipFill>
        <p:spPr>
          <a:xfrm>
            <a:off x="-604431" y="-3046089"/>
            <a:ext cx="19656000" cy="9904089"/>
          </a:xfrm>
          <a:prstGeom prst="rect">
            <a:avLst/>
          </a:prstGeom>
          <a:ln w="22225">
            <a:solidFill>
              <a:schemeClr val="accent1">
                <a:lumMod val="75%"/>
              </a:schemeClr>
            </a:solidFill>
          </a:ln>
        </p:spPr>
      </p:pic>
      <p:sp>
        <p:nvSpPr>
          <p:cNvPr id="15" name="Forma Livre: Forma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20BDA0B-3BA8-F828-304A-98778A132D4C}"/>
              </a:ext>
            </a:extLst>
          </p:cNvPr>
          <p:cNvSpPr/>
          <p:nvPr/>
        </p:nvSpPr>
        <p:spPr>
          <a:xfrm>
            <a:off x="2" y="0"/>
            <a:ext cx="12192000" cy="6858000"/>
          </a:xfrm>
          <a:custGeom>
            <a:avLst/>
            <a:gdLst>
              <a:gd name="connsiteX0" fmla="*/ 3344830 w 12192000"/>
              <a:gd name="connsiteY0" fmla="*/ 3563331 h 6858000"/>
              <a:gd name="connsiteX1" fmla="*/ 3344830 w 12192000"/>
              <a:gd name="connsiteY1" fmla="*/ 6035040 h 6858000"/>
              <a:gd name="connsiteX2" fmla="*/ 6009373 w 12192000"/>
              <a:gd name="connsiteY2" fmla="*/ 6035040 h 6858000"/>
              <a:gd name="connsiteX3" fmla="*/ 6009373 w 12192000"/>
              <a:gd name="connsiteY3" fmla="*/ 3563331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344830" y="3563331"/>
                </a:moveTo>
                <a:lnTo>
                  <a:pt x="3344830" y="6035040"/>
                </a:lnTo>
                <a:lnTo>
                  <a:pt x="6009373" y="6035040"/>
                </a:lnTo>
                <a:lnTo>
                  <a:pt x="6009373" y="3563331"/>
                </a:lnTo>
                <a:close/>
                <a:moveTo>
                  <a:pt x="0" y="0"/>
                </a:moveTo>
                <a:lnTo>
                  <a:pt x="12192000" y="0"/>
                </a:lnTo>
                <a:lnTo>
                  <a:pt x="12192000" y="6858000"/>
                </a:lnTo>
                <a:lnTo>
                  <a:pt x="0" y="6858000"/>
                </a:lnTo>
                <a:close/>
              </a:path>
            </a:pathLst>
          </a:custGeom>
          <a:solidFill>
            <a:schemeClr val="bg2">
              <a:lumMod val="75%"/>
              <a:alpha val="39%"/>
            </a:schemeClr>
          </a:solidFill>
          <a:ln>
            <a:noFill/>
          </a:ln>
        </p:spPr>
        <p:style>
          <a:lnRef idx="2">
            <a:schemeClr val="accent1">
              <a:shade val="15%"/>
            </a:schemeClr>
          </a:lnRef>
          <a:fillRef idx="1">
            <a:schemeClr val="accent1"/>
          </a:fillRef>
          <a:effectRef idx="0">
            <a:schemeClr val="accent1"/>
          </a:effectRef>
          <a:fontRef idx="minor">
            <a:schemeClr val="lt1"/>
          </a:fontRef>
        </p:style>
        <p:txBody>
          <a:bodyPr wrap="square" rtlCol="0" anchor="ctr">
            <a:noAutofit/>
          </a:bodyPr>
          <a:lstStyle/>
          <a:p>
            <a:pPr algn="ctr"/>
            <a:endParaRPr lang="pt-BR"/>
          </a:p>
        </p:txBody>
      </p:sp>
    </p:spTree>
    <p:extLst>
      <p:ext uri="{BB962C8B-B14F-4D97-AF65-F5344CB8AC3E}">
        <p14:creationId xmlns:p14="http://schemas.microsoft.com/office/powerpoint/2010/main" val="2008718523"/>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81E6F4C-FC62-5B45-ABB0-B27384A8D183}"/>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5D6A2ED-75C9-E421-68A1-BE208024E419}"/>
              </a:ext>
            </a:extLst>
          </p:cNvPr>
          <p:cNvSpPr txBox="1"/>
          <p:nvPr/>
        </p:nvSpPr>
        <p:spPr>
          <a:xfrm>
            <a:off x="776807" y="1424568"/>
            <a:ext cx="9171737" cy="4893647"/>
          </a:xfrm>
          <a:prstGeom prst="rect">
            <a:avLst/>
          </a:prstGeom>
          <a:noFill/>
        </p:spPr>
        <p:txBody>
          <a:bodyPr wrap="square" rtlCol="0">
            <a:spAutoFit/>
          </a:bodyPr>
          <a:lstStyle>
            <a:defPPr>
              <a:defRPr lang="pt-BR"/>
            </a:defPPr>
            <a:lvl1pPr>
              <a:defRPr sz="2000" b="0" i="0">
                <a:solidFill>
                  <a:srgbClr val="000000"/>
                </a:solidFill>
                <a:effectLst/>
              </a:defRPr>
            </a:lvl1pPr>
          </a:lstStyle>
          <a:p>
            <a:pPr>
              <a:buClr>
                <a:srgbClr val="BCD435"/>
              </a:buClr>
              <a:buSzPct val="150%"/>
            </a:pPr>
            <a:r>
              <a:rPr lang="pt-BR" sz="2600">
                <a:solidFill>
                  <a:schemeClr val="accent1">
                    <a:lumMod val="75%"/>
                  </a:schemeClr>
                </a:solidFill>
              </a:rPr>
              <a:t>Dia 27/03 </a:t>
            </a:r>
          </a:p>
          <a:p>
            <a:pPr marL="342900" indent="-342900">
              <a:buClr>
                <a:srgbClr val="BCD435"/>
              </a:buClr>
              <a:buSzPct val="150%"/>
              <a:buFont typeface="Arial" panose="020B0604020202020204" pitchFamily="34" charset="0"/>
              <a:buChar char="•"/>
            </a:pPr>
            <a:r>
              <a:rPr lang="pt-BR" sz="2600">
                <a:solidFill>
                  <a:schemeClr val="accent1">
                    <a:lumMod val="75%"/>
                  </a:schemeClr>
                </a:solidFill>
              </a:rPr>
              <a:t>Início do processamento e liberação do extrato</a:t>
            </a:r>
          </a:p>
          <a:p>
            <a:endParaRPr lang="pt-BR" sz="2600">
              <a:solidFill>
                <a:schemeClr val="accent1">
                  <a:lumMod val="75%"/>
                </a:schemeClr>
              </a:solidFill>
            </a:endParaRPr>
          </a:p>
          <a:p>
            <a:r>
              <a:rPr lang="pt-BR" sz="2600">
                <a:solidFill>
                  <a:schemeClr val="accent1">
                    <a:lumMod val="75%"/>
                  </a:schemeClr>
                </a:solidFill>
              </a:rPr>
              <a:t>Dia 10/05</a:t>
            </a:r>
          </a:p>
          <a:p>
            <a:pPr marL="342900" indent="-342900">
              <a:buClr>
                <a:srgbClr val="BCD435"/>
              </a:buClr>
              <a:buSzPct val="150%"/>
              <a:buFont typeface="Arial" panose="020B0604020202020204" pitchFamily="34" charset="0"/>
              <a:buChar char="•"/>
            </a:pPr>
            <a:r>
              <a:rPr lang="pt-BR" sz="2600">
                <a:solidFill>
                  <a:schemeClr val="accent1">
                    <a:lumMod val="75%"/>
                  </a:schemeClr>
                </a:solidFill>
              </a:rPr>
              <a:t>Prazo para optar pelo débito automático da primeira cota:</a:t>
            </a:r>
          </a:p>
          <a:p>
            <a:pPr marL="342900" indent="-342900">
              <a:buClr>
                <a:srgbClr val="BCD435"/>
              </a:buClr>
              <a:buSzPct val="150%"/>
              <a:buFont typeface="Arial" panose="020B0604020202020204" pitchFamily="34" charset="0"/>
              <a:buChar char="•"/>
            </a:pPr>
            <a:r>
              <a:rPr lang="pt-BR" sz="2600">
                <a:solidFill>
                  <a:schemeClr val="accent1">
                    <a:lumMod val="75%"/>
                  </a:schemeClr>
                </a:solidFill>
              </a:rPr>
              <a:t>Prazo para concorrer ao primeiro lote de restituição 2026</a:t>
            </a:r>
          </a:p>
          <a:p>
            <a:endParaRPr lang="pt-BR" sz="2600">
              <a:solidFill>
                <a:schemeClr val="accent1">
                  <a:lumMod val="75%"/>
                </a:schemeClr>
              </a:solidFill>
            </a:endParaRPr>
          </a:p>
          <a:p>
            <a:r>
              <a:rPr lang="pt-BR" sz="2600">
                <a:solidFill>
                  <a:schemeClr val="accent1">
                    <a:lumMod val="75%"/>
                  </a:schemeClr>
                </a:solidFill>
              </a:rPr>
              <a:t>Dia 29/05</a:t>
            </a:r>
          </a:p>
          <a:p>
            <a:pPr marL="342900" indent="-342900">
              <a:buClr>
                <a:srgbClr val="BCD435"/>
              </a:buClr>
              <a:buSzPct val="150%"/>
              <a:buFont typeface="Arial" panose="020B0604020202020204" pitchFamily="34" charset="0"/>
              <a:buChar char="•"/>
            </a:pPr>
            <a:r>
              <a:rPr lang="pt-BR" sz="2600">
                <a:solidFill>
                  <a:schemeClr val="accent1">
                    <a:lumMod val="75%"/>
                  </a:schemeClr>
                </a:solidFill>
              </a:rPr>
              <a:t>Último dia de entrega das declarações</a:t>
            </a:r>
          </a:p>
          <a:p>
            <a:pPr marL="342900" indent="-342900">
              <a:buClr>
                <a:srgbClr val="BCD435"/>
              </a:buClr>
              <a:buSzPct val="150%"/>
              <a:buFont typeface="Arial" panose="020B0604020202020204" pitchFamily="34" charset="0"/>
              <a:buChar char="•"/>
            </a:pPr>
            <a:r>
              <a:rPr lang="pt-BR" sz="2600">
                <a:solidFill>
                  <a:schemeClr val="accent1">
                    <a:lumMod val="75%"/>
                  </a:schemeClr>
                </a:solidFill>
              </a:rPr>
              <a:t>Primeiro lote de restituição das declarações 2026</a:t>
            </a:r>
          </a:p>
          <a:p>
            <a:pPr marL="342900" indent="-342900">
              <a:buClr>
                <a:srgbClr val="BCD435"/>
              </a:buClr>
              <a:buSzPct val="150%"/>
              <a:buFont typeface="Arial" panose="020B0604020202020204" pitchFamily="34" charset="0"/>
              <a:buChar char="•"/>
            </a:pPr>
            <a:r>
              <a:rPr lang="pt-BR" sz="2600">
                <a:solidFill>
                  <a:schemeClr val="accent1">
                    <a:lumMod val="75%"/>
                  </a:schemeClr>
                </a:solidFill>
              </a:rPr>
              <a:t>Vencimento da primeira ou cota única</a:t>
            </a:r>
          </a:p>
          <a:p>
            <a:pPr marL="342900" indent="-342900">
              <a:buClr>
                <a:srgbClr val="BCD435"/>
              </a:buClr>
              <a:buSzPct val="150%"/>
              <a:buFont typeface="Arial" panose="020B0604020202020204" pitchFamily="34" charset="0"/>
              <a:buChar char="•"/>
            </a:pPr>
            <a:endParaRPr lang="pt-BR" sz="2600">
              <a:solidFill>
                <a:schemeClr val="tx1"/>
              </a:solidFill>
            </a:endParaRPr>
          </a:p>
        </p:txBody>
      </p:sp>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1D704C2-2411-2D92-00B4-60BE19E384B2}"/>
              </a:ext>
            </a:extLst>
          </p:cNvPr>
          <p:cNvSpPr txBox="1"/>
          <p:nvPr/>
        </p:nvSpPr>
        <p:spPr>
          <a:xfrm>
            <a:off x="621258" y="482134"/>
            <a:ext cx="6598250"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Cronograma IRPF 2026</a:t>
            </a:r>
          </a:p>
        </p:txBody>
      </p:sp>
    </p:spTree>
    <p:extLst>
      <p:ext uri="{BB962C8B-B14F-4D97-AF65-F5344CB8AC3E}">
        <p14:creationId xmlns:p14="http://schemas.microsoft.com/office/powerpoint/2010/main" val="1149974587"/>
      </p:ext>
    </p:extLst>
  </p:cSld>
  <p:clrMapOvr>
    <a:masterClrMapping/>
  </p:clrMapOvr>
</p:sld>
</file>

<file path=ppt/slides/slide70.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92346F0-142D-515E-EC9B-811B56467F74}"/>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E18E1B2-9B1E-2746-1F74-B0432926512A}"/>
              </a:ext>
            </a:extLst>
          </p:cNvPr>
          <p:cNvSpPr txBox="1"/>
          <p:nvPr/>
        </p:nvSpPr>
        <p:spPr>
          <a:xfrm>
            <a:off x="1616938" y="2998113"/>
            <a:ext cx="8079682"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Principais novidades de 2026</a:t>
            </a:r>
          </a:p>
        </p:txBody>
      </p:sp>
    </p:spTree>
    <p:extLst>
      <p:ext uri="{BB962C8B-B14F-4D97-AF65-F5344CB8AC3E}">
        <p14:creationId xmlns:p14="http://schemas.microsoft.com/office/powerpoint/2010/main" val="1634230902"/>
      </p:ext>
    </p:extLst>
  </p:cSld>
  <p:clrMapOvr>
    <a:masterClrMapping/>
  </p:clrMapOvr>
</p:sld>
</file>

<file path=ppt/slides/slide71.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8C21801-44FF-FD83-D02F-9AE722BE9E78}"/>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0A7A650-FF02-4DC6-0671-7430FAF917C1}"/>
              </a:ext>
            </a:extLst>
          </p:cNvPr>
          <p:cNvSpPr txBox="1"/>
          <p:nvPr/>
        </p:nvSpPr>
        <p:spPr>
          <a:xfrm>
            <a:off x="621258" y="482134"/>
            <a:ext cx="8079682"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Principais novidades de 2026</a:t>
            </a:r>
          </a:p>
        </p:txBody>
      </p:sp>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68EC488-5CB4-67AD-5A72-C6CEFF47364E}"/>
              </a:ext>
            </a:extLst>
          </p:cNvPr>
          <p:cNvSpPr txBox="1"/>
          <p:nvPr/>
        </p:nvSpPr>
        <p:spPr>
          <a:xfrm>
            <a:off x="649539" y="1273144"/>
            <a:ext cx="10312486" cy="646331"/>
          </a:xfrm>
          <a:prstGeom prst="rect">
            <a:avLst/>
          </a:prstGeom>
          <a:noFill/>
        </p:spPr>
        <p:txBody>
          <a:bodyPr wrap="square" rtlCol="0">
            <a:spAutoFit/>
          </a:bodyPr>
          <a:lstStyle>
            <a:defPPr>
              <a:defRPr lang="pt-BR"/>
            </a:defPPr>
            <a:lvl1pPr>
              <a:defRPr sz="2000" b="0" i="0">
                <a:solidFill>
                  <a:srgbClr val="000000"/>
                </a:solidFill>
                <a:effectLst/>
              </a:defRPr>
            </a:lvl1pPr>
          </a:lstStyle>
          <a:p>
            <a:pPr>
              <a:buClr>
                <a:srgbClr val="BCD435"/>
              </a:buClr>
              <a:buSzPct val="150%"/>
            </a:pPr>
            <a:r>
              <a:rPr lang="pt-BR" b="1">
                <a:solidFill>
                  <a:schemeClr val="accent1">
                    <a:lumMod val="75%"/>
                  </a:schemeClr>
                </a:solidFill>
              </a:rPr>
              <a:t>1) Atualização dos critérios de obrigatoriedade</a:t>
            </a:r>
          </a:p>
          <a:p>
            <a:pPr>
              <a:buClr>
                <a:srgbClr val="BCD435"/>
              </a:buClr>
              <a:buSzPct val="150%"/>
            </a:pPr>
            <a:r>
              <a:rPr lang="pt-BR" sz="1600">
                <a:solidFill>
                  <a:schemeClr val="tx1"/>
                </a:solidFill>
              </a:rPr>
              <a:t>Rendimentos tributáveis &gt; R$ 35.584,00 e atividade rural &gt; </a:t>
            </a:r>
            <a:r>
              <a:rPr lang="pt-BR" sz="1600"/>
              <a:t>R$ 177.920,00</a:t>
            </a:r>
          </a:p>
        </p:txBody>
      </p:sp>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A6CC2EB-6641-C58A-979D-FFB57701FA9A}"/>
              </a:ext>
            </a:extLst>
          </p:cNvPr>
          <p:cNvSpPr txBox="1"/>
          <p:nvPr/>
        </p:nvSpPr>
        <p:spPr>
          <a:xfrm>
            <a:off x="621258" y="4445840"/>
            <a:ext cx="10312486" cy="646331"/>
          </a:xfrm>
          <a:prstGeom prst="rect">
            <a:avLst/>
          </a:prstGeom>
          <a:noFill/>
        </p:spPr>
        <p:txBody>
          <a:bodyPr wrap="square" rtlCol="0">
            <a:spAutoFit/>
          </a:bodyPr>
          <a:lstStyle>
            <a:defPPr>
              <a:defRPr lang="pt-BR"/>
            </a:defPPr>
            <a:lvl1pPr>
              <a:defRPr sz="2000" b="0" i="0">
                <a:solidFill>
                  <a:srgbClr val="000000"/>
                </a:solidFill>
                <a:effectLst/>
              </a:defRPr>
            </a:lvl1pPr>
          </a:lstStyle>
          <a:p>
            <a:pPr>
              <a:buClr>
                <a:srgbClr val="BCD435"/>
              </a:buClr>
              <a:buSzPct val="150%"/>
            </a:pPr>
            <a:r>
              <a:rPr lang="pt-BR" b="1">
                <a:solidFill>
                  <a:schemeClr val="accent1">
                    <a:lumMod val="75%"/>
                  </a:schemeClr>
                </a:solidFill>
              </a:rPr>
              <a:t>5) Novas informações na declaração IRPF:</a:t>
            </a:r>
          </a:p>
          <a:p>
            <a:pPr marL="0" lvl="1">
              <a:buClr>
                <a:srgbClr val="BCD435"/>
              </a:buClr>
              <a:buSzPct val="150%"/>
            </a:pPr>
            <a:r>
              <a:rPr lang="pt-BR" sz="1600"/>
              <a:t>Novos campos: rendimento e bem para apostas, raça e cor (opcional) e nome social</a:t>
            </a:r>
            <a:endParaRPr lang="pt-BR" sz="1600">
              <a:solidFill>
                <a:schemeClr val="tx1"/>
              </a:solidFill>
            </a:endParaRPr>
          </a:p>
        </p:txBody>
      </p:sp>
      <p:sp>
        <p:nvSpPr>
          <p:cNvPr id="6" name="CaixaDeTexto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9E4D378-9E09-1D65-C32D-3165316AF327}"/>
              </a:ext>
            </a:extLst>
          </p:cNvPr>
          <p:cNvSpPr txBox="1"/>
          <p:nvPr/>
        </p:nvSpPr>
        <p:spPr>
          <a:xfrm>
            <a:off x="621258" y="5220549"/>
            <a:ext cx="10312486" cy="646331"/>
          </a:xfrm>
          <a:prstGeom prst="rect">
            <a:avLst/>
          </a:prstGeom>
          <a:noFill/>
        </p:spPr>
        <p:txBody>
          <a:bodyPr wrap="square" rtlCol="0">
            <a:spAutoFit/>
          </a:bodyPr>
          <a:lstStyle>
            <a:defPPr>
              <a:defRPr lang="pt-BR"/>
            </a:defPPr>
            <a:lvl1pPr>
              <a:defRPr sz="2000" b="0" i="0">
                <a:solidFill>
                  <a:srgbClr val="000000"/>
                </a:solidFill>
                <a:effectLst/>
              </a:defRPr>
            </a:lvl1pPr>
          </a:lstStyle>
          <a:p>
            <a:pPr>
              <a:buClr>
                <a:srgbClr val="BCD435"/>
              </a:buClr>
              <a:buSzPct val="150%"/>
            </a:pPr>
            <a:r>
              <a:rPr lang="pt-BR" b="1">
                <a:solidFill>
                  <a:schemeClr val="accent1">
                    <a:lumMod val="75%"/>
                  </a:schemeClr>
                </a:solidFill>
              </a:rPr>
              <a:t>6) Lote especial de restituição = declaração automática</a:t>
            </a:r>
          </a:p>
          <a:p>
            <a:pPr>
              <a:buClr>
                <a:srgbClr val="BCD435"/>
              </a:buClr>
              <a:buSzPct val="150%"/>
            </a:pPr>
            <a:r>
              <a:rPr lang="pt-BR" sz="1600">
                <a:solidFill>
                  <a:schemeClr val="tx1"/>
                </a:solidFill>
              </a:rPr>
              <a:t>Para quem não estava obrigado e não apresentou DIRPF2025 mas tinha direitos a restituição</a:t>
            </a:r>
            <a:r>
              <a:rPr lang="pt-BR" sz="1600">
                <a:solidFill>
                  <a:schemeClr val="accent1">
                    <a:lumMod val="75%"/>
                  </a:schemeClr>
                </a:solidFill>
              </a:rPr>
              <a:t>.</a:t>
            </a:r>
            <a:r>
              <a:rPr lang="pt-BR" sz="1600">
                <a:solidFill>
                  <a:schemeClr val="tx1"/>
                </a:solidFill>
              </a:rPr>
              <a:t> </a:t>
            </a:r>
          </a:p>
        </p:txBody>
      </p:sp>
      <p:sp>
        <p:nvSpPr>
          <p:cNvPr id="7" name="CaixaDeTexto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F31B0B1-0535-C097-592A-B4D2A96BE5FB}"/>
              </a:ext>
            </a:extLst>
          </p:cNvPr>
          <p:cNvSpPr txBox="1"/>
          <p:nvPr/>
        </p:nvSpPr>
        <p:spPr>
          <a:xfrm>
            <a:off x="649539" y="6041745"/>
            <a:ext cx="7146428" cy="646331"/>
          </a:xfrm>
          <a:prstGeom prst="rect">
            <a:avLst/>
          </a:prstGeom>
          <a:noFill/>
        </p:spPr>
        <p:txBody>
          <a:bodyPr wrap="square" rtlCol="0">
            <a:spAutoFit/>
          </a:bodyPr>
          <a:lstStyle>
            <a:defPPr>
              <a:defRPr lang="pt-BR"/>
            </a:defPPr>
            <a:lvl1pPr>
              <a:defRPr sz="2000" b="0" i="0">
                <a:solidFill>
                  <a:srgbClr val="000000"/>
                </a:solidFill>
                <a:effectLst/>
              </a:defRPr>
            </a:lvl1pPr>
          </a:lstStyle>
          <a:p>
            <a:pPr>
              <a:buClr>
                <a:srgbClr val="BCD435"/>
              </a:buClr>
              <a:buSzPct val="150%"/>
            </a:pPr>
            <a:r>
              <a:rPr lang="pt-BR" b="1">
                <a:solidFill>
                  <a:schemeClr val="accent1">
                    <a:lumMod val="75%"/>
                  </a:schemeClr>
                </a:solidFill>
              </a:rPr>
              <a:t>7) Retorno das Lives do IRPF</a:t>
            </a:r>
          </a:p>
          <a:p>
            <a:pPr>
              <a:buClr>
                <a:srgbClr val="BCD435"/>
              </a:buClr>
              <a:buSzPct val="150%"/>
            </a:pPr>
            <a:r>
              <a:rPr lang="pt-BR" sz="1600">
                <a:solidFill>
                  <a:schemeClr val="tx1"/>
                </a:solidFill>
              </a:rPr>
              <a:t>Atendendo aos principais questionamentos da sociedade</a:t>
            </a:r>
          </a:p>
        </p:txBody>
      </p:sp>
      <p:sp>
        <p:nvSpPr>
          <p:cNvPr id="8" name="CaixaDeTexto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419D643-FE04-7459-9671-AB4FB5BF3D78}"/>
              </a:ext>
            </a:extLst>
          </p:cNvPr>
          <p:cNvSpPr txBox="1"/>
          <p:nvPr/>
        </p:nvSpPr>
        <p:spPr>
          <a:xfrm>
            <a:off x="621258" y="2053894"/>
            <a:ext cx="10312486" cy="646331"/>
          </a:xfrm>
          <a:prstGeom prst="rect">
            <a:avLst/>
          </a:prstGeom>
          <a:noFill/>
        </p:spPr>
        <p:txBody>
          <a:bodyPr wrap="square" rtlCol="0">
            <a:spAutoFit/>
          </a:bodyPr>
          <a:lstStyle>
            <a:defPPr>
              <a:defRPr lang="pt-BR"/>
            </a:defPPr>
            <a:lvl1pPr>
              <a:defRPr sz="2000" b="0" i="0">
                <a:solidFill>
                  <a:srgbClr val="000000"/>
                </a:solidFill>
                <a:effectLst/>
              </a:defRPr>
            </a:lvl1pPr>
          </a:lstStyle>
          <a:p>
            <a:pPr>
              <a:buClr>
                <a:srgbClr val="BCD435"/>
              </a:buClr>
              <a:buSzPct val="150%"/>
            </a:pPr>
            <a:r>
              <a:rPr lang="pt-BR" b="1">
                <a:solidFill>
                  <a:schemeClr val="accent1">
                    <a:lumMod val="75%"/>
                  </a:schemeClr>
                </a:solidFill>
              </a:rPr>
              <a:t>2) Restituição: antecipação do pagamento</a:t>
            </a:r>
          </a:p>
          <a:p>
            <a:pPr>
              <a:buClr>
                <a:srgbClr val="BCD435"/>
              </a:buClr>
              <a:buSzPct val="150%"/>
            </a:pPr>
            <a:r>
              <a:rPr lang="pt-BR" sz="1600">
                <a:solidFill>
                  <a:schemeClr val="tx1"/>
                </a:solidFill>
              </a:rPr>
              <a:t>Apenas 4 lotes e pagamento de 80% até junho/2026 + Validação da chave PIX CPF</a:t>
            </a:r>
          </a:p>
        </p:txBody>
      </p:sp>
      <p:sp>
        <p:nvSpPr>
          <p:cNvPr id="9" name="CaixaDeTexto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2B3C427-C6C1-7065-1D62-A807A3E4410E}"/>
              </a:ext>
            </a:extLst>
          </p:cNvPr>
          <p:cNvSpPr txBox="1"/>
          <p:nvPr/>
        </p:nvSpPr>
        <p:spPr>
          <a:xfrm>
            <a:off x="649539" y="2828602"/>
            <a:ext cx="10312486" cy="646331"/>
          </a:xfrm>
          <a:prstGeom prst="rect">
            <a:avLst/>
          </a:prstGeom>
          <a:noFill/>
        </p:spPr>
        <p:txBody>
          <a:bodyPr wrap="square" rtlCol="0">
            <a:spAutoFit/>
          </a:bodyPr>
          <a:lstStyle>
            <a:defPPr>
              <a:defRPr lang="pt-BR"/>
            </a:defPPr>
            <a:lvl1pPr>
              <a:defRPr sz="2000" b="0" i="0">
                <a:solidFill>
                  <a:srgbClr val="000000"/>
                </a:solidFill>
                <a:effectLst/>
              </a:defRPr>
            </a:lvl1pPr>
          </a:lstStyle>
          <a:p>
            <a:pPr>
              <a:buClr>
                <a:srgbClr val="BCD435"/>
              </a:buClr>
              <a:buSzPct val="150%"/>
            </a:pPr>
            <a:r>
              <a:rPr lang="pt-BR" b="1">
                <a:solidFill>
                  <a:schemeClr val="accent1">
                    <a:lumMod val="75%"/>
                  </a:schemeClr>
                </a:solidFill>
              </a:rPr>
              <a:t>3) Evolução da declaração online – Meu Imposto de Renda</a:t>
            </a:r>
          </a:p>
          <a:p>
            <a:pPr>
              <a:buClr>
                <a:srgbClr val="BCD435"/>
              </a:buClr>
              <a:buSzPct val="150%"/>
            </a:pPr>
            <a:r>
              <a:rPr lang="pt-BR" sz="1600">
                <a:solidFill>
                  <a:schemeClr val="tx1"/>
                </a:solidFill>
              </a:rPr>
              <a:t>Rendimentos de renda variável, retificação, impressão, help web, alertas...</a:t>
            </a:r>
          </a:p>
        </p:txBody>
      </p:sp>
      <p:sp>
        <p:nvSpPr>
          <p:cNvPr id="10" name="CaixaDeTexto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7F61E9C-D756-F163-C5C9-CA43AFB64715}"/>
              </a:ext>
            </a:extLst>
          </p:cNvPr>
          <p:cNvSpPr txBox="1"/>
          <p:nvPr/>
        </p:nvSpPr>
        <p:spPr>
          <a:xfrm>
            <a:off x="649539" y="3603310"/>
            <a:ext cx="10312486" cy="646331"/>
          </a:xfrm>
          <a:prstGeom prst="rect">
            <a:avLst/>
          </a:prstGeom>
          <a:noFill/>
        </p:spPr>
        <p:txBody>
          <a:bodyPr wrap="square" rtlCol="0">
            <a:spAutoFit/>
          </a:bodyPr>
          <a:lstStyle>
            <a:defPPr>
              <a:defRPr lang="pt-BR"/>
            </a:defPPr>
            <a:lvl1pPr>
              <a:defRPr sz="2000" b="0" i="0">
                <a:solidFill>
                  <a:srgbClr val="000000"/>
                </a:solidFill>
                <a:effectLst/>
              </a:defRPr>
            </a:lvl1pPr>
          </a:lstStyle>
          <a:p>
            <a:pPr>
              <a:buClr>
                <a:srgbClr val="BCD435"/>
              </a:buClr>
              <a:buSzPct val="150%"/>
            </a:pPr>
            <a:r>
              <a:rPr lang="pt-BR" b="1">
                <a:solidFill>
                  <a:schemeClr val="accent1">
                    <a:lumMod val="75%"/>
                  </a:schemeClr>
                </a:solidFill>
              </a:rPr>
              <a:t>4) Evolução da Pré-preenchida</a:t>
            </a:r>
            <a:r>
              <a:rPr lang="pt-BR" b="1">
                <a:solidFill>
                  <a:schemeClr val="tx1"/>
                </a:solidFill>
              </a:rPr>
              <a:t> </a:t>
            </a:r>
          </a:p>
          <a:p>
            <a:pPr>
              <a:buClr>
                <a:srgbClr val="BCD435"/>
              </a:buClr>
              <a:buSzPct val="150%"/>
            </a:pPr>
            <a:r>
              <a:rPr lang="pt-BR" sz="1600">
                <a:solidFill>
                  <a:schemeClr val="tx1"/>
                </a:solidFill>
              </a:rPr>
              <a:t>Informações de </a:t>
            </a:r>
            <a:r>
              <a:rPr lang="pt-BR" sz="1600" err="1">
                <a:solidFill>
                  <a:schemeClr val="tx1"/>
                </a:solidFill>
              </a:rPr>
              <a:t>DARFs</a:t>
            </a:r>
            <a:r>
              <a:rPr lang="pt-BR" sz="1600">
                <a:solidFill>
                  <a:schemeClr val="tx1"/>
                </a:solidFill>
              </a:rPr>
              <a:t> pagos e informações do núcleo familiar</a:t>
            </a:r>
          </a:p>
        </p:txBody>
      </p:sp>
    </p:spTree>
    <p:extLst>
      <p:ext uri="{BB962C8B-B14F-4D97-AF65-F5344CB8AC3E}">
        <p14:creationId xmlns:p14="http://schemas.microsoft.com/office/powerpoint/2010/main" val="349827387"/>
      </p:ext>
    </p:extLst>
  </p:cSld>
  <p:clrMapOvr>
    <a:masterClrMapping/>
  </p:clrMapOvr>
</p:sld>
</file>

<file path=ppt/slides/slide72.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CBFB7A7-D3C1-5F5B-DC05-157DD6F99B15}"/>
              </a:ext>
            </a:extLst>
          </p:cNvPr>
          <p:cNvSpPr/>
          <p:nvPr/>
        </p:nvSpPr>
        <p:spPr>
          <a:xfrm>
            <a:off x="3343275" y="3114675"/>
            <a:ext cx="2590800" cy="314325"/>
          </a:xfrm>
          <a:prstGeom prst="rect">
            <a:avLst/>
          </a:prstGeom>
          <a:solidFill>
            <a:schemeClr val="bg1"/>
          </a:solidFill>
          <a:ln>
            <a:solidFill>
              <a:schemeClr val="bg1"/>
            </a:solid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19035435"/>
      </p:ext>
    </p:extLst>
  </p:cSld>
  <p:clrMapOvr>
    <a:masterClrMapping/>
  </p:clrMapOvr>
</p:sld>
</file>

<file path=ppt/slides/slide8.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41157F4-ABC7-3371-7D1E-AF8DA13B2A4F}"/>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0C6E7FF-7706-1348-A50D-2F080D4FCF02}"/>
              </a:ext>
            </a:extLst>
          </p:cNvPr>
          <p:cNvSpPr txBox="1"/>
          <p:nvPr/>
        </p:nvSpPr>
        <p:spPr>
          <a:xfrm>
            <a:off x="1486103" y="1668485"/>
            <a:ext cx="3752228" cy="3293209"/>
          </a:xfrm>
          <a:prstGeom prst="rect">
            <a:avLst/>
          </a:prstGeom>
          <a:noFill/>
        </p:spPr>
        <p:txBody>
          <a:bodyPr wrap="square" rtlCol="0">
            <a:spAutoFit/>
          </a:bodyPr>
          <a:lstStyle>
            <a:defPPr>
              <a:defRPr lang="pt-BR"/>
            </a:defPPr>
            <a:lvl1pPr>
              <a:defRPr sz="2000" b="0" i="0">
                <a:solidFill>
                  <a:srgbClr val="000000"/>
                </a:solidFill>
                <a:effectLst/>
              </a:defRPr>
            </a:lvl1pPr>
          </a:lstStyle>
          <a:p>
            <a:pPr marL="342900" indent="-342900">
              <a:buClr>
                <a:srgbClr val="BCD435"/>
              </a:buClr>
              <a:buSzPct val="150%"/>
              <a:buFont typeface="Arial" panose="020B0604020202020204" pitchFamily="34" charset="0"/>
              <a:buChar char="•"/>
            </a:pPr>
            <a:endParaRPr lang="pt-BR" sz="2600">
              <a:solidFill>
                <a:schemeClr val="tx1"/>
              </a:solidFill>
            </a:endParaRPr>
          </a:p>
          <a:p>
            <a:pPr marL="342900" indent="-342900">
              <a:buClr>
                <a:srgbClr val="BCD435"/>
              </a:buClr>
              <a:buSzPct val="150%"/>
              <a:buFont typeface="Arial" panose="020B0604020202020204" pitchFamily="34" charset="0"/>
              <a:buChar char="•"/>
            </a:pPr>
            <a:r>
              <a:rPr lang="pt-BR" sz="2600">
                <a:solidFill>
                  <a:schemeClr val="tx1"/>
                </a:solidFill>
              </a:rPr>
              <a:t>Única ou 1ª = 29/05</a:t>
            </a:r>
          </a:p>
          <a:p>
            <a:pPr marL="342900" indent="-342900">
              <a:buClr>
                <a:srgbClr val="BCD435"/>
              </a:buClr>
              <a:buSzPct val="150%"/>
              <a:buFont typeface="Arial" panose="020B0604020202020204" pitchFamily="34" charset="0"/>
              <a:buChar char="•"/>
            </a:pPr>
            <a:endParaRPr lang="pt-BR" sz="2600">
              <a:solidFill>
                <a:schemeClr val="tx1"/>
              </a:solidFill>
            </a:endParaRPr>
          </a:p>
          <a:p>
            <a:pPr marL="342900" indent="-342900">
              <a:buClr>
                <a:srgbClr val="BCD435"/>
              </a:buClr>
              <a:buSzPct val="150%"/>
              <a:buFont typeface="Arial" panose="020B0604020202020204" pitchFamily="34" charset="0"/>
              <a:buChar char="•"/>
            </a:pPr>
            <a:r>
              <a:rPr lang="pt-BR" sz="2600">
                <a:solidFill>
                  <a:schemeClr val="tx1"/>
                </a:solidFill>
              </a:rPr>
              <a:t>2ª cota = 30/06</a:t>
            </a:r>
          </a:p>
          <a:p>
            <a:pPr marL="342900" indent="-342900">
              <a:buClr>
                <a:srgbClr val="BCD435"/>
              </a:buClr>
              <a:buSzPct val="150%"/>
              <a:buFont typeface="Arial" panose="020B0604020202020204" pitchFamily="34" charset="0"/>
              <a:buChar char="•"/>
            </a:pPr>
            <a:endParaRPr lang="pt-BR" sz="2600">
              <a:solidFill>
                <a:schemeClr val="tx1"/>
              </a:solidFill>
            </a:endParaRPr>
          </a:p>
          <a:p>
            <a:pPr marL="342900" indent="-342900">
              <a:buClr>
                <a:srgbClr val="BCD435"/>
              </a:buClr>
              <a:buSzPct val="150%"/>
              <a:buFont typeface="Arial" panose="020B0604020202020204" pitchFamily="34" charset="0"/>
              <a:buChar char="•"/>
            </a:pPr>
            <a:r>
              <a:rPr lang="pt-BR" sz="2600">
                <a:solidFill>
                  <a:schemeClr val="tx1"/>
                </a:solidFill>
              </a:rPr>
              <a:t>3ª cota = 31/07</a:t>
            </a:r>
          </a:p>
          <a:p>
            <a:pPr marL="342900" indent="-342900">
              <a:buClr>
                <a:srgbClr val="BCD435"/>
              </a:buClr>
              <a:buSzPct val="150%"/>
              <a:buFont typeface="Arial" panose="020B0604020202020204" pitchFamily="34" charset="0"/>
              <a:buChar char="•"/>
            </a:pPr>
            <a:endParaRPr lang="pt-BR" sz="2600">
              <a:solidFill>
                <a:schemeClr val="tx1"/>
              </a:solidFill>
            </a:endParaRPr>
          </a:p>
          <a:p>
            <a:pPr marL="342900" indent="-342900">
              <a:buClr>
                <a:srgbClr val="BCD435"/>
              </a:buClr>
              <a:buSzPct val="150%"/>
              <a:buFont typeface="Arial" panose="020B0604020202020204" pitchFamily="34" charset="0"/>
              <a:buChar char="•"/>
            </a:pPr>
            <a:r>
              <a:rPr lang="pt-BR" sz="2600">
                <a:solidFill>
                  <a:schemeClr val="tx1"/>
                </a:solidFill>
              </a:rPr>
              <a:t>4ª cota = 31/08</a:t>
            </a:r>
          </a:p>
        </p:txBody>
      </p:sp>
      <p:sp>
        <p:nvSpPr>
          <p:cNvPr id="4" name="CaixaDeTexto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C1CDC16-C8EA-E238-67C0-10009D707A8E}"/>
              </a:ext>
            </a:extLst>
          </p:cNvPr>
          <p:cNvSpPr txBox="1"/>
          <p:nvPr/>
        </p:nvSpPr>
        <p:spPr>
          <a:xfrm>
            <a:off x="729255" y="1206495"/>
            <a:ext cx="4604746" cy="615553"/>
          </a:xfrm>
          <a:prstGeom prst="rect">
            <a:avLst/>
          </a:prstGeom>
          <a:noFill/>
        </p:spPr>
        <p:txBody>
          <a:bodyPr wrap="square" rtlCol="0">
            <a:spAutoFit/>
          </a:bodyPr>
          <a:lstStyle>
            <a:defPPr>
              <a:defRPr lang="pt-BR"/>
            </a:defPPr>
            <a:lvl1pPr indent="0">
              <a:buClr>
                <a:srgbClr val="BCD435"/>
              </a:buClr>
              <a:buSzPct val="150%"/>
              <a:buFont typeface="Arial" panose="020B0604020202020204" pitchFamily="34" charset="0"/>
              <a:buNone/>
              <a:defRPr sz="2600" b="1"/>
            </a:lvl1pPr>
          </a:lstStyle>
          <a:p>
            <a:r>
              <a:rPr lang="pt-BR"/>
              <a:t>Vencimento das cotas</a:t>
            </a:r>
          </a:p>
        </p:txBody>
      </p:sp>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DF1CACA-352C-E57A-C7D5-6032CEAF0D08}"/>
              </a:ext>
            </a:extLst>
          </p:cNvPr>
          <p:cNvSpPr txBox="1"/>
          <p:nvPr/>
        </p:nvSpPr>
        <p:spPr>
          <a:xfrm>
            <a:off x="5048119" y="2896002"/>
            <a:ext cx="3752227" cy="2985433"/>
          </a:xfrm>
          <a:prstGeom prst="rect">
            <a:avLst/>
          </a:prstGeom>
          <a:noFill/>
        </p:spPr>
        <p:txBody>
          <a:bodyPr wrap="square" rtlCol="0">
            <a:spAutoFit/>
          </a:bodyPr>
          <a:lstStyle>
            <a:defPPr>
              <a:defRPr lang="pt-BR"/>
            </a:defPPr>
            <a:lvl1pPr marL="342900" indent="-342900">
              <a:buClr>
                <a:srgbClr val="BCD435"/>
              </a:buClr>
              <a:buSzPct val="150%"/>
              <a:buFont typeface="Arial" panose="020B0604020202020204" pitchFamily="34" charset="0"/>
              <a:buChar char="•"/>
              <a:defRPr sz="2600" b="0" i="0">
                <a:effectLst/>
              </a:defRPr>
            </a:lvl1pPr>
          </a:lstStyle>
          <a:p>
            <a:r>
              <a:rPr lang="pt-BR"/>
              <a:t>5ª cota = 30/09</a:t>
            </a:r>
          </a:p>
          <a:p>
            <a:endParaRPr lang="pt-BR"/>
          </a:p>
          <a:p>
            <a:r>
              <a:rPr lang="pt-BR"/>
              <a:t>6ª cota = 30/10</a:t>
            </a:r>
          </a:p>
          <a:p>
            <a:endParaRPr lang="pt-BR"/>
          </a:p>
          <a:p>
            <a:r>
              <a:rPr lang="pt-BR"/>
              <a:t>7ª cota = 30/11</a:t>
            </a:r>
          </a:p>
          <a:p>
            <a:endParaRPr lang="pt-BR"/>
          </a:p>
          <a:p>
            <a:r>
              <a:rPr lang="pt-BR"/>
              <a:t>8ª cota = 30/12</a:t>
            </a:r>
          </a:p>
        </p:txBody>
      </p:sp>
      <p:sp>
        <p:nvSpPr>
          <p:cNvPr id="7" name="CaixaDeTexto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C143170-B756-1B70-269C-71BEE29AEAA2}"/>
              </a:ext>
            </a:extLst>
          </p:cNvPr>
          <p:cNvSpPr txBox="1"/>
          <p:nvPr/>
        </p:nvSpPr>
        <p:spPr>
          <a:xfrm>
            <a:off x="621258" y="482134"/>
            <a:ext cx="6598250"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Cronograma IRPF 2026</a:t>
            </a:r>
          </a:p>
        </p:txBody>
      </p:sp>
      <p:sp>
        <p:nvSpPr>
          <p:cNvPr id="2" name="CaixaDeTexto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DB2536D-A46A-0457-DCB6-DA604A07C821}"/>
              </a:ext>
            </a:extLst>
          </p:cNvPr>
          <p:cNvSpPr txBox="1"/>
          <p:nvPr/>
        </p:nvSpPr>
        <p:spPr>
          <a:xfrm>
            <a:off x="1486103" y="6267566"/>
            <a:ext cx="5546017" cy="492443"/>
          </a:xfrm>
          <a:prstGeom prst="rect">
            <a:avLst/>
          </a:prstGeom>
          <a:noFill/>
        </p:spPr>
        <p:txBody>
          <a:bodyPr wrap="square" rtlCol="0">
            <a:spAutoFit/>
          </a:bodyPr>
          <a:lstStyle>
            <a:defPPr>
              <a:defRPr lang="pt-BR"/>
            </a:defPPr>
            <a:lvl1pPr marL="342900" indent="-342900">
              <a:buClr>
                <a:srgbClr val="BCD435"/>
              </a:buClr>
              <a:buSzPct val="150%"/>
              <a:buFont typeface="Arial" panose="020B0604020202020204" pitchFamily="34" charset="0"/>
              <a:buChar char="•"/>
              <a:defRPr sz="2600" b="0" i="0">
                <a:effectLst/>
              </a:defRPr>
            </a:lvl1pPr>
          </a:lstStyle>
          <a:p>
            <a:r>
              <a:rPr lang="pt-BR"/>
              <a:t>Vantagens do débito automático</a:t>
            </a:r>
          </a:p>
        </p:txBody>
      </p:sp>
    </p:spTree>
    <p:extLst>
      <p:ext uri="{BB962C8B-B14F-4D97-AF65-F5344CB8AC3E}">
        <p14:creationId xmlns:p14="http://schemas.microsoft.com/office/powerpoint/2010/main" val="107443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030A6DD-4807-A520-2ACF-CECCDDBD6B5B}"/>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F1704F5-7F87-DAB9-D22A-7C2BFA66A14A}"/>
              </a:ext>
            </a:extLst>
          </p:cNvPr>
          <p:cNvSpPr txBox="1"/>
          <p:nvPr/>
        </p:nvSpPr>
        <p:spPr>
          <a:xfrm>
            <a:off x="1393417" y="2998113"/>
            <a:ext cx="8732293" cy="861774"/>
          </a:xfrm>
          <a:prstGeom prst="rect">
            <a:avLst/>
          </a:prstGeom>
          <a:noFill/>
        </p:spPr>
        <p:txBody>
          <a:bodyPr wrap="square" rtlCol="0">
            <a:spAutoFit/>
          </a:bodyPr>
          <a:lstStyle>
            <a:defPPr>
              <a:defRPr lang="pt-BR"/>
            </a:defPPr>
            <a:lvl1pPr>
              <a:defRPr sz="5000" b="1">
                <a:solidFill>
                  <a:srgbClr val="001CB0"/>
                </a:solidFill>
              </a:defRPr>
            </a:lvl1pPr>
          </a:lstStyle>
          <a:p>
            <a:r>
              <a:rPr lang="pt-BR"/>
              <a:t>Obrigatoriedade de entrega</a:t>
            </a:r>
          </a:p>
        </p:txBody>
      </p:sp>
    </p:spTree>
    <p:extLst>
      <p:ext uri="{BB962C8B-B14F-4D97-AF65-F5344CB8AC3E}">
        <p14:creationId xmlns:p14="http://schemas.microsoft.com/office/powerpoint/2010/main" val="470990380"/>
      </p:ext>
    </p:extLst>
  </p:cSld>
  <p:clrMapOvr>
    <a:masterClrMapping/>
  </p:clrMapOvr>
  <mc:AlternateContent xmlns:mc="http://schemas.openxmlformats.org/markup-compatibility/2006">
    <mc:Choice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purl.oclc.org/ooxml/drawingml/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purl.oclc.org/ooxml/officeDocument/relationships/customXmlProps" Target="itemProps1.xml"/></Relationships>
</file>

<file path=customXml/_rels/item2.xml.rels><?xml version="1.0" encoding="UTF-8" standalone="yes"?>
<Relationships xmlns="http://schemas.openxmlformats.org/package/2006/relationships"><Relationship Id="rId1" Type="http://purl.oclc.org/ooxml/officeDocument/relationships/customXmlProps" Target="itemProps2.xml"/></Relationships>
</file>

<file path=customXml/_rels/item3.xml.rels><?xml version="1.0" encoding="UTF-8" standalone="yes"?>
<Relationships xmlns="http://schemas.openxmlformats.org/package/2006/relationships"><Relationship Id="rId1" Type="http://purl.oclc.org/ooxml/officeDocument/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61e40f-300e-4688-9ec8-b2c1279c3e63">
      <Terms xmlns="http://schemas.microsoft.com/office/infopath/2007/PartnerControls"/>
    </lcf76f155ced4ddcb4097134ff3c332f>
    <TaxCatchAll xmlns="c36ce0f6-c4d9-4113-9131-977afb35125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CBD36DF8A7A5E749A13E0416C38203CA" ma:contentTypeVersion="16" ma:contentTypeDescription="Crie um novo documento." ma:contentTypeScope="" ma:versionID="9c58eec820b90231f8685a3164d25a3a">
  <xsd:schema xmlns:xsd="http://www.w3.org/2001/XMLSchema" xmlns:xs="http://www.w3.org/2001/XMLSchema" xmlns:p="http://schemas.microsoft.com/office/2006/metadata/properties" xmlns:ns2="6161e40f-300e-4688-9ec8-b2c1279c3e63" xmlns:ns3="c36ce0f6-c4d9-4113-9131-977afb35125f" targetNamespace="http://schemas.microsoft.com/office/2006/metadata/properties" ma:root="true" ma:fieldsID="29e8af262aaf49dbf32a0eaf056c0d26" ns2:_="" ns3:_="">
    <xsd:import namespace="6161e40f-300e-4688-9ec8-b2c1279c3e63"/>
    <xsd:import namespace="c36ce0f6-c4d9-4113-9131-977afb3512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61e40f-300e-4688-9ec8-b2c1279c3e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Marcações de imagem" ma:readOnly="false" ma:fieldId="{5cf76f15-5ced-4ddc-b409-7134ff3c332f}" ma:taxonomyMulti="true" ma:sspId="bbb0a7e8-13cc-4f9e-86a5-04ec5dc485d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6ce0f6-c4d9-4113-9131-977afb35125f" elementFormDefault="qualified">
    <xsd:import namespace="http://schemas.microsoft.com/office/2006/documentManagement/types"/>
    <xsd:import namespace="http://schemas.microsoft.com/office/infopath/2007/PartnerControls"/>
    <xsd:element name="SharedWithUsers" ma:index="1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hes de Compartilhado Com" ma:internalName="SharedWithDetails" ma:readOnly="true">
      <xsd:simpleType>
        <xsd:restriction base="dms:Note">
          <xsd:maxLength value="255"/>
        </xsd:restriction>
      </xsd:simpleType>
    </xsd:element>
    <xsd:element name="TaxCatchAll" ma:index="20" nillable="true" ma:displayName="Taxonomy Catch All Column" ma:hidden="true" ma:list="{11af3d2d-3da8-485c-b553-33e0387bd13c}" ma:internalName="TaxCatchAll" ma:showField="CatchAllData" ma:web="c36ce0f6-c4d9-4113-9131-977afb3512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purl.oclc.org/ooxml/officeDocument/customXml" ds:itemID="{29ABBA10-CB6E-440F-9BB2-5F69E7C97CC2}">
  <ds:schemaRefs>
    <ds:schemaRef ds:uri="6161e40f-300e-4688-9ec8-b2c1279c3e63"/>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http://www.w3.org/XML/1998/namespace"/>
    <ds:schemaRef ds:uri="http://schemas.openxmlformats.org/package/2006/metadata/core-properties"/>
    <ds:schemaRef ds:uri="c36ce0f6-c4d9-4113-9131-977afb35125f"/>
    <ds:schemaRef ds:uri="http://purl.org/dc/dcmitype/"/>
  </ds:schemaRefs>
</ds:datastoreItem>
</file>

<file path=customXml/itemProps2.xml><?xml version="1.0" encoding="utf-8"?>
<ds:datastoreItem xmlns:ds="http://purl.oclc.org/ooxml/officeDocument/customXml" ds:itemID="{47EC3E8C-2B0B-459D-A910-27DEFEDF0C44}">
  <ds:schemaRefs>
    <ds:schemaRef ds:uri="6161e40f-300e-4688-9ec8-b2c1279c3e63"/>
    <ds:schemaRef ds:uri="c36ce0f6-c4d9-4113-9131-977afb3512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purl.oclc.org/ooxml/officeDocument/customXml" ds:itemID="{DEDB244F-0487-449B-B09C-529A4E75043F}">
  <ds:schemaRefs>
    <ds:schemaRef ds:uri="http://schemas.microsoft.com/sharepoint/v3/contenttype/forms"/>
  </ds:schemaRefs>
</ds:datastoreItem>
</file>

<file path=docMetadata/LabelInfo.xml><?xml version="1.0" encoding="utf-8"?>
<clbl:labelList xmlns:clbl="http://schemas.microsoft.com/office/2020/mipLabelMetadata">
  <clbl:label id="{689d195b-482c-4e8c-a60b-d590aa22d3df}" enabled="1" method="Standard" siteId="{6f49aa43-822a-4c20-9670-db7700bf1eb0}" removed="0"/>
</clbl:labelList>
</file>

<file path=docProps/app.xml><?xml version="1.0" encoding="utf-8"?>
<Properties xmlns="http://purl.oclc.org/ooxml/officeDocument/extendedProperties" xmlns:vt="http://purl.oclc.org/ooxml/officeDocument/docPropsVTypes">
  <TotalTime>0</TotalTime>
  <Words>3022</Words>
  <Application>Microsoft Office PowerPoint</Application>
  <PresentationFormat>Widescreen</PresentationFormat>
  <Paragraphs>508</Paragraphs>
  <Slides>72</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72</vt:i4>
      </vt:variant>
    </vt:vector>
  </HeadingPairs>
  <TitlesOfParts>
    <vt:vector size="77" baseType="lpstr">
      <vt:lpstr>Aptos</vt: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Receita Federal do Brasil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Felipe Zaiden Rezende</dc:creator>
  <cp:lastModifiedBy>Eliel</cp:lastModifiedBy>
  <cp:revision>1</cp:revision>
  <cp:lastPrinted>2026-03-12T22:28:00Z</cp:lastPrinted>
  <dcterms:created xsi:type="dcterms:W3CDTF">2023-01-24T17:28:18Z</dcterms:created>
  <dcterms:modified xsi:type="dcterms:W3CDTF">2026-04-07T12:41:41Z</dcterms:modified>
</cp:coreProperties>
</file>

<file path=docProps/custom.xml><?xml version="1.0" encoding="utf-8"?>
<Properties xmlns="http://purl.oclc.org/ooxml/officeDocument/customProperties" xmlns:vt="http://purl.oclc.org/ooxml/officeDocument/docPropsVTypes">
  <property fmtid="{D5CDD505-2E9C-101B-9397-08002B2CF9AE}" pid="2" name="ContentTypeId">
    <vt:lpwstr>0x010100CBD36DF8A7A5E749A13E0416C38203CA</vt:lpwstr>
  </property>
  <property fmtid="{D5CDD505-2E9C-101B-9397-08002B2CF9AE}" pid="3" name="ClassificationContentMarkingFooterLocations">
    <vt:lpwstr>Tema do Office:10</vt:lpwstr>
  </property>
  <property fmtid="{D5CDD505-2E9C-101B-9397-08002B2CF9AE}" pid="4" name="ClassificationContentMarkingFooterText">
    <vt:lpwstr>Informação Interna da Receita Federal do Brasil</vt:lpwstr>
  </property>
  <property fmtid="{D5CDD505-2E9C-101B-9397-08002B2CF9AE}" pid="5" name="ClassificationContentMarkingHeaderLocations">
    <vt:lpwstr>Tema do Office:9</vt:lpwstr>
  </property>
  <property fmtid="{D5CDD505-2E9C-101B-9397-08002B2CF9AE}" pid="6" name="ClassificationContentMarkingHeaderText">
    <vt:lpwstr>Informação Interna da Receita Federal do Brasil</vt:lpwstr>
  </property>
  <property fmtid="{D5CDD505-2E9C-101B-9397-08002B2CF9AE}" pid="7" name="MediaServiceImageTags">
    <vt:lpwstr/>
  </property>
</Properties>
</file>