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9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0"/>
  </p:normalViewPr>
  <p:slideViewPr>
    <p:cSldViewPr snapToGrid="0" snapToObjects="1">
      <p:cViewPr varScale="1">
        <p:scale>
          <a:sx n="113" d="100"/>
          <a:sy n="113" d="100"/>
        </p:scale>
        <p:origin x="571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4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8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5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58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2.jpeg"/><Relationship Id="rId7" Type="http://schemas.openxmlformats.org/officeDocument/2006/relationships/image" Target="../media/image9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1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5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91.jpe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91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5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1.jpe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jpe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1.jpe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4062" y="1888694"/>
            <a:ext cx="522325" cy="1543050"/>
            <a:chOff x="0" y="0"/>
            <a:chExt cx="27513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3F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sz="9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724713" y="-2471005"/>
            <a:ext cx="5222127" cy="10006884"/>
          </a:xfrm>
          <a:custGeom>
            <a:avLst/>
            <a:gdLst/>
            <a:ahLst/>
            <a:cxnLst/>
            <a:rect l="l" t="t" r="r" b="b"/>
            <a:pathLst>
              <a:path w="10444253" h="20013767">
                <a:moveTo>
                  <a:pt x="0" y="0"/>
                </a:moveTo>
                <a:lnTo>
                  <a:pt x="10444253" y="0"/>
                </a:lnTo>
                <a:lnTo>
                  <a:pt x="10444253" y="20013767"/>
                </a:lnTo>
                <a:lnTo>
                  <a:pt x="0" y="2001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sz="900"/>
          </a:p>
        </p:txBody>
      </p:sp>
      <p:sp>
        <p:nvSpPr>
          <p:cNvPr id="6" name="Freeform 6"/>
          <p:cNvSpPr/>
          <p:nvPr/>
        </p:nvSpPr>
        <p:spPr>
          <a:xfrm>
            <a:off x="6061409" y="4273849"/>
            <a:ext cx="805096" cy="355302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sz="900"/>
          </a:p>
        </p:txBody>
      </p:sp>
      <p:grpSp>
        <p:nvGrpSpPr>
          <p:cNvPr id="8" name="Group 8"/>
          <p:cNvGrpSpPr/>
          <p:nvPr/>
        </p:nvGrpSpPr>
        <p:grpSpPr>
          <a:xfrm>
            <a:off x="6789891" y="858289"/>
            <a:ext cx="1970104" cy="3901593"/>
            <a:chOff x="0" y="0"/>
            <a:chExt cx="5253611" cy="10404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500" t="-7112" r="-25725" b="-7429"/>
              </a:stretch>
            </a:blipFill>
          </p:spPr>
          <p:txBody>
            <a:bodyPr/>
            <a:lstStyle/>
            <a:p>
              <a:endParaRPr lang="pt-BR" sz="900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pt-BR" sz="9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16446" tIns="16446" rIns="16446" bIns="16446" rtlCol="0" anchor="ctr"/>
              <a:lstStyle/>
              <a:p>
                <a:pPr algn="ctr">
                  <a:lnSpc>
                    <a:spcPts val="861"/>
                  </a:lnSpc>
                </a:pPr>
                <a:endParaRPr sz="90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500" t="-12451" r="-25725" b="-88053"/>
              </a:stretch>
            </a:blipFill>
          </p:spPr>
          <p:txBody>
            <a:bodyPr/>
            <a:lstStyle/>
            <a:p>
              <a:endParaRPr lang="pt-BR" sz="9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52318" y="1671122"/>
            <a:ext cx="581164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8"/>
              </a:lnSpc>
            </a:pPr>
            <a:r>
              <a:rPr lang="en-US" sz="3680" b="1" spc="-283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4ª Jornada Contábil CRCGO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2318" y="2214342"/>
            <a:ext cx="491871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3"/>
              </a:lnSpc>
            </a:pPr>
            <a:r>
              <a:rPr lang="en-US" sz="2384" spc="-184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Imersão</a:t>
            </a:r>
            <a:r>
              <a:rPr lang="en-US" sz="2384" spc="-184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24 horas no </a:t>
            </a:r>
            <a:r>
              <a:rPr lang="en-US" sz="2384" spc="-184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Imposto</a:t>
            </a:r>
            <a:r>
              <a:rPr lang="en-US" sz="2384" spc="-184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de Renda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2318" y="2627241"/>
            <a:ext cx="5811640" cy="415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8"/>
              </a:lnSpc>
            </a:pPr>
            <a:endParaRPr sz="900"/>
          </a:p>
        </p:txBody>
      </p:sp>
      <p:sp>
        <p:nvSpPr>
          <p:cNvPr id="18" name="TextBox 18"/>
          <p:cNvSpPr txBox="1"/>
          <p:nvPr/>
        </p:nvSpPr>
        <p:spPr>
          <a:xfrm>
            <a:off x="652318" y="3170461"/>
            <a:ext cx="491871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3"/>
              </a:lnSpc>
            </a:pPr>
            <a:r>
              <a:rPr lang="en-US" sz="2384" b="1" spc="-184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MALHA FISCAL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Estrutura de Cruzamento de Dados do T-Rex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9322" y="1087636"/>
            <a:ext cx="8565356" cy="4286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9322" y="1087636"/>
            <a:ext cx="1884359" cy="428625"/>
          </a:xfrm>
          <a:prstGeom prst="rect">
            <a:avLst/>
          </a:prstGeom>
          <a:solidFill>
            <a:srgbClr val="003366"/>
          </a:solidFill>
          <a:ln w="9144">
            <a:solidFill>
              <a:srgbClr val="00336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289322" y="1087636"/>
            <a:ext cx="1884359" cy="428625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Fonte de Informação</a:t>
            </a:r>
            <a:endParaRPr lang="en-US" sz="987" dirty="0"/>
          </a:p>
        </p:txBody>
      </p:sp>
      <p:sp>
        <p:nvSpPr>
          <p:cNvPr id="9" name="Shape 6"/>
          <p:cNvSpPr/>
          <p:nvPr/>
        </p:nvSpPr>
        <p:spPr>
          <a:xfrm>
            <a:off x="2173681" y="1087636"/>
            <a:ext cx="2398291" cy="428625"/>
          </a:xfrm>
          <a:prstGeom prst="rect">
            <a:avLst/>
          </a:prstGeom>
          <a:solidFill>
            <a:srgbClr val="003366"/>
          </a:solidFill>
          <a:ln w="9144">
            <a:solidFill>
              <a:srgbClr val="00336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2173681" y="1087636"/>
            <a:ext cx="2398291" cy="428625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Órgão/Entidade Emissora</a:t>
            </a:r>
            <a:endParaRPr lang="en-US" sz="987" dirty="0"/>
          </a:p>
        </p:txBody>
      </p:sp>
      <p:sp>
        <p:nvSpPr>
          <p:cNvPr id="11" name="Shape 8"/>
          <p:cNvSpPr/>
          <p:nvPr/>
        </p:nvSpPr>
        <p:spPr>
          <a:xfrm>
            <a:off x="4571972" y="1087636"/>
            <a:ext cx="4282706" cy="428625"/>
          </a:xfrm>
          <a:prstGeom prst="rect">
            <a:avLst/>
          </a:prstGeom>
          <a:solidFill>
            <a:srgbClr val="003366"/>
          </a:solidFill>
          <a:ln w="9144">
            <a:solidFill>
              <a:srgbClr val="00336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4571972" y="1087636"/>
            <a:ext cx="4282706" cy="428625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ctr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Dados Coletados</a:t>
            </a:r>
            <a:endParaRPr lang="en-US" sz="987" dirty="0"/>
          </a:p>
        </p:txBody>
      </p:sp>
      <p:sp>
        <p:nvSpPr>
          <p:cNvPr id="13" name="Shape 10"/>
          <p:cNvSpPr/>
          <p:nvPr/>
        </p:nvSpPr>
        <p:spPr>
          <a:xfrm>
            <a:off x="289322" y="1509117"/>
            <a:ext cx="8565356" cy="65008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289322" y="1509117"/>
            <a:ext cx="1884359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e-Financeira / DIMOF</a:t>
            </a:r>
            <a:endParaRPr lang="en-US" sz="885" dirty="0"/>
          </a:p>
        </p:txBody>
      </p:sp>
      <p:sp>
        <p:nvSpPr>
          <p:cNvPr id="15" name="Text 12"/>
          <p:cNvSpPr/>
          <p:nvPr/>
        </p:nvSpPr>
        <p:spPr>
          <a:xfrm>
            <a:off x="2173681" y="1509117"/>
            <a:ext cx="2398291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Bancos e Instituições Financeiras</a:t>
            </a:r>
            <a:endParaRPr lang="en-US" sz="942" dirty="0"/>
          </a:p>
        </p:txBody>
      </p:sp>
      <p:sp>
        <p:nvSpPr>
          <p:cNvPr id="16" name="Text 13"/>
          <p:cNvSpPr/>
          <p:nvPr/>
        </p:nvSpPr>
        <p:spPr>
          <a:xfrm>
            <a:off x="4571972" y="1509117"/>
            <a:ext cx="4282706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Saldos, rendimentos, movimentações bancárias e operações de crédito.</a:t>
            </a:r>
            <a:endParaRPr lang="en-US" sz="942" dirty="0"/>
          </a:p>
        </p:txBody>
      </p:sp>
      <p:sp>
        <p:nvSpPr>
          <p:cNvPr id="17" name="Shape 14"/>
          <p:cNvSpPr/>
          <p:nvPr/>
        </p:nvSpPr>
        <p:spPr>
          <a:xfrm>
            <a:off x="289322" y="2159198"/>
            <a:ext cx="8565356" cy="650081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5"/>
          <p:cNvSpPr/>
          <p:nvPr/>
        </p:nvSpPr>
        <p:spPr>
          <a:xfrm>
            <a:off x="289322" y="2159198"/>
            <a:ext cx="1884359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DMED</a:t>
            </a:r>
            <a:endParaRPr lang="en-US" sz="885" dirty="0"/>
          </a:p>
        </p:txBody>
      </p:sp>
      <p:sp>
        <p:nvSpPr>
          <p:cNvPr id="19" name="Text 16"/>
          <p:cNvSpPr/>
          <p:nvPr/>
        </p:nvSpPr>
        <p:spPr>
          <a:xfrm>
            <a:off x="2173681" y="2159198"/>
            <a:ext cx="2398291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Hospitais, Clínicas e Planos de Saúde</a:t>
            </a:r>
            <a:endParaRPr lang="en-US" sz="942" dirty="0"/>
          </a:p>
        </p:txBody>
      </p:sp>
      <p:sp>
        <p:nvSpPr>
          <p:cNvPr id="20" name="Text 17"/>
          <p:cNvSpPr/>
          <p:nvPr/>
        </p:nvSpPr>
        <p:spPr>
          <a:xfrm>
            <a:off x="4571972" y="2159198"/>
            <a:ext cx="4282706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Despesas médicas, odontológicas e pagamentos a profissionais de saúde.</a:t>
            </a:r>
            <a:endParaRPr lang="en-US" sz="942" dirty="0"/>
          </a:p>
        </p:txBody>
      </p:sp>
      <p:sp>
        <p:nvSpPr>
          <p:cNvPr id="21" name="Shape 18"/>
          <p:cNvSpPr/>
          <p:nvPr/>
        </p:nvSpPr>
        <p:spPr>
          <a:xfrm>
            <a:off x="289322" y="2809280"/>
            <a:ext cx="8565356" cy="65008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19"/>
          <p:cNvSpPr/>
          <p:nvPr/>
        </p:nvSpPr>
        <p:spPr>
          <a:xfrm>
            <a:off x="289322" y="2809280"/>
            <a:ext cx="1884359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DIMOB / DOI</a:t>
            </a:r>
            <a:endParaRPr lang="en-US" sz="885" dirty="0"/>
          </a:p>
        </p:txBody>
      </p:sp>
      <p:sp>
        <p:nvSpPr>
          <p:cNvPr id="23" name="Text 20"/>
          <p:cNvSpPr/>
          <p:nvPr/>
        </p:nvSpPr>
        <p:spPr>
          <a:xfrm>
            <a:off x="2173681" y="2809280"/>
            <a:ext cx="2398291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Imobiliárias e Cartórios</a:t>
            </a:r>
            <a:endParaRPr lang="en-US" sz="942" dirty="0"/>
          </a:p>
        </p:txBody>
      </p:sp>
      <p:sp>
        <p:nvSpPr>
          <p:cNvPr id="24" name="Text 21"/>
          <p:cNvSpPr/>
          <p:nvPr/>
        </p:nvSpPr>
        <p:spPr>
          <a:xfrm>
            <a:off x="4571972" y="2809280"/>
            <a:ext cx="4282706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Operações de compra, venda, locação e ganhos de capital em imóveis.</a:t>
            </a:r>
            <a:endParaRPr lang="en-US" sz="942" dirty="0"/>
          </a:p>
        </p:txBody>
      </p:sp>
      <p:sp>
        <p:nvSpPr>
          <p:cNvPr id="25" name="Shape 22"/>
          <p:cNvSpPr/>
          <p:nvPr/>
        </p:nvSpPr>
        <p:spPr>
          <a:xfrm>
            <a:off x="289322" y="3459361"/>
            <a:ext cx="8565356" cy="650081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Text 23"/>
          <p:cNvSpPr/>
          <p:nvPr/>
        </p:nvSpPr>
        <p:spPr>
          <a:xfrm>
            <a:off x="289322" y="3459361"/>
            <a:ext cx="1884359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eSocial / EFD-Reinf</a:t>
            </a:r>
            <a:endParaRPr lang="en-US" sz="885" dirty="0"/>
          </a:p>
        </p:txBody>
      </p:sp>
      <p:sp>
        <p:nvSpPr>
          <p:cNvPr id="27" name="Text 24"/>
          <p:cNvSpPr/>
          <p:nvPr/>
        </p:nvSpPr>
        <p:spPr>
          <a:xfrm>
            <a:off x="2173681" y="3459361"/>
            <a:ext cx="2398291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Empregadores e Fontes Pagadoras</a:t>
            </a:r>
            <a:endParaRPr lang="en-US" sz="942" dirty="0"/>
          </a:p>
        </p:txBody>
      </p:sp>
      <p:sp>
        <p:nvSpPr>
          <p:cNvPr id="28" name="Text 25"/>
          <p:cNvSpPr/>
          <p:nvPr/>
        </p:nvSpPr>
        <p:spPr>
          <a:xfrm>
            <a:off x="4571972" y="3459361"/>
            <a:ext cx="4282706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Rendimentos do trabalho, retenções na fonte, contribuições previdenciárias.</a:t>
            </a:r>
            <a:endParaRPr lang="en-US" sz="942" dirty="0"/>
          </a:p>
        </p:txBody>
      </p:sp>
      <p:sp>
        <p:nvSpPr>
          <p:cNvPr id="29" name="Shape 26"/>
          <p:cNvSpPr/>
          <p:nvPr/>
        </p:nvSpPr>
        <p:spPr>
          <a:xfrm>
            <a:off x="289322" y="4109442"/>
            <a:ext cx="8565356" cy="65008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Text 27"/>
          <p:cNvSpPr/>
          <p:nvPr/>
        </p:nvSpPr>
        <p:spPr>
          <a:xfrm>
            <a:off x="289322" y="4109442"/>
            <a:ext cx="1884359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Administradoras de Cartões</a:t>
            </a:r>
            <a:endParaRPr lang="en-US" sz="885" dirty="0"/>
          </a:p>
        </p:txBody>
      </p:sp>
      <p:sp>
        <p:nvSpPr>
          <p:cNvPr id="31" name="Text 28"/>
          <p:cNvSpPr/>
          <p:nvPr/>
        </p:nvSpPr>
        <p:spPr>
          <a:xfrm>
            <a:off x="2173681" y="4109442"/>
            <a:ext cx="2398291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Operadoras de Cartão de Crédito</a:t>
            </a:r>
            <a:endParaRPr lang="en-US" sz="942" dirty="0"/>
          </a:p>
        </p:txBody>
      </p:sp>
      <p:sp>
        <p:nvSpPr>
          <p:cNvPr id="32" name="Text 29"/>
          <p:cNvSpPr/>
          <p:nvPr/>
        </p:nvSpPr>
        <p:spPr>
          <a:xfrm>
            <a:off x="4571972" y="4109442"/>
            <a:ext cx="4282706" cy="650081"/>
          </a:xfrm>
          <a:prstGeom prst="rect">
            <a:avLst/>
          </a:prstGeom>
          <a:noFill/>
          <a:ln/>
        </p:spPr>
        <p:txBody>
          <a:bodyPr wrap="square" lIns="170053" tIns="153035" rIns="170053" bIns="153035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Volume de gastos mensais, indicando capacidade financeira real do contribuinte.</a:t>
            </a:r>
            <a:endParaRPr lang="en-US" sz="942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82DCC68E-98F3-8495-89F0-BA91FAE85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Projeto Harpia: O Cérebro Analítico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12627"/>
            <a:ext cx="8572500" cy="996553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12627"/>
            <a:ext cx="57150" cy="99655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332309"/>
            <a:ext cx="357188" cy="3571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35844" y="1191220"/>
            <a:ext cx="7608094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Inteligência Artificial Aplicada</a:t>
            </a:r>
            <a:endParaRPr lang="en-US" sz="1193" dirty="0"/>
          </a:p>
        </p:txBody>
      </p:sp>
      <p:sp>
        <p:nvSpPr>
          <p:cNvPr id="10" name="Text 6"/>
          <p:cNvSpPr/>
          <p:nvPr/>
        </p:nvSpPr>
        <p:spPr>
          <a:xfrm>
            <a:off x="1035844" y="1444823"/>
            <a:ext cx="7608094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Enquanto o T-Rex fornece a "força bruta", o Harpia atua como o cérebro analítico da Receita Federal, utilizando IA avançada e análise de redes complexas para combater fraudes estruturadas.</a:t>
            </a:r>
            <a:endParaRPr lang="en-US" sz="942" dirty="0"/>
          </a:p>
        </p:txBody>
      </p:sp>
      <p:sp>
        <p:nvSpPr>
          <p:cNvPr id="11" name="Shape 7"/>
          <p:cNvSpPr/>
          <p:nvPr/>
        </p:nvSpPr>
        <p:spPr>
          <a:xfrm>
            <a:off x="285750" y="2223492"/>
            <a:ext cx="4196953" cy="1227832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285750" y="2223492"/>
            <a:ext cx="4196953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4" y="2402086"/>
            <a:ext cx="285750" cy="21431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57250" y="2418159"/>
            <a:ext cx="1851431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Análise Comportamental</a:t>
            </a:r>
            <a:endParaRPr lang="en-US" sz="1090" dirty="0"/>
          </a:p>
        </p:txBody>
      </p:sp>
      <p:sp>
        <p:nvSpPr>
          <p:cNvPr id="15" name="Text 10"/>
          <p:cNvSpPr/>
          <p:nvPr/>
        </p:nvSpPr>
        <p:spPr>
          <a:xfrm>
            <a:off x="464344" y="2723555"/>
            <a:ext cx="3839766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Identificação de padrões atípicos e movimentações incompatíveis com a capacidade financeira declarada pelo contribuinte.</a:t>
            </a:r>
            <a:endParaRPr lang="en-US" sz="942" dirty="0"/>
          </a:p>
        </p:txBody>
      </p:sp>
      <p:sp>
        <p:nvSpPr>
          <p:cNvPr id="16" name="Shape 11"/>
          <p:cNvSpPr/>
          <p:nvPr/>
        </p:nvSpPr>
        <p:spPr>
          <a:xfrm>
            <a:off x="4661297" y="2223492"/>
            <a:ext cx="4196953" cy="1227832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4661297" y="2223492"/>
            <a:ext cx="4196953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891" y="2402086"/>
            <a:ext cx="285750" cy="21431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5232797" y="2418159"/>
            <a:ext cx="1703087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Mapeamento de Redes</a:t>
            </a:r>
            <a:endParaRPr lang="en-US" sz="1090" dirty="0"/>
          </a:p>
        </p:txBody>
      </p:sp>
      <p:sp>
        <p:nvSpPr>
          <p:cNvPr id="20" name="Text 14"/>
          <p:cNvSpPr/>
          <p:nvPr/>
        </p:nvSpPr>
        <p:spPr>
          <a:xfrm>
            <a:off x="4839891" y="2723555"/>
            <a:ext cx="3839766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Detecção de relações fraudulentas entre pessoas físicas e jurídicas, como o uso de </a:t>
            </a:r>
            <a:r>
              <a:rPr lang="en-US" sz="885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"laranjas"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empresas de fachada.</a:t>
            </a:r>
            <a:endParaRPr lang="en-US" sz="942" dirty="0"/>
          </a:p>
        </p:txBody>
      </p:sp>
      <p:sp>
        <p:nvSpPr>
          <p:cNvPr id="21" name="Shape 15"/>
          <p:cNvSpPr/>
          <p:nvPr/>
        </p:nvSpPr>
        <p:spPr>
          <a:xfrm>
            <a:off x="285750" y="3615630"/>
            <a:ext cx="4196953" cy="124212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6"/>
          <p:cNvSpPr/>
          <p:nvPr/>
        </p:nvSpPr>
        <p:spPr>
          <a:xfrm>
            <a:off x="285750" y="3615630"/>
            <a:ext cx="4196953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44" y="3794224"/>
            <a:ext cx="285750" cy="214313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857250" y="3810298"/>
            <a:ext cx="1197080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Seleção Precisa</a:t>
            </a:r>
            <a:endParaRPr lang="en-US" sz="1090" dirty="0"/>
          </a:p>
        </p:txBody>
      </p:sp>
      <p:sp>
        <p:nvSpPr>
          <p:cNvPr id="25" name="Text 18"/>
          <p:cNvSpPr/>
          <p:nvPr/>
        </p:nvSpPr>
        <p:spPr>
          <a:xfrm>
            <a:off x="464344" y="4115693"/>
            <a:ext cx="3839766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Redução de abordagens aleatórias, direcionando a fiscalização apenas para contribuintes com indícios objetivos de irregularidade.</a:t>
            </a:r>
            <a:endParaRPr lang="en-US" sz="942" dirty="0"/>
          </a:p>
        </p:txBody>
      </p:sp>
      <p:sp>
        <p:nvSpPr>
          <p:cNvPr id="26" name="Shape 19"/>
          <p:cNvSpPr/>
          <p:nvPr/>
        </p:nvSpPr>
        <p:spPr>
          <a:xfrm>
            <a:off x="4661297" y="3615630"/>
            <a:ext cx="4196953" cy="124212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Shape 20"/>
          <p:cNvSpPr/>
          <p:nvPr/>
        </p:nvSpPr>
        <p:spPr>
          <a:xfrm>
            <a:off x="4661297" y="3615630"/>
            <a:ext cx="4196953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891" y="3808512"/>
            <a:ext cx="285750" cy="214313"/>
          </a:xfrm>
          <a:prstGeom prst="rect">
            <a:avLst/>
          </a:prstGeom>
        </p:spPr>
      </p:pic>
      <p:sp>
        <p:nvSpPr>
          <p:cNvPr id="29" name="Text 21"/>
          <p:cNvSpPr/>
          <p:nvPr/>
        </p:nvSpPr>
        <p:spPr>
          <a:xfrm>
            <a:off x="5232797" y="3824585"/>
            <a:ext cx="132759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Atuação Preditiva</a:t>
            </a:r>
            <a:endParaRPr lang="en-US" sz="1090" dirty="0"/>
          </a:p>
        </p:txBody>
      </p:sp>
      <p:sp>
        <p:nvSpPr>
          <p:cNvPr id="30" name="Text 22"/>
          <p:cNvSpPr/>
          <p:nvPr/>
        </p:nvSpPr>
        <p:spPr>
          <a:xfrm>
            <a:off x="4839891" y="4129980"/>
            <a:ext cx="3839766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Observação em tempo real de fluxos financeiros, permitindo ao Fisco atuar na prevenção e não apenas no pós-fato.</a:t>
            </a:r>
            <a:endParaRPr lang="en-US" sz="942" dirty="0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3F6DFE38-F44D-FBC0-FB54-7D40AE3A4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1714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6840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1714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Política de IA (Portaria RFB nº 647/2026)</a:t>
            </a:r>
            <a:endParaRPr lang="en-US" sz="1602" dirty="0"/>
          </a:p>
        </p:txBody>
      </p:sp>
      <p:sp>
        <p:nvSpPr>
          <p:cNvPr id="6" name="Text 3"/>
          <p:cNvSpPr/>
          <p:nvPr/>
        </p:nvSpPr>
        <p:spPr>
          <a:xfrm>
            <a:off x="285750" y="812602"/>
            <a:ext cx="8572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regulamentação do uso de Inteligência Artificial pela Receita Federal estabelece as regras do jogo para a fiscalização algorítmica, baseada em três pilares fundamentais: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285750" y="1369814"/>
            <a:ext cx="2771775" cy="22002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285750" y="1369814"/>
            <a:ext cx="277177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720" y="1530548"/>
            <a:ext cx="401836" cy="32146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00050" y="1955602"/>
            <a:ext cx="2543175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Supervisão Humana Obrigatória</a:t>
            </a:r>
            <a:endParaRPr lang="en-US" sz="1090" dirty="0"/>
          </a:p>
        </p:txBody>
      </p:sp>
      <p:sp>
        <p:nvSpPr>
          <p:cNvPr id="11" name="Text 7"/>
          <p:cNvSpPr/>
          <p:nvPr/>
        </p:nvSpPr>
        <p:spPr>
          <a:xfrm>
            <a:off x="400050" y="2427089"/>
            <a:ext cx="2543175" cy="9644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IA apoia análises e triagens, mas é </a:t>
            </a: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vedado o seu uso para tomada de decisões autônomas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Toda decisão final (como uma autuação) permanece sob responsabilidade de um agente público.</a:t>
            </a:r>
            <a:endParaRPr lang="en-US" sz="942" dirty="0"/>
          </a:p>
        </p:txBody>
      </p:sp>
      <p:sp>
        <p:nvSpPr>
          <p:cNvPr id="12" name="Shape 8"/>
          <p:cNvSpPr/>
          <p:nvPr/>
        </p:nvSpPr>
        <p:spPr>
          <a:xfrm>
            <a:off x="3186113" y="1369814"/>
            <a:ext cx="2771775" cy="216455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3186113" y="1369814"/>
            <a:ext cx="277177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66" y="1530548"/>
            <a:ext cx="321469" cy="32146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300413" y="1955602"/>
            <a:ext cx="2543175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Transparência e Explicabilidade</a:t>
            </a:r>
            <a:endParaRPr lang="en-US" sz="1090" dirty="0"/>
          </a:p>
        </p:txBody>
      </p:sp>
      <p:sp>
        <p:nvSpPr>
          <p:cNvPr id="16" name="Text 11"/>
          <p:cNvSpPr/>
          <p:nvPr/>
        </p:nvSpPr>
        <p:spPr>
          <a:xfrm>
            <a:off x="3300413" y="2427089"/>
            <a:ext cx="254317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 sistemas devem ser auditáveis e transparentes, garantindo o </a:t>
            </a: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direito ao contraditório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por parte do contribuinte e seu contador.</a:t>
            </a:r>
            <a:endParaRPr lang="en-US" sz="942" dirty="0"/>
          </a:p>
        </p:txBody>
      </p:sp>
      <p:sp>
        <p:nvSpPr>
          <p:cNvPr id="17" name="Shape 12"/>
          <p:cNvSpPr/>
          <p:nvPr/>
        </p:nvSpPr>
        <p:spPr>
          <a:xfrm>
            <a:off x="6086475" y="1369814"/>
            <a:ext cx="2771775" cy="216455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3"/>
          <p:cNvSpPr/>
          <p:nvPr/>
        </p:nvSpPr>
        <p:spPr>
          <a:xfrm>
            <a:off x="6086475" y="1369814"/>
            <a:ext cx="277177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628" y="1530548"/>
            <a:ext cx="321469" cy="32146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673183" y="1955602"/>
            <a:ext cx="159833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Proteção de Dados</a:t>
            </a:r>
            <a:endParaRPr lang="en-US" sz="1090" dirty="0"/>
          </a:p>
        </p:txBody>
      </p:sp>
      <p:sp>
        <p:nvSpPr>
          <p:cNvPr id="21" name="Text 15"/>
          <p:cNvSpPr/>
          <p:nvPr/>
        </p:nvSpPr>
        <p:spPr>
          <a:xfrm>
            <a:off x="6200775" y="2427089"/>
            <a:ext cx="254317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Rigor absoluto no tratamento de dados pessoais e sigilosos, totalmente alinhado à </a:t>
            </a: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LGPD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ao Plano Brasileiro de Inteligência Artificial.</a:t>
            </a:r>
            <a:endParaRPr lang="en-US" sz="942" dirty="0"/>
          </a:p>
        </p:txBody>
      </p:sp>
      <p:sp>
        <p:nvSpPr>
          <p:cNvPr id="22" name="Shape 16"/>
          <p:cNvSpPr/>
          <p:nvPr/>
        </p:nvSpPr>
        <p:spPr>
          <a:xfrm>
            <a:off x="285750" y="3791545"/>
            <a:ext cx="8572500" cy="903684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7"/>
          <p:cNvSpPr/>
          <p:nvPr/>
        </p:nvSpPr>
        <p:spPr>
          <a:xfrm>
            <a:off x="285750" y="3791545"/>
            <a:ext cx="57150" cy="903684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18"/>
          <p:cNvSpPr/>
          <p:nvPr/>
        </p:nvSpPr>
        <p:spPr>
          <a:xfrm>
            <a:off x="457200" y="3920133"/>
            <a:ext cx="8229600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isso significa para a Classe Contábil?</a:t>
            </a:r>
            <a:endParaRPr lang="en-US" sz="1090" dirty="0"/>
          </a:p>
        </p:txBody>
      </p:sp>
      <p:sp>
        <p:nvSpPr>
          <p:cNvPr id="25" name="Text 19"/>
          <p:cNvSpPr/>
          <p:nvPr/>
        </p:nvSpPr>
        <p:spPr>
          <a:xfrm>
            <a:off x="457200" y="4159448"/>
            <a:ext cx="8229600" cy="4071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Embora a malha fina seja automatizada, a defesa administrativa ainda ocorrerá perante auditores humanos, exigindo </a:t>
            </a:r>
            <a:r>
              <a:rPr lang="en-US" sz="936" b="1" dirty="0">
                <a:solidFill>
                  <a:srgbClr val="66B2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argumentação técnica robusta</a:t>
            </a:r>
            <a:r>
              <a:rPr lang="en-US" sz="996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refutar os apontamentos da IA.</a:t>
            </a:r>
            <a:endParaRPr lang="en-US" sz="996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B4BB304-AF7D-99C2-5040-31EE0682E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442" y="4700955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Caráter Preventivo e Corretivo da Malha Fiscal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84064"/>
            <a:ext cx="4143375" cy="377368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84064"/>
            <a:ext cx="4143375" cy="5715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298377"/>
            <a:ext cx="285750" cy="2857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28688" y="1326059"/>
            <a:ext cx="239025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Mecanismos Preventivos</a:t>
            </a:r>
            <a:endParaRPr lang="en-US" sz="1397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1941314"/>
            <a:ext cx="142875" cy="1428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0094" y="1912739"/>
            <a:ext cx="34647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Alertas Automáticos: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Notificações no PGD IRPF 2026 durante o preenchimento da declaração.</a:t>
            </a:r>
            <a:endParaRPr lang="en-US" sz="987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548533"/>
            <a:ext cx="142875" cy="14287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0094" y="2519958"/>
            <a:ext cx="34647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Autorregularização: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Oportunidade de enviar Declaração Retificadora antes de qualquer ação fiscal.</a:t>
            </a:r>
            <a:endParaRPr lang="en-US" sz="987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3155752"/>
            <a:ext cx="142875" cy="14287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0094" y="3127177"/>
            <a:ext cx="34647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Ação Proativa: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contribuinte corrige o erro voluntariamente, demonstrando boa-fé.</a:t>
            </a:r>
            <a:endParaRPr lang="en-US" sz="987" dirty="0"/>
          </a:p>
        </p:txBody>
      </p:sp>
      <p:sp>
        <p:nvSpPr>
          <p:cNvPr id="16" name="Shape 9"/>
          <p:cNvSpPr/>
          <p:nvPr/>
        </p:nvSpPr>
        <p:spPr>
          <a:xfrm>
            <a:off x="500063" y="4146947"/>
            <a:ext cx="3714750" cy="496491"/>
          </a:xfrm>
          <a:prstGeom prst="rect">
            <a:avLst/>
          </a:prstGeom>
          <a:solidFill>
            <a:srgbClr val="E6F2FF"/>
          </a:solidFill>
          <a:ln w="18288">
            <a:solidFill>
              <a:srgbClr val="0066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0"/>
          <p:cNvSpPr/>
          <p:nvPr/>
        </p:nvSpPr>
        <p:spPr>
          <a:xfrm>
            <a:off x="500063" y="4146947"/>
            <a:ext cx="3714750" cy="496491"/>
          </a:xfrm>
          <a:prstGeom prst="rect">
            <a:avLst/>
          </a:prstGeom>
          <a:noFill/>
          <a:ln/>
        </p:spPr>
        <p:txBody>
          <a:bodyPr wrap="square" lIns="170053" tIns="170053" rIns="170053" bIns="170053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VANTAGEM: SEM MULTA DE OFÍCIO</a:t>
            </a:r>
            <a:endParaRPr lang="en-US" sz="1090" dirty="0"/>
          </a:p>
        </p:txBody>
      </p:sp>
      <p:sp>
        <p:nvSpPr>
          <p:cNvPr id="18" name="Shape 11"/>
          <p:cNvSpPr/>
          <p:nvPr/>
        </p:nvSpPr>
        <p:spPr>
          <a:xfrm>
            <a:off x="4714875" y="1084064"/>
            <a:ext cx="4143375" cy="377368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2"/>
          <p:cNvSpPr/>
          <p:nvPr/>
        </p:nvSpPr>
        <p:spPr>
          <a:xfrm>
            <a:off x="4714875" y="1084064"/>
            <a:ext cx="4143375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88" y="1298377"/>
            <a:ext cx="285750" cy="285750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357813" y="1326059"/>
            <a:ext cx="225664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Mecanismos Corretivos</a:t>
            </a:r>
            <a:endParaRPr lang="en-US" sz="1397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188" y="1941314"/>
            <a:ext cx="142875" cy="142875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5179219" y="1912739"/>
            <a:ext cx="34647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Retenção da Declaração: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declaração fica "presa" na malha fina para análise detalhada.</a:t>
            </a:r>
            <a:endParaRPr lang="en-US" sz="987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188" y="2548533"/>
            <a:ext cx="142875" cy="142875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5179219" y="2519958"/>
            <a:ext cx="34647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Intimação Fiscal: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RFB exige a apresentação de documentos comprobatórios.</a:t>
            </a:r>
            <a:endParaRPr lang="en-US" sz="987" dirty="0"/>
          </a:p>
        </p:txBody>
      </p:sp>
      <p:pic>
        <p:nvPicPr>
          <p:cNvPr id="26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188" y="3155752"/>
            <a:ext cx="142875" cy="142875"/>
          </a:xfrm>
          <a:prstGeom prst="rect">
            <a:avLst/>
          </a:prstGeom>
        </p:spPr>
      </p:pic>
      <p:sp>
        <p:nvSpPr>
          <p:cNvPr id="27" name="Text 16"/>
          <p:cNvSpPr/>
          <p:nvPr/>
        </p:nvSpPr>
        <p:spPr>
          <a:xfrm>
            <a:off x="5179219" y="3127177"/>
            <a:ext cx="3464719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Notificação de Lançamento: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Autuação formal caso a irregularidade seja confirmada.</a:t>
            </a:r>
            <a:endParaRPr lang="en-US" sz="987" dirty="0"/>
          </a:p>
        </p:txBody>
      </p:sp>
      <p:sp>
        <p:nvSpPr>
          <p:cNvPr id="28" name="Shape 17"/>
          <p:cNvSpPr/>
          <p:nvPr/>
        </p:nvSpPr>
        <p:spPr>
          <a:xfrm>
            <a:off x="4929188" y="4146947"/>
            <a:ext cx="3714750" cy="496491"/>
          </a:xfrm>
          <a:prstGeom prst="rect">
            <a:avLst/>
          </a:prstGeom>
          <a:solidFill>
            <a:srgbClr val="FFF8E6"/>
          </a:solidFill>
          <a:ln w="18288">
            <a:solidFill>
              <a:srgbClr val="DAA52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9" name="Text 18"/>
          <p:cNvSpPr/>
          <p:nvPr/>
        </p:nvSpPr>
        <p:spPr>
          <a:xfrm>
            <a:off x="4929188" y="4146947"/>
            <a:ext cx="3714750" cy="496491"/>
          </a:xfrm>
          <a:prstGeom prst="rect">
            <a:avLst/>
          </a:prstGeom>
          <a:noFill/>
          <a:ln/>
        </p:spPr>
        <p:txBody>
          <a:bodyPr wrap="square" lIns="170053" tIns="170053" rIns="170053" bIns="170053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B8860B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CONSEQUÊNCIA: MULTA DE 75% + SELIC</a:t>
            </a:r>
            <a:endParaRPr lang="en-US" sz="1090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27ACDE7C-DAAA-24E1-59AE-A71B8131C5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28588" y="128588"/>
            <a:ext cx="8886825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28588" y="641152"/>
            <a:ext cx="8886825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28588" y="128588"/>
            <a:ext cx="8886825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Autorregularização vs. Notificação de Lançamento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128588" y="784027"/>
            <a:ext cx="4343400" cy="3609380"/>
          </a:xfrm>
          <a:prstGeom prst="rect">
            <a:avLst/>
          </a:prstGeom>
          <a:solidFill>
            <a:srgbClr val="FCFCFC"/>
          </a:solidFill>
          <a:ln w="18288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128588" y="784027"/>
            <a:ext cx="4343400" cy="884039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128588" y="1639491"/>
            <a:ext cx="4343400" cy="2857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8" y="898327"/>
            <a:ext cx="342900" cy="3429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42888" y="1312664"/>
            <a:ext cx="411480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Autorregularização</a:t>
            </a:r>
            <a:endParaRPr lang="en-US" sz="1295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8" y="1768078"/>
            <a:ext cx="214313" cy="1714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2925" y="1753791"/>
            <a:ext cx="3814763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Momento da Ação</a:t>
            </a:r>
            <a:endParaRPr lang="en-US" sz="885" dirty="0"/>
          </a:p>
        </p:txBody>
      </p:sp>
      <p:sp>
        <p:nvSpPr>
          <p:cNvPr id="13" name="Text 8"/>
          <p:cNvSpPr/>
          <p:nvPr/>
        </p:nvSpPr>
        <p:spPr>
          <a:xfrm>
            <a:off x="542925" y="1935956"/>
            <a:ext cx="38147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Antes</a:t>
            </a: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receber qualquer intimação oficial da Receita Federal.</a:t>
            </a:r>
            <a:endParaRPr lang="en-US" sz="885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8" y="2215986"/>
            <a:ext cx="214313" cy="1714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42925" y="2201698"/>
            <a:ext cx="3814763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Procedimento</a:t>
            </a:r>
            <a:endParaRPr lang="en-US" sz="885" dirty="0"/>
          </a:p>
        </p:txBody>
      </p:sp>
      <p:sp>
        <p:nvSpPr>
          <p:cNvPr id="16" name="Text 10"/>
          <p:cNvSpPr/>
          <p:nvPr/>
        </p:nvSpPr>
        <p:spPr>
          <a:xfrm>
            <a:off x="542925" y="2383864"/>
            <a:ext cx="3814763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Envio de uma </a:t>
            </a:r>
            <a:r>
              <a:rPr lang="en-US" sz="885" b="1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Declaração Retificadora</a:t>
            </a: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corrigindo as inconsistências apontadas no e-CAC.</a:t>
            </a:r>
            <a:endParaRPr lang="en-US" sz="942" dirty="0"/>
          </a:p>
        </p:txBody>
      </p:sp>
      <p:sp>
        <p:nvSpPr>
          <p:cNvPr id="17" name="Text 11"/>
          <p:cNvSpPr/>
          <p:nvPr/>
        </p:nvSpPr>
        <p:spPr>
          <a:xfrm>
            <a:off x="328613" y="3472225"/>
            <a:ext cx="3943350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Impacto Financeiro</a:t>
            </a:r>
            <a:endParaRPr lang="en-US" sz="987" dirty="0"/>
          </a:p>
        </p:txBody>
      </p:sp>
      <p:sp>
        <p:nvSpPr>
          <p:cNvPr id="18" name="Text 12"/>
          <p:cNvSpPr/>
          <p:nvPr/>
        </p:nvSpPr>
        <p:spPr>
          <a:xfrm>
            <a:off x="328613" y="3693682"/>
            <a:ext cx="394335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SEM MULTA DE OFÍCIO</a:t>
            </a:r>
            <a:endParaRPr lang="en-US" sz="1602" dirty="0"/>
          </a:p>
        </p:txBody>
      </p:sp>
      <p:sp>
        <p:nvSpPr>
          <p:cNvPr id="19" name="Text 13"/>
          <p:cNvSpPr/>
          <p:nvPr/>
        </p:nvSpPr>
        <p:spPr>
          <a:xfrm>
            <a:off x="328613" y="4013364"/>
            <a:ext cx="3943350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(Apenas juros Selic se houver imposto a pagar)</a:t>
            </a:r>
            <a:endParaRPr lang="en-US" sz="942" dirty="0"/>
          </a:p>
        </p:txBody>
      </p:sp>
      <p:sp>
        <p:nvSpPr>
          <p:cNvPr id="20" name="Shape 14"/>
          <p:cNvSpPr/>
          <p:nvPr/>
        </p:nvSpPr>
        <p:spPr>
          <a:xfrm>
            <a:off x="4672013" y="784027"/>
            <a:ext cx="4343400" cy="3609380"/>
          </a:xfrm>
          <a:prstGeom prst="rect">
            <a:avLst/>
          </a:prstGeom>
          <a:solidFill>
            <a:srgbClr val="FCFCFC"/>
          </a:solidFill>
          <a:ln w="18288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5"/>
          <p:cNvSpPr/>
          <p:nvPr/>
        </p:nvSpPr>
        <p:spPr>
          <a:xfrm>
            <a:off x="4672013" y="784027"/>
            <a:ext cx="4343400" cy="884039"/>
          </a:xfrm>
          <a:prstGeom prst="rect">
            <a:avLst/>
          </a:prstGeom>
          <a:solidFill>
            <a:srgbClr val="6666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6"/>
          <p:cNvSpPr/>
          <p:nvPr/>
        </p:nvSpPr>
        <p:spPr>
          <a:xfrm>
            <a:off x="4672013" y="1639491"/>
            <a:ext cx="4343400" cy="285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263" y="898327"/>
            <a:ext cx="342900" cy="34290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4786313" y="1312664"/>
            <a:ext cx="411480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Notificação de Lançamento</a:t>
            </a:r>
            <a:endParaRPr lang="en-US" sz="1295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13" y="1768078"/>
            <a:ext cx="214313" cy="17145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5086350" y="1753791"/>
            <a:ext cx="3814763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Momento da Ação</a:t>
            </a:r>
            <a:endParaRPr lang="en-US" sz="885" dirty="0"/>
          </a:p>
        </p:txBody>
      </p:sp>
      <p:sp>
        <p:nvSpPr>
          <p:cNvPr id="27" name="Text 19"/>
          <p:cNvSpPr/>
          <p:nvPr/>
        </p:nvSpPr>
        <p:spPr>
          <a:xfrm>
            <a:off x="5086350" y="1935956"/>
            <a:ext cx="38147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Após</a:t>
            </a: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Receita Federal iniciar o procedimento fiscal (Intimação).</a:t>
            </a:r>
            <a:endParaRPr lang="en-US" sz="885" dirty="0"/>
          </a:p>
        </p:txBody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313" y="2215986"/>
            <a:ext cx="214313" cy="171450"/>
          </a:xfrm>
          <a:prstGeom prst="rect">
            <a:avLst/>
          </a:prstGeom>
        </p:spPr>
      </p:pic>
      <p:sp>
        <p:nvSpPr>
          <p:cNvPr id="29" name="Text 20"/>
          <p:cNvSpPr/>
          <p:nvPr/>
        </p:nvSpPr>
        <p:spPr>
          <a:xfrm>
            <a:off x="5086350" y="2201698"/>
            <a:ext cx="3814763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Procedimento</a:t>
            </a:r>
            <a:endParaRPr lang="en-US" sz="885" dirty="0"/>
          </a:p>
        </p:txBody>
      </p:sp>
      <p:sp>
        <p:nvSpPr>
          <p:cNvPr id="30" name="Text 21"/>
          <p:cNvSpPr/>
          <p:nvPr/>
        </p:nvSpPr>
        <p:spPr>
          <a:xfrm>
            <a:off x="5086350" y="2383864"/>
            <a:ext cx="3814763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Lavratura de </a:t>
            </a:r>
            <a:r>
              <a:rPr lang="en-US" sz="885" b="1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 de Infração</a:t>
            </a: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pelo auditor fiscal após análise dos dados.</a:t>
            </a:r>
            <a:endParaRPr lang="en-US" sz="942" dirty="0"/>
          </a:p>
        </p:txBody>
      </p:sp>
      <p:sp>
        <p:nvSpPr>
          <p:cNvPr id="31" name="Text 22"/>
          <p:cNvSpPr/>
          <p:nvPr/>
        </p:nvSpPr>
        <p:spPr>
          <a:xfrm>
            <a:off x="4872038" y="3472225"/>
            <a:ext cx="3943350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Impacto Financeiro</a:t>
            </a:r>
            <a:endParaRPr lang="en-US" sz="987" dirty="0"/>
          </a:p>
        </p:txBody>
      </p:sp>
      <p:sp>
        <p:nvSpPr>
          <p:cNvPr id="32" name="Text 23"/>
          <p:cNvSpPr/>
          <p:nvPr/>
        </p:nvSpPr>
        <p:spPr>
          <a:xfrm>
            <a:off x="4872038" y="3693682"/>
            <a:ext cx="394335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MULTA DE 75% + SELIC</a:t>
            </a:r>
            <a:endParaRPr lang="en-US" sz="1602" dirty="0"/>
          </a:p>
        </p:txBody>
      </p:sp>
      <p:sp>
        <p:nvSpPr>
          <p:cNvPr id="33" name="Text 24"/>
          <p:cNvSpPr/>
          <p:nvPr/>
        </p:nvSpPr>
        <p:spPr>
          <a:xfrm>
            <a:off x="4872038" y="4013364"/>
            <a:ext cx="3943350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42" dirty="0">
                <a:solidFill>
                  <a:srgbClr val="55555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(Pode chegar a 150% em casos de fraude evidente)</a:t>
            </a:r>
            <a:endParaRPr lang="en-US" sz="942" dirty="0"/>
          </a:p>
        </p:txBody>
      </p:sp>
      <p:sp>
        <p:nvSpPr>
          <p:cNvPr id="34" name="Shape 25"/>
          <p:cNvSpPr/>
          <p:nvPr/>
        </p:nvSpPr>
        <p:spPr>
          <a:xfrm>
            <a:off x="128588" y="4479131"/>
            <a:ext cx="8886825" cy="535781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Shape 26"/>
          <p:cNvSpPr/>
          <p:nvPr/>
        </p:nvSpPr>
        <p:spPr>
          <a:xfrm>
            <a:off x="128588" y="4479131"/>
            <a:ext cx="57150" cy="535781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27"/>
          <p:cNvSpPr/>
          <p:nvPr/>
        </p:nvSpPr>
        <p:spPr>
          <a:xfrm>
            <a:off x="128588" y="4479131"/>
            <a:ext cx="8886825" cy="535781"/>
          </a:xfrm>
          <a:prstGeom prst="rect">
            <a:avLst/>
          </a:prstGeom>
          <a:noFill/>
          <a:ln/>
        </p:spPr>
        <p:txBody>
          <a:bodyPr wrap="square" lIns="102108" tIns="102108" rIns="102108" bIns="102108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159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grande vantagem do monitoramento ativo é garantir a </a:t>
            </a:r>
            <a:r>
              <a:rPr lang="en-US" sz="1090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autorregularização</a:t>
            </a:r>
            <a:r>
              <a:rPr lang="en-US" sz="1159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evitando que o cliente sofra penalidades severas.</a:t>
            </a:r>
            <a:endParaRPr lang="en-US" sz="1159" dirty="0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5DAF80CC-1187-CAA8-A006-7645041BB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9442" y="4135210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4. Procedimento Administrativo: O Fluxo da Malha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428625" y="1084064"/>
            <a:ext cx="8286750" cy="64793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428625" y="1084064"/>
            <a:ext cx="57150" cy="647933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600075" y="1259784"/>
            <a:ext cx="28575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808" dirty="0"/>
          </a:p>
        </p:txBody>
      </p:sp>
      <p:sp>
        <p:nvSpPr>
          <p:cNvPr id="9" name="Text 6"/>
          <p:cNvSpPr/>
          <p:nvPr/>
        </p:nvSpPr>
        <p:spPr>
          <a:xfrm>
            <a:off x="1028700" y="1198364"/>
            <a:ext cx="751522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Transmissão e Processamento</a:t>
            </a:r>
            <a:endParaRPr lang="en-US" sz="1193" dirty="0"/>
          </a:p>
        </p:txBody>
      </p:sp>
      <p:sp>
        <p:nvSpPr>
          <p:cNvPr id="10" name="Text 7"/>
          <p:cNvSpPr/>
          <p:nvPr/>
        </p:nvSpPr>
        <p:spPr>
          <a:xfrm>
            <a:off x="1028700" y="1437680"/>
            <a:ext cx="7515225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Envio da DIRPF e análise imediata pelos sistemas T-Rex e Harpia.</a:t>
            </a:r>
            <a:endParaRPr lang="en-US" sz="942" dirty="0"/>
          </a:p>
        </p:txBody>
      </p:sp>
      <p:sp>
        <p:nvSpPr>
          <p:cNvPr id="11" name="Shape 8"/>
          <p:cNvSpPr/>
          <p:nvPr/>
        </p:nvSpPr>
        <p:spPr>
          <a:xfrm>
            <a:off x="428625" y="1817722"/>
            <a:ext cx="8286750" cy="965829"/>
          </a:xfrm>
          <a:prstGeom prst="rect">
            <a:avLst/>
          </a:prstGeom>
          <a:solidFill>
            <a:srgbClr val="FFFD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428625" y="1817722"/>
            <a:ext cx="57150" cy="965829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600075" y="2152390"/>
            <a:ext cx="28575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808" dirty="0"/>
          </a:p>
        </p:txBody>
      </p:sp>
      <p:sp>
        <p:nvSpPr>
          <p:cNvPr id="14" name="Text 11"/>
          <p:cNvSpPr/>
          <p:nvPr/>
        </p:nvSpPr>
        <p:spPr>
          <a:xfrm>
            <a:off x="1028700" y="1932022"/>
            <a:ext cx="751522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Retenção na Malha Fiscal</a:t>
            </a:r>
            <a:endParaRPr lang="en-US" sz="1193" dirty="0"/>
          </a:p>
        </p:txBody>
      </p:sp>
      <p:sp>
        <p:nvSpPr>
          <p:cNvPr id="15" name="Text 12"/>
          <p:cNvSpPr/>
          <p:nvPr/>
        </p:nvSpPr>
        <p:spPr>
          <a:xfrm>
            <a:off x="1028700" y="2171337"/>
            <a:ext cx="7515225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declaração fica com status "Com Pendências" no e-CAC.</a:t>
            </a:r>
            <a:endParaRPr lang="en-US" sz="942" dirty="0"/>
          </a:p>
        </p:txBody>
      </p:sp>
      <p:sp>
        <p:nvSpPr>
          <p:cNvPr id="16" name="Shape 13"/>
          <p:cNvSpPr/>
          <p:nvPr/>
        </p:nvSpPr>
        <p:spPr>
          <a:xfrm>
            <a:off x="1028700" y="2408504"/>
            <a:ext cx="7515225" cy="260747"/>
          </a:xfrm>
          <a:prstGeom prst="rect">
            <a:avLst/>
          </a:prstGeom>
          <a:solidFill>
            <a:srgbClr val="EEF6FF"/>
          </a:solidFill>
          <a:ln w="9144">
            <a:solidFill>
              <a:srgbClr val="B3D4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1028700" y="2408504"/>
            <a:ext cx="7515225" cy="260747"/>
          </a:xfrm>
          <a:prstGeom prst="rect">
            <a:avLst/>
          </a:prstGeom>
          <a:noFill/>
          <a:ln/>
        </p:spPr>
        <p:txBody>
          <a:bodyPr wrap="square" lIns="102108" tIns="68072" rIns="102108" bIns="68072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Critérios Objetivos:</a:t>
            </a:r>
            <a:r>
              <a:rPr lang="en-US" sz="834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Divergência de Valores (centavos), Deduções Fora do Padrão, Variação Patrimonial a Descoberto.</a:t>
            </a:r>
            <a:endParaRPr lang="en-US" sz="784" dirty="0"/>
          </a:p>
        </p:txBody>
      </p:sp>
      <p:sp>
        <p:nvSpPr>
          <p:cNvPr id="18" name="Shape 15"/>
          <p:cNvSpPr/>
          <p:nvPr/>
        </p:nvSpPr>
        <p:spPr>
          <a:xfrm>
            <a:off x="428625" y="2854989"/>
            <a:ext cx="8286750" cy="647933"/>
          </a:xfrm>
          <a:prstGeom prst="rect">
            <a:avLst/>
          </a:prstGeom>
          <a:solidFill>
            <a:srgbClr val="FFFD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6"/>
          <p:cNvSpPr/>
          <p:nvPr/>
        </p:nvSpPr>
        <p:spPr>
          <a:xfrm>
            <a:off x="428625" y="2854989"/>
            <a:ext cx="57150" cy="64793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600075" y="3030708"/>
            <a:ext cx="28575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808" dirty="0"/>
          </a:p>
        </p:txBody>
      </p:sp>
      <p:sp>
        <p:nvSpPr>
          <p:cNvPr id="21" name="Text 18"/>
          <p:cNvSpPr/>
          <p:nvPr/>
        </p:nvSpPr>
        <p:spPr>
          <a:xfrm>
            <a:off x="1028700" y="2969289"/>
            <a:ext cx="751522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Intimação Fiscal</a:t>
            </a:r>
            <a:endParaRPr lang="en-US" sz="1193" dirty="0"/>
          </a:p>
        </p:txBody>
      </p:sp>
      <p:sp>
        <p:nvSpPr>
          <p:cNvPr id="22" name="Text 19"/>
          <p:cNvSpPr/>
          <p:nvPr/>
        </p:nvSpPr>
        <p:spPr>
          <a:xfrm>
            <a:off x="1028700" y="3208604"/>
            <a:ext cx="7515225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RFB solicita documentos comprobatórios.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Última oportunidade de defesa administrativa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antes da autuação.</a:t>
            </a:r>
            <a:endParaRPr lang="en-US" sz="942" dirty="0"/>
          </a:p>
        </p:txBody>
      </p:sp>
      <p:sp>
        <p:nvSpPr>
          <p:cNvPr id="23" name="Shape 20"/>
          <p:cNvSpPr/>
          <p:nvPr/>
        </p:nvSpPr>
        <p:spPr>
          <a:xfrm>
            <a:off x="428625" y="3588646"/>
            <a:ext cx="8286750" cy="647933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21"/>
          <p:cNvSpPr/>
          <p:nvPr/>
        </p:nvSpPr>
        <p:spPr>
          <a:xfrm>
            <a:off x="428625" y="3588646"/>
            <a:ext cx="57150" cy="647933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2"/>
          <p:cNvSpPr/>
          <p:nvPr/>
        </p:nvSpPr>
        <p:spPr>
          <a:xfrm>
            <a:off x="600075" y="3764366"/>
            <a:ext cx="28575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808" dirty="0"/>
          </a:p>
        </p:txBody>
      </p:sp>
      <p:sp>
        <p:nvSpPr>
          <p:cNvPr id="26" name="Text 23"/>
          <p:cNvSpPr/>
          <p:nvPr/>
        </p:nvSpPr>
        <p:spPr>
          <a:xfrm>
            <a:off x="1028700" y="3702946"/>
            <a:ext cx="751522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Notificação de Lançamento</a:t>
            </a:r>
            <a:endParaRPr lang="en-US" sz="1193" dirty="0"/>
          </a:p>
        </p:txBody>
      </p:sp>
      <p:sp>
        <p:nvSpPr>
          <p:cNvPr id="27" name="Text 24"/>
          <p:cNvSpPr/>
          <p:nvPr/>
        </p:nvSpPr>
        <p:spPr>
          <a:xfrm>
            <a:off x="1028700" y="3942262"/>
            <a:ext cx="7515225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a defesa for rejeitada ou não apresentada, o Fisco lavra o auto de infração com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multa de ofício (75% a 150%) + Juros Selic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942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300B3D94-8FE3-E881-EE9A-AE56C88F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Malha Fina Digital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98352"/>
            <a:ext cx="3286125" cy="3759398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3514725" y="1098352"/>
            <a:ext cx="57150" cy="375939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031" y="2185095"/>
            <a:ext cx="1071563" cy="8572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64124" y="3185220"/>
            <a:ext cx="1529376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8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 Online</a:t>
            </a:r>
            <a:endParaRPr lang="en-US" sz="1808" dirty="0"/>
          </a:p>
        </p:txBody>
      </p:sp>
      <p:sp>
        <p:nvSpPr>
          <p:cNvPr id="10" name="Text 6"/>
          <p:cNvSpPr/>
          <p:nvPr/>
        </p:nvSpPr>
        <p:spPr>
          <a:xfrm>
            <a:off x="478575" y="3588841"/>
            <a:ext cx="2900446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159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Sem necessidade de deslocamento físico</a:t>
            </a:r>
            <a:endParaRPr lang="en-US" sz="1159" dirty="0"/>
          </a:p>
        </p:txBody>
      </p:sp>
      <p:sp>
        <p:nvSpPr>
          <p:cNvPr id="11" name="Shape 7"/>
          <p:cNvSpPr/>
          <p:nvPr/>
        </p:nvSpPr>
        <p:spPr>
          <a:xfrm>
            <a:off x="3929063" y="1361777"/>
            <a:ext cx="4786313" cy="910828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3929063" y="1361777"/>
            <a:ext cx="35719" cy="910828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219" y="1504652"/>
            <a:ext cx="357188" cy="2571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536281" y="1468934"/>
            <a:ext cx="407193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Integração e-Processo e e-CAC</a:t>
            </a:r>
            <a:endParaRPr lang="en-US" sz="1193" dirty="0"/>
          </a:p>
        </p:txBody>
      </p:sp>
      <p:sp>
        <p:nvSpPr>
          <p:cNvPr id="15" name="Text 10"/>
          <p:cNvSpPr/>
          <p:nvPr/>
        </p:nvSpPr>
        <p:spPr>
          <a:xfrm>
            <a:off x="4536281" y="1736824"/>
            <a:ext cx="40719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Todo o procedimento de defesa e apresentação de documentos é realizado digitalmente através do portal e-CAC.</a:t>
            </a:r>
            <a:endParaRPr lang="en-US" sz="1050" dirty="0"/>
          </a:p>
        </p:txBody>
      </p:sp>
      <p:sp>
        <p:nvSpPr>
          <p:cNvPr id="16" name="Shape 11"/>
          <p:cNvSpPr/>
          <p:nvPr/>
        </p:nvSpPr>
        <p:spPr>
          <a:xfrm>
            <a:off x="3929063" y="2415480"/>
            <a:ext cx="4786313" cy="910828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3929063" y="2415480"/>
            <a:ext cx="35719" cy="910828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219" y="2558355"/>
            <a:ext cx="357188" cy="257175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4536281" y="2522637"/>
            <a:ext cx="407193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Anexação de Documentos</a:t>
            </a:r>
            <a:endParaRPr lang="en-US" sz="1193" dirty="0"/>
          </a:p>
        </p:txBody>
      </p:sp>
      <p:sp>
        <p:nvSpPr>
          <p:cNvPr id="20" name="Text 14"/>
          <p:cNvSpPr/>
          <p:nvPr/>
        </p:nvSpPr>
        <p:spPr>
          <a:xfrm>
            <a:off x="4536281" y="2790527"/>
            <a:ext cx="407193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sistema permite o envio de </a:t>
            </a:r>
            <a:r>
              <a:rPr lang="en-US" sz="987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PDFs, imagens de recibos e comprovantes de pagamento</a:t>
            </a: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diretamente na plataforma.</a:t>
            </a:r>
            <a:endParaRPr lang="en-US" sz="1050" dirty="0"/>
          </a:p>
        </p:txBody>
      </p:sp>
      <p:sp>
        <p:nvSpPr>
          <p:cNvPr id="21" name="Shape 15"/>
          <p:cNvSpPr/>
          <p:nvPr/>
        </p:nvSpPr>
        <p:spPr>
          <a:xfrm>
            <a:off x="3929063" y="3469184"/>
            <a:ext cx="4786313" cy="1125141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6"/>
          <p:cNvSpPr/>
          <p:nvPr/>
        </p:nvSpPr>
        <p:spPr>
          <a:xfrm>
            <a:off x="3929063" y="3469184"/>
            <a:ext cx="35719" cy="1125141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219" y="3612059"/>
            <a:ext cx="357188" cy="257175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4536281" y="3576340"/>
            <a:ext cx="407193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Registro Digital Permanente</a:t>
            </a:r>
            <a:endParaRPr lang="en-US" sz="1193" dirty="0"/>
          </a:p>
        </p:txBody>
      </p:sp>
      <p:sp>
        <p:nvSpPr>
          <p:cNvPr id="25" name="Text 18"/>
          <p:cNvSpPr/>
          <p:nvPr/>
        </p:nvSpPr>
        <p:spPr>
          <a:xfrm>
            <a:off x="4536281" y="3844230"/>
            <a:ext cx="4071938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Todas as interações, documentos enviados e decisões ficam registrados digitalmente, garantindo rastreabilidade e segurança jurídica.</a:t>
            </a:r>
            <a:endParaRPr lang="en-US" sz="1050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128D173-EB29-94EF-C457-FA6737F45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65539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5. Os Vilões da Malha: Erro 1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84064"/>
            <a:ext cx="3314700" cy="1810941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84064"/>
            <a:ext cx="3314700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00063" y="1369814"/>
            <a:ext cx="288607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269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Maior Vilão</a:t>
            </a:r>
            <a:endParaRPr lang="en-US" sz="1269" dirty="0"/>
          </a:p>
        </p:txBody>
      </p:sp>
      <p:sp>
        <p:nvSpPr>
          <p:cNvPr id="9" name="Text 6"/>
          <p:cNvSpPr/>
          <p:nvPr/>
        </p:nvSpPr>
        <p:spPr>
          <a:xfrm>
            <a:off x="500063" y="1673423"/>
            <a:ext cx="2886075" cy="5143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731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30,8%</a:t>
            </a:r>
            <a:endParaRPr lang="en-US" sz="3731" dirty="0"/>
          </a:p>
        </p:txBody>
      </p:sp>
      <p:sp>
        <p:nvSpPr>
          <p:cNvPr id="10" name="Text 7"/>
          <p:cNvSpPr/>
          <p:nvPr/>
        </p:nvSpPr>
        <p:spPr>
          <a:xfrm>
            <a:off x="500063" y="2259211"/>
            <a:ext cx="2886075" cy="2928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2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todas as retenções em malha fina são causadas por Omissão de Rendimentos.</a:t>
            </a:r>
            <a:endParaRPr lang="en-US" sz="942" dirty="0"/>
          </a:p>
        </p:txBody>
      </p:sp>
      <p:sp>
        <p:nvSpPr>
          <p:cNvPr id="11" name="Shape 8"/>
          <p:cNvSpPr/>
          <p:nvPr/>
        </p:nvSpPr>
        <p:spPr>
          <a:xfrm>
            <a:off x="285750" y="3052167"/>
            <a:ext cx="3314700" cy="186987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285750" y="3052167"/>
            <a:ext cx="57150" cy="1869877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3634941"/>
            <a:ext cx="157163" cy="157163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28663" y="3622439"/>
            <a:ext cx="997068" cy="1806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ORIENTAÇÃO</a:t>
            </a:r>
            <a:endParaRPr lang="en-US" sz="1090" dirty="0"/>
          </a:p>
        </p:txBody>
      </p:sp>
      <p:sp>
        <p:nvSpPr>
          <p:cNvPr id="15" name="Text 11"/>
          <p:cNvSpPr/>
          <p:nvPr/>
        </p:nvSpPr>
        <p:spPr>
          <a:xfrm>
            <a:off x="500063" y="3911761"/>
            <a:ext cx="2886075" cy="4400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90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Toda renda recebida deve ser declarada. Sem exceção.</a:t>
            </a:r>
            <a:endParaRPr lang="en-US" sz="109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099245"/>
            <a:ext cx="200025" cy="20002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4193381" y="1084064"/>
            <a:ext cx="290114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Cenários Comuns de Omissão</a:t>
            </a:r>
            <a:endParaRPr lang="en-US" sz="1397" dirty="0"/>
          </a:p>
        </p:txBody>
      </p:sp>
      <p:sp>
        <p:nvSpPr>
          <p:cNvPr id="18" name="Shape 13"/>
          <p:cNvSpPr/>
          <p:nvPr/>
        </p:nvSpPr>
        <p:spPr>
          <a:xfrm>
            <a:off x="3886200" y="1493044"/>
            <a:ext cx="2414588" cy="1083701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4"/>
          <p:cNvSpPr/>
          <p:nvPr/>
        </p:nvSpPr>
        <p:spPr>
          <a:xfrm>
            <a:off x="3886200" y="1493044"/>
            <a:ext cx="241458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1635919"/>
            <a:ext cx="2128838" cy="20002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4029075" y="1907381"/>
            <a:ext cx="212883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Duas Fontes de Renda</a:t>
            </a:r>
            <a:endParaRPr lang="en-US" sz="885" dirty="0"/>
          </a:p>
        </p:txBody>
      </p:sp>
      <p:sp>
        <p:nvSpPr>
          <p:cNvPr id="22" name="Text 16"/>
          <p:cNvSpPr/>
          <p:nvPr/>
        </p:nvSpPr>
        <p:spPr>
          <a:xfrm>
            <a:off x="4029075" y="2158836"/>
            <a:ext cx="2128838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Trabalha em duas empresas e esquece de declarar uma delas.</a:t>
            </a:r>
            <a:endParaRPr lang="en-US" sz="780" dirty="0"/>
          </a:p>
        </p:txBody>
      </p:sp>
      <p:sp>
        <p:nvSpPr>
          <p:cNvPr id="23" name="Shape 17"/>
          <p:cNvSpPr/>
          <p:nvPr/>
        </p:nvSpPr>
        <p:spPr>
          <a:xfrm>
            <a:off x="6443663" y="1493044"/>
            <a:ext cx="2414588" cy="1083701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18"/>
          <p:cNvSpPr/>
          <p:nvPr/>
        </p:nvSpPr>
        <p:spPr>
          <a:xfrm>
            <a:off x="6443663" y="1493044"/>
            <a:ext cx="241458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538" y="1635919"/>
            <a:ext cx="2128838" cy="200025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6586538" y="1907381"/>
            <a:ext cx="212883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Renda de Dependente</a:t>
            </a:r>
            <a:endParaRPr lang="en-US" sz="885" dirty="0"/>
          </a:p>
        </p:txBody>
      </p:sp>
      <p:sp>
        <p:nvSpPr>
          <p:cNvPr id="27" name="Text 20"/>
          <p:cNvSpPr/>
          <p:nvPr/>
        </p:nvSpPr>
        <p:spPr>
          <a:xfrm>
            <a:off x="6586538" y="2158836"/>
            <a:ext cx="2128838" cy="250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Filho com estágio remunerado ou qualquer outra renda, seja tributada ou não.</a:t>
            </a:r>
            <a:endParaRPr lang="en-US" sz="780" dirty="0"/>
          </a:p>
        </p:txBody>
      </p:sp>
      <p:sp>
        <p:nvSpPr>
          <p:cNvPr id="28" name="Shape 21"/>
          <p:cNvSpPr/>
          <p:nvPr/>
        </p:nvSpPr>
        <p:spPr>
          <a:xfrm>
            <a:off x="3886200" y="2691045"/>
            <a:ext cx="2414588" cy="1083701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Shape 22"/>
          <p:cNvSpPr/>
          <p:nvPr/>
        </p:nvSpPr>
        <p:spPr>
          <a:xfrm>
            <a:off x="3886200" y="2691045"/>
            <a:ext cx="241458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9075" y="2833920"/>
            <a:ext cx="2128838" cy="200025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4029075" y="3105383"/>
            <a:ext cx="212883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FGTS Resgatado</a:t>
            </a:r>
            <a:endParaRPr lang="en-US" sz="885" dirty="0"/>
          </a:p>
        </p:txBody>
      </p:sp>
      <p:sp>
        <p:nvSpPr>
          <p:cNvPr id="32" name="Text 24"/>
          <p:cNvSpPr/>
          <p:nvPr/>
        </p:nvSpPr>
        <p:spPr>
          <a:xfrm>
            <a:off x="4029075" y="3356837"/>
            <a:ext cx="2128838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Saque-aniversário ou rescisão não informados.</a:t>
            </a:r>
            <a:endParaRPr lang="en-US" sz="780" dirty="0"/>
          </a:p>
        </p:txBody>
      </p:sp>
      <p:sp>
        <p:nvSpPr>
          <p:cNvPr id="33" name="Shape 25"/>
          <p:cNvSpPr/>
          <p:nvPr/>
        </p:nvSpPr>
        <p:spPr>
          <a:xfrm>
            <a:off x="6443663" y="2691045"/>
            <a:ext cx="2414588" cy="1055126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Shape 26"/>
          <p:cNvSpPr/>
          <p:nvPr/>
        </p:nvSpPr>
        <p:spPr>
          <a:xfrm>
            <a:off x="6443663" y="2691045"/>
            <a:ext cx="241458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6538" y="2833920"/>
            <a:ext cx="2128838" cy="200025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6586538" y="3105383"/>
            <a:ext cx="212883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13º Salário Retroativo</a:t>
            </a:r>
            <a:endParaRPr lang="en-US" sz="885" dirty="0"/>
          </a:p>
        </p:txBody>
      </p:sp>
      <p:sp>
        <p:nvSpPr>
          <p:cNvPr id="37" name="Text 28"/>
          <p:cNvSpPr/>
          <p:nvPr/>
        </p:nvSpPr>
        <p:spPr>
          <a:xfrm>
            <a:off x="6586538" y="3356837"/>
            <a:ext cx="2128838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Valores recebidos acumuladamente.</a:t>
            </a:r>
            <a:endParaRPr lang="en-US" sz="780" dirty="0"/>
          </a:p>
        </p:txBody>
      </p:sp>
      <p:sp>
        <p:nvSpPr>
          <p:cNvPr id="38" name="Shape 29"/>
          <p:cNvSpPr/>
          <p:nvPr/>
        </p:nvSpPr>
        <p:spPr>
          <a:xfrm>
            <a:off x="3886200" y="3889046"/>
            <a:ext cx="2414588" cy="960472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9" name="Shape 30"/>
          <p:cNvSpPr/>
          <p:nvPr/>
        </p:nvSpPr>
        <p:spPr>
          <a:xfrm>
            <a:off x="3886200" y="3889046"/>
            <a:ext cx="241458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9075" y="4031921"/>
            <a:ext cx="2128838" cy="200025"/>
          </a:xfrm>
          <a:prstGeom prst="rect">
            <a:avLst/>
          </a:prstGeom>
        </p:spPr>
      </p:pic>
      <p:sp>
        <p:nvSpPr>
          <p:cNvPr id="41" name="Text 31"/>
          <p:cNvSpPr/>
          <p:nvPr/>
        </p:nvSpPr>
        <p:spPr>
          <a:xfrm>
            <a:off x="4029075" y="4303384"/>
            <a:ext cx="212883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Indenização Trabalhista</a:t>
            </a:r>
            <a:endParaRPr lang="en-US" sz="885" dirty="0"/>
          </a:p>
        </p:txBody>
      </p:sp>
      <p:sp>
        <p:nvSpPr>
          <p:cNvPr id="42" name="Text 32"/>
          <p:cNvSpPr/>
          <p:nvPr/>
        </p:nvSpPr>
        <p:spPr>
          <a:xfrm>
            <a:off x="4029075" y="4554838"/>
            <a:ext cx="2128838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Ganhos em processos judiciais.</a:t>
            </a:r>
            <a:endParaRPr lang="en-US" sz="780" dirty="0"/>
          </a:p>
        </p:txBody>
      </p:sp>
      <p:sp>
        <p:nvSpPr>
          <p:cNvPr id="43" name="Shape 33"/>
          <p:cNvSpPr/>
          <p:nvPr/>
        </p:nvSpPr>
        <p:spPr>
          <a:xfrm>
            <a:off x="6443663" y="3889046"/>
            <a:ext cx="2414588" cy="960472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4" name="Shape 34"/>
          <p:cNvSpPr/>
          <p:nvPr/>
        </p:nvSpPr>
        <p:spPr>
          <a:xfrm>
            <a:off x="6443663" y="3889046"/>
            <a:ext cx="241458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5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6538" y="4031921"/>
            <a:ext cx="2128838" cy="200025"/>
          </a:xfrm>
          <a:prstGeom prst="rect">
            <a:avLst/>
          </a:prstGeom>
        </p:spPr>
      </p:pic>
      <p:sp>
        <p:nvSpPr>
          <p:cNvPr id="46" name="Text 35"/>
          <p:cNvSpPr/>
          <p:nvPr/>
        </p:nvSpPr>
        <p:spPr>
          <a:xfrm>
            <a:off x="6586538" y="4303384"/>
            <a:ext cx="212883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Aluguel Recebido</a:t>
            </a:r>
            <a:endParaRPr lang="en-US" sz="885" dirty="0"/>
          </a:p>
        </p:txBody>
      </p:sp>
      <p:sp>
        <p:nvSpPr>
          <p:cNvPr id="47" name="Text 36"/>
          <p:cNvSpPr/>
          <p:nvPr/>
        </p:nvSpPr>
        <p:spPr>
          <a:xfrm>
            <a:off x="6586538" y="4554838"/>
            <a:ext cx="2128838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Rendimentos de locação de imóveis.</a:t>
            </a:r>
            <a:endParaRPr lang="en-US" sz="780" dirty="0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84EE6BA1-816D-421C-15F5-1DDF3E7559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42875" y="142875"/>
            <a:ext cx="885825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42875" y="655439"/>
            <a:ext cx="885825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42875" y="142875"/>
            <a:ext cx="8858250" cy="565539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5. Os Vilões da Malha: Erro 2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142875" y="941189"/>
            <a:ext cx="3429000" cy="1810941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142875" y="941189"/>
            <a:ext cx="3429000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57188" y="1226939"/>
            <a:ext cx="300037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269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Segundo Vilão</a:t>
            </a:r>
            <a:endParaRPr lang="en-US" sz="1269" dirty="0"/>
          </a:p>
        </p:txBody>
      </p:sp>
      <p:sp>
        <p:nvSpPr>
          <p:cNvPr id="9" name="Text 6"/>
          <p:cNvSpPr/>
          <p:nvPr/>
        </p:nvSpPr>
        <p:spPr>
          <a:xfrm>
            <a:off x="357188" y="1530548"/>
            <a:ext cx="3000375" cy="5143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3731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32,6%</a:t>
            </a:r>
            <a:endParaRPr lang="en-US" sz="3731" dirty="0"/>
          </a:p>
        </p:txBody>
      </p:sp>
      <p:sp>
        <p:nvSpPr>
          <p:cNvPr id="10" name="Text 7"/>
          <p:cNvSpPr/>
          <p:nvPr/>
        </p:nvSpPr>
        <p:spPr>
          <a:xfrm>
            <a:off x="357188" y="2116336"/>
            <a:ext cx="3000375" cy="2928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942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das retenções envolvem Despesas Médicas Indevidas ou não comprovadas.</a:t>
            </a:r>
            <a:endParaRPr lang="en-US" sz="942" dirty="0"/>
          </a:p>
        </p:txBody>
      </p:sp>
      <p:sp>
        <p:nvSpPr>
          <p:cNvPr id="11" name="Shape 8"/>
          <p:cNvSpPr/>
          <p:nvPr/>
        </p:nvSpPr>
        <p:spPr>
          <a:xfrm>
            <a:off x="142875" y="2909292"/>
            <a:ext cx="3429000" cy="209133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142875" y="2909292"/>
            <a:ext cx="57150" cy="2091333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8" y="3492791"/>
            <a:ext cx="157163" cy="157163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85788" y="3480290"/>
            <a:ext cx="997068" cy="1806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CC0000"/>
                </a:solidFill>
                <a:latin typeface="Montserrat" pitchFamily="34" charset="0"/>
              </a:rPr>
              <a:t>ORIENTAÇÃO</a:t>
            </a:r>
            <a:endParaRPr lang="en-US" sz="1090" dirty="0"/>
          </a:p>
        </p:txBody>
      </p:sp>
      <p:sp>
        <p:nvSpPr>
          <p:cNvPr id="15" name="Text 11"/>
          <p:cNvSpPr/>
          <p:nvPr/>
        </p:nvSpPr>
        <p:spPr>
          <a:xfrm>
            <a:off x="357188" y="3769612"/>
            <a:ext cx="3000375" cy="6600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90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Despesa médica precisa ter comprovante com CPF/CNPJ do prestador e ser de natureza dedutível.</a:t>
            </a:r>
            <a:endParaRPr lang="en-US" sz="109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5" y="956370"/>
            <a:ext cx="200025" cy="20002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4164806" y="941189"/>
            <a:ext cx="261204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Cenários Comuns de Glosa</a:t>
            </a:r>
            <a:endParaRPr lang="en-US" sz="1397" dirty="0"/>
          </a:p>
        </p:txBody>
      </p:sp>
      <p:sp>
        <p:nvSpPr>
          <p:cNvPr id="18" name="Shape 13"/>
          <p:cNvSpPr/>
          <p:nvPr/>
        </p:nvSpPr>
        <p:spPr>
          <a:xfrm>
            <a:off x="3857625" y="1350169"/>
            <a:ext cx="2500313" cy="1083701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4"/>
          <p:cNvSpPr/>
          <p:nvPr/>
        </p:nvSpPr>
        <p:spPr>
          <a:xfrm>
            <a:off x="3857625" y="1350169"/>
            <a:ext cx="2500313" cy="285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0" y="1493044"/>
            <a:ext cx="2214563" cy="20002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4000500" y="1764506"/>
            <a:ext cx="22145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Recibo Inválido</a:t>
            </a:r>
            <a:endParaRPr lang="en-US" sz="885" dirty="0"/>
          </a:p>
        </p:txBody>
      </p:sp>
      <p:sp>
        <p:nvSpPr>
          <p:cNvPr id="22" name="Text 16"/>
          <p:cNvSpPr/>
          <p:nvPr/>
        </p:nvSpPr>
        <p:spPr>
          <a:xfrm>
            <a:off x="4000500" y="2015961"/>
            <a:ext cx="2214563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Documento sem o CPF ou CNPJ do prestador de serviço.</a:t>
            </a:r>
            <a:endParaRPr lang="en-US" sz="780" dirty="0"/>
          </a:p>
        </p:txBody>
      </p:sp>
      <p:sp>
        <p:nvSpPr>
          <p:cNvPr id="23" name="Shape 17"/>
          <p:cNvSpPr/>
          <p:nvPr/>
        </p:nvSpPr>
        <p:spPr>
          <a:xfrm>
            <a:off x="6500813" y="1350169"/>
            <a:ext cx="2500313" cy="1083701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18"/>
          <p:cNvSpPr/>
          <p:nvPr/>
        </p:nvSpPr>
        <p:spPr>
          <a:xfrm>
            <a:off x="6500813" y="1350169"/>
            <a:ext cx="2500313" cy="285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688" y="1493044"/>
            <a:ext cx="2214563" cy="200025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6643688" y="1764506"/>
            <a:ext cx="22145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Procedimentos Estéticos</a:t>
            </a:r>
            <a:endParaRPr lang="en-US" sz="885" dirty="0"/>
          </a:p>
        </p:txBody>
      </p:sp>
      <p:sp>
        <p:nvSpPr>
          <p:cNvPr id="27" name="Text 20"/>
          <p:cNvSpPr/>
          <p:nvPr/>
        </p:nvSpPr>
        <p:spPr>
          <a:xfrm>
            <a:off x="6643688" y="2015961"/>
            <a:ext cx="2214563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Lipoaspiração, botox, preenchimento (sem fins reparadores).</a:t>
            </a:r>
            <a:endParaRPr lang="en-US" sz="780" dirty="0"/>
          </a:p>
        </p:txBody>
      </p:sp>
      <p:sp>
        <p:nvSpPr>
          <p:cNvPr id="28" name="Shape 21"/>
          <p:cNvSpPr/>
          <p:nvPr/>
        </p:nvSpPr>
        <p:spPr>
          <a:xfrm>
            <a:off x="3857625" y="2548170"/>
            <a:ext cx="2500313" cy="1083701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Shape 22"/>
          <p:cNvSpPr/>
          <p:nvPr/>
        </p:nvSpPr>
        <p:spPr>
          <a:xfrm>
            <a:off x="3857625" y="2548170"/>
            <a:ext cx="2500313" cy="285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500" y="2691045"/>
            <a:ext cx="2214563" cy="200025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4000500" y="2962508"/>
            <a:ext cx="22145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Academia e Musculação</a:t>
            </a:r>
            <a:endParaRPr lang="en-US" sz="885" dirty="0"/>
          </a:p>
        </p:txBody>
      </p:sp>
      <p:sp>
        <p:nvSpPr>
          <p:cNvPr id="32" name="Text 24"/>
          <p:cNvSpPr/>
          <p:nvPr/>
        </p:nvSpPr>
        <p:spPr>
          <a:xfrm>
            <a:off x="4000500" y="3213962"/>
            <a:ext cx="2214563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Gastos com atividades físicas não são dedutíveis.</a:t>
            </a:r>
            <a:endParaRPr lang="en-US" sz="780" dirty="0"/>
          </a:p>
        </p:txBody>
      </p:sp>
      <p:sp>
        <p:nvSpPr>
          <p:cNvPr id="33" name="Shape 25"/>
          <p:cNvSpPr/>
          <p:nvPr/>
        </p:nvSpPr>
        <p:spPr>
          <a:xfrm>
            <a:off x="6500813" y="2548170"/>
            <a:ext cx="2500313" cy="1083701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Shape 26"/>
          <p:cNvSpPr/>
          <p:nvPr/>
        </p:nvSpPr>
        <p:spPr>
          <a:xfrm>
            <a:off x="6500813" y="2548170"/>
            <a:ext cx="2500313" cy="285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688" y="2691045"/>
            <a:ext cx="2214563" cy="200025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6643688" y="2962508"/>
            <a:ext cx="22145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Nutricionista</a:t>
            </a:r>
            <a:endParaRPr lang="en-US" sz="885" dirty="0"/>
          </a:p>
        </p:txBody>
      </p:sp>
      <p:sp>
        <p:nvSpPr>
          <p:cNvPr id="37" name="Text 28"/>
          <p:cNvSpPr/>
          <p:nvPr/>
        </p:nvSpPr>
        <p:spPr>
          <a:xfrm>
            <a:off x="6643688" y="3213962"/>
            <a:ext cx="2214563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Muitas vezes lançado indevidamente sem prescrição médica.</a:t>
            </a:r>
            <a:endParaRPr lang="en-US" sz="780" dirty="0"/>
          </a:p>
        </p:txBody>
      </p:sp>
      <p:sp>
        <p:nvSpPr>
          <p:cNvPr id="38" name="Shape 29"/>
          <p:cNvSpPr/>
          <p:nvPr/>
        </p:nvSpPr>
        <p:spPr>
          <a:xfrm>
            <a:off x="3857625" y="3746171"/>
            <a:ext cx="2500313" cy="1083701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9" name="Shape 30"/>
          <p:cNvSpPr/>
          <p:nvPr/>
        </p:nvSpPr>
        <p:spPr>
          <a:xfrm>
            <a:off x="3857625" y="3746171"/>
            <a:ext cx="2500313" cy="285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500" y="3889046"/>
            <a:ext cx="2214563" cy="200025"/>
          </a:xfrm>
          <a:prstGeom prst="rect">
            <a:avLst/>
          </a:prstGeom>
        </p:spPr>
      </p:pic>
      <p:sp>
        <p:nvSpPr>
          <p:cNvPr id="41" name="Text 31"/>
          <p:cNvSpPr/>
          <p:nvPr/>
        </p:nvSpPr>
        <p:spPr>
          <a:xfrm>
            <a:off x="4000500" y="4160509"/>
            <a:ext cx="2214563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Suplementos e Vitaminas</a:t>
            </a:r>
            <a:endParaRPr lang="en-US" sz="885" dirty="0"/>
          </a:p>
        </p:txBody>
      </p:sp>
      <p:sp>
        <p:nvSpPr>
          <p:cNvPr id="42" name="Text 32"/>
          <p:cNvSpPr/>
          <p:nvPr/>
        </p:nvSpPr>
        <p:spPr>
          <a:xfrm>
            <a:off x="4000500" y="4411963"/>
            <a:ext cx="2214563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80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Medicamentos comprados em farmácia não são dedutíveis.</a:t>
            </a:r>
            <a:endParaRPr lang="en-US" sz="780" dirty="0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CA60AFB7-915E-FDA4-E4FC-D172E92321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65539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5. Os Vilões da Malha: Erro 3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84064"/>
            <a:ext cx="8572500" cy="787598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84064"/>
            <a:ext cx="57150" cy="78759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263551"/>
            <a:ext cx="535781" cy="4286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50156" y="1212652"/>
            <a:ext cx="2483052" cy="1937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PARA DEPENDENTES</a:t>
            </a:r>
            <a:endParaRPr lang="en-US" sz="1193" dirty="0"/>
          </a:p>
        </p:txBody>
      </p:sp>
      <p:sp>
        <p:nvSpPr>
          <p:cNvPr id="10" name="Text 6"/>
          <p:cNvSpPr/>
          <p:nvPr/>
        </p:nvSpPr>
        <p:spPr>
          <a:xfrm>
            <a:off x="1250156" y="1480542"/>
            <a:ext cx="7393781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dependente, um contribuinte.</a:t>
            </a:r>
            <a:endParaRPr lang="en-US" sz="1602" dirty="0"/>
          </a:p>
        </p:txBody>
      </p:sp>
      <p:sp>
        <p:nvSpPr>
          <p:cNvPr id="11" name="Text 7"/>
          <p:cNvSpPr/>
          <p:nvPr/>
        </p:nvSpPr>
        <p:spPr>
          <a:xfrm>
            <a:off x="285750" y="2228850"/>
            <a:ext cx="857250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Cenários Comuns de Retenção</a:t>
            </a:r>
            <a:endParaRPr lang="en-US" sz="1295" dirty="0"/>
          </a:p>
        </p:txBody>
      </p:sp>
      <p:sp>
        <p:nvSpPr>
          <p:cNvPr id="12" name="Shape 8"/>
          <p:cNvSpPr/>
          <p:nvPr/>
        </p:nvSpPr>
        <p:spPr>
          <a:xfrm>
            <a:off x="285750" y="2619970"/>
            <a:ext cx="2714625" cy="223778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285750" y="2619970"/>
            <a:ext cx="2714625" cy="35719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328" y="2766417"/>
            <a:ext cx="321469" cy="32146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42938" y="3191470"/>
            <a:ext cx="2000222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Duplicidade de Declaração</a:t>
            </a:r>
            <a:endParaRPr lang="en-US" sz="1090" dirty="0"/>
          </a:p>
        </p:txBody>
      </p:sp>
      <p:sp>
        <p:nvSpPr>
          <p:cNvPr id="16" name="Text 11"/>
          <p:cNvSpPr/>
          <p:nvPr/>
        </p:nvSpPr>
        <p:spPr>
          <a:xfrm>
            <a:off x="400050" y="3684389"/>
            <a:ext cx="248602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mesmo dependente é declarado por </a:t>
            </a:r>
            <a:r>
              <a:rPr lang="en-US" sz="885" b="1" dirty="0">
                <a:solidFill>
                  <a:srgbClr val="CC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dois contribuintes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diferentes (exemplo clássico: pais separados que declaram o mesmo filho).</a:t>
            </a:r>
            <a:endParaRPr lang="en-US" sz="942" dirty="0"/>
          </a:p>
        </p:txBody>
      </p:sp>
      <p:sp>
        <p:nvSpPr>
          <p:cNvPr id="17" name="Shape 12"/>
          <p:cNvSpPr/>
          <p:nvPr/>
        </p:nvSpPr>
        <p:spPr>
          <a:xfrm>
            <a:off x="3214688" y="2619970"/>
            <a:ext cx="2714625" cy="223778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3"/>
          <p:cNvSpPr/>
          <p:nvPr/>
        </p:nvSpPr>
        <p:spPr>
          <a:xfrm>
            <a:off x="3214688" y="2619970"/>
            <a:ext cx="2714625" cy="35719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449" y="2766417"/>
            <a:ext cx="241102" cy="32146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855672" y="3191470"/>
            <a:ext cx="1432657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Declaração Própria</a:t>
            </a:r>
            <a:endParaRPr lang="en-US" sz="1090" dirty="0"/>
          </a:p>
        </p:txBody>
      </p:sp>
      <p:sp>
        <p:nvSpPr>
          <p:cNvPr id="21" name="Text 15"/>
          <p:cNvSpPr/>
          <p:nvPr/>
        </p:nvSpPr>
        <p:spPr>
          <a:xfrm>
            <a:off x="3328988" y="3684389"/>
            <a:ext cx="2486025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dependente é incluído na declaração do titular, mas também </a:t>
            </a:r>
            <a:r>
              <a:rPr lang="en-US" sz="885" b="1" dirty="0">
                <a:solidFill>
                  <a:srgbClr val="CC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entrega sua própria declaração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Imposto de Renda.</a:t>
            </a:r>
            <a:endParaRPr lang="en-US" sz="942" dirty="0"/>
          </a:p>
        </p:txBody>
      </p:sp>
      <p:sp>
        <p:nvSpPr>
          <p:cNvPr id="22" name="Shape 16"/>
          <p:cNvSpPr/>
          <p:nvPr/>
        </p:nvSpPr>
        <p:spPr>
          <a:xfrm>
            <a:off x="6143625" y="2619970"/>
            <a:ext cx="2714625" cy="223778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7"/>
          <p:cNvSpPr/>
          <p:nvPr/>
        </p:nvSpPr>
        <p:spPr>
          <a:xfrm>
            <a:off x="6143625" y="2619970"/>
            <a:ext cx="2714625" cy="35719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203" y="2766417"/>
            <a:ext cx="321469" cy="321469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6946404" y="3191470"/>
            <a:ext cx="1109039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Renda Omitida</a:t>
            </a:r>
            <a:endParaRPr lang="en-US" sz="1090" dirty="0"/>
          </a:p>
        </p:txBody>
      </p:sp>
      <p:sp>
        <p:nvSpPr>
          <p:cNvPr id="26" name="Text 19"/>
          <p:cNvSpPr/>
          <p:nvPr/>
        </p:nvSpPr>
        <p:spPr>
          <a:xfrm>
            <a:off x="6257925" y="3684389"/>
            <a:ext cx="248602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dependente possui </a:t>
            </a:r>
            <a:r>
              <a:rPr lang="en-US" sz="885" b="1" dirty="0">
                <a:solidFill>
                  <a:srgbClr val="CC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renda própria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(estágio, pensão alimentícia, etc.), mas essa renda não é informada na declaração do titular.</a:t>
            </a:r>
            <a:endParaRPr lang="en-US" sz="942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82EE65C-FB8E-BB20-54EE-D1C5B9ABD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16423" y="285750"/>
            <a:ext cx="2111154" cy="436786"/>
          </a:xfrm>
          <a:prstGeom prst="rect">
            <a:avLst/>
          </a:prstGeom>
          <a:noFill/>
          <a:ln/>
        </p:spPr>
        <p:txBody>
          <a:bodyPr wrap="none" lIns="0" tIns="170053" rIns="0" bIns="0" rtlCol="0" anchor="t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Agenda da Palestra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976908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193" dirty="0"/>
          </a:p>
        </p:txBody>
      </p:sp>
      <p:sp>
        <p:nvSpPr>
          <p:cNvPr id="5" name="Text 2"/>
          <p:cNvSpPr/>
          <p:nvPr/>
        </p:nvSpPr>
        <p:spPr>
          <a:xfrm>
            <a:off x="678656" y="976908"/>
            <a:ext cx="2026816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Introdução e Finalidade da Malha Fiscal</a:t>
            </a:r>
            <a:endParaRPr lang="en-US" sz="784" dirty="0"/>
          </a:p>
        </p:txBody>
      </p:sp>
      <p:sp>
        <p:nvSpPr>
          <p:cNvPr id="6" name="Text 3"/>
          <p:cNvSpPr/>
          <p:nvPr/>
        </p:nvSpPr>
        <p:spPr>
          <a:xfrm>
            <a:off x="285750" y="1280517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193" dirty="0"/>
          </a:p>
        </p:txBody>
      </p:sp>
      <p:sp>
        <p:nvSpPr>
          <p:cNvPr id="7" name="Text 4"/>
          <p:cNvSpPr/>
          <p:nvPr/>
        </p:nvSpPr>
        <p:spPr>
          <a:xfrm>
            <a:off x="678656" y="1280517"/>
            <a:ext cx="2322723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Fisco Algorítmico: Sistemas T-Rex e Harpia</a:t>
            </a:r>
            <a:endParaRPr lang="en-US" sz="784" dirty="0"/>
          </a:p>
        </p:txBody>
      </p:sp>
      <p:sp>
        <p:nvSpPr>
          <p:cNvPr id="8" name="Text 5"/>
          <p:cNvSpPr/>
          <p:nvPr/>
        </p:nvSpPr>
        <p:spPr>
          <a:xfrm>
            <a:off x="285750" y="1584127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193" dirty="0"/>
          </a:p>
        </p:txBody>
      </p:sp>
      <p:sp>
        <p:nvSpPr>
          <p:cNvPr id="9" name="Text 6"/>
          <p:cNvSpPr/>
          <p:nvPr/>
        </p:nvSpPr>
        <p:spPr>
          <a:xfrm>
            <a:off x="678656" y="1584127"/>
            <a:ext cx="2375855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Caráter Preventivo e Corretivo da Malha Fiscal</a:t>
            </a:r>
            <a:endParaRPr lang="en-US" sz="784" dirty="0"/>
          </a:p>
        </p:txBody>
      </p:sp>
      <p:sp>
        <p:nvSpPr>
          <p:cNvPr id="10" name="Text 7"/>
          <p:cNvSpPr/>
          <p:nvPr/>
        </p:nvSpPr>
        <p:spPr>
          <a:xfrm>
            <a:off x="285750" y="1887736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193" dirty="0"/>
          </a:p>
        </p:txBody>
      </p:sp>
      <p:sp>
        <p:nvSpPr>
          <p:cNvPr id="11" name="Text 8"/>
          <p:cNvSpPr/>
          <p:nvPr/>
        </p:nvSpPr>
        <p:spPr>
          <a:xfrm>
            <a:off x="678656" y="1887736"/>
            <a:ext cx="2833613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Retenção da Declaração e Procedimento Administrativo</a:t>
            </a:r>
            <a:endParaRPr lang="en-US" sz="784" dirty="0"/>
          </a:p>
        </p:txBody>
      </p:sp>
      <p:sp>
        <p:nvSpPr>
          <p:cNvPr id="12" name="Text 9"/>
          <p:cNvSpPr/>
          <p:nvPr/>
        </p:nvSpPr>
        <p:spPr>
          <a:xfrm>
            <a:off x="4679156" y="976908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1193" dirty="0"/>
          </a:p>
        </p:txBody>
      </p:sp>
      <p:sp>
        <p:nvSpPr>
          <p:cNvPr id="13" name="Text 10"/>
          <p:cNvSpPr/>
          <p:nvPr/>
        </p:nvSpPr>
        <p:spPr>
          <a:xfrm>
            <a:off x="5072063" y="976908"/>
            <a:ext cx="2280419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 Erros Mais Comuns – Os vilões da Malha</a:t>
            </a:r>
            <a:endParaRPr lang="en-US" sz="784" dirty="0"/>
          </a:p>
        </p:txBody>
      </p:sp>
      <p:sp>
        <p:nvSpPr>
          <p:cNvPr id="14" name="Text 11"/>
          <p:cNvSpPr/>
          <p:nvPr/>
        </p:nvSpPr>
        <p:spPr>
          <a:xfrm>
            <a:off x="4679156" y="1280517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</a:t>
            </a:r>
            <a:endParaRPr lang="en-US" sz="1193" dirty="0"/>
          </a:p>
        </p:txBody>
      </p:sp>
      <p:sp>
        <p:nvSpPr>
          <p:cNvPr id="15" name="Text 12"/>
          <p:cNvSpPr/>
          <p:nvPr/>
        </p:nvSpPr>
        <p:spPr>
          <a:xfrm>
            <a:off x="5072063" y="1280517"/>
            <a:ext cx="1060903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Orientações Práticas</a:t>
            </a:r>
            <a:endParaRPr lang="en-US" sz="784" dirty="0"/>
          </a:p>
        </p:txBody>
      </p:sp>
      <p:sp>
        <p:nvSpPr>
          <p:cNvPr id="16" name="Text 13"/>
          <p:cNvSpPr/>
          <p:nvPr/>
        </p:nvSpPr>
        <p:spPr>
          <a:xfrm>
            <a:off x="4679156" y="1584127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</a:t>
            </a:r>
            <a:endParaRPr lang="en-US" sz="1193" dirty="0"/>
          </a:p>
        </p:txBody>
      </p:sp>
      <p:sp>
        <p:nvSpPr>
          <p:cNvPr id="17" name="Text 14"/>
          <p:cNvSpPr/>
          <p:nvPr/>
        </p:nvSpPr>
        <p:spPr>
          <a:xfrm>
            <a:off x="5072063" y="1584127"/>
            <a:ext cx="2661940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Cinco Dicas Preventivas para não Cair na Armadilha</a:t>
            </a:r>
            <a:endParaRPr lang="en-US" sz="784" dirty="0"/>
          </a:p>
        </p:txBody>
      </p:sp>
      <p:sp>
        <p:nvSpPr>
          <p:cNvPr id="18" name="Text 15"/>
          <p:cNvSpPr/>
          <p:nvPr/>
        </p:nvSpPr>
        <p:spPr>
          <a:xfrm>
            <a:off x="4679156" y="1887736"/>
            <a:ext cx="28575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</a:t>
            </a:r>
            <a:endParaRPr lang="en-US" sz="1193" dirty="0"/>
          </a:p>
        </p:txBody>
      </p:sp>
      <p:sp>
        <p:nvSpPr>
          <p:cNvPr id="19" name="Text 16"/>
          <p:cNvSpPr/>
          <p:nvPr/>
        </p:nvSpPr>
        <p:spPr>
          <a:xfrm>
            <a:off x="5072063" y="1887736"/>
            <a:ext cx="1812615" cy="16000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4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Tira-Dúvidas - Perguntas Propostas</a:t>
            </a:r>
            <a:endParaRPr lang="en-US" sz="784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18E8D96-99C1-AE9C-859E-2781E18B2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28600" y="228600"/>
            <a:ext cx="86868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28600" y="741164"/>
            <a:ext cx="86868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28600" y="228600"/>
            <a:ext cx="8686800" cy="565539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5. Os Vilões da Malha: Erro 4 – Ganho de Capital Ignorado</a:t>
            </a:r>
            <a:endParaRPr lang="en-US" sz="1602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42095"/>
            <a:ext cx="200025" cy="2000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5781" y="1026914"/>
            <a:ext cx="171165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Cenários Comuns</a:t>
            </a:r>
            <a:endParaRPr lang="en-US" sz="1397" dirty="0"/>
          </a:p>
        </p:txBody>
      </p:sp>
      <p:sp>
        <p:nvSpPr>
          <p:cNvPr id="8" name="Shape 4"/>
          <p:cNvSpPr/>
          <p:nvPr/>
        </p:nvSpPr>
        <p:spPr>
          <a:xfrm>
            <a:off x="228600" y="1435894"/>
            <a:ext cx="4200525" cy="757238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5"/>
          <p:cNvSpPr/>
          <p:nvPr/>
        </p:nvSpPr>
        <p:spPr>
          <a:xfrm>
            <a:off x="228600" y="1435894"/>
            <a:ext cx="35719" cy="757238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4" y="1671638"/>
            <a:ext cx="321469" cy="2857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71538" y="1614488"/>
            <a:ext cx="3378994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Venda de imóvel com lucro não apurado no mês da transação.</a:t>
            </a:r>
            <a:endParaRPr lang="en-US" sz="987" dirty="0"/>
          </a:p>
        </p:txBody>
      </p:sp>
      <p:sp>
        <p:nvSpPr>
          <p:cNvPr id="12" name="Shape 7"/>
          <p:cNvSpPr/>
          <p:nvPr/>
        </p:nvSpPr>
        <p:spPr>
          <a:xfrm>
            <a:off x="228600" y="2336006"/>
            <a:ext cx="4200525" cy="642938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8"/>
          <p:cNvSpPr/>
          <p:nvPr/>
        </p:nvSpPr>
        <p:spPr>
          <a:xfrm>
            <a:off x="228600" y="2336006"/>
            <a:ext cx="35719" cy="642938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4" y="2514600"/>
            <a:ext cx="357188" cy="2857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07256" y="2557463"/>
            <a:ext cx="3303147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Venda de criptoativos sem declaração de ganho.</a:t>
            </a:r>
            <a:endParaRPr lang="en-US" sz="987" dirty="0"/>
          </a:p>
        </p:txBody>
      </p:sp>
      <p:sp>
        <p:nvSpPr>
          <p:cNvPr id="16" name="Shape 10"/>
          <p:cNvSpPr/>
          <p:nvPr/>
        </p:nvSpPr>
        <p:spPr>
          <a:xfrm>
            <a:off x="228600" y="3121819"/>
            <a:ext cx="4200525" cy="757238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1"/>
          <p:cNvSpPr/>
          <p:nvPr/>
        </p:nvSpPr>
        <p:spPr>
          <a:xfrm>
            <a:off x="228600" y="3121819"/>
            <a:ext cx="35719" cy="757238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94" y="3357563"/>
            <a:ext cx="285750" cy="28575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835819" y="3300413"/>
            <a:ext cx="3414713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Venda de veículos com lucro (raro, mas possível) não informado.</a:t>
            </a:r>
            <a:endParaRPr lang="en-US" sz="987" dirty="0"/>
          </a:p>
        </p:txBody>
      </p:sp>
      <p:sp>
        <p:nvSpPr>
          <p:cNvPr id="20" name="Shape 13"/>
          <p:cNvSpPr/>
          <p:nvPr/>
        </p:nvSpPr>
        <p:spPr>
          <a:xfrm>
            <a:off x="228600" y="4021931"/>
            <a:ext cx="4200525" cy="757238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4"/>
          <p:cNvSpPr/>
          <p:nvPr/>
        </p:nvSpPr>
        <p:spPr>
          <a:xfrm>
            <a:off x="228600" y="4021931"/>
            <a:ext cx="35719" cy="757238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94" y="4257675"/>
            <a:ext cx="357188" cy="285750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907256" y="4200525"/>
            <a:ext cx="334327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Ganho de capital não informado em lugar nenhum da declaração.</a:t>
            </a:r>
            <a:endParaRPr lang="en-US" sz="987" dirty="0"/>
          </a:p>
        </p:txBody>
      </p:sp>
      <p:sp>
        <p:nvSpPr>
          <p:cNvPr id="24" name="Shape 16"/>
          <p:cNvSpPr/>
          <p:nvPr/>
        </p:nvSpPr>
        <p:spPr>
          <a:xfrm>
            <a:off x="4714875" y="1026914"/>
            <a:ext cx="4200525" cy="388798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Shape 17"/>
          <p:cNvSpPr/>
          <p:nvPr/>
        </p:nvSpPr>
        <p:spPr>
          <a:xfrm>
            <a:off x="4714875" y="1026914"/>
            <a:ext cx="4200525" cy="5715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188" y="2029718"/>
            <a:ext cx="171450" cy="171450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5172075" y="2017216"/>
            <a:ext cx="1088439" cy="1937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ORIENTAÇÃO</a:t>
            </a:r>
            <a:endParaRPr lang="en-US" sz="1193" dirty="0"/>
          </a:p>
        </p:txBody>
      </p:sp>
      <p:sp>
        <p:nvSpPr>
          <p:cNvPr id="28" name="Text 19"/>
          <p:cNvSpPr/>
          <p:nvPr/>
        </p:nvSpPr>
        <p:spPr>
          <a:xfrm>
            <a:off x="4929188" y="2356545"/>
            <a:ext cx="37719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93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Apurar no mês da venda via GCAP, depois informar na DIRPF do ano seguinte.</a:t>
            </a:r>
            <a:endParaRPr lang="en-US" sz="1193" dirty="0"/>
          </a:p>
        </p:txBody>
      </p:sp>
      <p:sp>
        <p:nvSpPr>
          <p:cNvPr id="29" name="Shape 20"/>
          <p:cNvSpPr/>
          <p:nvPr/>
        </p:nvSpPr>
        <p:spPr>
          <a:xfrm>
            <a:off x="4929188" y="3085207"/>
            <a:ext cx="3771900" cy="839391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Text 21"/>
          <p:cNvSpPr/>
          <p:nvPr/>
        </p:nvSpPr>
        <p:spPr>
          <a:xfrm>
            <a:off x="5107781" y="3263801"/>
            <a:ext cx="150643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MÊS DA VENDA</a:t>
            </a:r>
            <a:endParaRPr lang="en-US" sz="1090" dirty="0"/>
          </a:p>
        </p:txBody>
      </p:sp>
      <p:sp>
        <p:nvSpPr>
          <p:cNvPr id="31" name="Text 22"/>
          <p:cNvSpPr/>
          <p:nvPr/>
        </p:nvSpPr>
        <p:spPr>
          <a:xfrm>
            <a:off x="5107781" y="3481685"/>
            <a:ext cx="1506438" cy="2643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34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Apurar no GCAP e pagar DARF</a:t>
            </a:r>
            <a:endParaRPr lang="en-US" sz="834" dirty="0"/>
          </a:p>
        </p:txBody>
      </p:sp>
      <p:pic>
        <p:nvPicPr>
          <p:cNvPr id="3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4220" y="3397746"/>
            <a:ext cx="401836" cy="214313"/>
          </a:xfrm>
          <a:prstGeom prst="rect">
            <a:avLst/>
          </a:prstGeom>
        </p:spPr>
      </p:pic>
      <p:sp>
        <p:nvSpPr>
          <p:cNvPr id="33" name="Text 23"/>
          <p:cNvSpPr/>
          <p:nvPr/>
        </p:nvSpPr>
        <p:spPr>
          <a:xfrm>
            <a:off x="7016055" y="3329880"/>
            <a:ext cx="150643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 SEGUINTE</a:t>
            </a:r>
            <a:endParaRPr lang="en-US" sz="1090" dirty="0"/>
          </a:p>
        </p:txBody>
      </p:sp>
      <p:sp>
        <p:nvSpPr>
          <p:cNvPr id="34" name="Text 24"/>
          <p:cNvSpPr/>
          <p:nvPr/>
        </p:nvSpPr>
        <p:spPr>
          <a:xfrm>
            <a:off x="7016055" y="3547765"/>
            <a:ext cx="1506438" cy="13215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34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Importar para a DIRPF</a:t>
            </a:r>
            <a:endParaRPr lang="en-US" sz="834" dirty="0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00EAC6D1-9716-17A3-C798-71861F920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14313"/>
            <a:ext cx="5778826" cy="2650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5. Os Vilões da Malha: Erro 5 – Diferenças de Centavos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705445"/>
            <a:ext cx="8572500" cy="5715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848320"/>
            <a:ext cx="285750" cy="2857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28688" y="892969"/>
            <a:ext cx="491629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Sistema da Receita Federal é Binário: Bateu ou Não Bateu</a:t>
            </a:r>
            <a:endParaRPr lang="en-US" sz="1193" dirty="0"/>
          </a:p>
        </p:txBody>
      </p:sp>
      <p:sp>
        <p:nvSpPr>
          <p:cNvPr id="7" name="Shape 3"/>
          <p:cNvSpPr/>
          <p:nvPr/>
        </p:nvSpPr>
        <p:spPr>
          <a:xfrm>
            <a:off x="285750" y="1455539"/>
            <a:ext cx="4179094" cy="293786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285750" y="1455539"/>
            <a:ext cx="4179094" cy="35719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4" y="1646634"/>
            <a:ext cx="176808" cy="1571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12589" y="1634133"/>
            <a:ext cx="242175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Problema do Arredondamento</a:t>
            </a:r>
            <a:endParaRPr lang="en-US" sz="1090" dirty="0"/>
          </a:p>
        </p:txBody>
      </p:sp>
      <p:sp>
        <p:nvSpPr>
          <p:cNvPr id="11" name="Text 6"/>
          <p:cNvSpPr/>
          <p:nvPr/>
        </p:nvSpPr>
        <p:spPr>
          <a:xfrm>
            <a:off x="464344" y="1923455"/>
            <a:ext cx="3821906" cy="5400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Muitos contribuintes e até profissionais têm o hábito de arredondar valores ou ignorar os centavos ao preencher a declaração, acreditando que uma diferença mínima não causará problemas.</a:t>
            </a:r>
            <a:endParaRPr lang="en-US" sz="942" dirty="0"/>
          </a:p>
        </p:txBody>
      </p:sp>
      <p:sp>
        <p:nvSpPr>
          <p:cNvPr id="12" name="Text 7"/>
          <p:cNvSpPr/>
          <p:nvPr/>
        </p:nvSpPr>
        <p:spPr>
          <a:xfrm>
            <a:off x="464344" y="2570662"/>
            <a:ext cx="3821906" cy="5400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 entanto, o cruzamento de dados é feito por algoritmos que buscam a </a:t>
            </a: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correspondência exata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entre o que foi declarado e o que foi informado pelas fontes pagadoras (DIRF, e-Financeira).</a:t>
            </a:r>
            <a:endParaRPr lang="en-US" sz="942" dirty="0"/>
          </a:p>
        </p:txBody>
      </p:sp>
      <p:sp>
        <p:nvSpPr>
          <p:cNvPr id="13" name="Shape 8"/>
          <p:cNvSpPr/>
          <p:nvPr/>
        </p:nvSpPr>
        <p:spPr>
          <a:xfrm>
            <a:off x="4679156" y="1455539"/>
            <a:ext cx="4179094" cy="293786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9"/>
          <p:cNvSpPr/>
          <p:nvPr/>
        </p:nvSpPr>
        <p:spPr>
          <a:xfrm>
            <a:off x="4679156" y="1455539"/>
            <a:ext cx="4179094" cy="35719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0" y="1646634"/>
            <a:ext cx="157163" cy="15716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086350" y="1634133"/>
            <a:ext cx="1225544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Consequência</a:t>
            </a:r>
            <a:endParaRPr lang="en-US" sz="1090" dirty="0"/>
          </a:p>
        </p:txBody>
      </p:sp>
      <p:sp>
        <p:nvSpPr>
          <p:cNvPr id="17" name="Text 11"/>
          <p:cNvSpPr/>
          <p:nvPr/>
        </p:nvSpPr>
        <p:spPr>
          <a:xfrm>
            <a:off x="4857750" y="1923455"/>
            <a:ext cx="3821906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divergência de apenas </a:t>
            </a:r>
            <a:r>
              <a:rPr lang="en-US" sz="885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R$ 0,01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é suficiente para que o sistema retenha a declaração automaticamente na malha fina.</a:t>
            </a:r>
            <a:endParaRPr lang="en-US" sz="942" dirty="0"/>
          </a:p>
        </p:txBody>
      </p:sp>
      <p:sp>
        <p:nvSpPr>
          <p:cNvPr id="18" name="Shape 12"/>
          <p:cNvSpPr/>
          <p:nvPr/>
        </p:nvSpPr>
        <p:spPr>
          <a:xfrm>
            <a:off x="4857750" y="2462082"/>
            <a:ext cx="3821906" cy="1010841"/>
          </a:xfrm>
          <a:prstGeom prst="rect">
            <a:avLst/>
          </a:prstGeom>
          <a:solidFill>
            <a:srgbClr val="EEF6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3"/>
          <p:cNvSpPr/>
          <p:nvPr/>
        </p:nvSpPr>
        <p:spPr>
          <a:xfrm>
            <a:off x="4857750" y="2462082"/>
            <a:ext cx="3821906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4"/>
          <p:cNvSpPr/>
          <p:nvPr/>
        </p:nvSpPr>
        <p:spPr>
          <a:xfrm>
            <a:off x="5000625" y="2569239"/>
            <a:ext cx="3536156" cy="13215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Exemplo Prático de Retenção:</a:t>
            </a:r>
            <a:endParaRPr lang="en-US" sz="784" dirty="0"/>
          </a:p>
        </p:txBody>
      </p:sp>
      <p:sp>
        <p:nvSpPr>
          <p:cNvPr id="21" name="Text 15"/>
          <p:cNvSpPr/>
          <p:nvPr/>
        </p:nvSpPr>
        <p:spPr>
          <a:xfrm>
            <a:off x="5000625" y="2772835"/>
            <a:ext cx="1440191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dirty="0">
                <a:solidFill>
                  <a:srgbClr val="00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Informado pelo Banco:</a:t>
            </a:r>
            <a:endParaRPr lang="en-US" sz="834" dirty="0"/>
          </a:p>
        </p:txBody>
      </p:sp>
      <p:sp>
        <p:nvSpPr>
          <p:cNvPr id="22" name="Text 16"/>
          <p:cNvSpPr/>
          <p:nvPr/>
        </p:nvSpPr>
        <p:spPr>
          <a:xfrm>
            <a:off x="7713799" y="2772835"/>
            <a:ext cx="82298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dirty="0">
                <a:solidFill>
                  <a:srgbClr val="00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R$ 15.432,</a:t>
            </a:r>
            <a:r>
              <a:rPr lang="en-US" sz="784" b="1" dirty="0">
                <a:solidFill>
                  <a:srgbClr val="00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87</a:t>
            </a:r>
            <a:endParaRPr lang="en-US" sz="834" dirty="0"/>
          </a:p>
        </p:txBody>
      </p:sp>
      <p:sp>
        <p:nvSpPr>
          <p:cNvPr id="23" name="Text 17"/>
          <p:cNvSpPr/>
          <p:nvPr/>
        </p:nvSpPr>
        <p:spPr>
          <a:xfrm>
            <a:off x="5000625" y="2985362"/>
            <a:ext cx="1577346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dirty="0">
                <a:solidFill>
                  <a:srgbClr val="CC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Declarado pelo Cliente:</a:t>
            </a:r>
            <a:endParaRPr lang="en-US" sz="834" dirty="0"/>
          </a:p>
        </p:txBody>
      </p:sp>
      <p:sp>
        <p:nvSpPr>
          <p:cNvPr id="24" name="Text 18"/>
          <p:cNvSpPr/>
          <p:nvPr/>
        </p:nvSpPr>
        <p:spPr>
          <a:xfrm>
            <a:off x="7713799" y="2985362"/>
            <a:ext cx="822982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34" dirty="0">
                <a:solidFill>
                  <a:srgbClr val="CC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R$ 15.432,</a:t>
            </a:r>
            <a:r>
              <a:rPr lang="en-US" sz="784" b="1" dirty="0">
                <a:solidFill>
                  <a:srgbClr val="CC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00</a:t>
            </a:r>
            <a:endParaRPr lang="en-US" sz="834" dirty="0"/>
          </a:p>
        </p:txBody>
      </p:sp>
      <p:sp>
        <p:nvSpPr>
          <p:cNvPr id="25" name="Text 19"/>
          <p:cNvSpPr/>
          <p:nvPr/>
        </p:nvSpPr>
        <p:spPr>
          <a:xfrm>
            <a:off x="5000625" y="3212176"/>
            <a:ext cx="540079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CC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Status:</a:t>
            </a:r>
            <a:endParaRPr lang="en-US" sz="885" dirty="0"/>
          </a:p>
        </p:txBody>
      </p:sp>
      <p:sp>
        <p:nvSpPr>
          <p:cNvPr id="26" name="Text 20"/>
          <p:cNvSpPr/>
          <p:nvPr/>
        </p:nvSpPr>
        <p:spPr>
          <a:xfrm>
            <a:off x="7765228" y="3212176"/>
            <a:ext cx="771553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CC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MALHA FINA</a:t>
            </a:r>
            <a:endParaRPr lang="en-US" sz="885" dirty="0"/>
          </a:p>
        </p:txBody>
      </p:sp>
      <p:sp>
        <p:nvSpPr>
          <p:cNvPr id="27" name="Shape 21"/>
          <p:cNvSpPr/>
          <p:nvPr/>
        </p:nvSpPr>
        <p:spPr>
          <a:xfrm>
            <a:off x="285750" y="4572000"/>
            <a:ext cx="8572500" cy="57150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Shape 22"/>
          <p:cNvSpPr/>
          <p:nvPr/>
        </p:nvSpPr>
        <p:spPr>
          <a:xfrm>
            <a:off x="285750" y="4572000"/>
            <a:ext cx="8572500" cy="2857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518" y="4773811"/>
            <a:ext cx="176808" cy="157163"/>
          </a:xfrm>
          <a:prstGeom prst="rect">
            <a:avLst/>
          </a:prstGeom>
        </p:spPr>
      </p:pic>
      <p:sp>
        <p:nvSpPr>
          <p:cNvPr id="30" name="Text 23"/>
          <p:cNvSpPr/>
          <p:nvPr/>
        </p:nvSpPr>
        <p:spPr>
          <a:xfrm>
            <a:off x="1755325" y="4768453"/>
            <a:ext cx="1033937" cy="1806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ORIENTAÇÃO:</a:t>
            </a:r>
            <a:endParaRPr lang="en-US" sz="1090" dirty="0"/>
          </a:p>
        </p:txBody>
      </p:sp>
      <p:sp>
        <p:nvSpPr>
          <p:cNvPr id="31" name="Text 24"/>
          <p:cNvSpPr/>
          <p:nvPr/>
        </p:nvSpPr>
        <p:spPr>
          <a:xfrm>
            <a:off x="3233886" y="4768453"/>
            <a:ext cx="1345090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Copie exatamente</a:t>
            </a:r>
            <a:endParaRPr lang="en-US" sz="1090" dirty="0"/>
          </a:p>
        </p:txBody>
      </p:sp>
      <p:sp>
        <p:nvSpPr>
          <p:cNvPr id="32" name="Text 25"/>
          <p:cNvSpPr/>
          <p:nvPr/>
        </p:nvSpPr>
        <p:spPr>
          <a:xfrm>
            <a:off x="4578976" y="4768453"/>
            <a:ext cx="2986478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está no Informe de Rendimentos.</a:t>
            </a:r>
            <a:endParaRPr lang="en-US" sz="1090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7AAFC662-775E-F49E-9943-6964AC842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194409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4347344" cy="2650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6. Estratégias de Prevenção: Estratégia 1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884039"/>
            <a:ext cx="3314700" cy="4259461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884039"/>
            <a:ext cx="3314700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1241227"/>
            <a:ext cx="571500" cy="5715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5801" y="2027039"/>
            <a:ext cx="223457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Entrevista Investigativa</a:t>
            </a:r>
            <a:endParaRPr lang="en-US" sz="1397" dirty="0"/>
          </a:p>
        </p:txBody>
      </p:sp>
      <p:sp>
        <p:nvSpPr>
          <p:cNvPr id="8" name="Text 4"/>
          <p:cNvSpPr/>
          <p:nvPr/>
        </p:nvSpPr>
        <p:spPr>
          <a:xfrm>
            <a:off x="500063" y="2436019"/>
            <a:ext cx="2886075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contador não é apenas um digitador de dados. É um </a:t>
            </a:r>
            <a:r>
              <a:rPr lang="en-US" sz="987" b="1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auditor preventivo</a:t>
            </a:r>
            <a:r>
              <a:rPr lang="en-US" sz="1050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
A entrevista com o cliente é o primeiro e mais importante filtro contra a malha fina. Não aceite apenas os documentos entregues; faça as perguntas certas.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896541"/>
            <a:ext cx="128588" cy="1714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21944" y="884039"/>
            <a:ext cx="2830181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Checklist de Perguntas Essenciais</a:t>
            </a:r>
            <a:endParaRPr lang="en-US" sz="1193" dirty="0"/>
          </a:p>
        </p:txBody>
      </p:sp>
      <p:sp>
        <p:nvSpPr>
          <p:cNvPr id="11" name="Shape 6"/>
          <p:cNvSpPr/>
          <p:nvPr/>
        </p:nvSpPr>
        <p:spPr>
          <a:xfrm>
            <a:off x="3886200" y="1223367"/>
            <a:ext cx="4972050" cy="607219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7"/>
          <p:cNvSpPr/>
          <p:nvPr/>
        </p:nvSpPr>
        <p:spPr>
          <a:xfrm>
            <a:off x="3886200" y="1223367"/>
            <a:ext cx="35719" cy="6072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1380530"/>
            <a:ext cx="171450" cy="17145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307681" y="1366242"/>
            <a:ext cx="4407694" cy="38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Você ou seus dependentes receberam alguma outra renda no ano passado (estágio, pensão, trabalhos informais)?</a:t>
            </a:r>
            <a:endParaRPr lang="en-US" sz="936" dirty="0"/>
          </a:p>
        </p:txBody>
      </p:sp>
      <p:sp>
        <p:nvSpPr>
          <p:cNvPr id="15" name="Shape 9"/>
          <p:cNvSpPr/>
          <p:nvPr/>
        </p:nvSpPr>
        <p:spPr>
          <a:xfrm>
            <a:off x="3886200" y="1937742"/>
            <a:ext cx="4972050" cy="607219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0"/>
          <p:cNvSpPr/>
          <p:nvPr/>
        </p:nvSpPr>
        <p:spPr>
          <a:xfrm>
            <a:off x="3886200" y="1937742"/>
            <a:ext cx="35719" cy="6072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2094905"/>
            <a:ext cx="171450" cy="17145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4307681" y="2080617"/>
            <a:ext cx="4407694" cy="38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Vendeu algum imóvel, veículo ou criptoativo? (Lembrando que a apuração deve ser mensal via GCAP).</a:t>
            </a:r>
            <a:endParaRPr lang="en-US" sz="936" dirty="0"/>
          </a:p>
        </p:txBody>
      </p:sp>
      <p:sp>
        <p:nvSpPr>
          <p:cNvPr id="19" name="Shape 12"/>
          <p:cNvSpPr/>
          <p:nvPr/>
        </p:nvSpPr>
        <p:spPr>
          <a:xfrm>
            <a:off x="3886200" y="2652117"/>
            <a:ext cx="4972050" cy="607219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Shape 13"/>
          <p:cNvSpPr/>
          <p:nvPr/>
        </p:nvSpPr>
        <p:spPr>
          <a:xfrm>
            <a:off x="3886200" y="2652117"/>
            <a:ext cx="35719" cy="6072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2809280"/>
            <a:ext cx="171450" cy="171450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4307681" y="2794992"/>
            <a:ext cx="4407694" cy="38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Resgatou FGTS (saque-aniversário, rescisão), recebeu seguro-desemprego ou alguma indenização trabalhista?</a:t>
            </a:r>
            <a:endParaRPr lang="en-US" sz="936" dirty="0"/>
          </a:p>
        </p:txBody>
      </p:sp>
      <p:sp>
        <p:nvSpPr>
          <p:cNvPr id="23" name="Shape 15"/>
          <p:cNvSpPr/>
          <p:nvPr/>
        </p:nvSpPr>
        <p:spPr>
          <a:xfrm>
            <a:off x="3886200" y="3366492"/>
            <a:ext cx="4972050" cy="607219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16"/>
          <p:cNvSpPr/>
          <p:nvPr/>
        </p:nvSpPr>
        <p:spPr>
          <a:xfrm>
            <a:off x="3886200" y="3366492"/>
            <a:ext cx="35719" cy="6072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3523655"/>
            <a:ext cx="171450" cy="171450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4307681" y="3509367"/>
            <a:ext cx="4407694" cy="38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Pagou pensão alimentícia? (Apenas as com decisão judicial ou escritura pública são dedutíveis).</a:t>
            </a:r>
            <a:endParaRPr lang="en-US" sz="936" dirty="0"/>
          </a:p>
        </p:txBody>
      </p:sp>
      <p:sp>
        <p:nvSpPr>
          <p:cNvPr id="27" name="Shape 18"/>
          <p:cNvSpPr/>
          <p:nvPr/>
        </p:nvSpPr>
        <p:spPr>
          <a:xfrm>
            <a:off x="3886200" y="4080867"/>
            <a:ext cx="4972050" cy="607219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Shape 19"/>
          <p:cNvSpPr/>
          <p:nvPr/>
        </p:nvSpPr>
        <p:spPr>
          <a:xfrm>
            <a:off x="3886200" y="4080867"/>
            <a:ext cx="35719" cy="6072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9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075" y="4238030"/>
            <a:ext cx="171450" cy="171450"/>
          </a:xfrm>
          <a:prstGeom prst="rect">
            <a:avLst/>
          </a:prstGeom>
        </p:spPr>
      </p:pic>
      <p:sp>
        <p:nvSpPr>
          <p:cNvPr id="30" name="Text 20"/>
          <p:cNvSpPr/>
          <p:nvPr/>
        </p:nvSpPr>
        <p:spPr>
          <a:xfrm>
            <a:off x="4307681" y="4223742"/>
            <a:ext cx="4407694" cy="38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Fez alguma reforma em imóvel? Guardou as notas fiscais para compor o custo de aquisição?</a:t>
            </a:r>
            <a:endParaRPr lang="en-US" sz="936" dirty="0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73542406-3144-D8AF-66A1-C22457EB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4389022" cy="2650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6. Estratégias de Prevenção: Estratégia 2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71437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57150" cy="71437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134070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5844" y="1106388"/>
            <a:ext cx="498033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do Centavo: Precisão Absoluta</a:t>
            </a:r>
            <a:endParaRPr lang="en-US" sz="1397" dirty="0"/>
          </a:p>
        </p:txBody>
      </p:sp>
      <p:sp>
        <p:nvSpPr>
          <p:cNvPr id="8" name="Text 4"/>
          <p:cNvSpPr/>
          <p:nvPr/>
        </p:nvSpPr>
        <p:spPr>
          <a:xfrm>
            <a:off x="1035844" y="1372493"/>
            <a:ext cx="4980338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sistema da Receita Federal não entende "aproximadamente". O cruzamento é exato.</a:t>
            </a:r>
            <a:endParaRPr lang="en-US" sz="942" dirty="0"/>
          </a:p>
        </p:txBody>
      </p:sp>
      <p:sp>
        <p:nvSpPr>
          <p:cNvPr id="9" name="Shape 5"/>
          <p:cNvSpPr/>
          <p:nvPr/>
        </p:nvSpPr>
        <p:spPr>
          <a:xfrm>
            <a:off x="285750" y="1955602"/>
            <a:ext cx="4143375" cy="182880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1955602"/>
            <a:ext cx="4143375" cy="42863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169914"/>
            <a:ext cx="214313" cy="21431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21531" y="2178844"/>
            <a:ext cx="1353183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Prática Incorreta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>
            <a:off x="500063" y="2527102"/>
            <a:ext cx="371475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Arredondar valores para facilitar a digitação ou ignorar os centavos informados nos documentos.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500063" y="3141464"/>
            <a:ext cx="3714750" cy="428625"/>
          </a:xfrm>
          <a:prstGeom prst="rect">
            <a:avLst/>
          </a:prstGeom>
          <a:solidFill>
            <a:srgbClr val="FFFFFF"/>
          </a:solidFill>
          <a:ln w="9144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0"/>
          <p:cNvSpPr/>
          <p:nvPr/>
        </p:nvSpPr>
        <p:spPr>
          <a:xfrm>
            <a:off x="500063" y="3141464"/>
            <a:ext cx="3714750" cy="428625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strike="sngStrike" dirty="0">
                <a:solidFill>
                  <a:srgbClr val="CC0000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R$ 15.432,00</a:t>
            </a:r>
            <a:endParaRPr lang="en-US" sz="1397" dirty="0"/>
          </a:p>
        </p:txBody>
      </p:sp>
      <p:sp>
        <p:nvSpPr>
          <p:cNvPr id="16" name="Shape 11"/>
          <p:cNvSpPr/>
          <p:nvPr/>
        </p:nvSpPr>
        <p:spPr>
          <a:xfrm>
            <a:off x="4714875" y="1955602"/>
            <a:ext cx="4143375" cy="182880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4714875" y="1955602"/>
            <a:ext cx="4143375" cy="428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88" y="2169914"/>
            <a:ext cx="214313" cy="21431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5250656" y="2178844"/>
            <a:ext cx="1229283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Prática Correta</a:t>
            </a:r>
            <a:endParaRPr lang="en-US" sz="1193" dirty="0"/>
          </a:p>
        </p:txBody>
      </p:sp>
      <p:sp>
        <p:nvSpPr>
          <p:cNvPr id="20" name="Text 14"/>
          <p:cNvSpPr/>
          <p:nvPr/>
        </p:nvSpPr>
        <p:spPr>
          <a:xfrm>
            <a:off x="4929188" y="2527102"/>
            <a:ext cx="371475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Copiar </a:t>
            </a: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exatamente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valor que consta no Informe de Rendimentos ou Recibo.</a:t>
            </a:r>
            <a:endParaRPr lang="en-US" sz="1050" dirty="0"/>
          </a:p>
        </p:txBody>
      </p:sp>
      <p:sp>
        <p:nvSpPr>
          <p:cNvPr id="21" name="Shape 15"/>
          <p:cNvSpPr/>
          <p:nvPr/>
        </p:nvSpPr>
        <p:spPr>
          <a:xfrm>
            <a:off x="4929188" y="3098602"/>
            <a:ext cx="3714750" cy="428625"/>
          </a:xfrm>
          <a:prstGeom prst="rect">
            <a:avLst/>
          </a:prstGeom>
          <a:solidFill>
            <a:srgbClr val="FFFFFF"/>
          </a:solidFill>
          <a:ln w="9144">
            <a:solidFill>
              <a:srgbClr val="DDDD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16"/>
          <p:cNvSpPr/>
          <p:nvPr/>
        </p:nvSpPr>
        <p:spPr>
          <a:xfrm>
            <a:off x="4929188" y="3098602"/>
            <a:ext cx="3714750" cy="428625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66CC"/>
                </a:solidFill>
                <a:latin typeface="monospace" pitchFamily="34" charset="0"/>
                <a:ea typeface="monospace" pitchFamily="34" charset="-122"/>
                <a:cs typeface="monospace" pitchFamily="34" charset="-120"/>
              </a:rPr>
              <a:t>R$ 15.432,87</a:t>
            </a:r>
            <a:endParaRPr lang="en-US" sz="1397" dirty="0"/>
          </a:p>
        </p:txBody>
      </p:sp>
      <p:sp>
        <p:nvSpPr>
          <p:cNvPr id="23" name="Shape 17"/>
          <p:cNvSpPr/>
          <p:nvPr/>
        </p:nvSpPr>
        <p:spPr>
          <a:xfrm>
            <a:off x="285750" y="4027289"/>
            <a:ext cx="8572500" cy="857250"/>
          </a:xfrm>
          <a:prstGeom prst="rect">
            <a:avLst/>
          </a:prstGeom>
          <a:solidFill>
            <a:srgbClr val="EEF6FF"/>
          </a:solidFill>
          <a:ln w="18288">
            <a:solidFill>
              <a:srgbClr val="0066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3" y="4241602"/>
            <a:ext cx="214313" cy="285750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892969" y="4205883"/>
            <a:ext cx="775096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Ação Prática para o Escritório: Protocolo Double Check</a:t>
            </a:r>
            <a:endParaRPr lang="en-US" sz="1090" dirty="0"/>
          </a:p>
        </p:txBody>
      </p:sp>
      <p:sp>
        <p:nvSpPr>
          <p:cNvPr id="26" name="Text 19"/>
          <p:cNvSpPr/>
          <p:nvPr/>
        </p:nvSpPr>
        <p:spPr>
          <a:xfrm>
            <a:off x="892969" y="4459486"/>
            <a:ext cx="7750969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Implemente uma rotina de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dupla checagem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Após a digitação da declaração, um segundo profissional (ou o próprio sistema contábil) deve conferir se os valores digitados batem com os comprovantes até o último centavo antes da transmissão.</a:t>
            </a:r>
            <a:endParaRPr lang="en-US" sz="942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28C5094-4716-80C5-9006-C0FEC67B4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14313"/>
            <a:ext cx="4389022" cy="26507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6. Estratégias de Prevenção: Estratégia 3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776883"/>
            <a:ext cx="8572500" cy="71437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776883"/>
            <a:ext cx="57150" cy="71437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955477"/>
            <a:ext cx="401836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80492" y="936724"/>
            <a:ext cx="5446970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Dossiê de Comprovação</a:t>
            </a:r>
            <a:endParaRPr lang="en-US" sz="1295" dirty="0"/>
          </a:p>
        </p:txBody>
      </p:sp>
      <p:sp>
        <p:nvSpPr>
          <p:cNvPr id="8" name="Text 4"/>
          <p:cNvSpPr/>
          <p:nvPr/>
        </p:nvSpPr>
        <p:spPr>
          <a:xfrm>
            <a:off x="1080492" y="1184970"/>
            <a:ext cx="5446970" cy="14644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defesa antecipada: organização documental rigorosa para pronta resposta à Receita Federal.</a:t>
            </a:r>
            <a:endParaRPr lang="en-US" sz="942" dirty="0"/>
          </a:p>
        </p:txBody>
      </p:sp>
      <p:sp>
        <p:nvSpPr>
          <p:cNvPr id="9" name="Shape 5"/>
          <p:cNvSpPr/>
          <p:nvPr/>
        </p:nvSpPr>
        <p:spPr>
          <a:xfrm>
            <a:off x="285750" y="1705570"/>
            <a:ext cx="2714625" cy="322361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1705570"/>
            <a:ext cx="271462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512" y="1937742"/>
            <a:ext cx="241102" cy="32146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79739" y="2419945"/>
            <a:ext cx="112662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Guardar</a:t>
            </a:r>
            <a:endParaRPr lang="en-US" sz="109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94" y="2977158"/>
            <a:ext cx="114300" cy="1143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35831" y="2948583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Recibos médicos com </a:t>
            </a: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CPF/CNPJ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assinatura.</a:t>
            </a:r>
            <a:endParaRPr lang="en-US" sz="942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94" y="3444348"/>
            <a:ext cx="114300" cy="1143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935831" y="3415773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Notas Fiscais de serviços dedutíveis.</a:t>
            </a:r>
            <a:endParaRPr lang="en-US" sz="942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094" y="3911538"/>
            <a:ext cx="114300" cy="11430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35831" y="3882963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Informes de Rendimentos (bancos, corretoras, empresas).</a:t>
            </a:r>
            <a:endParaRPr lang="en-US" sz="942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094" y="4378728"/>
            <a:ext cx="114300" cy="114300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935831" y="4350153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Comprovantes de pagamento de pensão alimentícia.</a:t>
            </a:r>
            <a:endParaRPr lang="en-US" sz="942" dirty="0"/>
          </a:p>
        </p:txBody>
      </p:sp>
      <p:sp>
        <p:nvSpPr>
          <p:cNvPr id="21" name="Shape 12"/>
          <p:cNvSpPr/>
          <p:nvPr/>
        </p:nvSpPr>
        <p:spPr>
          <a:xfrm>
            <a:off x="3214688" y="1705570"/>
            <a:ext cx="2714625" cy="322361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3"/>
          <p:cNvSpPr/>
          <p:nvPr/>
        </p:nvSpPr>
        <p:spPr>
          <a:xfrm>
            <a:off x="3214688" y="1705570"/>
            <a:ext cx="271462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1082" y="1937742"/>
            <a:ext cx="401836" cy="321469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4021848" y="2419945"/>
            <a:ext cx="1100305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Guardar</a:t>
            </a:r>
            <a:endParaRPr lang="en-US" sz="1090" dirty="0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031" y="2977158"/>
            <a:ext cx="114300" cy="114300"/>
          </a:xfrm>
          <a:prstGeom prst="rect">
            <a:avLst/>
          </a:prstGeom>
        </p:spPr>
      </p:pic>
      <p:sp>
        <p:nvSpPr>
          <p:cNvPr id="26" name="Text 15"/>
          <p:cNvSpPr/>
          <p:nvPr/>
        </p:nvSpPr>
        <p:spPr>
          <a:xfrm>
            <a:off x="3864769" y="2948583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Priorize o </a:t>
            </a: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formato digital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(PDFs, imagens escaneadas).</a:t>
            </a:r>
            <a:endParaRPr lang="en-US" sz="942" dirty="0"/>
          </a:p>
        </p:txBody>
      </p:sp>
      <p:pic>
        <p:nvPicPr>
          <p:cNvPr id="27" name="Image 9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031" y="3444348"/>
            <a:ext cx="114300" cy="114300"/>
          </a:xfrm>
          <a:prstGeom prst="rect">
            <a:avLst/>
          </a:prstGeom>
        </p:spPr>
      </p:pic>
      <p:sp>
        <p:nvSpPr>
          <p:cNvPr id="28" name="Text 16"/>
          <p:cNvSpPr/>
          <p:nvPr/>
        </p:nvSpPr>
        <p:spPr>
          <a:xfrm>
            <a:off x="3864769" y="3415773"/>
            <a:ext cx="1665498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Organize por ano-calendário.</a:t>
            </a:r>
            <a:endParaRPr lang="en-US" sz="942" dirty="0"/>
          </a:p>
        </p:txBody>
      </p:sp>
      <p:pic>
        <p:nvPicPr>
          <p:cNvPr id="29" name="Image 1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031" y="3731521"/>
            <a:ext cx="114300" cy="114300"/>
          </a:xfrm>
          <a:prstGeom prst="rect">
            <a:avLst/>
          </a:prstGeom>
        </p:spPr>
      </p:pic>
      <p:sp>
        <p:nvSpPr>
          <p:cNvPr id="30" name="Text 17"/>
          <p:cNvSpPr/>
          <p:nvPr/>
        </p:nvSpPr>
        <p:spPr>
          <a:xfrm>
            <a:off x="3864769" y="3702946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Separe pastas por titular e por cada dependente.</a:t>
            </a:r>
            <a:endParaRPr lang="en-US" sz="942" dirty="0"/>
          </a:p>
        </p:txBody>
      </p:sp>
      <p:pic>
        <p:nvPicPr>
          <p:cNvPr id="31" name="Image 1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031" y="4198711"/>
            <a:ext cx="114300" cy="114300"/>
          </a:xfrm>
          <a:prstGeom prst="rect">
            <a:avLst/>
          </a:prstGeom>
        </p:spPr>
      </p:pic>
      <p:sp>
        <p:nvSpPr>
          <p:cNvPr id="32" name="Text 18"/>
          <p:cNvSpPr/>
          <p:nvPr/>
        </p:nvSpPr>
        <p:spPr>
          <a:xfrm>
            <a:off x="3864769" y="4170136"/>
            <a:ext cx="1885950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Mantenha backup em nuvem para evitar perda de dados.</a:t>
            </a:r>
            <a:endParaRPr lang="en-US" sz="942" dirty="0"/>
          </a:p>
        </p:txBody>
      </p:sp>
      <p:sp>
        <p:nvSpPr>
          <p:cNvPr id="33" name="Shape 19"/>
          <p:cNvSpPr/>
          <p:nvPr/>
        </p:nvSpPr>
        <p:spPr>
          <a:xfrm>
            <a:off x="6143625" y="1705570"/>
            <a:ext cx="2714625" cy="322361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Shape 20"/>
          <p:cNvSpPr/>
          <p:nvPr/>
        </p:nvSpPr>
        <p:spPr>
          <a:xfrm>
            <a:off x="6143625" y="1705570"/>
            <a:ext cx="271462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5" name="Image 12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9848" y="1937742"/>
            <a:ext cx="282178" cy="321469"/>
          </a:xfrm>
          <a:prstGeom prst="rect">
            <a:avLst/>
          </a:prstGeom>
        </p:spPr>
      </p:pic>
      <p:sp>
        <p:nvSpPr>
          <p:cNvPr id="36" name="Text 21"/>
          <p:cNvSpPr/>
          <p:nvPr/>
        </p:nvSpPr>
        <p:spPr>
          <a:xfrm>
            <a:off x="6799538" y="2419945"/>
            <a:ext cx="1402798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 Quanto Tempo</a:t>
            </a:r>
            <a:endParaRPr lang="en-US" sz="1090" dirty="0"/>
          </a:p>
        </p:txBody>
      </p:sp>
      <p:pic>
        <p:nvPicPr>
          <p:cNvPr id="37" name="Image 1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969" y="2977158"/>
            <a:ext cx="114300" cy="114300"/>
          </a:xfrm>
          <a:prstGeom prst="rect">
            <a:avLst/>
          </a:prstGeom>
        </p:spPr>
      </p:pic>
      <p:sp>
        <p:nvSpPr>
          <p:cNvPr id="38" name="Text 22"/>
          <p:cNvSpPr/>
          <p:nvPr/>
        </p:nvSpPr>
        <p:spPr>
          <a:xfrm>
            <a:off x="6799538" y="2829597"/>
            <a:ext cx="1486821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regra legal é de </a:t>
            </a: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 anos</a:t>
            </a: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942" dirty="0"/>
          </a:p>
        </p:txBody>
      </p:sp>
      <p:pic>
        <p:nvPicPr>
          <p:cNvPr id="39" name="Image 1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969" y="3264331"/>
            <a:ext cx="114300" cy="114300"/>
          </a:xfrm>
          <a:prstGeom prst="rect">
            <a:avLst/>
          </a:prstGeom>
        </p:spPr>
      </p:pic>
      <p:sp>
        <p:nvSpPr>
          <p:cNvPr id="40" name="Text 23"/>
          <p:cNvSpPr/>
          <p:nvPr/>
        </p:nvSpPr>
        <p:spPr>
          <a:xfrm>
            <a:off x="6793706" y="3131863"/>
            <a:ext cx="1885950" cy="70500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Regra Geral: O prazo conta a partir do primeiro dia do ano seguinte ao da entrega da declaração.</a:t>
            </a:r>
            <a:endParaRPr lang="en-US" sz="942" dirty="0"/>
          </a:p>
        </p:txBody>
      </p:sp>
      <p:pic>
        <p:nvPicPr>
          <p:cNvPr id="41" name="Image 1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969" y="3911538"/>
            <a:ext cx="114300" cy="114300"/>
          </a:xfrm>
          <a:prstGeom prst="rect">
            <a:avLst/>
          </a:prstGeom>
        </p:spPr>
      </p:pic>
      <p:sp>
        <p:nvSpPr>
          <p:cNvPr id="42" name="Text 24"/>
          <p:cNvSpPr/>
          <p:nvPr/>
        </p:nvSpPr>
        <p:spPr>
          <a:xfrm>
            <a:off x="6793706" y="3882963"/>
            <a:ext cx="1885950" cy="5400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Exemplo: Informe de 2026 (Ano-Calendário 2025) deve ser guardada até 31/12/2031.</a:t>
            </a:r>
            <a:endParaRPr lang="en-US" sz="942" dirty="0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7DAA0FC6-C36C-FAE4-1429-73325B391A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6. Estratégias de Prevenção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955477"/>
            <a:ext cx="3347070" cy="2293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Estratégia 4 – Monitoramento Ativo</a:t>
            </a:r>
            <a:endParaRPr lang="en-US" sz="1397" dirty="0"/>
          </a:p>
        </p:txBody>
      </p:sp>
      <p:sp>
        <p:nvSpPr>
          <p:cNvPr id="5" name="Shape 2"/>
          <p:cNvSpPr/>
          <p:nvPr/>
        </p:nvSpPr>
        <p:spPr>
          <a:xfrm>
            <a:off x="285750" y="1400175"/>
            <a:ext cx="8572500" cy="85725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285750" y="1400175"/>
            <a:ext cx="71438" cy="8572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614488"/>
            <a:ext cx="375047" cy="42862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60859" y="1531441"/>
            <a:ext cx="741164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dos 15 Dias</a:t>
            </a:r>
            <a:endParaRPr lang="en-US" sz="1397" dirty="0"/>
          </a:p>
        </p:txBody>
      </p:sp>
      <p:sp>
        <p:nvSpPr>
          <p:cNvPr id="9" name="Text 5"/>
          <p:cNvSpPr/>
          <p:nvPr/>
        </p:nvSpPr>
        <p:spPr>
          <a:xfrm>
            <a:off x="1160859" y="1797546"/>
            <a:ext cx="7411641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trabalho do contador não termina no momento da transmissão. O acompanhamento proativo é o que diferencia um serviço de excelência.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285750" y="2543175"/>
            <a:ext cx="2571750" cy="24574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285750" y="2543175"/>
            <a:ext cx="2571750" cy="428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31" y="2793206"/>
            <a:ext cx="357188" cy="35718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52156" y="3328988"/>
            <a:ext cx="123891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Transmissão</a:t>
            </a:r>
            <a:endParaRPr lang="en-US" sz="1193" dirty="0"/>
          </a:p>
        </p:txBody>
      </p:sp>
      <p:sp>
        <p:nvSpPr>
          <p:cNvPr id="14" name="Text 9"/>
          <p:cNvSpPr/>
          <p:nvPr/>
        </p:nvSpPr>
        <p:spPr>
          <a:xfrm>
            <a:off x="428625" y="3632597"/>
            <a:ext cx="228600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Envio da declaração e entrega do recibo ao cliente. O processamento inicial pelos sistemas da RFB ocorre em poucas horas.</a:t>
            </a:r>
            <a:endParaRPr lang="en-US" sz="942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516" y="3629025"/>
            <a:ext cx="178594" cy="285750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3286125" y="2543175"/>
            <a:ext cx="2571750" cy="24574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1"/>
          <p:cNvSpPr/>
          <p:nvPr/>
        </p:nvSpPr>
        <p:spPr>
          <a:xfrm>
            <a:off x="3286125" y="2543175"/>
            <a:ext cx="2571750" cy="428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406" y="2793206"/>
            <a:ext cx="357188" cy="357188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023940" y="3328988"/>
            <a:ext cx="1096091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Verificação</a:t>
            </a:r>
            <a:endParaRPr lang="en-US" sz="1193" dirty="0"/>
          </a:p>
        </p:txBody>
      </p:sp>
      <p:sp>
        <p:nvSpPr>
          <p:cNvPr id="20" name="Text 13"/>
          <p:cNvSpPr/>
          <p:nvPr/>
        </p:nvSpPr>
        <p:spPr>
          <a:xfrm>
            <a:off x="3429000" y="3632597"/>
            <a:ext cx="228600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Acesso ao portal </a:t>
            </a:r>
            <a:r>
              <a:rPr lang="en-US" sz="885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e-CAC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aproximadamente 15 dias após o envio para verificar o status do processamento.</a:t>
            </a:r>
            <a:endParaRPr lang="en-US" sz="942" dirty="0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891" y="3629025"/>
            <a:ext cx="178594" cy="285750"/>
          </a:xfrm>
          <a:prstGeom prst="rect">
            <a:avLst/>
          </a:prstGeom>
        </p:spPr>
      </p:pic>
      <p:sp>
        <p:nvSpPr>
          <p:cNvPr id="22" name="Shape 14"/>
          <p:cNvSpPr/>
          <p:nvPr/>
        </p:nvSpPr>
        <p:spPr>
          <a:xfrm>
            <a:off x="6286500" y="2543175"/>
            <a:ext cx="2571750" cy="24574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5"/>
          <p:cNvSpPr/>
          <p:nvPr/>
        </p:nvSpPr>
        <p:spPr>
          <a:xfrm>
            <a:off x="6286500" y="2543175"/>
            <a:ext cx="2571750" cy="4286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3781" y="2793206"/>
            <a:ext cx="357188" cy="357188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6813156" y="3328988"/>
            <a:ext cx="151843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Ação Preventiva</a:t>
            </a:r>
            <a:endParaRPr lang="en-US" sz="1193" dirty="0"/>
          </a:p>
        </p:txBody>
      </p:sp>
      <p:sp>
        <p:nvSpPr>
          <p:cNvPr id="26" name="Text 17"/>
          <p:cNvSpPr/>
          <p:nvPr/>
        </p:nvSpPr>
        <p:spPr>
          <a:xfrm>
            <a:off x="6429375" y="3632597"/>
            <a:ext cx="228600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houver status "Com Pendências", analisar o motivo e enviar a </a:t>
            </a:r>
            <a:r>
              <a:rPr lang="en-US" sz="885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Declaração Retificadora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antes de qualquer intimação.</a:t>
            </a:r>
            <a:endParaRPr lang="en-US" sz="942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3D514E9-5BD4-741E-2881-D3E398FA7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6. Estratégias de Prevenção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726877"/>
            <a:ext cx="3872855" cy="1937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Estratégia 5 – Pré-</a:t>
            </a:r>
            <a:r>
              <a:rPr lang="en-US" sz="1193" b="1" dirty="0" err="1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preenchida</a:t>
            </a: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193" b="1" dirty="0" err="1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</a:t>
            </a: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Ferramenta</a:t>
            </a:r>
            <a:endParaRPr lang="en-US" sz="1193" dirty="0"/>
          </a:p>
        </p:txBody>
      </p:sp>
      <p:sp>
        <p:nvSpPr>
          <p:cNvPr id="5" name="Shape 2"/>
          <p:cNvSpPr/>
          <p:nvPr/>
        </p:nvSpPr>
        <p:spPr>
          <a:xfrm>
            <a:off x="285750" y="1330523"/>
            <a:ext cx="3314700" cy="3812977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285750" y="1330523"/>
            <a:ext cx="3314700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366" y="1459111"/>
            <a:ext cx="321469" cy="42862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05749" y="1973461"/>
            <a:ext cx="2074673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Mudança de Paradigma</a:t>
            </a:r>
            <a:endParaRPr lang="en-US" sz="1295" dirty="0"/>
          </a:p>
        </p:txBody>
      </p:sp>
      <p:sp>
        <p:nvSpPr>
          <p:cNvPr id="9" name="Text 5"/>
          <p:cNvSpPr/>
          <p:nvPr/>
        </p:nvSpPr>
        <p:spPr>
          <a:xfrm>
            <a:off x="428625" y="2243138"/>
            <a:ext cx="3028950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declaração pré-preenchida </a:t>
            </a:r>
            <a:r>
              <a:rPr lang="en-US" sz="987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é a verdade absoluta</a:t>
            </a: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Ela é apenas um reflexo do que a Receita Federal já sabe sobre o contribuinte.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28625" y="2943225"/>
            <a:ext cx="3028950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Receita pode herdar erros de terceiros (ex: uma clínica médica que informou o valor errado na DMED).</a:t>
            </a:r>
            <a:endParaRPr lang="en-US" sz="1050" dirty="0"/>
          </a:p>
        </p:txBody>
      </p:sp>
      <p:sp>
        <p:nvSpPr>
          <p:cNvPr id="11" name="Shape 7"/>
          <p:cNvSpPr/>
          <p:nvPr/>
        </p:nvSpPr>
        <p:spPr>
          <a:xfrm>
            <a:off x="428625" y="3700463"/>
            <a:ext cx="3028950" cy="510778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8"/>
          <p:cNvSpPr/>
          <p:nvPr/>
        </p:nvSpPr>
        <p:spPr>
          <a:xfrm>
            <a:off x="428625" y="3700463"/>
            <a:ext cx="3028950" cy="510778"/>
          </a:xfrm>
          <a:prstGeom prst="rect">
            <a:avLst/>
          </a:prstGeom>
          <a:noFill/>
          <a:ln/>
        </p:spPr>
        <p:txBody>
          <a:bodyPr wrap="square" lIns="127508" tIns="85090" rIns="127508" bIns="0" rtlCol="0" anchor="ctr">
            <a:spAutoFit/>
          </a:bodyPr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uso da pré-preenchida não isenta o contribuinte da responsabilidade pelos dados!</a:t>
            </a:r>
            <a:endParaRPr lang="en-US" sz="885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343918"/>
            <a:ext cx="185738" cy="1857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157663" y="1330523"/>
            <a:ext cx="2291609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Checklist de Segurança</a:t>
            </a:r>
            <a:endParaRPr lang="en-US" sz="1295" dirty="0"/>
          </a:p>
        </p:txBody>
      </p:sp>
      <p:sp>
        <p:nvSpPr>
          <p:cNvPr id="15" name="Shape 10"/>
          <p:cNvSpPr/>
          <p:nvPr/>
        </p:nvSpPr>
        <p:spPr>
          <a:xfrm>
            <a:off x="3886200" y="1671638"/>
            <a:ext cx="4972050" cy="74222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3886200" y="1671638"/>
            <a:ext cx="35719" cy="742224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2"/>
          <p:cNvSpPr/>
          <p:nvPr/>
        </p:nvSpPr>
        <p:spPr>
          <a:xfrm>
            <a:off x="4014788" y="1771650"/>
            <a:ext cx="28575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602" dirty="0"/>
          </a:p>
        </p:txBody>
      </p:sp>
      <p:sp>
        <p:nvSpPr>
          <p:cNvPr id="18" name="Text 13"/>
          <p:cNvSpPr/>
          <p:nvPr/>
        </p:nvSpPr>
        <p:spPr>
          <a:xfrm>
            <a:off x="4414838" y="1771650"/>
            <a:ext cx="4314825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Importação Inicial</a:t>
            </a:r>
            <a:endParaRPr lang="en-US" sz="1090" dirty="0"/>
          </a:p>
        </p:txBody>
      </p:sp>
      <p:sp>
        <p:nvSpPr>
          <p:cNvPr id="19" name="Text 14"/>
          <p:cNvSpPr/>
          <p:nvPr/>
        </p:nvSpPr>
        <p:spPr>
          <a:xfrm>
            <a:off x="4414838" y="2010966"/>
            <a:ext cx="4314825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Baixe a declaração pré-preenchida para usar como base e reduzir erros de digitação.</a:t>
            </a:r>
            <a:endParaRPr lang="en-US" sz="942" dirty="0"/>
          </a:p>
        </p:txBody>
      </p:sp>
      <p:sp>
        <p:nvSpPr>
          <p:cNvPr id="20" name="Shape 15"/>
          <p:cNvSpPr/>
          <p:nvPr/>
        </p:nvSpPr>
        <p:spPr>
          <a:xfrm>
            <a:off x="3886200" y="2499587"/>
            <a:ext cx="4972050" cy="74222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3886200" y="2499587"/>
            <a:ext cx="35719" cy="742224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17"/>
          <p:cNvSpPr/>
          <p:nvPr/>
        </p:nvSpPr>
        <p:spPr>
          <a:xfrm>
            <a:off x="4014788" y="2599599"/>
            <a:ext cx="28575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602" dirty="0"/>
          </a:p>
        </p:txBody>
      </p:sp>
      <p:sp>
        <p:nvSpPr>
          <p:cNvPr id="23" name="Text 18"/>
          <p:cNvSpPr/>
          <p:nvPr/>
        </p:nvSpPr>
        <p:spPr>
          <a:xfrm>
            <a:off x="4414838" y="2599599"/>
            <a:ext cx="4314825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Conferência Rigorosa</a:t>
            </a:r>
            <a:endParaRPr lang="en-US" sz="1090" dirty="0"/>
          </a:p>
        </p:txBody>
      </p:sp>
      <p:sp>
        <p:nvSpPr>
          <p:cNvPr id="24" name="Text 19"/>
          <p:cNvSpPr/>
          <p:nvPr/>
        </p:nvSpPr>
        <p:spPr>
          <a:xfrm>
            <a:off x="4414838" y="2838915"/>
            <a:ext cx="4314825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Compare linha por linha os dados importados com os documentos físicos/digitais fornecidos pelo cliente.</a:t>
            </a:r>
            <a:endParaRPr lang="en-US" sz="942" dirty="0"/>
          </a:p>
        </p:txBody>
      </p:sp>
      <p:sp>
        <p:nvSpPr>
          <p:cNvPr id="25" name="Shape 20"/>
          <p:cNvSpPr/>
          <p:nvPr/>
        </p:nvSpPr>
        <p:spPr>
          <a:xfrm>
            <a:off x="3886200" y="3327536"/>
            <a:ext cx="4972050" cy="74222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21"/>
          <p:cNvSpPr/>
          <p:nvPr/>
        </p:nvSpPr>
        <p:spPr>
          <a:xfrm>
            <a:off x="3886200" y="3327536"/>
            <a:ext cx="35719" cy="742224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2"/>
          <p:cNvSpPr/>
          <p:nvPr/>
        </p:nvSpPr>
        <p:spPr>
          <a:xfrm>
            <a:off x="4014788" y="3427549"/>
            <a:ext cx="28575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602" dirty="0"/>
          </a:p>
        </p:txBody>
      </p:sp>
      <p:sp>
        <p:nvSpPr>
          <p:cNvPr id="28" name="Text 23"/>
          <p:cNvSpPr/>
          <p:nvPr/>
        </p:nvSpPr>
        <p:spPr>
          <a:xfrm>
            <a:off x="4414838" y="3427549"/>
            <a:ext cx="4314825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Investigação de Divergências</a:t>
            </a:r>
            <a:endParaRPr lang="en-US" sz="1090" dirty="0"/>
          </a:p>
        </p:txBody>
      </p:sp>
      <p:sp>
        <p:nvSpPr>
          <p:cNvPr id="29" name="Text 24"/>
          <p:cNvSpPr/>
          <p:nvPr/>
        </p:nvSpPr>
        <p:spPr>
          <a:xfrm>
            <a:off x="4414838" y="3666865"/>
            <a:ext cx="4314825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houver diferença entre a pré-preenchida e o recibo do cliente, investigue a origem do erro antes de transmitir.</a:t>
            </a:r>
            <a:endParaRPr lang="en-US" sz="942" dirty="0"/>
          </a:p>
        </p:txBody>
      </p:sp>
      <p:sp>
        <p:nvSpPr>
          <p:cNvPr id="30" name="Shape 25"/>
          <p:cNvSpPr/>
          <p:nvPr/>
        </p:nvSpPr>
        <p:spPr>
          <a:xfrm>
            <a:off x="3886200" y="4155486"/>
            <a:ext cx="4972050" cy="742224"/>
          </a:xfrm>
          <a:prstGeom prst="rect">
            <a:avLst/>
          </a:prstGeom>
          <a:solidFill>
            <a:srgbClr val="FFFD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6"/>
          <p:cNvSpPr/>
          <p:nvPr/>
        </p:nvSpPr>
        <p:spPr>
          <a:xfrm>
            <a:off x="3886200" y="4155486"/>
            <a:ext cx="35719" cy="742224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27"/>
          <p:cNvSpPr/>
          <p:nvPr/>
        </p:nvSpPr>
        <p:spPr>
          <a:xfrm>
            <a:off x="4014788" y="4255498"/>
            <a:ext cx="28575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602" dirty="0"/>
          </a:p>
        </p:txBody>
      </p:sp>
      <p:sp>
        <p:nvSpPr>
          <p:cNvPr id="33" name="Text 28"/>
          <p:cNvSpPr/>
          <p:nvPr/>
        </p:nvSpPr>
        <p:spPr>
          <a:xfrm>
            <a:off x="4414838" y="4255498"/>
            <a:ext cx="4314825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de Ouro</a:t>
            </a:r>
            <a:endParaRPr lang="en-US" sz="1090" dirty="0"/>
          </a:p>
        </p:txBody>
      </p:sp>
      <p:sp>
        <p:nvSpPr>
          <p:cNvPr id="34" name="Text 29"/>
          <p:cNvSpPr/>
          <p:nvPr/>
        </p:nvSpPr>
        <p:spPr>
          <a:xfrm>
            <a:off x="4414838" y="4494814"/>
            <a:ext cx="4314825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 caso de conflito insolúvel,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prevalece o documento comprobatório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(nota fiscal, recibo, informe oficial).</a:t>
            </a:r>
            <a:endParaRPr lang="en-US" sz="942" dirty="0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491E58D3-B3D3-8097-122C-10125B3FE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7. Dicas Práticas para o Contribuinte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955477"/>
            <a:ext cx="8572500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Dica 1 – Declare Todas as Rendas</a:t>
            </a:r>
            <a:endParaRPr lang="en-US" sz="1397" dirty="0"/>
          </a:p>
        </p:txBody>
      </p:sp>
      <p:sp>
        <p:nvSpPr>
          <p:cNvPr id="5" name="Shape 2"/>
          <p:cNvSpPr/>
          <p:nvPr/>
        </p:nvSpPr>
        <p:spPr>
          <a:xfrm>
            <a:off x="285750" y="1400175"/>
            <a:ext cx="8572500" cy="85725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285750" y="1400175"/>
            <a:ext cx="57150" cy="8572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650206"/>
            <a:ext cx="357188" cy="3571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5844" y="1512689"/>
            <a:ext cx="7608094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Erro Mais Comum (30,8%)</a:t>
            </a:r>
            <a:endParaRPr lang="en-US" sz="1193" dirty="0"/>
          </a:p>
        </p:txBody>
      </p:sp>
      <p:sp>
        <p:nvSpPr>
          <p:cNvPr id="9" name="Text 5"/>
          <p:cNvSpPr/>
          <p:nvPr/>
        </p:nvSpPr>
        <p:spPr>
          <a:xfrm>
            <a:off x="1035844" y="1744861"/>
            <a:ext cx="7608094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omissão de rendimentos é o principal motivo de retenção na malha fina. A regra é simples: </a:t>
            </a:r>
            <a:r>
              <a:rPr lang="en-US" sz="987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toda renda recebida deve ser declarada</a:t>
            </a: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independentemente da fonte ou se houve retenção de imposto.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285750" y="2543175"/>
            <a:ext cx="2738428" cy="121086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285750" y="2543175"/>
            <a:ext cx="273842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363" y="2736056"/>
            <a:ext cx="257175" cy="25717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23900" y="3114675"/>
            <a:ext cx="1262100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Múltiplos Vínculos</a:t>
            </a:r>
            <a:endParaRPr lang="en-US" sz="987" dirty="0"/>
          </a:p>
        </p:txBody>
      </p:sp>
      <p:sp>
        <p:nvSpPr>
          <p:cNvPr id="14" name="Text 9"/>
          <p:cNvSpPr/>
          <p:nvPr/>
        </p:nvSpPr>
        <p:spPr>
          <a:xfrm>
            <a:off x="428625" y="3350419"/>
            <a:ext cx="2452678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Salários de mais de um emprego ou serviços prestados como autônomo.</a:t>
            </a:r>
            <a:endParaRPr lang="en-US" sz="834" dirty="0"/>
          </a:p>
        </p:txBody>
      </p:sp>
      <p:sp>
        <p:nvSpPr>
          <p:cNvPr id="15" name="Shape 10"/>
          <p:cNvSpPr/>
          <p:nvPr/>
        </p:nvSpPr>
        <p:spPr>
          <a:xfrm>
            <a:off x="3202772" y="2543175"/>
            <a:ext cx="2738428" cy="121086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3202772" y="2543175"/>
            <a:ext cx="273842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385" y="2736056"/>
            <a:ext cx="257175" cy="2571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3782002" y="3114675"/>
            <a:ext cx="1579941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Renda de Dependentes</a:t>
            </a:r>
            <a:endParaRPr lang="en-US" sz="987" dirty="0"/>
          </a:p>
        </p:txBody>
      </p:sp>
      <p:sp>
        <p:nvSpPr>
          <p:cNvPr id="19" name="Text 13"/>
          <p:cNvSpPr/>
          <p:nvPr/>
        </p:nvSpPr>
        <p:spPr>
          <a:xfrm>
            <a:off x="3345647" y="3350419"/>
            <a:ext cx="2452678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Bolsa de estágio, pensão alimentícia ou salários recebidos por dependentes.</a:t>
            </a:r>
            <a:endParaRPr lang="en-US" sz="834" dirty="0"/>
          </a:p>
        </p:txBody>
      </p:sp>
      <p:sp>
        <p:nvSpPr>
          <p:cNvPr id="20" name="Shape 14"/>
          <p:cNvSpPr/>
          <p:nvPr/>
        </p:nvSpPr>
        <p:spPr>
          <a:xfrm>
            <a:off x="6119794" y="2543175"/>
            <a:ext cx="2738456" cy="121086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5"/>
          <p:cNvSpPr/>
          <p:nvPr/>
        </p:nvSpPr>
        <p:spPr>
          <a:xfrm>
            <a:off x="6119794" y="2543175"/>
            <a:ext cx="2738456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361" y="2736056"/>
            <a:ext cx="289322" cy="257175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865646" y="3114675"/>
            <a:ext cx="1246752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FGTS e Rescisões</a:t>
            </a:r>
            <a:endParaRPr lang="en-US" sz="987" dirty="0"/>
          </a:p>
        </p:txBody>
      </p:sp>
      <p:sp>
        <p:nvSpPr>
          <p:cNvPr id="24" name="Text 17"/>
          <p:cNvSpPr/>
          <p:nvPr/>
        </p:nvSpPr>
        <p:spPr>
          <a:xfrm>
            <a:off x="6262669" y="3350419"/>
            <a:ext cx="2452706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Saque-aniversário, saque por demissão e verbas rescisórias.</a:t>
            </a:r>
            <a:endParaRPr lang="en-US" sz="834" dirty="0"/>
          </a:p>
        </p:txBody>
      </p:sp>
      <p:sp>
        <p:nvSpPr>
          <p:cNvPr id="25" name="Shape 18"/>
          <p:cNvSpPr/>
          <p:nvPr/>
        </p:nvSpPr>
        <p:spPr>
          <a:xfrm>
            <a:off x="285750" y="3926216"/>
            <a:ext cx="2738428" cy="121728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19"/>
          <p:cNvSpPr/>
          <p:nvPr/>
        </p:nvSpPr>
        <p:spPr>
          <a:xfrm>
            <a:off x="285750" y="3926216"/>
            <a:ext cx="273842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289" y="4119097"/>
            <a:ext cx="289322" cy="257175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1353294" y="4497716"/>
            <a:ext cx="603312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Aluguéis</a:t>
            </a:r>
            <a:endParaRPr lang="en-US" sz="987" dirty="0"/>
          </a:p>
        </p:txBody>
      </p:sp>
      <p:sp>
        <p:nvSpPr>
          <p:cNvPr id="29" name="Text 21"/>
          <p:cNvSpPr/>
          <p:nvPr/>
        </p:nvSpPr>
        <p:spPr>
          <a:xfrm>
            <a:off x="428625" y="4733460"/>
            <a:ext cx="2452678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Valores recebidos pela locação de imóveis (mesmo via imobiliária ou Airbnb).</a:t>
            </a:r>
            <a:endParaRPr lang="en-US" sz="834" dirty="0"/>
          </a:p>
        </p:txBody>
      </p:sp>
      <p:sp>
        <p:nvSpPr>
          <p:cNvPr id="30" name="Shape 22"/>
          <p:cNvSpPr/>
          <p:nvPr/>
        </p:nvSpPr>
        <p:spPr>
          <a:xfrm>
            <a:off x="3202772" y="3926216"/>
            <a:ext cx="2738428" cy="121728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3"/>
          <p:cNvSpPr/>
          <p:nvPr/>
        </p:nvSpPr>
        <p:spPr>
          <a:xfrm>
            <a:off x="3202772" y="3926216"/>
            <a:ext cx="2738428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3385" y="4119097"/>
            <a:ext cx="257175" cy="257175"/>
          </a:xfrm>
          <a:prstGeom prst="rect">
            <a:avLst/>
          </a:prstGeom>
        </p:spPr>
      </p:pic>
      <p:sp>
        <p:nvSpPr>
          <p:cNvPr id="33" name="Text 24"/>
          <p:cNvSpPr/>
          <p:nvPr/>
        </p:nvSpPr>
        <p:spPr>
          <a:xfrm>
            <a:off x="4123367" y="4497716"/>
            <a:ext cx="897238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Indenizações</a:t>
            </a:r>
            <a:endParaRPr lang="en-US" sz="987" dirty="0"/>
          </a:p>
        </p:txBody>
      </p:sp>
      <p:sp>
        <p:nvSpPr>
          <p:cNvPr id="34" name="Text 25"/>
          <p:cNvSpPr/>
          <p:nvPr/>
        </p:nvSpPr>
        <p:spPr>
          <a:xfrm>
            <a:off x="3345647" y="4733460"/>
            <a:ext cx="2452678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Valores recebidos em ações trabalhistas ou processos judiciais.</a:t>
            </a:r>
            <a:endParaRPr lang="en-US" sz="834" dirty="0"/>
          </a:p>
        </p:txBody>
      </p:sp>
      <p:sp>
        <p:nvSpPr>
          <p:cNvPr id="35" name="Shape 26"/>
          <p:cNvSpPr/>
          <p:nvPr/>
        </p:nvSpPr>
        <p:spPr>
          <a:xfrm>
            <a:off x="6119794" y="3926216"/>
            <a:ext cx="2738456" cy="121728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Shape 27"/>
          <p:cNvSpPr/>
          <p:nvPr/>
        </p:nvSpPr>
        <p:spPr>
          <a:xfrm>
            <a:off x="6119794" y="3926216"/>
            <a:ext cx="2738456" cy="285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434" y="4125516"/>
            <a:ext cx="257175" cy="257175"/>
          </a:xfrm>
          <a:prstGeom prst="rect">
            <a:avLst/>
          </a:prstGeom>
        </p:spPr>
      </p:pic>
      <p:sp>
        <p:nvSpPr>
          <p:cNvPr id="38" name="Text 28"/>
          <p:cNvSpPr/>
          <p:nvPr/>
        </p:nvSpPr>
        <p:spPr>
          <a:xfrm>
            <a:off x="7008661" y="4504134"/>
            <a:ext cx="960723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Investimentos</a:t>
            </a:r>
            <a:endParaRPr lang="en-US" sz="987" dirty="0"/>
          </a:p>
        </p:txBody>
      </p:sp>
      <p:sp>
        <p:nvSpPr>
          <p:cNvPr id="39" name="Text 29"/>
          <p:cNvSpPr/>
          <p:nvPr/>
        </p:nvSpPr>
        <p:spPr>
          <a:xfrm>
            <a:off x="6262669" y="4739878"/>
            <a:ext cx="2452706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Rendimentos de aplicações financeiras, dividendos e juros sobre capital próprio.</a:t>
            </a:r>
            <a:endParaRPr lang="en-US" sz="834" dirty="0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1798BCA-698F-3D2B-1239-B8FC4CC48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2102" y="4403069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7. Dicas Práticas para Contribuintes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955477"/>
            <a:ext cx="8572500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Dica 2 – Despesas Médicas Válidas</a:t>
            </a:r>
            <a:endParaRPr lang="en-US" sz="1397" dirty="0"/>
          </a:p>
        </p:txBody>
      </p:sp>
      <p:sp>
        <p:nvSpPr>
          <p:cNvPr id="5" name="Shape 2"/>
          <p:cNvSpPr/>
          <p:nvPr/>
        </p:nvSpPr>
        <p:spPr>
          <a:xfrm>
            <a:off x="285750" y="1400175"/>
            <a:ext cx="4143375" cy="57150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285750" y="1935956"/>
            <a:ext cx="4143375" cy="35719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67" y="1628775"/>
            <a:ext cx="257175" cy="2571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81798" y="1651099"/>
            <a:ext cx="2115582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PODE (Dedutível)</a:t>
            </a:r>
            <a:endParaRPr lang="en-US" sz="1295" dirty="0"/>
          </a:p>
        </p:txBody>
      </p:sp>
      <p:sp>
        <p:nvSpPr>
          <p:cNvPr id="9" name="Shape 5"/>
          <p:cNvSpPr/>
          <p:nvPr/>
        </p:nvSpPr>
        <p:spPr>
          <a:xfrm>
            <a:off x="285750" y="2114550"/>
            <a:ext cx="2018109" cy="7429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114550"/>
            <a:ext cx="35719" cy="74295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450306"/>
            <a:ext cx="187523" cy="21431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59023" y="2257425"/>
            <a:ext cx="1401961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Médicos de qualquer especialidade</a:t>
            </a:r>
            <a:endParaRPr lang="en-US" sz="987" dirty="0"/>
          </a:p>
        </p:txBody>
      </p:sp>
      <p:sp>
        <p:nvSpPr>
          <p:cNvPr id="13" name="Shape 8"/>
          <p:cNvSpPr/>
          <p:nvPr/>
        </p:nvSpPr>
        <p:spPr>
          <a:xfrm>
            <a:off x="2411016" y="2114550"/>
            <a:ext cx="2018109" cy="7429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9"/>
          <p:cNvSpPr/>
          <p:nvPr/>
        </p:nvSpPr>
        <p:spPr>
          <a:xfrm>
            <a:off x="2411016" y="2114550"/>
            <a:ext cx="35719" cy="74295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891" y="2450306"/>
            <a:ext cx="187523" cy="21431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2884289" y="2257425"/>
            <a:ext cx="1401961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Dentistas (incluindo implantes e aparelhos)</a:t>
            </a:r>
            <a:endParaRPr lang="en-US" sz="987" dirty="0"/>
          </a:p>
        </p:txBody>
      </p:sp>
      <p:sp>
        <p:nvSpPr>
          <p:cNvPr id="17" name="Shape 11"/>
          <p:cNvSpPr/>
          <p:nvPr/>
        </p:nvSpPr>
        <p:spPr>
          <a:xfrm>
            <a:off x="285750" y="2964656"/>
            <a:ext cx="2018109" cy="942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2"/>
          <p:cNvSpPr/>
          <p:nvPr/>
        </p:nvSpPr>
        <p:spPr>
          <a:xfrm>
            <a:off x="285750" y="2964656"/>
            <a:ext cx="35719" cy="9429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" y="3400425"/>
            <a:ext cx="214313" cy="214313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85813" y="3107531"/>
            <a:ext cx="1375172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Psicólogos, Fisioterapeutas e Terapeutas Ocupacionais</a:t>
            </a:r>
            <a:endParaRPr lang="en-US" sz="987" dirty="0"/>
          </a:p>
        </p:txBody>
      </p:sp>
      <p:sp>
        <p:nvSpPr>
          <p:cNvPr id="21" name="Shape 14"/>
          <p:cNvSpPr/>
          <p:nvPr/>
        </p:nvSpPr>
        <p:spPr>
          <a:xfrm>
            <a:off x="2411016" y="2964656"/>
            <a:ext cx="2018109" cy="942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5"/>
          <p:cNvSpPr/>
          <p:nvPr/>
        </p:nvSpPr>
        <p:spPr>
          <a:xfrm>
            <a:off x="2411016" y="2964656"/>
            <a:ext cx="35719" cy="9429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891" y="3400425"/>
            <a:ext cx="267891" cy="214313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2964656" y="3207544"/>
            <a:ext cx="1321594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Hospitais, clínicas e exames laboratoriais</a:t>
            </a:r>
            <a:endParaRPr lang="en-US" sz="987" dirty="0"/>
          </a:p>
        </p:txBody>
      </p:sp>
      <p:sp>
        <p:nvSpPr>
          <p:cNvPr id="25" name="Shape 17"/>
          <p:cNvSpPr/>
          <p:nvPr/>
        </p:nvSpPr>
        <p:spPr>
          <a:xfrm>
            <a:off x="285750" y="4014788"/>
            <a:ext cx="2018109" cy="7429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18"/>
          <p:cNvSpPr/>
          <p:nvPr/>
        </p:nvSpPr>
        <p:spPr>
          <a:xfrm>
            <a:off x="285750" y="4014788"/>
            <a:ext cx="35719" cy="74295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25" y="4350544"/>
            <a:ext cx="214313" cy="214313"/>
          </a:xfrm>
          <a:prstGeom prst="rect">
            <a:avLst/>
          </a:prstGeom>
        </p:spPr>
      </p:pic>
      <p:sp>
        <p:nvSpPr>
          <p:cNvPr id="28" name="Text 19"/>
          <p:cNvSpPr/>
          <p:nvPr/>
        </p:nvSpPr>
        <p:spPr>
          <a:xfrm>
            <a:off x="785813" y="4157663"/>
            <a:ext cx="1375172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Planos de saúde (titular e dependentes)</a:t>
            </a:r>
            <a:endParaRPr lang="en-US" sz="987" dirty="0"/>
          </a:p>
        </p:txBody>
      </p:sp>
      <p:sp>
        <p:nvSpPr>
          <p:cNvPr id="29" name="Shape 20"/>
          <p:cNvSpPr/>
          <p:nvPr/>
        </p:nvSpPr>
        <p:spPr>
          <a:xfrm>
            <a:off x="4714875" y="1400175"/>
            <a:ext cx="4143375" cy="5715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Shape 21"/>
          <p:cNvSpPr/>
          <p:nvPr/>
        </p:nvSpPr>
        <p:spPr>
          <a:xfrm>
            <a:off x="4714875" y="1935956"/>
            <a:ext cx="4143375" cy="35719"/>
          </a:xfrm>
          <a:prstGeom prst="rect">
            <a:avLst/>
          </a:prstGeom>
          <a:solidFill>
            <a:srgbClr val="33333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373" y="1628775"/>
            <a:ext cx="257175" cy="257175"/>
          </a:xfrm>
          <a:prstGeom prst="rect">
            <a:avLst/>
          </a:prstGeom>
        </p:spPr>
      </p:pic>
      <p:sp>
        <p:nvSpPr>
          <p:cNvPr id="32" name="Text 22"/>
          <p:cNvSpPr/>
          <p:nvPr/>
        </p:nvSpPr>
        <p:spPr>
          <a:xfrm>
            <a:off x="5838704" y="1651099"/>
            <a:ext cx="2260048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NÃO PODE (Glosa)</a:t>
            </a:r>
            <a:endParaRPr lang="en-US" sz="1295" dirty="0"/>
          </a:p>
        </p:txBody>
      </p:sp>
      <p:sp>
        <p:nvSpPr>
          <p:cNvPr id="33" name="Shape 23"/>
          <p:cNvSpPr/>
          <p:nvPr/>
        </p:nvSpPr>
        <p:spPr>
          <a:xfrm>
            <a:off x="4714875" y="2114550"/>
            <a:ext cx="2018109" cy="942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Shape 24"/>
          <p:cNvSpPr/>
          <p:nvPr/>
        </p:nvSpPr>
        <p:spPr>
          <a:xfrm>
            <a:off x="4714875" y="2114550"/>
            <a:ext cx="35719" cy="9429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5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7750" y="2550319"/>
            <a:ext cx="214313" cy="214313"/>
          </a:xfrm>
          <a:prstGeom prst="rect">
            <a:avLst/>
          </a:prstGeom>
        </p:spPr>
      </p:pic>
      <p:sp>
        <p:nvSpPr>
          <p:cNvPr id="36" name="Text 25"/>
          <p:cNvSpPr/>
          <p:nvPr/>
        </p:nvSpPr>
        <p:spPr>
          <a:xfrm>
            <a:off x="5214938" y="2257425"/>
            <a:ext cx="1375172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Procedimentos puramente estéticos (sem fim reparador)</a:t>
            </a:r>
            <a:endParaRPr lang="en-US" sz="987" dirty="0"/>
          </a:p>
        </p:txBody>
      </p:sp>
      <p:sp>
        <p:nvSpPr>
          <p:cNvPr id="37" name="Shape 26"/>
          <p:cNvSpPr/>
          <p:nvPr/>
        </p:nvSpPr>
        <p:spPr>
          <a:xfrm>
            <a:off x="6840141" y="2114550"/>
            <a:ext cx="2018109" cy="942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8" name="Shape 27"/>
          <p:cNvSpPr/>
          <p:nvPr/>
        </p:nvSpPr>
        <p:spPr>
          <a:xfrm>
            <a:off x="6840141" y="2114550"/>
            <a:ext cx="35719" cy="9429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9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3016" y="2550319"/>
            <a:ext cx="267891" cy="214313"/>
          </a:xfrm>
          <a:prstGeom prst="rect">
            <a:avLst/>
          </a:prstGeom>
        </p:spPr>
      </p:pic>
      <p:sp>
        <p:nvSpPr>
          <p:cNvPr id="40" name="Text 28"/>
          <p:cNvSpPr/>
          <p:nvPr/>
        </p:nvSpPr>
        <p:spPr>
          <a:xfrm>
            <a:off x="7393781" y="2457450"/>
            <a:ext cx="1321594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Academias, pilates e personal trainer</a:t>
            </a:r>
            <a:endParaRPr lang="en-US" sz="987" dirty="0"/>
          </a:p>
        </p:txBody>
      </p:sp>
      <p:sp>
        <p:nvSpPr>
          <p:cNvPr id="41" name="Shape 29"/>
          <p:cNvSpPr/>
          <p:nvPr/>
        </p:nvSpPr>
        <p:spPr>
          <a:xfrm>
            <a:off x="4714875" y="3164681"/>
            <a:ext cx="2018109" cy="942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2" name="Shape 30"/>
          <p:cNvSpPr/>
          <p:nvPr/>
        </p:nvSpPr>
        <p:spPr>
          <a:xfrm>
            <a:off x="4714875" y="3164681"/>
            <a:ext cx="35719" cy="9429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3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750" y="3600450"/>
            <a:ext cx="241102" cy="214313"/>
          </a:xfrm>
          <a:prstGeom prst="rect">
            <a:avLst/>
          </a:prstGeom>
        </p:spPr>
      </p:pic>
      <p:sp>
        <p:nvSpPr>
          <p:cNvPr id="44" name="Text 31"/>
          <p:cNvSpPr/>
          <p:nvPr/>
        </p:nvSpPr>
        <p:spPr>
          <a:xfrm>
            <a:off x="5241727" y="3307556"/>
            <a:ext cx="1348383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Medicamentos e suplementos comprados em farmácia</a:t>
            </a:r>
            <a:endParaRPr lang="en-US" sz="987" dirty="0"/>
          </a:p>
        </p:txBody>
      </p:sp>
      <p:sp>
        <p:nvSpPr>
          <p:cNvPr id="45" name="Shape 32"/>
          <p:cNvSpPr/>
          <p:nvPr/>
        </p:nvSpPr>
        <p:spPr>
          <a:xfrm>
            <a:off x="6840141" y="3164681"/>
            <a:ext cx="2018109" cy="942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6" name="Shape 33"/>
          <p:cNvSpPr/>
          <p:nvPr/>
        </p:nvSpPr>
        <p:spPr>
          <a:xfrm>
            <a:off x="6840141" y="3164681"/>
            <a:ext cx="35719" cy="94297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7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83016" y="3600450"/>
            <a:ext cx="241102" cy="214313"/>
          </a:xfrm>
          <a:prstGeom prst="rect">
            <a:avLst/>
          </a:prstGeom>
        </p:spPr>
      </p:pic>
      <p:sp>
        <p:nvSpPr>
          <p:cNvPr id="48" name="Text 34"/>
          <p:cNvSpPr/>
          <p:nvPr/>
        </p:nvSpPr>
        <p:spPr>
          <a:xfrm>
            <a:off x="7366992" y="3507581"/>
            <a:ext cx="1348383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Óculos de grau e lentes de contato</a:t>
            </a:r>
            <a:endParaRPr lang="en-US" sz="987" dirty="0"/>
          </a:p>
        </p:txBody>
      </p:sp>
      <p:sp>
        <p:nvSpPr>
          <p:cNvPr id="49" name="Shape 35"/>
          <p:cNvSpPr/>
          <p:nvPr/>
        </p:nvSpPr>
        <p:spPr>
          <a:xfrm>
            <a:off x="4714875" y="4214813"/>
            <a:ext cx="2018109" cy="7429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0" name="Shape 36"/>
          <p:cNvSpPr/>
          <p:nvPr/>
        </p:nvSpPr>
        <p:spPr>
          <a:xfrm>
            <a:off x="4714875" y="4214813"/>
            <a:ext cx="35719" cy="74295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1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57750" y="4550569"/>
            <a:ext cx="160734" cy="214313"/>
          </a:xfrm>
          <a:prstGeom prst="rect">
            <a:avLst/>
          </a:prstGeom>
        </p:spPr>
      </p:pic>
      <p:sp>
        <p:nvSpPr>
          <p:cNvPr id="52" name="Text 37"/>
          <p:cNvSpPr/>
          <p:nvPr/>
        </p:nvSpPr>
        <p:spPr>
          <a:xfrm>
            <a:off x="5161359" y="4357688"/>
            <a:ext cx="1428750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Qualquer despesa sem recibo válido (com CPF/CNPJ)</a:t>
            </a:r>
            <a:endParaRPr lang="en-US" sz="987" dirty="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94008E37-9D0A-C834-F4F6-A815AB677B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Dica 3 – Dependentes Corretos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1026914"/>
            <a:ext cx="3314700" cy="1789509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1026914"/>
            <a:ext cx="3314700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209" y="1312664"/>
            <a:ext cx="535781" cy="4286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7699" y="1884164"/>
            <a:ext cx="1910779" cy="1937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do </a:t>
            </a:r>
            <a:r>
              <a:rPr lang="en-US" sz="1193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dependente</a:t>
            </a:r>
            <a:endParaRPr lang="en-US" sz="1193" dirty="0"/>
          </a:p>
        </p:txBody>
      </p:sp>
      <p:sp>
        <p:nvSpPr>
          <p:cNvPr id="8" name="Text 4"/>
          <p:cNvSpPr/>
          <p:nvPr/>
        </p:nvSpPr>
        <p:spPr>
          <a:xfrm>
            <a:off x="500063" y="2187773"/>
            <a:ext cx="28860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dependente só pode constar em </a:t>
            </a:r>
            <a:r>
              <a:rPr lang="en-US" sz="987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</a:t>
            </a: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declaração por ano-calendário.</a:t>
            </a:r>
            <a:endParaRPr lang="en-US" sz="1050" dirty="0"/>
          </a:p>
        </p:txBody>
      </p:sp>
      <p:sp>
        <p:nvSpPr>
          <p:cNvPr id="9" name="Shape 5"/>
          <p:cNvSpPr/>
          <p:nvPr/>
        </p:nvSpPr>
        <p:spPr>
          <a:xfrm>
            <a:off x="285750" y="3027164"/>
            <a:ext cx="3314700" cy="1290145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225" y="3241477"/>
            <a:ext cx="285750" cy="2857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00063" y="3634383"/>
            <a:ext cx="2886075" cy="5400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85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o dependente for incluído, TODA a renda dele (estágio, pensão, trabalhos eventuais) DEVE ser somada à renda do titular.</a:t>
            </a:r>
            <a:endParaRPr lang="en-US" sz="885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1040309"/>
            <a:ext cx="185738" cy="18573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179094" y="1026914"/>
            <a:ext cx="1806141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Armadilhas Comuns</a:t>
            </a:r>
            <a:endParaRPr lang="en-US" sz="1295" dirty="0"/>
          </a:p>
        </p:txBody>
      </p:sp>
      <p:sp>
        <p:nvSpPr>
          <p:cNvPr id="14" name="Shape 8"/>
          <p:cNvSpPr/>
          <p:nvPr/>
        </p:nvSpPr>
        <p:spPr>
          <a:xfrm>
            <a:off x="3886200" y="1418034"/>
            <a:ext cx="4972050" cy="107940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9"/>
          <p:cNvSpPr/>
          <p:nvPr/>
        </p:nvSpPr>
        <p:spPr>
          <a:xfrm>
            <a:off x="3886200" y="1418034"/>
            <a:ext cx="35719" cy="1079404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794" y="1596628"/>
            <a:ext cx="285750" cy="22860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493419" y="1560909"/>
            <a:ext cx="418623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Pais Separados</a:t>
            </a:r>
            <a:endParaRPr lang="en-US" sz="1090" dirty="0"/>
          </a:p>
        </p:txBody>
      </p:sp>
      <p:sp>
        <p:nvSpPr>
          <p:cNvPr id="18" name="Text 11"/>
          <p:cNvSpPr/>
          <p:nvPr/>
        </p:nvSpPr>
        <p:spPr>
          <a:xfrm>
            <a:off x="4493419" y="1814513"/>
            <a:ext cx="4186238" cy="5400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Ambos os pais declaram o mesmo filho. Apenas quem detém a guarda judicial (ou acordo) pode declará-lo como dependente. O outro declara como alimentando.</a:t>
            </a:r>
            <a:endParaRPr lang="en-US" sz="942" dirty="0"/>
          </a:p>
        </p:txBody>
      </p:sp>
      <p:sp>
        <p:nvSpPr>
          <p:cNvPr id="19" name="Shape 12"/>
          <p:cNvSpPr/>
          <p:nvPr/>
        </p:nvSpPr>
        <p:spPr>
          <a:xfrm>
            <a:off x="3886200" y="2640313"/>
            <a:ext cx="4972050" cy="89938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Shape 13"/>
          <p:cNvSpPr/>
          <p:nvPr/>
        </p:nvSpPr>
        <p:spPr>
          <a:xfrm>
            <a:off x="3886200" y="2640313"/>
            <a:ext cx="35719" cy="899387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794" y="2818907"/>
            <a:ext cx="285750" cy="228600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4493419" y="2783188"/>
            <a:ext cx="418623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Declaração Própria</a:t>
            </a:r>
            <a:endParaRPr lang="en-US" sz="1090" dirty="0"/>
          </a:p>
        </p:txBody>
      </p:sp>
      <p:sp>
        <p:nvSpPr>
          <p:cNvPr id="23" name="Text 15"/>
          <p:cNvSpPr/>
          <p:nvPr/>
        </p:nvSpPr>
        <p:spPr>
          <a:xfrm>
            <a:off x="4493419" y="3036791"/>
            <a:ext cx="4186238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filho começou a trabalhar, entregou a própria declaração para restituir imposto, mas o pai continuou declarando-o como dependente.</a:t>
            </a:r>
            <a:endParaRPr lang="en-US" sz="942" dirty="0"/>
          </a:p>
        </p:txBody>
      </p:sp>
      <p:sp>
        <p:nvSpPr>
          <p:cNvPr id="24" name="Shape 16"/>
          <p:cNvSpPr/>
          <p:nvPr/>
        </p:nvSpPr>
        <p:spPr>
          <a:xfrm>
            <a:off x="3886200" y="3682575"/>
            <a:ext cx="4972050" cy="899387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Shape 17"/>
          <p:cNvSpPr/>
          <p:nvPr/>
        </p:nvSpPr>
        <p:spPr>
          <a:xfrm>
            <a:off x="3886200" y="3682575"/>
            <a:ext cx="35719" cy="899387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794" y="3861169"/>
            <a:ext cx="285750" cy="228600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4493419" y="3825450"/>
            <a:ext cx="4186238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 de Idade</a:t>
            </a:r>
            <a:endParaRPr lang="en-US" sz="1090" dirty="0"/>
          </a:p>
        </p:txBody>
      </p:sp>
      <p:sp>
        <p:nvSpPr>
          <p:cNvPr id="28" name="Text 19"/>
          <p:cNvSpPr/>
          <p:nvPr/>
        </p:nvSpPr>
        <p:spPr>
          <a:xfrm>
            <a:off x="4493419" y="4079053"/>
            <a:ext cx="4186238" cy="3600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Filhos só podem ser dependentes até 21 anos, ou até 24 anos se estiverem cursando ensino superior ou escola técnica.</a:t>
            </a:r>
            <a:endParaRPr lang="en-US" sz="942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6E3F3F27-947B-54A6-1E00-DBA91145F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O Que é a Malha Fiscal?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84064"/>
            <a:ext cx="4143375" cy="248602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84064"/>
            <a:ext cx="35719" cy="248602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00063" y="1298377"/>
            <a:ext cx="3714750" cy="20574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malha fiscal é um </a:t>
            </a:r>
            <a:r>
              <a:rPr lang="en-US" sz="987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 automatizado de parametrização e cruzamento de dados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operado pela Receita Federal do Brasil (RFB). 
 Ela não é um processo manual, mas sim um conjunto de algoritmos de alta precisão que comparam as informações declaradas pelos contribuintes com dados fornecidos por terceiros (empresas, bancos, instituições financeiras, etc.).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4714875" y="1084064"/>
            <a:ext cx="414337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Características Principais:</a:t>
            </a:r>
            <a:endParaRPr lang="en-US" sz="1193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5" y="1473398"/>
            <a:ext cx="214313" cy="17145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036344" y="1459111"/>
            <a:ext cx="2294176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Processamento automático e em massa</a:t>
            </a:r>
            <a:endParaRPr lang="en-US" sz="942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1837730"/>
            <a:ext cx="214313" cy="17145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036344" y="1823442"/>
            <a:ext cx="3778151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Utilização de Inteligência Artificial (sistemas como T-Rex e Harpia)</a:t>
            </a:r>
            <a:endParaRPr lang="en-US" sz="942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2202061"/>
            <a:ext cx="214313" cy="1714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036344" y="2187773"/>
            <a:ext cx="3002105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Análise de milhões de declarações simultaneamente</a:t>
            </a:r>
            <a:endParaRPr lang="en-US" sz="942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75" y="2566392"/>
            <a:ext cx="214313" cy="17145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036344" y="2552105"/>
            <a:ext cx="2423322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Identificação de padrões de inconsistência</a:t>
            </a:r>
            <a:endParaRPr lang="en-US" sz="942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75" y="2930723"/>
            <a:ext cx="214313" cy="1714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036344" y="2916436"/>
            <a:ext cx="2637244" cy="18001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Aplicação de critérios objetivos e matemáticos</a:t>
            </a:r>
            <a:endParaRPr lang="en-US" sz="942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41E49B3F-03E2-C714-1827-517EBA034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Dica 4 – Ganho de Capital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85725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71438" cy="857250"/>
          </a:xfrm>
          <a:prstGeom prst="rect">
            <a:avLst/>
          </a:prstGeom>
          <a:solidFill>
            <a:srgbClr val="33333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205508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71563" y="1059954"/>
            <a:ext cx="7572375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Erro da Temporalidade</a:t>
            </a:r>
            <a:endParaRPr lang="en-US" sz="1295" dirty="0"/>
          </a:p>
        </p:txBody>
      </p:sp>
      <p:sp>
        <p:nvSpPr>
          <p:cNvPr id="8" name="Text 4"/>
          <p:cNvSpPr/>
          <p:nvPr/>
        </p:nvSpPr>
        <p:spPr>
          <a:xfrm>
            <a:off x="1071563" y="1308199"/>
            <a:ext cx="757237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imposto sobre a venda de bens com lucro </a:t>
            </a:r>
            <a:r>
              <a:rPr lang="en-US" sz="987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</a:t>
            </a: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é pago na declaração anual. Deixar para apurar o ganho apenas no ano seguinte gera multas pesadas e juros.</a:t>
            </a:r>
            <a:endParaRPr lang="en-US" sz="1050" dirty="0"/>
          </a:p>
        </p:txBody>
      </p:sp>
      <p:sp>
        <p:nvSpPr>
          <p:cNvPr id="9" name="Shape 5"/>
          <p:cNvSpPr/>
          <p:nvPr/>
        </p:nvSpPr>
        <p:spPr>
          <a:xfrm>
            <a:off x="285750" y="2169914"/>
            <a:ext cx="2571750" cy="2830711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169914"/>
            <a:ext cx="2571750" cy="428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707" y="2419945"/>
            <a:ext cx="401836" cy="3571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44423" y="2955727"/>
            <a:ext cx="854404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A Venda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>
            <a:off x="428625" y="3259336"/>
            <a:ext cx="228600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Venda de imóveis, veículos, criptoativos ou participações societárias por um valor superior ao custo de aquisição.</a:t>
            </a:r>
            <a:endParaRPr lang="en-US" sz="942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516" y="3442395"/>
            <a:ext cx="178594" cy="285750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3286125" y="2169914"/>
            <a:ext cx="2571750" cy="2830711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0"/>
          <p:cNvSpPr/>
          <p:nvPr/>
        </p:nvSpPr>
        <p:spPr>
          <a:xfrm>
            <a:off x="3286125" y="2169914"/>
            <a:ext cx="2571750" cy="4286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055" y="2419945"/>
            <a:ext cx="267891" cy="35718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3770030" y="2955727"/>
            <a:ext cx="1603911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Apuração Mensal</a:t>
            </a:r>
            <a:endParaRPr lang="en-US" sz="1193" dirty="0"/>
          </a:p>
        </p:txBody>
      </p:sp>
      <p:sp>
        <p:nvSpPr>
          <p:cNvPr id="19" name="Text 12"/>
          <p:cNvSpPr/>
          <p:nvPr/>
        </p:nvSpPr>
        <p:spPr>
          <a:xfrm>
            <a:off x="3429000" y="3259336"/>
            <a:ext cx="228600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Preencher o programa </a:t>
            </a:r>
            <a:r>
              <a:rPr lang="en-US" sz="885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GCAP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pagar o DARF do imposto até o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último dia útil do mês seguinte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à venda.</a:t>
            </a:r>
            <a:endParaRPr lang="en-US" sz="942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891" y="3442395"/>
            <a:ext cx="178594" cy="285750"/>
          </a:xfrm>
          <a:prstGeom prst="rect">
            <a:avLst/>
          </a:prstGeom>
        </p:spPr>
      </p:pic>
      <p:sp>
        <p:nvSpPr>
          <p:cNvPr id="21" name="Shape 13"/>
          <p:cNvSpPr/>
          <p:nvPr/>
        </p:nvSpPr>
        <p:spPr>
          <a:xfrm>
            <a:off x="6286500" y="2169914"/>
            <a:ext cx="2571750" cy="2830711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4"/>
          <p:cNvSpPr/>
          <p:nvPr/>
        </p:nvSpPr>
        <p:spPr>
          <a:xfrm>
            <a:off x="6286500" y="2169914"/>
            <a:ext cx="2571750" cy="428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3781" y="2419945"/>
            <a:ext cx="357188" cy="357188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6760778" y="2955727"/>
            <a:ext cx="1623166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Declaração Anual</a:t>
            </a:r>
            <a:endParaRPr lang="en-US" sz="1193" dirty="0"/>
          </a:p>
        </p:txBody>
      </p:sp>
      <p:sp>
        <p:nvSpPr>
          <p:cNvPr id="25" name="Text 16"/>
          <p:cNvSpPr/>
          <p:nvPr/>
        </p:nvSpPr>
        <p:spPr>
          <a:xfrm>
            <a:off x="6429375" y="3259336"/>
            <a:ext cx="228600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 época do IRPF, basta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importar o arquivo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GCAP para o programa da declaração. O imposto já estará pago.</a:t>
            </a:r>
            <a:endParaRPr lang="en-US" sz="942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5AB88722-474C-5CBA-B154-AE1A0A8C6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7. Dicas Práticas para Contribuintes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955477"/>
            <a:ext cx="8572500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Dica 5 – Precisão ao Centavo</a:t>
            </a:r>
            <a:endParaRPr lang="en-US" sz="1397" dirty="0"/>
          </a:p>
        </p:txBody>
      </p:sp>
      <p:sp>
        <p:nvSpPr>
          <p:cNvPr id="5" name="Shape 2"/>
          <p:cNvSpPr/>
          <p:nvPr/>
        </p:nvSpPr>
        <p:spPr>
          <a:xfrm>
            <a:off x="285750" y="1400175"/>
            <a:ext cx="8572500" cy="71437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285750" y="1400175"/>
            <a:ext cx="57150" cy="71437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578769"/>
            <a:ext cx="357188" cy="3571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5844" y="1551087"/>
            <a:ext cx="4153644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Sistema Não Entende "Aproximadamente"</a:t>
            </a:r>
            <a:endParaRPr lang="en-US" sz="1295" dirty="0"/>
          </a:p>
        </p:txBody>
      </p:sp>
      <p:sp>
        <p:nvSpPr>
          <p:cNvPr id="9" name="Text 5"/>
          <p:cNvSpPr/>
          <p:nvPr/>
        </p:nvSpPr>
        <p:spPr>
          <a:xfrm>
            <a:off x="1035844" y="1799332"/>
            <a:ext cx="4153644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cruzamento de dados da Receita Federal é exato e implacável.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285750" y="2257425"/>
            <a:ext cx="4143375" cy="28860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285750" y="2257425"/>
            <a:ext cx="4143375" cy="428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471738"/>
            <a:ext cx="285750" cy="28575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28688" y="2508349"/>
            <a:ext cx="1754823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Sistema é Binário</a:t>
            </a:r>
            <a:endParaRPr lang="en-US" sz="1295" dirty="0"/>
          </a:p>
        </p:txBody>
      </p:sp>
      <p:sp>
        <p:nvSpPr>
          <p:cNvPr id="14" name="Text 9"/>
          <p:cNvSpPr/>
          <p:nvPr/>
        </p:nvSpPr>
        <p:spPr>
          <a:xfrm>
            <a:off x="500063" y="2936081"/>
            <a:ext cx="37147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 supercomputadores da Receita Federal (como o T-Rex) comparam os valores declarados por você com os valores informados pelas fontes pagadoras.</a:t>
            </a:r>
            <a:endParaRPr lang="en-US" sz="1050" dirty="0"/>
          </a:p>
        </p:txBody>
      </p:sp>
      <p:sp>
        <p:nvSpPr>
          <p:cNvPr id="15" name="Text 10"/>
          <p:cNvSpPr/>
          <p:nvPr/>
        </p:nvSpPr>
        <p:spPr>
          <a:xfrm>
            <a:off x="500063" y="3764756"/>
            <a:ext cx="37147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a empresa informou R$ 50.000,50 e você declarou R$ 50.000,00, o sistema aponta divergência.</a:t>
            </a:r>
            <a:endParaRPr lang="en-US" sz="1050" dirty="0"/>
          </a:p>
        </p:txBody>
      </p:sp>
      <p:sp>
        <p:nvSpPr>
          <p:cNvPr id="16" name="Shape 11"/>
          <p:cNvSpPr/>
          <p:nvPr/>
        </p:nvSpPr>
        <p:spPr>
          <a:xfrm>
            <a:off x="500063" y="4429125"/>
            <a:ext cx="3714750" cy="571500"/>
          </a:xfrm>
          <a:prstGeom prst="rect">
            <a:avLst/>
          </a:prstGeom>
          <a:solidFill>
            <a:srgbClr val="EEF6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500063" y="4429125"/>
            <a:ext cx="35719" cy="57150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3"/>
          <p:cNvSpPr/>
          <p:nvPr/>
        </p:nvSpPr>
        <p:spPr>
          <a:xfrm>
            <a:off x="642938" y="4622006"/>
            <a:ext cx="3429000" cy="2928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diferença de apenas R$ 0,01 é suficiente para causar a retenção automática da declaração.</a:t>
            </a:r>
            <a:endParaRPr lang="en-US" sz="885" dirty="0"/>
          </a:p>
        </p:txBody>
      </p:sp>
      <p:sp>
        <p:nvSpPr>
          <p:cNvPr id="19" name="Shape 14"/>
          <p:cNvSpPr/>
          <p:nvPr/>
        </p:nvSpPr>
        <p:spPr>
          <a:xfrm>
            <a:off x="4714875" y="2257425"/>
            <a:ext cx="4143375" cy="28860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Shape 15"/>
          <p:cNvSpPr/>
          <p:nvPr/>
        </p:nvSpPr>
        <p:spPr>
          <a:xfrm>
            <a:off x="4714875" y="2257425"/>
            <a:ext cx="4143375" cy="4286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88" y="2471738"/>
            <a:ext cx="321469" cy="28575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5393531" y="2508349"/>
            <a:ext cx="1223092" cy="21634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ORIENTAÇÃO</a:t>
            </a:r>
            <a:endParaRPr lang="en-US" sz="1295" dirty="0"/>
          </a:p>
        </p:txBody>
      </p:sp>
      <p:sp>
        <p:nvSpPr>
          <p:cNvPr id="23" name="Text 17"/>
          <p:cNvSpPr/>
          <p:nvPr/>
        </p:nvSpPr>
        <p:spPr>
          <a:xfrm>
            <a:off x="4929188" y="2936081"/>
            <a:ext cx="37147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Nunca arredonde valores.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digitação deve ser uma cópia fiel dos documentos oficiais.</a:t>
            </a:r>
            <a:endParaRPr lang="en-US" sz="1050" dirty="0"/>
          </a:p>
        </p:txBody>
      </p:sp>
      <p:sp>
        <p:nvSpPr>
          <p:cNvPr id="24" name="Text 18"/>
          <p:cNvSpPr/>
          <p:nvPr/>
        </p:nvSpPr>
        <p:spPr>
          <a:xfrm>
            <a:off x="4929188" y="3536156"/>
            <a:ext cx="37147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Transcreva exatamente o que consta no Informe de Rendimentos do banco, da empresa ou no recibo médico.</a:t>
            </a:r>
            <a:endParaRPr lang="en-US" sz="1050" dirty="0"/>
          </a:p>
        </p:txBody>
      </p:sp>
      <p:sp>
        <p:nvSpPr>
          <p:cNvPr id="25" name="Shape 19"/>
          <p:cNvSpPr/>
          <p:nvPr/>
        </p:nvSpPr>
        <p:spPr>
          <a:xfrm>
            <a:off x="4929188" y="4429125"/>
            <a:ext cx="3714750" cy="571500"/>
          </a:xfrm>
          <a:prstGeom prst="rect">
            <a:avLst/>
          </a:prstGeom>
          <a:solidFill>
            <a:srgbClr val="FFFD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20"/>
          <p:cNvSpPr/>
          <p:nvPr/>
        </p:nvSpPr>
        <p:spPr>
          <a:xfrm>
            <a:off x="4929188" y="4429125"/>
            <a:ext cx="35719" cy="57150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1"/>
          <p:cNvSpPr/>
          <p:nvPr/>
        </p:nvSpPr>
        <p:spPr>
          <a:xfrm>
            <a:off x="5072063" y="4548783"/>
            <a:ext cx="3429000" cy="4393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o informe da empresa estiver errado, peça a correção à empresa antes de enviar sua declaração. Não tente "ajustar" por conta própria.</a:t>
            </a:r>
            <a:endParaRPr lang="en-US" sz="885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7C5C72C2-4628-055B-B428-17D2F98EA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848" y="4275421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8. Tira-Dúvidas: Casos Práticos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101011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71438" cy="101011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205508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07281" y="1169789"/>
            <a:ext cx="7465219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kern="0" spc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PERGUNTA 1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1107281" y="1405533"/>
            <a:ext cx="7465219" cy="5600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9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"Recebi uma herança em dinheiro vivo do meu pai. Preciso pagar imposto de renda sobre esse valor?"</a:t>
            </a:r>
            <a:endParaRPr lang="en-US" sz="1397" dirty="0"/>
          </a:p>
        </p:txBody>
      </p:sp>
      <p:sp>
        <p:nvSpPr>
          <p:cNvPr id="9" name="Shape 5"/>
          <p:cNvSpPr/>
          <p:nvPr/>
        </p:nvSpPr>
        <p:spPr>
          <a:xfrm>
            <a:off x="285750" y="2179904"/>
            <a:ext cx="4179094" cy="162520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179904"/>
            <a:ext cx="4179094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370999"/>
            <a:ext cx="214313" cy="1714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21531" y="2358498"/>
            <a:ext cx="11464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Legal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>
            <a:off x="500063" y="2697826"/>
            <a:ext cx="3750469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Não.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Heranças e doações são </a:t>
            </a:r>
            <a:r>
              <a:rPr lang="en-US" sz="987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isentas de Imposto de Renda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O imposto devido sobre essa operação é o ITCMD (Imposto sobre Transmissão Causa Mortis e Doação), que é de competência Estadual e já deve ter sido recolhido durante o processo de inventário.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4679156" y="2179904"/>
            <a:ext cx="4179094" cy="158948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0"/>
          <p:cNvSpPr/>
          <p:nvPr/>
        </p:nvSpPr>
        <p:spPr>
          <a:xfrm>
            <a:off x="4679156" y="2179904"/>
            <a:ext cx="4179094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469" y="2370999"/>
            <a:ext cx="171450" cy="17145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172075" y="2358498"/>
            <a:ext cx="1219656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Declarar</a:t>
            </a:r>
            <a:endParaRPr lang="en-US" sz="1193" dirty="0"/>
          </a:p>
        </p:txBody>
      </p:sp>
      <p:sp>
        <p:nvSpPr>
          <p:cNvPr id="18" name="Text 12"/>
          <p:cNvSpPr/>
          <p:nvPr/>
        </p:nvSpPr>
        <p:spPr>
          <a:xfrm>
            <a:off x="4893469" y="2697826"/>
            <a:ext cx="3750469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valor recebido deve ser informado na ficha de </a:t>
            </a: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Rendimentos Isentos e Não Tributáveis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utilizando o Código 14 (Transferências Patrimoniais - doações e heranças). Informe o CPF do espólio ou do doador.</a:t>
            </a:r>
            <a:endParaRPr lang="en-US" sz="1050" dirty="0"/>
          </a:p>
        </p:txBody>
      </p:sp>
      <p:sp>
        <p:nvSpPr>
          <p:cNvPr id="19" name="Shape 13"/>
          <p:cNvSpPr/>
          <p:nvPr/>
        </p:nvSpPr>
        <p:spPr>
          <a:xfrm>
            <a:off x="285750" y="3983701"/>
            <a:ext cx="8572500" cy="750094"/>
          </a:xfrm>
          <a:prstGeom prst="rect">
            <a:avLst/>
          </a:prstGeom>
          <a:solidFill>
            <a:srgbClr val="FFFDF5"/>
          </a:solidFill>
          <a:ln w="18288">
            <a:solidFill>
              <a:srgbClr val="DAA52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3" y="4273023"/>
            <a:ext cx="285750" cy="28575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928688" y="4126576"/>
            <a:ext cx="771525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Atenção à Malha Fina: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É obrigatório declarar esse rendimento isento! Se você usar esse dinheiro para comprar um bem (como um carro ou imóvel) e não tiver declarado a origem do recurso (a herança), a Receita Federal vai autuá-lo por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Variação Patrimonial a Descoberto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942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65B9B8B-3599-5952-A66D-D82A4243E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8. Tira-Dúvidas: Casos Práticos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101011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71438" cy="101011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205508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07281" y="1169789"/>
            <a:ext cx="7465219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kern="0" spc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PERGUNTA 2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1107281" y="1405533"/>
            <a:ext cx="7465219" cy="5600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97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"Pago pensão alimentícia para meu filho por um acordo 'de boca' com minha ex-esposa. Posso deduzir esse valor na declaração?"</a:t>
            </a:r>
            <a:endParaRPr lang="en-US" sz="1397" dirty="0"/>
          </a:p>
        </p:txBody>
      </p:sp>
      <p:sp>
        <p:nvSpPr>
          <p:cNvPr id="9" name="Shape 5"/>
          <p:cNvSpPr/>
          <p:nvPr/>
        </p:nvSpPr>
        <p:spPr>
          <a:xfrm>
            <a:off x="285750" y="2179904"/>
            <a:ext cx="8572500" cy="1089422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179904"/>
            <a:ext cx="57150" cy="1089422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394217"/>
            <a:ext cx="321469" cy="32146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00125" y="2358498"/>
            <a:ext cx="7643813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Legal: NÃO.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>
            <a:off x="1000125" y="2626389"/>
            <a:ext cx="7643813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que a pensão alimentícia seja dedutível no Imposto de Renda, ela </a:t>
            </a: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obrigatoriamente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precisa ter respaldo legal. Isso significa que deve ser estabelecida por </a:t>
            </a:r>
            <a:r>
              <a:rPr lang="en-US" sz="987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decisão judicial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987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acordo homologado judicialmente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ou por </a:t>
            </a:r>
            <a:r>
              <a:rPr lang="en-US" sz="987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escritura pública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285750" y="3447920"/>
            <a:ext cx="8572500" cy="1089422"/>
          </a:xfrm>
          <a:prstGeom prst="rect">
            <a:avLst/>
          </a:prstGeom>
          <a:solidFill>
            <a:srgbClr val="FF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0"/>
          <p:cNvSpPr/>
          <p:nvPr/>
        </p:nvSpPr>
        <p:spPr>
          <a:xfrm>
            <a:off x="285750" y="3447920"/>
            <a:ext cx="57150" cy="1089422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3" y="3662232"/>
            <a:ext cx="321469" cy="32146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00125" y="3626514"/>
            <a:ext cx="7643813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CC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Erro Comum na Malha Fina</a:t>
            </a:r>
            <a:endParaRPr lang="en-US" sz="1193" dirty="0"/>
          </a:p>
        </p:txBody>
      </p:sp>
      <p:sp>
        <p:nvSpPr>
          <p:cNvPr id="18" name="Text 12"/>
          <p:cNvSpPr/>
          <p:nvPr/>
        </p:nvSpPr>
        <p:spPr>
          <a:xfrm>
            <a:off x="1000125" y="3894404"/>
            <a:ext cx="7643813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Muitos contribuintes lançam o valor pago informalmente na ficha de "Pagamentos Efetuados". O sistema da Receita cruza essa informação e, ao não encontrar o processo judicial ou a escritura correspondente, realiza a </a:t>
            </a: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glosa imediata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despesa, retendo a declaração na malha fina e cobrando o imposto suplementar com multa.</a:t>
            </a:r>
            <a:endParaRPr lang="en-US" sz="105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959DEF0-5624-F39B-603A-B62ABA282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8. Tira-Dúvidas: Casos Práticos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898661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71438" cy="898661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134070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4406" y="1098352"/>
            <a:ext cx="7679531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kern="0" spc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PERGUNTA 3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964406" y="1334095"/>
            <a:ext cx="7679531" cy="5200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"Tenho investimentos em uma corretora nos Estados Unidos e não repatriei o dinheiro. A Receita Federal tem como descobrir? Preciso declarar?"</a:t>
            </a:r>
            <a:endParaRPr lang="en-US" sz="1295" dirty="0"/>
          </a:p>
        </p:txBody>
      </p:sp>
      <p:sp>
        <p:nvSpPr>
          <p:cNvPr id="9" name="Shape 5"/>
          <p:cNvSpPr/>
          <p:nvPr/>
        </p:nvSpPr>
        <p:spPr>
          <a:xfrm>
            <a:off x="285750" y="2068450"/>
            <a:ext cx="4214813" cy="212169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068450"/>
            <a:ext cx="4214813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188108"/>
            <a:ext cx="171450" cy="1714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07231" y="2175607"/>
            <a:ext cx="2286363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Cruzamento Internacional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>
            <a:off x="428625" y="2514935"/>
            <a:ext cx="3929063" cy="6107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Sim, a Receita vai descobrir.</a:t>
            </a: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Brasil possui acordos de intercâmbio automático de informações financeiras com mais de 100 países.</a:t>
            </a:r>
            <a:endParaRPr lang="en-US" sz="996" dirty="0"/>
          </a:p>
        </p:txBody>
      </p:sp>
      <p:sp>
        <p:nvSpPr>
          <p:cNvPr id="14" name="Text 9"/>
          <p:cNvSpPr/>
          <p:nvPr/>
        </p:nvSpPr>
        <p:spPr>
          <a:xfrm>
            <a:off x="428625" y="3232882"/>
            <a:ext cx="3929063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Através do </a:t>
            </a:r>
            <a:r>
              <a:rPr lang="en-US" sz="936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CRS</a:t>
            </a: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(padrão global) e do </a:t>
            </a:r>
            <a:r>
              <a:rPr lang="en-US" sz="936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FATCA</a:t>
            </a: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(acordo específico com os EUA), as corretoras estrangeiras informam os saldos e rendimentos de brasileiros diretamente à Receita Federal do Brasil.</a:t>
            </a:r>
            <a:endParaRPr lang="en-US" sz="996" dirty="0"/>
          </a:p>
        </p:txBody>
      </p:sp>
      <p:sp>
        <p:nvSpPr>
          <p:cNvPr id="15" name="Shape 10"/>
          <p:cNvSpPr/>
          <p:nvPr/>
        </p:nvSpPr>
        <p:spPr>
          <a:xfrm>
            <a:off x="4643438" y="2068450"/>
            <a:ext cx="4214813" cy="2085975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4643438" y="2068450"/>
            <a:ext cx="4214813" cy="35719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3" y="2188108"/>
            <a:ext cx="171450" cy="17145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064919" y="2175607"/>
            <a:ext cx="2340862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Atual (Lei 14.754/23)</a:t>
            </a:r>
            <a:endParaRPr lang="en-US" sz="1193" dirty="0"/>
          </a:p>
        </p:txBody>
      </p:sp>
      <p:sp>
        <p:nvSpPr>
          <p:cNvPr id="19" name="Text 13"/>
          <p:cNvSpPr/>
          <p:nvPr/>
        </p:nvSpPr>
        <p:spPr>
          <a:xfrm>
            <a:off x="4786313" y="2514935"/>
            <a:ext cx="3929063" cy="6107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 a nova "Lei das Offshores", a regra mudou. Os rendimentos de aplicações financeiras no exterior passaram a ser </a:t>
            </a: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tributados anualmente</a:t>
            </a: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996" dirty="0"/>
          </a:p>
        </p:txBody>
      </p:sp>
      <p:sp>
        <p:nvSpPr>
          <p:cNvPr id="20" name="Text 14"/>
          <p:cNvSpPr/>
          <p:nvPr/>
        </p:nvSpPr>
        <p:spPr>
          <a:xfrm>
            <a:off x="4786313" y="3232882"/>
            <a:ext cx="3929063" cy="6107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Aplica-se uma alíquota fixa de </a:t>
            </a:r>
            <a:r>
              <a:rPr lang="en-US" sz="936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15%</a:t>
            </a: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sobre os rendimentos apurados até 31 de dezembro de cada ano, </a:t>
            </a:r>
            <a:r>
              <a:rPr lang="en-US" sz="936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mesmo que o dinheiro não retorne ao Brasil</a:t>
            </a:r>
            <a:r>
              <a:rPr lang="en-US" sz="996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(sem resgate).</a:t>
            </a:r>
            <a:endParaRPr lang="en-US" sz="996" dirty="0"/>
          </a:p>
        </p:txBody>
      </p:sp>
      <p:sp>
        <p:nvSpPr>
          <p:cNvPr id="21" name="Shape 15"/>
          <p:cNvSpPr/>
          <p:nvPr/>
        </p:nvSpPr>
        <p:spPr>
          <a:xfrm>
            <a:off x="285750" y="4297300"/>
            <a:ext cx="8572500" cy="571500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6"/>
          <p:cNvSpPr/>
          <p:nvPr/>
        </p:nvSpPr>
        <p:spPr>
          <a:xfrm>
            <a:off x="285750" y="4297300"/>
            <a:ext cx="57150" cy="571500"/>
          </a:xfrm>
          <a:prstGeom prst="rect">
            <a:avLst/>
          </a:prstGeom>
          <a:solidFill>
            <a:srgbClr val="33333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3" y="4493754"/>
            <a:ext cx="285750" cy="28575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928688" y="4443747"/>
            <a:ext cx="771525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omissão de bens e direitos no exterior configura crime de evasão de divisas e sonegação fiscal. As multas podem chegar a 150% do valor do imposto devido, além de representação fiscal para fins penais.</a:t>
            </a:r>
            <a:endParaRPr lang="en-US" sz="885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90A1D12-0BE5-1C17-17EA-75BB07CC9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383" y="4799156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8. Tira-Dúvidas: Casos Práticos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100012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71438" cy="100012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205508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07281" y="1169789"/>
            <a:ext cx="7465219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kern="0" spc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PERGUNTA 4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1107281" y="1405533"/>
            <a:ext cx="7465219" cy="5200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"Vendi meu carro por R$ 45.000 e o comprador me pagou em dinheiro vivo (espécie). Como declaro isso para não cair na malha fina?"</a:t>
            </a:r>
            <a:endParaRPr lang="en-US" sz="1295" dirty="0"/>
          </a:p>
        </p:txBody>
      </p:sp>
      <p:sp>
        <p:nvSpPr>
          <p:cNvPr id="9" name="Shape 5"/>
          <p:cNvSpPr/>
          <p:nvPr/>
        </p:nvSpPr>
        <p:spPr>
          <a:xfrm>
            <a:off x="285750" y="2169914"/>
            <a:ext cx="4179094" cy="162520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169914"/>
            <a:ext cx="4179094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361009"/>
            <a:ext cx="192881" cy="1714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00100" y="2348508"/>
            <a:ext cx="132739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Regra da DME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>
            <a:off x="500063" y="2687836"/>
            <a:ext cx="3750469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Como o valor recebido em espécie é igual ou superior a R$ 30.000,00, você é </a:t>
            </a: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obrigado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entregar a </a:t>
            </a:r>
            <a:r>
              <a:rPr lang="en-US" sz="987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DME (Declaração de Operações Liquidadas com Moeda em Espécie)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até o último dia útil do mês seguinte ao recebimento. A falta de entrega gera multa.</a:t>
            </a:r>
            <a:endParaRPr lang="en-US" sz="1050" dirty="0"/>
          </a:p>
        </p:txBody>
      </p:sp>
      <p:sp>
        <p:nvSpPr>
          <p:cNvPr id="14" name="Shape 9"/>
          <p:cNvSpPr/>
          <p:nvPr/>
        </p:nvSpPr>
        <p:spPr>
          <a:xfrm>
            <a:off x="4679156" y="2169914"/>
            <a:ext cx="4179094" cy="158948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0"/>
          <p:cNvSpPr/>
          <p:nvPr/>
        </p:nvSpPr>
        <p:spPr>
          <a:xfrm>
            <a:off x="4679156" y="2169914"/>
            <a:ext cx="4179094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469" y="2361009"/>
            <a:ext cx="171450" cy="17145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172075" y="2348508"/>
            <a:ext cx="1914916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Declarar no IRPF</a:t>
            </a:r>
            <a:endParaRPr lang="en-US" sz="1193" dirty="0"/>
          </a:p>
        </p:txBody>
      </p:sp>
      <p:sp>
        <p:nvSpPr>
          <p:cNvPr id="18" name="Text 12"/>
          <p:cNvSpPr/>
          <p:nvPr/>
        </p:nvSpPr>
        <p:spPr>
          <a:xfrm>
            <a:off x="4893469" y="2687836"/>
            <a:ext cx="3750469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 ficha de </a:t>
            </a:r>
            <a:r>
              <a:rPr lang="en-US" sz="987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Bens e Direitos</a:t>
            </a:r>
            <a:r>
              <a:rPr lang="en-US" sz="1050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zere o saldo em 31/12/2025. No campo "Discriminação", informe que o veículo foi vendido, o valor total da venda e o CPF/CNPJ do comprador.</a:t>
            </a:r>
            <a:endParaRPr lang="en-US" sz="1050" dirty="0"/>
          </a:p>
        </p:txBody>
      </p:sp>
      <p:sp>
        <p:nvSpPr>
          <p:cNvPr id="19" name="Shape 13"/>
          <p:cNvSpPr/>
          <p:nvPr/>
        </p:nvSpPr>
        <p:spPr>
          <a:xfrm>
            <a:off x="285750" y="3973711"/>
            <a:ext cx="8572500" cy="714375"/>
          </a:xfrm>
          <a:prstGeom prst="rect">
            <a:avLst/>
          </a:prstGeom>
          <a:solidFill>
            <a:srgbClr val="FFFDF5"/>
          </a:solidFill>
          <a:ln w="18288">
            <a:solidFill>
              <a:srgbClr val="DAA52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3" y="4259461"/>
            <a:ext cx="285750" cy="28575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928688" y="4209455"/>
            <a:ext cx="771525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Atenção ao Ganho de Capital: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Embora seja raro em veículos (que costumam depreciar), se o valor de venda for maior que o valor de compra, houve lucro. Nesse caso, é obrigatório preencher o programa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GCAP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pagar o imposto sobre o ganho.</a:t>
            </a:r>
            <a:endParaRPr lang="en-US" sz="942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0366A96-E8C9-7BFC-6349-0E9A29B14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8. Tira-Dúvidas: Casos Práticos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285750" y="955477"/>
            <a:ext cx="8572500" cy="1158683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285750" y="955477"/>
            <a:ext cx="71438" cy="115868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1134070"/>
            <a:ext cx="357188" cy="3571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5844" y="1098352"/>
            <a:ext cx="7608094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kern="0" spc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PERGUNTA 5</a:t>
            </a:r>
            <a:endParaRPr lang="en-US" sz="987" dirty="0"/>
          </a:p>
        </p:txBody>
      </p:sp>
      <p:sp>
        <p:nvSpPr>
          <p:cNvPr id="8" name="Text 4"/>
          <p:cNvSpPr/>
          <p:nvPr/>
        </p:nvSpPr>
        <p:spPr>
          <a:xfrm>
            <a:off x="1035844" y="1334095"/>
            <a:ext cx="7608094" cy="5200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 clínica médica informou um valor menor na DMED do que o recibo que meu cliente tem. Devo retificar a declaração para 'combinar' com a DMED e sair da malha?"</a:t>
            </a:r>
            <a:endParaRPr lang="en-US" sz="1295" dirty="0"/>
          </a:p>
        </p:txBody>
      </p:sp>
      <p:sp>
        <p:nvSpPr>
          <p:cNvPr id="9" name="Shape 5"/>
          <p:cNvSpPr/>
          <p:nvPr/>
        </p:nvSpPr>
        <p:spPr>
          <a:xfrm>
            <a:off x="285750" y="2169914"/>
            <a:ext cx="4143375" cy="500063"/>
          </a:xfrm>
          <a:prstGeom prst="rect">
            <a:avLst/>
          </a:prstGeom>
          <a:solidFill>
            <a:srgbClr val="CC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285750" y="2634258"/>
            <a:ext cx="4143375" cy="35719"/>
          </a:xfrm>
          <a:prstGeom prst="rect">
            <a:avLst/>
          </a:prstGeom>
          <a:solidFill>
            <a:srgbClr val="33333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2348508"/>
            <a:ext cx="257175" cy="25717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64381" y="2370832"/>
            <a:ext cx="1475854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NÃO fazer</a:t>
            </a:r>
            <a:endParaRPr lang="en-US" sz="1295" dirty="0"/>
          </a:p>
        </p:txBody>
      </p:sp>
      <p:sp>
        <p:nvSpPr>
          <p:cNvPr id="13" name="Shape 8"/>
          <p:cNvSpPr/>
          <p:nvPr/>
        </p:nvSpPr>
        <p:spPr>
          <a:xfrm>
            <a:off x="285750" y="2769989"/>
            <a:ext cx="4143375" cy="186591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9"/>
          <p:cNvSpPr/>
          <p:nvPr/>
        </p:nvSpPr>
        <p:spPr>
          <a:xfrm>
            <a:off x="285750" y="2769989"/>
            <a:ext cx="4143375" cy="14288"/>
          </a:xfrm>
          <a:prstGeom prst="rect">
            <a:avLst/>
          </a:prstGeom>
          <a:solidFill>
            <a:srgbClr val="DDDD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0"/>
          <p:cNvSpPr/>
          <p:nvPr/>
        </p:nvSpPr>
        <p:spPr>
          <a:xfrm>
            <a:off x="428625" y="2891433"/>
            <a:ext cx="2052572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090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retifique a declaração.</a:t>
            </a:r>
            <a:endParaRPr lang="en-US" sz="1090" dirty="0"/>
          </a:p>
        </p:txBody>
      </p:sp>
      <p:sp>
        <p:nvSpPr>
          <p:cNvPr id="16" name="Text 11"/>
          <p:cNvSpPr/>
          <p:nvPr/>
        </p:nvSpPr>
        <p:spPr>
          <a:xfrm>
            <a:off x="428625" y="3192893"/>
            <a:ext cx="3857625" cy="754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Retificar para um valor menor apenas para "sair da malha" é assumir o erro da clínica e </a:t>
            </a:r>
            <a:r>
              <a:rPr lang="en-US" sz="1090" b="1" dirty="0">
                <a:solidFill>
                  <a:srgbClr val="CC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abrir mão de um direito legítimo</a:t>
            </a: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159" dirty="0"/>
          </a:p>
        </p:txBody>
      </p:sp>
      <p:sp>
        <p:nvSpPr>
          <p:cNvPr id="17" name="Text 12"/>
          <p:cNvSpPr/>
          <p:nvPr/>
        </p:nvSpPr>
        <p:spPr>
          <a:xfrm>
            <a:off x="428625" y="4032982"/>
            <a:ext cx="3857625" cy="502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DMED pode conter erros de digitação; preserve a prova do seu cliente.</a:t>
            </a:r>
            <a:endParaRPr lang="en-US" sz="1159" dirty="0"/>
          </a:p>
        </p:txBody>
      </p:sp>
      <p:sp>
        <p:nvSpPr>
          <p:cNvPr id="18" name="Shape 13"/>
          <p:cNvSpPr/>
          <p:nvPr/>
        </p:nvSpPr>
        <p:spPr>
          <a:xfrm>
            <a:off x="4714875" y="2169914"/>
            <a:ext cx="4143375" cy="500063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4"/>
          <p:cNvSpPr/>
          <p:nvPr/>
        </p:nvSpPr>
        <p:spPr>
          <a:xfrm>
            <a:off x="4714875" y="2634258"/>
            <a:ext cx="4143375" cy="35719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175" y="2348508"/>
            <a:ext cx="257175" cy="25717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5193506" y="2370832"/>
            <a:ext cx="1186728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FAZER</a:t>
            </a:r>
            <a:endParaRPr lang="en-US" sz="1295" dirty="0"/>
          </a:p>
        </p:txBody>
      </p:sp>
      <p:sp>
        <p:nvSpPr>
          <p:cNvPr id="22" name="Shape 16"/>
          <p:cNvSpPr/>
          <p:nvPr/>
        </p:nvSpPr>
        <p:spPr>
          <a:xfrm>
            <a:off x="4714875" y="2769989"/>
            <a:ext cx="4143375" cy="161446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7"/>
          <p:cNvSpPr/>
          <p:nvPr/>
        </p:nvSpPr>
        <p:spPr>
          <a:xfrm>
            <a:off x="4714875" y="2769989"/>
            <a:ext cx="4143375" cy="14288"/>
          </a:xfrm>
          <a:prstGeom prst="rect">
            <a:avLst/>
          </a:prstGeom>
          <a:solidFill>
            <a:srgbClr val="DDDD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18"/>
          <p:cNvSpPr/>
          <p:nvPr/>
        </p:nvSpPr>
        <p:spPr>
          <a:xfrm>
            <a:off x="4857750" y="2891433"/>
            <a:ext cx="2384394" cy="17680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090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Mantenha a declaração original.</a:t>
            </a:r>
            <a:endParaRPr lang="en-US" sz="1090" dirty="0"/>
          </a:p>
        </p:txBody>
      </p:sp>
      <p:sp>
        <p:nvSpPr>
          <p:cNvPr id="25" name="Text 19"/>
          <p:cNvSpPr/>
          <p:nvPr/>
        </p:nvSpPr>
        <p:spPr>
          <a:xfrm>
            <a:off x="4857750" y="3192893"/>
            <a:ext cx="3857625" cy="502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 o recibo é idôneo e o serviço foi prestado, a orientação é </a:t>
            </a:r>
            <a:r>
              <a:rPr lang="en-US" sz="1090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comprovar a despesa</a:t>
            </a: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159" dirty="0"/>
          </a:p>
        </p:txBody>
      </p:sp>
      <p:sp>
        <p:nvSpPr>
          <p:cNvPr id="26" name="Text 20"/>
          <p:cNvSpPr/>
          <p:nvPr/>
        </p:nvSpPr>
        <p:spPr>
          <a:xfrm>
            <a:off x="4857750" y="3781527"/>
            <a:ext cx="3857625" cy="502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Anexe o recibo e o comprovante de pagamento no e-CAC (Malha Fina Digital) para comprovação.</a:t>
            </a:r>
            <a:endParaRPr lang="en-US" sz="1159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C2B7A15-997F-DADB-73FA-FCF0D4FCE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 Três Pilares da Conformidade</a:t>
            </a:r>
            <a:endParaRPr lang="en-US" sz="1602" dirty="0"/>
          </a:p>
        </p:txBody>
      </p:sp>
      <p:sp>
        <p:nvSpPr>
          <p:cNvPr id="4" name="Text 1"/>
          <p:cNvSpPr/>
          <p:nvPr/>
        </p:nvSpPr>
        <p:spPr>
          <a:xfrm>
            <a:off x="285750" y="955477"/>
            <a:ext cx="8572500" cy="392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sucesso na prevenção da malha fiscal baseia-se em três atitudes fundamentais do profissional contábil:</a:t>
            </a:r>
            <a:endParaRPr lang="en-US" sz="1193" dirty="0"/>
          </a:p>
        </p:txBody>
      </p:sp>
      <p:sp>
        <p:nvSpPr>
          <p:cNvPr id="5" name="Shape 2"/>
          <p:cNvSpPr/>
          <p:nvPr/>
        </p:nvSpPr>
        <p:spPr>
          <a:xfrm>
            <a:off x="285750" y="1705570"/>
            <a:ext cx="2666991" cy="315218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285750" y="1705570"/>
            <a:ext cx="2666991" cy="5715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1262044" y="1991320"/>
            <a:ext cx="714375" cy="71437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638" y="2169914"/>
            <a:ext cx="357188" cy="3571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81769" y="2920008"/>
            <a:ext cx="207495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Entrevista Investigativa</a:t>
            </a:r>
            <a:endParaRPr lang="en-US" sz="1295" dirty="0"/>
          </a:p>
        </p:txBody>
      </p:sp>
      <p:sp>
        <p:nvSpPr>
          <p:cNvPr id="10" name="Text 6"/>
          <p:cNvSpPr/>
          <p:nvPr/>
        </p:nvSpPr>
        <p:spPr>
          <a:xfrm>
            <a:off x="500063" y="3520083"/>
            <a:ext cx="2238366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aceite apenas os documentos entregues. Faça as perguntas certas para descobrir rendas ocultas, vendas de bens e situações atípicas.</a:t>
            </a:r>
            <a:endParaRPr lang="en-US" sz="1050" dirty="0"/>
          </a:p>
        </p:txBody>
      </p:sp>
      <p:sp>
        <p:nvSpPr>
          <p:cNvPr id="11" name="Shape 7"/>
          <p:cNvSpPr/>
          <p:nvPr/>
        </p:nvSpPr>
        <p:spPr>
          <a:xfrm>
            <a:off x="3238491" y="1705570"/>
            <a:ext cx="2666991" cy="3152180"/>
          </a:xfrm>
          <a:prstGeom prst="rect">
            <a:avLst/>
          </a:prstGeom>
          <a:solidFill>
            <a:srgbClr val="FFFD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3238491" y="1705570"/>
            <a:ext cx="2666991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4214785" y="1991320"/>
            <a:ext cx="714375" cy="714375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378" y="2169914"/>
            <a:ext cx="357188" cy="35718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606952" y="2920008"/>
            <a:ext cx="193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Conferência Rigorosa</a:t>
            </a:r>
            <a:endParaRPr lang="en-US" sz="1295" dirty="0"/>
          </a:p>
        </p:txBody>
      </p:sp>
      <p:sp>
        <p:nvSpPr>
          <p:cNvPr id="16" name="Text 11"/>
          <p:cNvSpPr/>
          <p:nvPr/>
        </p:nvSpPr>
        <p:spPr>
          <a:xfrm>
            <a:off x="3452803" y="3520083"/>
            <a:ext cx="2238366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Aplique a regra do centavo. O sistema da Receita é exato. Implemente rotinas de dupla checagem antes de qualquer transmissão.</a:t>
            </a:r>
            <a:endParaRPr lang="en-US" sz="1050" dirty="0"/>
          </a:p>
        </p:txBody>
      </p:sp>
      <p:sp>
        <p:nvSpPr>
          <p:cNvPr id="17" name="Shape 12"/>
          <p:cNvSpPr/>
          <p:nvPr/>
        </p:nvSpPr>
        <p:spPr>
          <a:xfrm>
            <a:off x="6191231" y="1705570"/>
            <a:ext cx="2667019" cy="3152180"/>
          </a:xfrm>
          <a:prstGeom prst="rect">
            <a:avLst/>
          </a:prstGeom>
          <a:solidFill>
            <a:srgbClr val="EEF6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3"/>
          <p:cNvSpPr/>
          <p:nvPr/>
        </p:nvSpPr>
        <p:spPr>
          <a:xfrm>
            <a:off x="6191231" y="1705570"/>
            <a:ext cx="2667019" cy="5715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4"/>
          <p:cNvSpPr/>
          <p:nvPr/>
        </p:nvSpPr>
        <p:spPr>
          <a:xfrm>
            <a:off x="7167553" y="1991320"/>
            <a:ext cx="714375" cy="714375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823" y="2169914"/>
            <a:ext cx="401836" cy="35718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405544" y="2920008"/>
            <a:ext cx="223839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Documentação Comprobatória</a:t>
            </a:r>
            <a:endParaRPr lang="en-US" sz="1295" dirty="0"/>
          </a:p>
        </p:txBody>
      </p:sp>
      <p:sp>
        <p:nvSpPr>
          <p:cNvPr id="22" name="Text 16"/>
          <p:cNvSpPr/>
          <p:nvPr/>
        </p:nvSpPr>
        <p:spPr>
          <a:xfrm>
            <a:off x="6405544" y="3520083"/>
            <a:ext cx="2238394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Crie um dossiê digital para cada cliente. Apenas declare o que pode ser provado com documentos idôneos em caso de intimação.</a:t>
            </a:r>
            <a:endParaRPr lang="en-US" sz="1050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6F1ADB0-5135-F053-5207-5A5834755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357188"/>
            <a:ext cx="857250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Conclusão</a:t>
            </a:r>
            <a:endParaRPr lang="en-US" sz="1602" dirty="0"/>
          </a:p>
        </p:txBody>
      </p:sp>
      <p:sp>
        <p:nvSpPr>
          <p:cNvPr id="4" name="Shape 1"/>
          <p:cNvSpPr/>
          <p:nvPr/>
        </p:nvSpPr>
        <p:spPr>
          <a:xfrm>
            <a:off x="714375" y="1098352"/>
            <a:ext cx="7715250" cy="2734605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714375" y="1098352"/>
            <a:ext cx="7715250" cy="7143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14375" y="3761519"/>
            <a:ext cx="7715250" cy="7143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477" y="1455539"/>
            <a:ext cx="375047" cy="42862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32149" y="2098477"/>
            <a:ext cx="5479675" cy="7200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808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malha fiscal não é um "vilão" a ser temido.
É um sistema </a:t>
            </a:r>
            <a:r>
              <a:rPr lang="en-US" sz="1808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inteligente, preciso e justo</a:t>
            </a:r>
            <a:r>
              <a:rPr lang="en-US" sz="1808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808" dirty="0"/>
          </a:p>
        </p:txBody>
      </p:sp>
      <p:sp>
        <p:nvSpPr>
          <p:cNvPr id="9" name="Text 5"/>
          <p:cNvSpPr/>
          <p:nvPr/>
        </p:nvSpPr>
        <p:spPr>
          <a:xfrm>
            <a:off x="1357313" y="2961419"/>
            <a:ext cx="6429375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69" dirty="0">
                <a:solidFill>
                  <a:srgbClr val="E0E0E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Ela apenas reflete a realidade dos dados cruzados. O verdadeiro desafio não é "enganar" o sistema, mas sim garantir a conformidade absoluta das informações.</a:t>
            </a:r>
            <a:endParaRPr lang="en-US" sz="1269" dirty="0"/>
          </a:p>
        </p:txBody>
      </p:sp>
      <p:sp>
        <p:nvSpPr>
          <p:cNvPr id="10" name="Shape 6"/>
          <p:cNvSpPr/>
          <p:nvPr/>
        </p:nvSpPr>
        <p:spPr>
          <a:xfrm>
            <a:off x="714375" y="3832957"/>
            <a:ext cx="7715250" cy="921544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714375" y="3832957"/>
            <a:ext cx="57150" cy="921544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5" y="4222291"/>
            <a:ext cx="357188" cy="35718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571625" y="4047269"/>
            <a:ext cx="6572250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contador é o </a:t>
            </a:r>
            <a:r>
              <a:rPr lang="en-US" sz="1090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escudo do contribuinte</a:t>
            </a: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Com conhecimento técnico, entrevista investigativa e precisão ao centavo, nós transformamos o risco da malha fina em </a:t>
            </a:r>
            <a:r>
              <a:rPr lang="en-US" sz="1090" b="1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segurança jurídica e tranquilidade</a:t>
            </a:r>
            <a:r>
              <a:rPr lang="en-US" sz="1159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nossos clientes.</a:t>
            </a:r>
            <a:endParaRPr lang="en-US" sz="1159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58C0A1A-9FCE-F655-9317-5C46F6C16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9090" y="1705251"/>
            <a:ext cx="3505820" cy="1732998"/>
            <a:chOff x="0" y="0"/>
            <a:chExt cx="9348853" cy="462132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348853" cy="2204561"/>
              <a:chOff x="0" y="0"/>
              <a:chExt cx="9348853" cy="22045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348853" cy="2204561"/>
              </a:xfrm>
              <a:custGeom>
                <a:avLst/>
                <a:gdLst/>
                <a:ahLst/>
                <a:cxnLst/>
                <a:rect l="l" t="t" r="r" b="b"/>
                <a:pathLst>
                  <a:path w="9348853" h="2204561">
                    <a:moveTo>
                      <a:pt x="0" y="0"/>
                    </a:moveTo>
                    <a:lnTo>
                      <a:pt x="9348853" y="0"/>
                    </a:lnTo>
                    <a:lnTo>
                      <a:pt x="9348853" y="2204561"/>
                    </a:lnTo>
                    <a:lnTo>
                      <a:pt x="0" y="2204561"/>
                    </a:lnTo>
                    <a:close/>
                  </a:path>
                </a:pathLst>
              </a:custGeom>
            </p:spPr>
            <p:txBody>
              <a:bodyPr/>
              <a:lstStyle/>
              <a:p>
                <a:endParaRPr lang="pt-BR" sz="9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9348853" cy="2366486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>
                  <a:lnSpc>
                    <a:spcPts val="6274"/>
                  </a:lnSpc>
                </a:pPr>
                <a:r>
                  <a:rPr lang="en-US" sz="4940" b="1" spc="-266">
                    <a:gradFill>
                      <a:gsLst>
                        <a:gs pos="0">
                          <a:srgbClr val="001A42">
                            <a:alpha val="100000"/>
                          </a:srgbClr>
                        </a:gs>
                        <a:gs pos="100000">
                          <a:srgbClr val="005AA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atin typeface="Poppins Bold"/>
                    <a:ea typeface="Poppins Bold"/>
                    <a:cs typeface="Poppins Bold"/>
                    <a:sym typeface="Poppins Bold"/>
                  </a:rPr>
                  <a:t>OBRIGADO!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982828" y="3128268"/>
              <a:ext cx="3383196" cy="1493060"/>
            </a:xfrm>
            <a:custGeom>
              <a:avLst/>
              <a:gdLst/>
              <a:ahLst/>
              <a:cxnLst/>
              <a:rect l="l" t="t" r="r" b="b"/>
              <a:pathLst>
                <a:path w="3383196" h="1493060">
                  <a:moveTo>
                    <a:pt x="0" y="0"/>
                  </a:moveTo>
                  <a:lnTo>
                    <a:pt x="3383197" y="0"/>
                  </a:lnTo>
                  <a:lnTo>
                    <a:pt x="3383197" y="1493059"/>
                  </a:lnTo>
                  <a:lnTo>
                    <a:pt x="0" y="149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362" b="-62232"/>
              </a:stretch>
            </a:blipFill>
          </p:spPr>
          <p:txBody>
            <a:bodyPr/>
            <a:lstStyle/>
            <a:p>
              <a:endParaRPr lang="pt-BR" sz="9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9891" y="620954"/>
            <a:ext cx="1970104" cy="3901593"/>
            <a:chOff x="0" y="0"/>
            <a:chExt cx="5253611" cy="104042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7112" r="-25725" b="-7429"/>
              </a:stretch>
            </a:blipFill>
          </p:spPr>
          <p:txBody>
            <a:bodyPr/>
            <a:lstStyle/>
            <a:p>
              <a:endParaRPr lang="pt-BR" sz="900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pt-BR" sz="9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16446" tIns="16446" rIns="16446" bIns="16446" rtlCol="0" anchor="ctr"/>
              <a:lstStyle/>
              <a:p>
                <a:pPr algn="ctr">
                  <a:lnSpc>
                    <a:spcPts val="861"/>
                  </a:lnSpc>
                </a:pPr>
                <a:endParaRPr sz="900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12451" r="-25725" b="-88053"/>
              </a:stretch>
            </a:blipFill>
          </p:spPr>
          <p:txBody>
            <a:bodyPr/>
            <a:lstStyle/>
            <a:p>
              <a:endParaRPr lang="pt-BR" sz="9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Objetivos da Malha Fiscal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226939"/>
            <a:ext cx="4179094" cy="348793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226939"/>
            <a:ext cx="4179094" cy="57150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2089547" y="1441252"/>
            <a:ext cx="571500" cy="571500"/>
          </a:xfrm>
          <a:prstGeom prst="ellipse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3" y="1566267"/>
            <a:ext cx="321469" cy="32146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86111" y="2155627"/>
            <a:ext cx="1978372" cy="460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Objetivo 1
Conformidade Fiscal</a:t>
            </a:r>
            <a:endParaRPr lang="en-US" sz="1397" dirty="0"/>
          </a:p>
        </p:txBody>
      </p:sp>
      <p:sp>
        <p:nvSpPr>
          <p:cNvPr id="11" name="Text 7"/>
          <p:cNvSpPr/>
          <p:nvPr/>
        </p:nvSpPr>
        <p:spPr>
          <a:xfrm>
            <a:off x="457200" y="2723555"/>
            <a:ext cx="383619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Garantir que o contribuinte está pagando o imposto que deve pagar, nem mais, nem menos. Isso promove a </a:t>
            </a:r>
            <a:r>
              <a:rPr lang="en-US" sz="987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arrecadação justa e eficiente</a:t>
            </a: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050" dirty="0"/>
          </a:p>
        </p:txBody>
      </p:sp>
      <p:sp>
        <p:nvSpPr>
          <p:cNvPr id="12" name="Shape 8"/>
          <p:cNvSpPr/>
          <p:nvPr/>
        </p:nvSpPr>
        <p:spPr>
          <a:xfrm>
            <a:off x="4679156" y="1226939"/>
            <a:ext cx="4179094" cy="348793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4679156" y="1226939"/>
            <a:ext cx="4179094" cy="57150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0"/>
          <p:cNvSpPr/>
          <p:nvPr/>
        </p:nvSpPr>
        <p:spPr>
          <a:xfrm>
            <a:off x="6482953" y="1441252"/>
            <a:ext cx="571500" cy="571500"/>
          </a:xfrm>
          <a:prstGeom prst="ellipse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85" y="1566267"/>
            <a:ext cx="401836" cy="32146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940503" y="2155627"/>
            <a:ext cx="1656373" cy="460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Objetivo 2
Justiça Tributária</a:t>
            </a:r>
            <a:endParaRPr lang="en-US" sz="1397" dirty="0"/>
          </a:p>
        </p:txBody>
      </p:sp>
      <p:sp>
        <p:nvSpPr>
          <p:cNvPr id="17" name="Text 12"/>
          <p:cNvSpPr/>
          <p:nvPr/>
        </p:nvSpPr>
        <p:spPr>
          <a:xfrm>
            <a:off x="4850606" y="2723555"/>
            <a:ext cx="383619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Quando um contribuinte erra (ou erra propositalmente), ele está sendo injusto com todos os outros que pagam corretamente. A malha fiscal existe para </a:t>
            </a:r>
            <a:r>
              <a:rPr lang="en-US" sz="987" b="1" dirty="0">
                <a:solidFill>
                  <a:srgbClr val="B8860B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manter o jogo limpo</a:t>
            </a:r>
            <a:r>
              <a:rPr lang="en-US" sz="1050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garantir que a concorrência seja leal.</a:t>
            </a:r>
            <a:endParaRPr lang="en-US" sz="105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E52F1B9-774D-B9E2-7A71-84B61C027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Cronograma IRPF 2026 (Ano-Calendário 2025)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571500" y="1155502"/>
            <a:ext cx="8001000" cy="80903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571500" y="1155502"/>
            <a:ext cx="42863" cy="80903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1417141"/>
            <a:ext cx="428625" cy="2857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64469" y="1334095"/>
            <a:ext cx="6893719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 de março de 2026</a:t>
            </a:r>
            <a:endParaRPr lang="en-US" sz="1295" dirty="0"/>
          </a:p>
        </p:txBody>
      </p:sp>
      <p:sp>
        <p:nvSpPr>
          <p:cNvPr id="10" name="Text 6"/>
          <p:cNvSpPr/>
          <p:nvPr/>
        </p:nvSpPr>
        <p:spPr>
          <a:xfrm>
            <a:off x="1464469" y="1603772"/>
            <a:ext cx="689371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9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Liberação do Programa Gerador da Declaração (PGD)</a:t>
            </a:r>
            <a:endParaRPr lang="en-US" sz="1159" dirty="0"/>
          </a:p>
        </p:txBody>
      </p:sp>
      <p:sp>
        <p:nvSpPr>
          <p:cNvPr id="11" name="Shape 7"/>
          <p:cNvSpPr/>
          <p:nvPr/>
        </p:nvSpPr>
        <p:spPr>
          <a:xfrm>
            <a:off x="571500" y="2143125"/>
            <a:ext cx="8001000" cy="80903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571500" y="2143125"/>
            <a:ext cx="42863" cy="80903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3" y="2404765"/>
            <a:ext cx="428625" cy="28575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64469" y="2321719"/>
            <a:ext cx="6893719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23 de março a 29 de maio de 2026</a:t>
            </a:r>
            <a:endParaRPr lang="en-US" sz="1295" dirty="0"/>
          </a:p>
        </p:txBody>
      </p:sp>
      <p:sp>
        <p:nvSpPr>
          <p:cNvPr id="15" name="Text 10"/>
          <p:cNvSpPr/>
          <p:nvPr/>
        </p:nvSpPr>
        <p:spPr>
          <a:xfrm>
            <a:off x="1464469" y="2591395"/>
            <a:ext cx="689371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9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Período oficial de </a:t>
            </a:r>
            <a:r>
              <a:rPr lang="en-US" sz="1090" b="1" dirty="0">
                <a:solidFill>
                  <a:srgbClr val="0066C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Entrega da Declaração</a:t>
            </a:r>
            <a:endParaRPr lang="en-US" sz="1159" dirty="0"/>
          </a:p>
        </p:txBody>
      </p:sp>
      <p:sp>
        <p:nvSpPr>
          <p:cNvPr id="16" name="Shape 11"/>
          <p:cNvSpPr/>
          <p:nvPr/>
        </p:nvSpPr>
        <p:spPr>
          <a:xfrm>
            <a:off x="571500" y="3130748"/>
            <a:ext cx="8001000" cy="80903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571500" y="3130748"/>
            <a:ext cx="42863" cy="80903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13" y="3392388"/>
            <a:ext cx="428625" cy="28575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464469" y="3309342"/>
            <a:ext cx="6893719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44 milhões</a:t>
            </a:r>
            <a:endParaRPr lang="en-US" sz="1295" dirty="0"/>
          </a:p>
        </p:txBody>
      </p:sp>
      <p:sp>
        <p:nvSpPr>
          <p:cNvPr id="20" name="Text 14"/>
          <p:cNvSpPr/>
          <p:nvPr/>
        </p:nvSpPr>
        <p:spPr>
          <a:xfrm>
            <a:off x="1464469" y="3579019"/>
            <a:ext cx="689371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9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Previsão de declarações a serem recebidas pela RFB</a:t>
            </a:r>
            <a:endParaRPr lang="en-US" sz="1159" dirty="0"/>
          </a:p>
        </p:txBody>
      </p:sp>
      <p:sp>
        <p:nvSpPr>
          <p:cNvPr id="21" name="Shape 15"/>
          <p:cNvSpPr/>
          <p:nvPr/>
        </p:nvSpPr>
        <p:spPr>
          <a:xfrm>
            <a:off x="571500" y="4118372"/>
            <a:ext cx="8001000" cy="80903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6"/>
          <p:cNvSpPr/>
          <p:nvPr/>
        </p:nvSpPr>
        <p:spPr>
          <a:xfrm>
            <a:off x="571500" y="4118372"/>
            <a:ext cx="42863" cy="809030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13" y="4380012"/>
            <a:ext cx="428625" cy="28575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464469" y="4296966"/>
            <a:ext cx="6893719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95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29 de maio de 2026</a:t>
            </a:r>
            <a:endParaRPr lang="en-US" sz="1295" dirty="0"/>
          </a:p>
        </p:txBody>
      </p:sp>
      <p:sp>
        <p:nvSpPr>
          <p:cNvPr id="25" name="Text 18"/>
          <p:cNvSpPr/>
          <p:nvPr/>
        </p:nvSpPr>
        <p:spPr>
          <a:xfrm>
            <a:off x="1464469" y="4566642"/>
            <a:ext cx="6893719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9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Pagamento do Primeiro Lote de Restituição</a:t>
            </a:r>
            <a:endParaRPr lang="en-US" sz="1159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BBCC298-F2B8-3CD6-EA2B-AFEBD4AB9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42888" y="242888"/>
            <a:ext cx="8658225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42888" y="755452"/>
            <a:ext cx="8658225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42888" y="242888"/>
            <a:ext cx="8658225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1.4. Novidades do Exercício 2026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42888" y="1112639"/>
            <a:ext cx="2695566" cy="378797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42888" y="1112639"/>
            <a:ext cx="2695566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06" y="1341239"/>
            <a:ext cx="342900" cy="3429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3258" y="1855589"/>
            <a:ext cx="2034825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Limites de Obrigatoriedade</a:t>
            </a:r>
            <a:endParaRPr lang="en-US" sz="1090" dirty="0"/>
          </a:p>
        </p:txBody>
      </p:sp>
      <p:sp>
        <p:nvSpPr>
          <p:cNvPr id="10" name="Text 6"/>
          <p:cNvSpPr/>
          <p:nvPr/>
        </p:nvSpPr>
        <p:spPr>
          <a:xfrm>
            <a:off x="385763" y="2355652"/>
            <a:ext cx="2409816" cy="578644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Rendimentos tributáveis acima de </a:t>
            </a: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R$ 35.584,00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continuam obrigando a declarar.</a:t>
            </a:r>
            <a:endParaRPr lang="en-US" sz="942" dirty="0"/>
          </a:p>
        </p:txBody>
      </p:sp>
      <p:sp>
        <p:nvSpPr>
          <p:cNvPr id="11" name="Text 7"/>
          <p:cNvSpPr/>
          <p:nvPr/>
        </p:nvSpPr>
        <p:spPr>
          <a:xfrm>
            <a:off x="385763" y="3020020"/>
            <a:ext cx="2409816" cy="385763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limite não mudou, mas a </a:t>
            </a:r>
            <a:r>
              <a:rPr lang="en-US" sz="885" b="1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análise pela Receita está mais rigorosa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942" dirty="0"/>
          </a:p>
        </p:txBody>
      </p:sp>
      <p:sp>
        <p:nvSpPr>
          <p:cNvPr id="12" name="Shape 8"/>
          <p:cNvSpPr/>
          <p:nvPr/>
        </p:nvSpPr>
        <p:spPr>
          <a:xfrm>
            <a:off x="3224203" y="1112639"/>
            <a:ext cx="2695566" cy="378797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3224203" y="1112639"/>
            <a:ext cx="2695566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0"/>
          <p:cNvSpPr/>
          <p:nvPr/>
        </p:nvSpPr>
        <p:spPr>
          <a:xfrm>
            <a:off x="385763" y="2355652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sp>
        <p:nvSpPr>
          <p:cNvPr id="15" name="Text 11"/>
          <p:cNvSpPr/>
          <p:nvPr/>
        </p:nvSpPr>
        <p:spPr>
          <a:xfrm>
            <a:off x="385763" y="3020020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60" y="1341239"/>
            <a:ext cx="428625" cy="34290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3593809" y="1855589"/>
            <a:ext cx="1956327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Apostas Esportivas (Bets)</a:t>
            </a:r>
            <a:endParaRPr lang="en-US" sz="1090" dirty="0"/>
          </a:p>
        </p:txBody>
      </p:sp>
      <p:sp>
        <p:nvSpPr>
          <p:cNvPr id="18" name="Text 13"/>
          <p:cNvSpPr/>
          <p:nvPr/>
        </p:nvSpPr>
        <p:spPr>
          <a:xfrm>
            <a:off x="3367078" y="2355652"/>
            <a:ext cx="2409816" cy="385763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Ganhos líquidos acima de </a:t>
            </a: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R$ 28.467,20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devem ser declarados.</a:t>
            </a:r>
            <a:endParaRPr lang="en-US" sz="942" dirty="0"/>
          </a:p>
        </p:txBody>
      </p:sp>
      <p:sp>
        <p:nvSpPr>
          <p:cNvPr id="19" name="Text 14"/>
          <p:cNvSpPr/>
          <p:nvPr/>
        </p:nvSpPr>
        <p:spPr>
          <a:xfrm>
            <a:off x="3367078" y="2827139"/>
            <a:ext cx="2409816" cy="385763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Existe um campo específico no programa PGD para esta informação.</a:t>
            </a:r>
            <a:endParaRPr lang="en-US" sz="942" dirty="0"/>
          </a:p>
        </p:txBody>
      </p:sp>
      <p:sp>
        <p:nvSpPr>
          <p:cNvPr id="20" name="Text 15"/>
          <p:cNvSpPr/>
          <p:nvPr/>
        </p:nvSpPr>
        <p:spPr>
          <a:xfrm>
            <a:off x="3367078" y="3298627"/>
            <a:ext cx="2409816" cy="385763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Muitos contribuintes desconhecem esta nova obrigatoriedade.</a:t>
            </a:r>
            <a:endParaRPr lang="en-US" sz="942" dirty="0"/>
          </a:p>
        </p:txBody>
      </p:sp>
      <p:sp>
        <p:nvSpPr>
          <p:cNvPr id="21" name="Shape 16"/>
          <p:cNvSpPr/>
          <p:nvPr/>
        </p:nvSpPr>
        <p:spPr>
          <a:xfrm>
            <a:off x="6205519" y="1112639"/>
            <a:ext cx="2695594" cy="3787973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7"/>
          <p:cNvSpPr/>
          <p:nvPr/>
        </p:nvSpPr>
        <p:spPr>
          <a:xfrm>
            <a:off x="6205519" y="1112639"/>
            <a:ext cx="2695594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18"/>
          <p:cNvSpPr/>
          <p:nvPr/>
        </p:nvSpPr>
        <p:spPr>
          <a:xfrm>
            <a:off x="3367078" y="2355652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sp>
        <p:nvSpPr>
          <p:cNvPr id="24" name="Text 19"/>
          <p:cNvSpPr/>
          <p:nvPr/>
        </p:nvSpPr>
        <p:spPr>
          <a:xfrm>
            <a:off x="3367078" y="2827139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sp>
        <p:nvSpPr>
          <p:cNvPr id="25" name="Text 20"/>
          <p:cNvSpPr/>
          <p:nvPr/>
        </p:nvSpPr>
        <p:spPr>
          <a:xfrm>
            <a:off x="3367078" y="3298627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pic>
        <p:nvPicPr>
          <p:cNvPr id="2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434" y="1341239"/>
            <a:ext cx="385763" cy="342900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6539992" y="1855589"/>
            <a:ext cx="202662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Declaração Pré-preenchida</a:t>
            </a:r>
            <a:endParaRPr lang="en-US" sz="1090" dirty="0"/>
          </a:p>
        </p:txBody>
      </p:sp>
      <p:sp>
        <p:nvSpPr>
          <p:cNvPr id="28" name="Text 22"/>
          <p:cNvSpPr/>
          <p:nvPr/>
        </p:nvSpPr>
        <p:spPr>
          <a:xfrm>
            <a:off x="6348394" y="2355652"/>
            <a:ext cx="2409844" cy="385763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Expectativa de uso por mais de </a:t>
            </a:r>
            <a:r>
              <a:rPr lang="en-US" sz="885" b="1" dirty="0">
                <a:solidFill>
                  <a:srgbClr val="0033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60%</a:t>
            </a: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dos contribuintes.</a:t>
            </a:r>
            <a:endParaRPr lang="en-US" sz="942" dirty="0"/>
          </a:p>
        </p:txBody>
      </p:sp>
      <p:sp>
        <p:nvSpPr>
          <p:cNvPr id="29" name="Text 23"/>
          <p:cNvSpPr/>
          <p:nvPr/>
        </p:nvSpPr>
        <p:spPr>
          <a:xfrm>
            <a:off x="6348394" y="2827139"/>
            <a:ext cx="2409844" cy="578644"/>
          </a:xfrm>
          <a:prstGeom prst="rect">
            <a:avLst/>
          </a:prstGeom>
          <a:noFill/>
          <a:ln/>
        </p:spPr>
        <p:txBody>
          <a:bodyPr wrap="square" lIns="170053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Importa dados do ano anterior, e-Social, informes e obrigações acessórias.</a:t>
            </a:r>
            <a:endParaRPr lang="en-US" sz="942" dirty="0"/>
          </a:p>
        </p:txBody>
      </p:sp>
      <p:sp>
        <p:nvSpPr>
          <p:cNvPr id="30" name="Shape 24"/>
          <p:cNvSpPr/>
          <p:nvPr/>
        </p:nvSpPr>
        <p:spPr>
          <a:xfrm>
            <a:off x="6348394" y="3505795"/>
            <a:ext cx="2409844" cy="857250"/>
          </a:xfrm>
          <a:prstGeom prst="rect">
            <a:avLst/>
          </a:prstGeom>
          <a:solidFill>
            <a:srgbClr val="FFF3C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5"/>
          <p:cNvSpPr/>
          <p:nvPr/>
        </p:nvSpPr>
        <p:spPr>
          <a:xfrm>
            <a:off x="6348394" y="3505795"/>
            <a:ext cx="28575" cy="857250"/>
          </a:xfrm>
          <a:prstGeom prst="rect">
            <a:avLst/>
          </a:prstGeom>
          <a:solidFill>
            <a:srgbClr val="FFC10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26"/>
          <p:cNvSpPr/>
          <p:nvPr/>
        </p:nvSpPr>
        <p:spPr>
          <a:xfrm>
            <a:off x="6348394" y="3505795"/>
            <a:ext cx="2409844" cy="857250"/>
          </a:xfrm>
          <a:prstGeom prst="rect">
            <a:avLst/>
          </a:prstGeom>
          <a:noFill/>
          <a:ln/>
        </p:spPr>
        <p:txBody>
          <a:bodyPr wrap="square" lIns="102108" tIns="102108" rIns="102108" bIns="102108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85640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Importante:</a:t>
            </a:r>
            <a:r>
              <a:rPr lang="en-US" sz="834" dirty="0">
                <a:solidFill>
                  <a:srgbClr val="85640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Reduz erros de digitação, mas </a:t>
            </a:r>
            <a:r>
              <a:rPr lang="en-US" sz="784" b="1" dirty="0">
                <a:solidFill>
                  <a:srgbClr val="85640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isenta</a:t>
            </a:r>
            <a:r>
              <a:rPr lang="en-US" sz="834" dirty="0">
                <a:solidFill>
                  <a:srgbClr val="85640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conferência. A Receita pode "herdar" erros de terceiros (ex: clínica errou na DMED).</a:t>
            </a:r>
            <a:endParaRPr lang="en-US" sz="834" dirty="0"/>
          </a:p>
        </p:txBody>
      </p:sp>
      <p:sp>
        <p:nvSpPr>
          <p:cNvPr id="33" name="Text 27"/>
          <p:cNvSpPr/>
          <p:nvPr/>
        </p:nvSpPr>
        <p:spPr>
          <a:xfrm>
            <a:off x="6348394" y="2355652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sp>
        <p:nvSpPr>
          <p:cNvPr id="34" name="Text 28"/>
          <p:cNvSpPr/>
          <p:nvPr/>
        </p:nvSpPr>
        <p:spPr>
          <a:xfrm>
            <a:off x="6348394" y="2827139"/>
            <a:ext cx="450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885" b="1" dirty="0">
                <a:solidFill>
                  <a:srgbClr val="DAA52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•</a:t>
            </a:r>
            <a:endParaRPr lang="en-US" sz="885" dirty="0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D9D8B10D-36C4-39F8-B4BF-A48497900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Mudança de Paradigma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84064"/>
            <a:ext cx="8572500" cy="939403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84064"/>
            <a:ext cx="57150" cy="939403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00063" y="1226939"/>
            <a:ext cx="8143875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Lei Complementar nº 225/2026</a:t>
            </a:r>
            <a:endParaRPr lang="en-US" sz="1193" dirty="0"/>
          </a:p>
        </p:txBody>
      </p:sp>
      <p:sp>
        <p:nvSpPr>
          <p:cNvPr id="9" name="Text 6"/>
          <p:cNvSpPr/>
          <p:nvPr/>
        </p:nvSpPr>
        <p:spPr>
          <a:xfrm>
            <a:off x="500063" y="1494830"/>
            <a:ext cx="8143875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novo Código de Defesa do Contribuinte consolida a transição da Receita Federal de uma administração puramente repressiva para uma administração orientadora.</a:t>
            </a:r>
            <a:endParaRPr lang="en-US" sz="942" dirty="0"/>
          </a:p>
        </p:txBody>
      </p:sp>
      <p:sp>
        <p:nvSpPr>
          <p:cNvPr id="10" name="Shape 7"/>
          <p:cNvSpPr/>
          <p:nvPr/>
        </p:nvSpPr>
        <p:spPr>
          <a:xfrm>
            <a:off x="285750" y="2309217"/>
            <a:ext cx="3857625" cy="2548533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285750" y="2309217"/>
            <a:ext cx="3857625" cy="35719"/>
          </a:xfrm>
          <a:prstGeom prst="rect">
            <a:avLst/>
          </a:prstGeom>
          <a:solidFill>
            <a:srgbClr val="666666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2536031"/>
            <a:ext cx="171450" cy="17145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78669" y="2523530"/>
            <a:ext cx="130806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6666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Modelo Anterior</a:t>
            </a:r>
            <a:endParaRPr lang="en-US" sz="1193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2891433"/>
            <a:ext cx="71438" cy="11430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42938" y="2862858"/>
            <a:ext cx="2344406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Postura puramente repressiva e punitiva.</a:t>
            </a:r>
            <a:endParaRPr lang="en-US" sz="942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3191470"/>
            <a:ext cx="71438" cy="11430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2938" y="3162895"/>
            <a:ext cx="3286125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Fisco aguardava o erro acontecer para aplicar a penalidade.</a:t>
            </a:r>
            <a:endParaRPr lang="en-US" sz="942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3684389"/>
            <a:ext cx="71438" cy="1143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42938" y="3655814"/>
            <a:ext cx="2537538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Foco na autuação e arrecadação via multas.</a:t>
            </a:r>
            <a:endParaRPr lang="en-US" sz="942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3" y="3984427"/>
            <a:ext cx="71438" cy="114300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642938" y="3955852"/>
            <a:ext cx="2951987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Comunicação apenas após a infração (Notificação).</a:t>
            </a:r>
            <a:endParaRPr lang="en-US" sz="942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984" y="3440609"/>
            <a:ext cx="250031" cy="285750"/>
          </a:xfrm>
          <a:prstGeom prst="rect">
            <a:avLst/>
          </a:prstGeom>
        </p:spPr>
      </p:pic>
      <p:sp>
        <p:nvSpPr>
          <p:cNvPr id="23" name="Shape 14"/>
          <p:cNvSpPr/>
          <p:nvPr/>
        </p:nvSpPr>
        <p:spPr>
          <a:xfrm>
            <a:off x="5000625" y="2309217"/>
            <a:ext cx="3857625" cy="2548533"/>
          </a:xfrm>
          <a:prstGeom prst="rect">
            <a:avLst/>
          </a:prstGeom>
          <a:solidFill>
            <a:srgbClr val="F0F7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15"/>
          <p:cNvSpPr/>
          <p:nvPr/>
        </p:nvSpPr>
        <p:spPr>
          <a:xfrm>
            <a:off x="5000625" y="2309217"/>
            <a:ext cx="3857625" cy="35719"/>
          </a:xfrm>
          <a:prstGeom prst="rect">
            <a:avLst/>
          </a:prstGeom>
          <a:solidFill>
            <a:srgbClr val="0066C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38" y="2536031"/>
            <a:ext cx="171450" cy="171450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5493544" y="2523530"/>
            <a:ext cx="1613120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Modelo Atual (2026)</a:t>
            </a:r>
            <a:endParaRPr lang="en-US" sz="1193" dirty="0"/>
          </a:p>
        </p:txBody>
      </p:sp>
      <p:pic>
        <p:nvPicPr>
          <p:cNvPr id="27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38" y="2891433"/>
            <a:ext cx="114300" cy="11430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400675" y="2862858"/>
            <a:ext cx="1901382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Postura orientadora e preventiva.</a:t>
            </a:r>
            <a:endParaRPr lang="en-US" sz="942" dirty="0"/>
          </a:p>
        </p:txBody>
      </p:sp>
      <p:pic>
        <p:nvPicPr>
          <p:cNvPr id="29" name="Image 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38" y="3191470"/>
            <a:ext cx="114300" cy="114300"/>
          </a:xfrm>
          <a:prstGeom prst="rect">
            <a:avLst/>
          </a:prstGeom>
        </p:spPr>
      </p:pic>
      <p:sp>
        <p:nvSpPr>
          <p:cNvPr id="30" name="Text 18"/>
          <p:cNvSpPr/>
          <p:nvPr/>
        </p:nvSpPr>
        <p:spPr>
          <a:xfrm>
            <a:off x="5400675" y="3162895"/>
            <a:ext cx="3243263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Fisco atua para evitar que o contribuinte cometa o erro.</a:t>
            </a:r>
            <a:endParaRPr lang="en-US" sz="942" dirty="0"/>
          </a:p>
        </p:txBody>
      </p:sp>
      <p:pic>
        <p:nvPicPr>
          <p:cNvPr id="31" name="Image 1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38" y="3684389"/>
            <a:ext cx="114300" cy="114300"/>
          </a:xfrm>
          <a:prstGeom prst="rect">
            <a:avLst/>
          </a:prstGeom>
        </p:spPr>
      </p:pic>
      <p:sp>
        <p:nvSpPr>
          <p:cNvPr id="32" name="Text 19"/>
          <p:cNvSpPr/>
          <p:nvPr/>
        </p:nvSpPr>
        <p:spPr>
          <a:xfrm>
            <a:off x="5400675" y="3655814"/>
            <a:ext cx="2237166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Foco na conformidade fiscal voluntária.</a:t>
            </a:r>
            <a:endParaRPr lang="en-US" sz="942" dirty="0"/>
          </a:p>
        </p:txBody>
      </p:sp>
      <p:pic>
        <p:nvPicPr>
          <p:cNvPr id="33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38" y="3984427"/>
            <a:ext cx="114300" cy="114300"/>
          </a:xfrm>
          <a:prstGeom prst="rect">
            <a:avLst/>
          </a:prstGeom>
        </p:spPr>
      </p:pic>
      <p:sp>
        <p:nvSpPr>
          <p:cNvPr id="34" name="Text 20"/>
          <p:cNvSpPr/>
          <p:nvPr/>
        </p:nvSpPr>
        <p:spPr>
          <a:xfrm>
            <a:off x="5400675" y="3955852"/>
            <a:ext cx="3243263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Alertas automáticos durante o preenchimento da declaração.</a:t>
            </a:r>
            <a:endParaRPr lang="en-US" sz="942" dirty="0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8E7C69CE-2A0D-79E1-FF17-9A2D4CED1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O Fisco Algorítmico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084064"/>
            <a:ext cx="3766682" cy="3773686"/>
          </a:xfrm>
          <a:prstGeom prst="rect">
            <a:avLst/>
          </a:prstGeom>
          <a:solidFill>
            <a:srgbClr val="00336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85750" y="1084064"/>
            <a:ext cx="57150" cy="3773686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00063" y="1478589"/>
            <a:ext cx="3338057" cy="5200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97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Transformação Digital Consolidada</a:t>
            </a:r>
            <a:endParaRPr lang="en-US" sz="1397" dirty="0"/>
          </a:p>
        </p:txBody>
      </p:sp>
      <p:sp>
        <p:nvSpPr>
          <p:cNvPr id="9" name="Text 6"/>
          <p:cNvSpPr/>
          <p:nvPr/>
        </p:nvSpPr>
        <p:spPr>
          <a:xfrm>
            <a:off x="500063" y="2177225"/>
            <a:ext cx="3338057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Receita Federal do Brasil (RFB) deixou de ser um órgão meramente reativo e repassador de autuações.
 Em 2026, atua de forma </a:t>
            </a:r>
            <a:r>
              <a:rPr lang="en-US" sz="987" b="1" dirty="0">
                <a:solidFill>
                  <a:srgbClr val="66B2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preditiva, preventiva e automatizada</a:t>
            </a: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 O Fisco já possui a </a:t>
            </a:r>
            <a:r>
              <a:rPr lang="en-US" sz="987" b="1" dirty="0">
                <a:solidFill>
                  <a:srgbClr val="66B2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quase totalidade das informações financeiras</a:t>
            </a:r>
            <a:r>
              <a:rPr lang="en-US" sz="10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contribuinte antes mesmo do envio da declaração.</a:t>
            </a:r>
            <a:endParaRPr lang="en-US" sz="10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182" y="1281131"/>
            <a:ext cx="175022" cy="20002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98929" y="1282917"/>
            <a:ext cx="2181299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Novo Papel do Contador</a:t>
            </a:r>
            <a:endParaRPr lang="en-US" sz="1193" dirty="0"/>
          </a:p>
        </p:txBody>
      </p:sp>
      <p:sp>
        <p:nvSpPr>
          <p:cNvPr id="12" name="Text 8"/>
          <p:cNvSpPr/>
          <p:nvPr/>
        </p:nvSpPr>
        <p:spPr>
          <a:xfrm>
            <a:off x="4338182" y="1588312"/>
            <a:ext cx="4520068" cy="10285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preenchimento da DIRPF não é mais uma simples "digitação de dados", mas um complexo exercício de conformidade e consistência patrimonial.
 O papel do contador é garantir que a narrativa jurídica e contábil que explica os dados seja coerente e tecnicamente sólida.</a:t>
            </a:r>
            <a:endParaRPr lang="en-US" sz="942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182" y="2866932"/>
            <a:ext cx="250031" cy="20002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673938" y="2868718"/>
            <a:ext cx="189582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0066C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Centro da Revolução</a:t>
            </a:r>
            <a:endParaRPr lang="en-US" sz="1193" dirty="0"/>
          </a:p>
        </p:txBody>
      </p:sp>
      <p:sp>
        <p:nvSpPr>
          <p:cNvPr id="15" name="Text 10"/>
          <p:cNvSpPr/>
          <p:nvPr/>
        </p:nvSpPr>
        <p:spPr>
          <a:xfrm>
            <a:off x="4338182" y="3174113"/>
            <a:ext cx="4520068" cy="20571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Dois sistemas fundamentais operam no centro dessa revolução tecnológica:</a:t>
            </a:r>
            <a:endParaRPr lang="en-US" sz="942" dirty="0"/>
          </a:p>
        </p:txBody>
      </p:sp>
      <p:sp>
        <p:nvSpPr>
          <p:cNvPr id="16" name="Shape 11"/>
          <p:cNvSpPr/>
          <p:nvPr/>
        </p:nvSpPr>
        <p:spPr>
          <a:xfrm>
            <a:off x="4338182" y="3522706"/>
            <a:ext cx="2188611" cy="887946"/>
          </a:xfrm>
          <a:prstGeom prst="rect">
            <a:avLst/>
          </a:prstGeom>
          <a:solidFill>
            <a:srgbClr val="F8F9FA"/>
          </a:solidFill>
          <a:ln w="18288">
            <a:solidFill>
              <a:srgbClr val="00336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2"/>
          <p:cNvSpPr/>
          <p:nvPr/>
        </p:nvSpPr>
        <p:spPr>
          <a:xfrm>
            <a:off x="4481057" y="3665581"/>
            <a:ext cx="188857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T-Rex</a:t>
            </a:r>
            <a:endParaRPr lang="en-US" sz="1090" dirty="0"/>
          </a:p>
        </p:txBody>
      </p:sp>
      <p:sp>
        <p:nvSpPr>
          <p:cNvPr id="18" name="Text 13"/>
          <p:cNvSpPr/>
          <p:nvPr/>
        </p:nvSpPr>
        <p:spPr>
          <a:xfrm>
            <a:off x="4481057" y="3919184"/>
            <a:ext cx="1888573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Supercomputador de processamento massivo de dados</a:t>
            </a:r>
            <a:endParaRPr lang="en-US" sz="834" dirty="0"/>
          </a:p>
        </p:txBody>
      </p:sp>
      <p:sp>
        <p:nvSpPr>
          <p:cNvPr id="19" name="Shape 14"/>
          <p:cNvSpPr/>
          <p:nvPr/>
        </p:nvSpPr>
        <p:spPr>
          <a:xfrm>
            <a:off x="6655380" y="3522706"/>
            <a:ext cx="2202898" cy="887946"/>
          </a:xfrm>
          <a:prstGeom prst="rect">
            <a:avLst/>
          </a:prstGeom>
          <a:solidFill>
            <a:srgbClr val="F8F9FA"/>
          </a:solidFill>
          <a:ln w="18288">
            <a:solidFill>
              <a:srgbClr val="00336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5"/>
          <p:cNvSpPr/>
          <p:nvPr/>
        </p:nvSpPr>
        <p:spPr>
          <a:xfrm>
            <a:off x="6812542" y="3679868"/>
            <a:ext cx="1902861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Harpia</a:t>
            </a:r>
            <a:endParaRPr lang="en-US" sz="1090" dirty="0"/>
          </a:p>
        </p:txBody>
      </p:sp>
      <p:sp>
        <p:nvSpPr>
          <p:cNvPr id="21" name="Text 16"/>
          <p:cNvSpPr/>
          <p:nvPr/>
        </p:nvSpPr>
        <p:spPr>
          <a:xfrm>
            <a:off x="6812542" y="3933472"/>
            <a:ext cx="1902861" cy="320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834" dirty="0">
                <a:solidFill>
                  <a:srgbClr val="66666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Software avançado de Inteligência Artificial</a:t>
            </a:r>
            <a:endParaRPr lang="en-US" sz="834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4DD9321-0BC3-F025-70FC-E9CECA180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285750" y="798314"/>
            <a:ext cx="8572500" cy="14288"/>
          </a:xfrm>
          <a:prstGeom prst="rect">
            <a:avLst/>
          </a:prstGeom>
          <a:solidFill>
            <a:srgbClr val="DAA5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285750" y="285750"/>
            <a:ext cx="8572500" cy="526852"/>
          </a:xfrm>
          <a:prstGeom prst="rect">
            <a:avLst/>
          </a:prstGeom>
          <a:noFill/>
          <a:ln/>
        </p:spPr>
        <p:txBody>
          <a:bodyPr wrap="square" lIns="0" tIns="170053" rIns="0" bIns="127508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Supercomputador T-Rex: A Força Bruta</a:t>
            </a:r>
            <a:endParaRPr lang="en-US" sz="1602" dirty="0"/>
          </a:p>
        </p:txBody>
      </p:sp>
      <p:sp>
        <p:nvSpPr>
          <p:cNvPr id="6" name="Shape 3"/>
          <p:cNvSpPr/>
          <p:nvPr/>
        </p:nvSpPr>
        <p:spPr>
          <a:xfrm>
            <a:off x="285750" y="1580555"/>
            <a:ext cx="3286125" cy="2780705"/>
          </a:xfrm>
          <a:prstGeom prst="rect">
            <a:avLst/>
          </a:prstGeom>
          <a:solidFill>
            <a:srgbClr val="F8F9FA"/>
          </a:solidFill>
          <a:ln w="18288">
            <a:solidFill>
              <a:srgbClr val="00336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88" y="1880592"/>
            <a:ext cx="857250" cy="8572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56457" y="2952155"/>
            <a:ext cx="54471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DAA52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T-Rex</a:t>
            </a:r>
            <a:endParaRPr lang="en-US" sz="1397" dirty="0"/>
          </a:p>
        </p:txBody>
      </p:sp>
      <p:sp>
        <p:nvSpPr>
          <p:cNvPr id="9" name="Text 5"/>
          <p:cNvSpPr/>
          <p:nvPr/>
        </p:nvSpPr>
        <p:spPr>
          <a:xfrm>
            <a:off x="571500" y="3289697"/>
            <a:ext cx="271462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42" dirty="0">
                <a:solidFill>
                  <a:srgbClr val="333333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pilar de infraestrutura e processamento massivo de dados da Receita Federal, projetado para armazenar e cruzar dados em tempo real.</a:t>
            </a:r>
            <a:endParaRPr lang="en-US" sz="942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63" y="1488579"/>
            <a:ext cx="285750" cy="2143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357688" y="1452860"/>
            <a:ext cx="450056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Cruzamento Automático</a:t>
            </a:r>
            <a:endParaRPr lang="en-US" sz="1090" dirty="0"/>
          </a:p>
        </p:txBody>
      </p:sp>
      <p:sp>
        <p:nvSpPr>
          <p:cNvPr id="12" name="Text 7"/>
          <p:cNvSpPr/>
          <p:nvPr/>
        </p:nvSpPr>
        <p:spPr>
          <a:xfrm>
            <a:off x="4357688" y="1692176"/>
            <a:ext cx="4500563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Cruza informações de múltiplas declarações e bases de dados para identificar inconsistências e possíveis fraudes.</a:t>
            </a:r>
            <a:endParaRPr lang="en-US" sz="942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63" y="2292251"/>
            <a:ext cx="285750" cy="21431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357688" y="2256532"/>
            <a:ext cx="450056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 Monumental</a:t>
            </a:r>
            <a:endParaRPr lang="en-US" sz="1090" dirty="0"/>
          </a:p>
        </p:txBody>
      </p:sp>
      <p:sp>
        <p:nvSpPr>
          <p:cNvPr id="15" name="Text 9"/>
          <p:cNvSpPr/>
          <p:nvPr/>
        </p:nvSpPr>
        <p:spPr>
          <a:xfrm>
            <a:off x="4357688" y="2495848"/>
            <a:ext cx="4500563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Analisa a totalidade das movimentações financeiras declaradas e reportadas por terceiros, sem depender de amostragens.</a:t>
            </a:r>
            <a:endParaRPr lang="en-US" sz="942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63" y="3095923"/>
            <a:ext cx="285750" cy="214313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357688" y="3060204"/>
            <a:ext cx="450056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Centralizador de Dados</a:t>
            </a:r>
            <a:endParaRPr lang="en-US" sz="1090" dirty="0"/>
          </a:p>
        </p:txBody>
      </p:sp>
      <p:sp>
        <p:nvSpPr>
          <p:cNvPr id="18" name="Text 11"/>
          <p:cNvSpPr/>
          <p:nvPr/>
        </p:nvSpPr>
        <p:spPr>
          <a:xfrm>
            <a:off x="4357688" y="3299520"/>
            <a:ext cx="4500563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Recebe, padroniza e compara bilhões de registros simultaneamente de diversas instituições.</a:t>
            </a:r>
            <a:endParaRPr lang="en-US" sz="942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063" y="3899595"/>
            <a:ext cx="285750" cy="214313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4357688" y="3863876"/>
            <a:ext cx="4500563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00336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Integração Externa</a:t>
            </a:r>
            <a:endParaRPr lang="en-US" sz="1090" dirty="0"/>
          </a:p>
        </p:txBody>
      </p:sp>
      <p:sp>
        <p:nvSpPr>
          <p:cNvPr id="21" name="Text 13"/>
          <p:cNvSpPr/>
          <p:nvPr/>
        </p:nvSpPr>
        <p:spPr>
          <a:xfrm>
            <a:off x="4357688" y="4103191"/>
            <a:ext cx="4500563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42" dirty="0">
                <a:solidFill>
                  <a:srgbClr val="444444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Conectado a bases do Ministério Público, Polícia Federal e COAF para reconstrução de fluxos econômicos.</a:t>
            </a:r>
            <a:endParaRPr lang="en-US" sz="942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A38BD01-7626-96C2-EC73-2A52D1F7DE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42" y="4575963"/>
            <a:ext cx="804742" cy="3535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4498</Words>
  <Application>Microsoft Office PowerPoint</Application>
  <PresentationFormat>Apresentação na tela (16:9)</PresentationFormat>
  <Paragraphs>485</Paragraphs>
  <Slides>39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Arial</vt:lpstr>
      <vt:lpstr>Lucida Sans</vt:lpstr>
      <vt:lpstr>Lucida Sans Semi-Bold</vt:lpstr>
      <vt:lpstr>monospace</vt:lpstr>
      <vt:lpstr>Montserrat</vt:lpstr>
      <vt:lpstr>Open Sans</vt:lpstr>
      <vt:lpstr>Poppins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Roberto Martins Alves</cp:lastModifiedBy>
  <cp:revision>7</cp:revision>
  <dcterms:created xsi:type="dcterms:W3CDTF">2026-03-25T18:59:21Z</dcterms:created>
  <dcterms:modified xsi:type="dcterms:W3CDTF">2026-03-25T19:46:48Z</dcterms:modified>
</cp:coreProperties>
</file>