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17" r:id="rId2"/>
  </p:sldMasterIdLst>
  <p:notesMasterIdLst>
    <p:notesMasterId r:id="rId37"/>
  </p:notesMasterIdLst>
  <p:sldIdLst>
    <p:sldId id="2998" r:id="rId3"/>
    <p:sldId id="2962" r:id="rId4"/>
    <p:sldId id="2986" r:id="rId5"/>
    <p:sldId id="415" r:id="rId6"/>
    <p:sldId id="416" r:id="rId7"/>
    <p:sldId id="417" r:id="rId8"/>
    <p:sldId id="419" r:id="rId9"/>
    <p:sldId id="421" r:id="rId10"/>
    <p:sldId id="422" r:id="rId11"/>
    <p:sldId id="2793" r:id="rId12"/>
    <p:sldId id="423" r:id="rId13"/>
    <p:sldId id="424" r:id="rId14"/>
    <p:sldId id="425" r:id="rId15"/>
    <p:sldId id="427" r:id="rId16"/>
    <p:sldId id="428" r:id="rId17"/>
    <p:sldId id="429" r:id="rId18"/>
    <p:sldId id="291" r:id="rId19"/>
    <p:sldId id="292" r:id="rId20"/>
    <p:sldId id="433" r:id="rId21"/>
    <p:sldId id="434" r:id="rId22"/>
    <p:sldId id="435" r:id="rId23"/>
    <p:sldId id="2797" r:id="rId24"/>
    <p:sldId id="437" r:id="rId25"/>
    <p:sldId id="438" r:id="rId26"/>
    <p:sldId id="439" r:id="rId27"/>
    <p:sldId id="440" r:id="rId28"/>
    <p:sldId id="441" r:id="rId29"/>
    <p:sldId id="442" r:id="rId30"/>
    <p:sldId id="443" r:id="rId31"/>
    <p:sldId id="444" r:id="rId32"/>
    <p:sldId id="445" r:id="rId33"/>
    <p:sldId id="446" r:id="rId34"/>
    <p:sldId id="269" r:id="rId35"/>
    <p:sldId id="296"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sem Título" id="{E8F0F20F-6C73-4988-B580-431EBD60DAEC}">
          <p14:sldIdLst>
            <p14:sldId id="2998"/>
            <p14:sldId id="2962"/>
            <p14:sldId id="2986"/>
            <p14:sldId id="415"/>
            <p14:sldId id="416"/>
            <p14:sldId id="417"/>
            <p14:sldId id="419"/>
            <p14:sldId id="421"/>
            <p14:sldId id="422"/>
            <p14:sldId id="2793"/>
            <p14:sldId id="423"/>
            <p14:sldId id="424"/>
            <p14:sldId id="425"/>
            <p14:sldId id="427"/>
            <p14:sldId id="428"/>
            <p14:sldId id="429"/>
            <p14:sldId id="291"/>
            <p14:sldId id="292"/>
            <p14:sldId id="433"/>
            <p14:sldId id="434"/>
            <p14:sldId id="435"/>
            <p14:sldId id="2797"/>
            <p14:sldId id="437"/>
            <p14:sldId id="438"/>
            <p14:sldId id="439"/>
            <p14:sldId id="440"/>
            <p14:sldId id="441"/>
            <p14:sldId id="442"/>
            <p14:sldId id="443"/>
            <p14:sldId id="444"/>
            <p14:sldId id="445"/>
            <p14:sldId id="446"/>
            <p14:sldId id="269"/>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472"/>
    <a:srgbClr val="D2E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8" autoAdjust="0"/>
    <p:restoredTop sz="94660"/>
  </p:normalViewPr>
  <p:slideViewPr>
    <p:cSldViewPr snapToGrid="0">
      <p:cViewPr varScale="1">
        <p:scale>
          <a:sx n="71" d="100"/>
          <a:sy n="71" d="100"/>
        </p:scale>
        <p:origin x="1110"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1EED8-F591-49B9-A2D1-A27BF4618378}" type="datetimeFigureOut">
              <a:rPr lang="pt-BR" smtClean="0"/>
              <a:t>25/03/2026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5DFE2-1CD1-4331-806F-2DC76BA4B6CD}" type="slidenum">
              <a:rPr lang="pt-BR" smtClean="0"/>
              <a:t>‹nº›</a:t>
            </a:fld>
            <a:endParaRPr lang="pt-BR"/>
          </a:p>
        </p:txBody>
      </p:sp>
    </p:spTree>
    <p:extLst>
      <p:ext uri="{BB962C8B-B14F-4D97-AF65-F5344CB8AC3E}">
        <p14:creationId xmlns:p14="http://schemas.microsoft.com/office/powerpoint/2010/main" val="79482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ChangeArrowheads="1" noTextEdit="1"/>
          </p:cNvSpPr>
          <p:nvPr>
            <p:ph type="sldImg"/>
          </p:nvPr>
        </p:nvSpPr>
        <p:spPr>
          <a:xfrm>
            <a:off x="1308100" y="1306513"/>
            <a:ext cx="4705350" cy="3529012"/>
          </a:xfrm>
          <a:ln/>
        </p:spPr>
      </p:sp>
      <p:sp>
        <p:nvSpPr>
          <p:cNvPr id="747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Tree>
    <p:extLst>
      <p:ext uri="{BB962C8B-B14F-4D97-AF65-F5344CB8AC3E}">
        <p14:creationId xmlns:p14="http://schemas.microsoft.com/office/powerpoint/2010/main" val="334707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89038" y="1252538"/>
            <a:ext cx="4510087" cy="3382962"/>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668929" rtl="0" eaLnBrk="1" fontAlgn="auto" latinLnBrk="0" hangingPunct="1">
              <a:lnSpc>
                <a:spcPct val="100000"/>
              </a:lnSpc>
              <a:spcBef>
                <a:spcPts val="0"/>
              </a:spcBef>
              <a:spcAft>
                <a:spcPts val="0"/>
              </a:spcAft>
              <a:buClrTx/>
              <a:buSzTx/>
              <a:buFontTx/>
              <a:buNone/>
              <a:tabLst/>
              <a:defRPr/>
            </a:pPr>
            <a:fld id="{FD2D834C-198A-4367-A2BA-01EE054B3159}" type="slidenum">
              <a:rPr kumimoji="0" lang="pt-BR" sz="1300" b="0" i="0" u="none" strike="noStrike" kern="1200" cap="none" spc="0" normalizeH="0" baseline="0" noProof="0">
                <a:ln>
                  <a:noFill/>
                </a:ln>
                <a:solidFill>
                  <a:prstClr val="black"/>
                </a:solidFill>
                <a:effectLst/>
                <a:uLnTx/>
                <a:uFillTx/>
                <a:latin typeface="Calibri"/>
                <a:ea typeface="+mn-ea"/>
                <a:cs typeface="+mn-cs"/>
              </a:rPr>
              <a:pPr marL="0" marR="0" lvl="0" indent="0" algn="r" defTabSz="668929" rtl="0" eaLnBrk="1" fontAlgn="auto" latinLnBrk="0" hangingPunct="1">
                <a:lnSpc>
                  <a:spcPct val="100000"/>
                </a:lnSpc>
                <a:spcBef>
                  <a:spcPts val="0"/>
                </a:spcBef>
                <a:spcAft>
                  <a:spcPts val="0"/>
                </a:spcAft>
                <a:buClrTx/>
                <a:buSzTx/>
                <a:buFontTx/>
                <a:buNone/>
                <a:tabLst/>
                <a:defRPr/>
              </a:pPr>
              <a:t>23</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49363" y="1279525"/>
            <a:ext cx="4605337" cy="34544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530193B-564F-4854-8A52-728F3FB19C85}"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pt-B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54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38E2B-F1B5-484C-C03F-61DD40DB0AD0}"/>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00FAA6B4-9602-74F0-3BD0-01730223B54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54A7AAC-01A9-4F28-9643-2C490AC4687C}"/>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5" name="Espaço Reservado para Rodapé 4">
            <a:extLst>
              <a:ext uri="{FF2B5EF4-FFF2-40B4-BE49-F238E27FC236}">
                <a16:creationId xmlns:a16="http://schemas.microsoft.com/office/drawing/2014/main" id="{F3498BE6-BB96-4C9B-0F6B-092C0D4428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2AB793B-D04B-5D3A-D3DE-1EEAFAEBCD00}"/>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1140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A2884-C758-9C64-5338-5CDFD028060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F673466-6F36-FB12-9EF9-9CE4604D804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19A7919-E00E-F0F9-F96E-27CCA283F6F8}"/>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5" name="Espaço Reservado para Rodapé 4">
            <a:extLst>
              <a:ext uri="{FF2B5EF4-FFF2-40B4-BE49-F238E27FC236}">
                <a16:creationId xmlns:a16="http://schemas.microsoft.com/office/drawing/2014/main" id="{19F010FA-8BD7-6ECC-B4F4-9979C8C2DA4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BA8DE1-9C62-706C-6BC9-FDA37033BABD}"/>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110052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1A0472-5684-0460-F5DA-7CE15900C8EB}"/>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34DA0EC-115F-B5E2-2048-E0512A566BDE}"/>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E5B6F8D-B38C-551A-A7FB-A73FB0158CD1}"/>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5" name="Espaço Reservado para Rodapé 4">
            <a:extLst>
              <a:ext uri="{FF2B5EF4-FFF2-40B4-BE49-F238E27FC236}">
                <a16:creationId xmlns:a16="http://schemas.microsoft.com/office/drawing/2014/main" id="{9E2AEF28-3AB8-2676-8545-C6D24FAF30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E3B5ABB-2430-ADBC-DD1C-87FFBAB973EE}"/>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406500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2319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323606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7055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7906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10273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3D799-3689-E2F3-2438-2BE93E7DB61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53DEB45-89AD-ADCA-020E-A0164628F64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6C2E2CB-434F-C248-B410-61D25204B49D}"/>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5" name="Espaço Reservado para Rodapé 4">
            <a:extLst>
              <a:ext uri="{FF2B5EF4-FFF2-40B4-BE49-F238E27FC236}">
                <a16:creationId xmlns:a16="http://schemas.microsoft.com/office/drawing/2014/main" id="{82511C1E-898D-8566-0DBB-9EADBA302FE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1DDC4F4-0427-B011-FA26-A2D1A936E8DE}"/>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387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AE56A-FDAF-741B-EAA3-EC9D8E19E642}"/>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69426208-1CD6-2A87-8501-6282352305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4AEFF3D-D363-BC4D-3756-9604C58DE8DC}"/>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5" name="Espaço Reservado para Rodapé 4">
            <a:extLst>
              <a:ext uri="{FF2B5EF4-FFF2-40B4-BE49-F238E27FC236}">
                <a16:creationId xmlns:a16="http://schemas.microsoft.com/office/drawing/2014/main" id="{70A464EA-FF43-B721-56E8-FE00EB6CDD7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7FD839-34E7-AD14-E3B5-745027690C73}"/>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207055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E60EE-367A-8FF5-6263-B56C3868479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29C7F95-B4BC-FBC8-A8F3-5F0775F8BA42}"/>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0D32FC8-1F7B-7F74-DF75-714D14E3560A}"/>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FB30A1E-C982-1BDB-257F-FB5F9E3A5E4A}"/>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6" name="Espaço Reservado para Rodapé 5">
            <a:extLst>
              <a:ext uri="{FF2B5EF4-FFF2-40B4-BE49-F238E27FC236}">
                <a16:creationId xmlns:a16="http://schemas.microsoft.com/office/drawing/2014/main" id="{026E3882-7F1E-B97F-F8CB-0BC0926E9A5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86D7B03-7688-E86C-629C-89B718D553A7}"/>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132014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B123B-BA12-8B3C-5253-E6249CDBE0F9}"/>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D490997-FD35-4AF5-2818-30837610DA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07B6973-6177-8DCB-9D86-54939797E327}"/>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2D80D52-41C9-6EA4-AC55-2AF7493D8E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DB68D68-FD4A-C54E-CB40-15498736B1B4}"/>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AC271DD-91CD-F728-A2DB-E96599CCCB54}"/>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8" name="Espaço Reservado para Rodapé 7">
            <a:extLst>
              <a:ext uri="{FF2B5EF4-FFF2-40B4-BE49-F238E27FC236}">
                <a16:creationId xmlns:a16="http://schemas.microsoft.com/office/drawing/2014/main" id="{331EA316-B6CC-6452-26C2-B3540BC0697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25E20D5-102E-A185-03FD-52D877544B18}"/>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371808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6BDC9-C02E-ED8B-4F96-05CBC29A158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42E2F04-E48A-C624-9ECC-D68F149AB555}"/>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4" name="Espaço Reservado para Rodapé 3">
            <a:extLst>
              <a:ext uri="{FF2B5EF4-FFF2-40B4-BE49-F238E27FC236}">
                <a16:creationId xmlns:a16="http://schemas.microsoft.com/office/drawing/2014/main" id="{CCCA5CB1-A690-62F7-0F90-7A1964EF311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2181AAE-7E9E-99A3-0AC8-8FDAD1D7455E}"/>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37521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34951AF-33BF-D010-AD0B-996CED246AB0}"/>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3" name="Espaço Reservado para Rodapé 2">
            <a:extLst>
              <a:ext uri="{FF2B5EF4-FFF2-40B4-BE49-F238E27FC236}">
                <a16:creationId xmlns:a16="http://schemas.microsoft.com/office/drawing/2014/main" id="{87BC1361-A31E-D6CF-7212-C7C0DA24D5B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C230A4A-E97A-E9F3-2ECC-FC1E5B909B24}"/>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412965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56057-7CF0-739C-84CC-23BBE539BD8E}"/>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90CA4FC-1550-D57D-3661-CDECA83487F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7353B3-036C-4D1D-D3FE-399AC278F1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6F2BB99-0B3E-8D30-F9FB-AAAA62BE956E}"/>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6" name="Espaço Reservado para Rodapé 5">
            <a:extLst>
              <a:ext uri="{FF2B5EF4-FFF2-40B4-BE49-F238E27FC236}">
                <a16:creationId xmlns:a16="http://schemas.microsoft.com/office/drawing/2014/main" id="{9A8DBF16-3B24-8F50-E2DC-92B27FA888E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B67367E-9E3D-1836-B768-FD237489D12B}"/>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388356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30E02-9A11-3110-0563-53067BD2969A}"/>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52000D0E-B39D-1590-44CC-555860C0C8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8908B890-85BA-EB60-2762-0B02F2B65E6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C95E5D7-83F3-AB9A-D99D-6C305C0054B4}"/>
              </a:ext>
            </a:extLst>
          </p:cNvPr>
          <p:cNvSpPr>
            <a:spLocks noGrp="1"/>
          </p:cNvSpPr>
          <p:nvPr>
            <p:ph type="dt" sz="half" idx="10"/>
          </p:nvPr>
        </p:nvSpPr>
        <p:spPr/>
        <p:txBody>
          <a:bodyPr/>
          <a:lstStyle/>
          <a:p>
            <a:fld id="{2C661965-1E94-4D0C-915F-867BFDA39F65}" type="datetimeFigureOut">
              <a:rPr lang="pt-BR" smtClean="0"/>
              <a:t>25/03/2026</a:t>
            </a:fld>
            <a:endParaRPr lang="pt-BR"/>
          </a:p>
        </p:txBody>
      </p:sp>
      <p:sp>
        <p:nvSpPr>
          <p:cNvPr id="6" name="Espaço Reservado para Rodapé 5">
            <a:extLst>
              <a:ext uri="{FF2B5EF4-FFF2-40B4-BE49-F238E27FC236}">
                <a16:creationId xmlns:a16="http://schemas.microsoft.com/office/drawing/2014/main" id="{7D0C50B8-3686-A2D4-EBDC-4DBAFE8D85B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CF618A7-C098-F3BB-8CC3-DBE4B90E46C2}"/>
              </a:ext>
            </a:extLst>
          </p:cNvPr>
          <p:cNvSpPr>
            <a:spLocks noGrp="1"/>
          </p:cNvSpPr>
          <p:nvPr>
            <p:ph type="sldNum" sz="quarter" idx="12"/>
          </p:nvPr>
        </p:nvSpPr>
        <p:spPr/>
        <p:txBody>
          <a:bodyPr/>
          <a:lstStyle/>
          <a:p>
            <a:fld id="{9D128AAF-EE84-47A6-A921-A398D1D4E8FC}" type="slidenum">
              <a:rPr lang="pt-BR" smtClean="0"/>
              <a:t>‹nº›</a:t>
            </a:fld>
            <a:endParaRPr lang="pt-BR"/>
          </a:p>
        </p:txBody>
      </p:sp>
    </p:spTree>
    <p:extLst>
      <p:ext uri="{BB962C8B-B14F-4D97-AF65-F5344CB8AC3E}">
        <p14:creationId xmlns:p14="http://schemas.microsoft.com/office/powerpoint/2010/main" val="118487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DEF214F-8A16-96C5-FE89-5EDD622C1F5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3FD2BF2-B76A-3BBD-3A58-E8228037DC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CFEEC4-1A11-A44B-F530-0D29BEEEAF4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661965-1E94-4D0C-915F-867BFDA39F65}" type="datetimeFigureOut">
              <a:rPr lang="pt-BR" smtClean="0"/>
              <a:t>25/03/2026</a:t>
            </a:fld>
            <a:endParaRPr lang="pt-BR"/>
          </a:p>
        </p:txBody>
      </p:sp>
      <p:sp>
        <p:nvSpPr>
          <p:cNvPr id="5" name="Espaço Reservado para Rodapé 4">
            <a:extLst>
              <a:ext uri="{FF2B5EF4-FFF2-40B4-BE49-F238E27FC236}">
                <a16:creationId xmlns:a16="http://schemas.microsoft.com/office/drawing/2014/main" id="{372F6AA7-6A98-2FAA-7D12-0B1FC333B25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7E1868E-ABFE-37F0-6A49-0849D133F7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128AAF-EE84-47A6-A921-A398D1D4E8FC}" type="slidenum">
              <a:rPr lang="pt-BR" smtClean="0"/>
              <a:t>‹nº›</a:t>
            </a:fld>
            <a:endParaRPr lang="pt-BR"/>
          </a:p>
        </p:txBody>
      </p:sp>
    </p:spTree>
    <p:extLst>
      <p:ext uri="{BB962C8B-B14F-4D97-AF65-F5344CB8AC3E}">
        <p14:creationId xmlns:p14="http://schemas.microsoft.com/office/powerpoint/2010/main" val="158080697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pic>
        <p:nvPicPr>
          <p:cNvPr id="17" name="bg object 17"/>
          <p:cNvPicPr/>
          <p:nvPr/>
        </p:nvPicPr>
        <p:blipFill>
          <a:blip r:embed="rId8" cstate="print"/>
          <a:stretch>
            <a:fillRect/>
          </a:stretch>
        </p:blipFill>
        <p:spPr>
          <a:xfrm>
            <a:off x="7869809" y="5698465"/>
            <a:ext cx="805116" cy="473735"/>
          </a:xfrm>
          <a:prstGeom prst="rect">
            <a:avLst/>
          </a:prstGeom>
        </p:spPr>
      </p:pic>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6" name="Holder 6"/>
          <p:cNvSpPr>
            <a:spLocks noGrp="1"/>
          </p:cNvSpPr>
          <p:nvPr>
            <p:ph type="sldNum" sz="quarter" idx="7"/>
          </p:nvPr>
        </p:nvSpPr>
        <p:spPr>
          <a:xfrm>
            <a:off x="6583681"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6277647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defRPr>
          <a:latin typeface="+mj-lt"/>
          <a:ea typeface="+mj-ea"/>
          <a:cs typeface="+mj-cs"/>
        </a:defRPr>
      </a:lvl1pPr>
    </p:titleStyle>
    <p:bodyStyle>
      <a:lvl1pPr marL="0">
        <a:defRPr>
          <a:latin typeface="+mn-lt"/>
          <a:ea typeface="+mn-ea"/>
          <a:cs typeface="+mn-cs"/>
        </a:defRPr>
      </a:lvl1pPr>
      <a:lvl2pPr marL="228600">
        <a:defRPr>
          <a:latin typeface="+mn-lt"/>
          <a:ea typeface="+mn-ea"/>
          <a:cs typeface="+mn-cs"/>
        </a:defRPr>
      </a:lvl2pPr>
      <a:lvl3pPr marL="457200">
        <a:defRPr>
          <a:latin typeface="+mn-lt"/>
          <a:ea typeface="+mn-ea"/>
          <a:cs typeface="+mn-cs"/>
        </a:defRPr>
      </a:lvl3pPr>
      <a:lvl4pPr marL="685800">
        <a:defRPr>
          <a:latin typeface="+mn-lt"/>
          <a:ea typeface="+mn-ea"/>
          <a:cs typeface="+mn-cs"/>
        </a:defRPr>
      </a:lvl4pPr>
      <a:lvl5pPr marL="914400">
        <a:defRPr>
          <a:latin typeface="+mn-lt"/>
          <a:ea typeface="+mn-ea"/>
          <a:cs typeface="+mn-cs"/>
        </a:defRPr>
      </a:lvl5pPr>
      <a:lvl6pPr marL="1143000">
        <a:defRPr>
          <a:latin typeface="+mn-lt"/>
          <a:ea typeface="+mn-ea"/>
          <a:cs typeface="+mn-cs"/>
        </a:defRPr>
      </a:lvl6pPr>
      <a:lvl7pPr marL="1371600">
        <a:defRPr>
          <a:latin typeface="+mn-lt"/>
          <a:ea typeface="+mn-ea"/>
          <a:cs typeface="+mn-cs"/>
        </a:defRPr>
      </a:lvl7pPr>
      <a:lvl8pPr marL="1600200">
        <a:defRPr>
          <a:latin typeface="+mn-lt"/>
          <a:ea typeface="+mn-ea"/>
          <a:cs typeface="+mn-cs"/>
        </a:defRPr>
      </a:lvl8pPr>
      <a:lvl9pPr marL="1828800">
        <a:defRPr>
          <a:latin typeface="+mn-lt"/>
          <a:ea typeface="+mn-ea"/>
          <a:cs typeface="+mn-cs"/>
        </a:defRPr>
      </a:lvl9pPr>
    </p:bodyStyle>
    <p:otherStyle>
      <a:lvl1pPr marL="0">
        <a:defRPr>
          <a:latin typeface="+mn-lt"/>
          <a:ea typeface="+mn-ea"/>
          <a:cs typeface="+mn-cs"/>
        </a:defRPr>
      </a:lvl1pPr>
      <a:lvl2pPr marL="228600">
        <a:defRPr>
          <a:latin typeface="+mn-lt"/>
          <a:ea typeface="+mn-ea"/>
          <a:cs typeface="+mn-cs"/>
        </a:defRPr>
      </a:lvl2pPr>
      <a:lvl3pPr marL="457200">
        <a:defRPr>
          <a:latin typeface="+mn-lt"/>
          <a:ea typeface="+mn-ea"/>
          <a:cs typeface="+mn-cs"/>
        </a:defRPr>
      </a:lvl3pPr>
      <a:lvl4pPr marL="685800">
        <a:defRPr>
          <a:latin typeface="+mn-lt"/>
          <a:ea typeface="+mn-ea"/>
          <a:cs typeface="+mn-cs"/>
        </a:defRPr>
      </a:lvl4pPr>
      <a:lvl5pPr marL="914400">
        <a:defRPr>
          <a:latin typeface="+mn-lt"/>
          <a:ea typeface="+mn-ea"/>
          <a:cs typeface="+mn-cs"/>
        </a:defRPr>
      </a:lvl5pPr>
      <a:lvl6pPr marL="1143000">
        <a:defRPr>
          <a:latin typeface="+mn-lt"/>
          <a:ea typeface="+mn-ea"/>
          <a:cs typeface="+mn-cs"/>
        </a:defRPr>
      </a:lvl6pPr>
      <a:lvl7pPr marL="1371600">
        <a:defRPr>
          <a:latin typeface="+mn-lt"/>
          <a:ea typeface="+mn-ea"/>
          <a:cs typeface="+mn-cs"/>
        </a:defRPr>
      </a:lvl7pPr>
      <a:lvl8pPr marL="1600200">
        <a:defRPr>
          <a:latin typeface="+mn-lt"/>
          <a:ea typeface="+mn-ea"/>
          <a:cs typeface="+mn-cs"/>
        </a:defRPr>
      </a:lvl8pPr>
      <a:lvl9pPr marL="18288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57250"/>
            <a:ext cx="9144000" cy="5143500"/>
            <a:chOff x="0" y="0"/>
            <a:chExt cx="18288000" cy="10287000"/>
          </a:xfrm>
        </p:grpSpPr>
        <p:pic>
          <p:nvPicPr>
            <p:cNvPr id="3" name="object 3"/>
            <p:cNvPicPr/>
            <p:nvPr/>
          </p:nvPicPr>
          <p:blipFill>
            <a:blip r:embed="rId2" cstate="print"/>
            <a:stretch>
              <a:fillRect/>
            </a:stretch>
          </p:blipFill>
          <p:spPr>
            <a:xfrm>
              <a:off x="0" y="3777360"/>
              <a:ext cx="496531" cy="3086099"/>
            </a:xfrm>
            <a:prstGeom prst="rect">
              <a:avLst/>
            </a:prstGeom>
          </p:spPr>
        </p:pic>
        <p:pic>
          <p:nvPicPr>
            <p:cNvPr id="4" name="object 4"/>
            <p:cNvPicPr/>
            <p:nvPr/>
          </p:nvPicPr>
          <p:blipFill>
            <a:blip r:embed="rId3" cstate="print"/>
            <a:stretch>
              <a:fillRect/>
            </a:stretch>
          </p:blipFill>
          <p:spPr>
            <a:xfrm>
              <a:off x="0" y="0"/>
              <a:ext cx="18288000" cy="10287000"/>
            </a:xfrm>
            <a:prstGeom prst="rect">
              <a:avLst/>
            </a:prstGeom>
          </p:spPr>
        </p:pic>
        <p:pic>
          <p:nvPicPr>
            <p:cNvPr id="5" name="object 5"/>
            <p:cNvPicPr/>
            <p:nvPr/>
          </p:nvPicPr>
          <p:blipFill>
            <a:blip r:embed="rId4" cstate="print"/>
            <a:stretch>
              <a:fillRect/>
            </a:stretch>
          </p:blipFill>
          <p:spPr>
            <a:xfrm>
              <a:off x="12122784" y="8547696"/>
              <a:ext cx="1610232" cy="710603"/>
            </a:xfrm>
            <a:prstGeom prst="rect">
              <a:avLst/>
            </a:prstGeom>
          </p:spPr>
        </p:pic>
        <p:pic>
          <p:nvPicPr>
            <p:cNvPr id="6" name="object 6"/>
            <p:cNvPicPr/>
            <p:nvPr/>
          </p:nvPicPr>
          <p:blipFill>
            <a:blip r:embed="rId5" cstate="print"/>
            <a:stretch>
              <a:fillRect/>
            </a:stretch>
          </p:blipFill>
          <p:spPr>
            <a:xfrm>
              <a:off x="13890370" y="0"/>
              <a:ext cx="4397629" cy="3710178"/>
            </a:xfrm>
            <a:prstGeom prst="rect">
              <a:avLst/>
            </a:prstGeom>
          </p:spPr>
        </p:pic>
        <p:pic>
          <p:nvPicPr>
            <p:cNvPr id="7" name="object 7"/>
            <p:cNvPicPr/>
            <p:nvPr/>
          </p:nvPicPr>
          <p:blipFill>
            <a:blip r:embed="rId6" cstate="print"/>
            <a:stretch>
              <a:fillRect/>
            </a:stretch>
          </p:blipFill>
          <p:spPr>
            <a:xfrm>
              <a:off x="13579729" y="1716620"/>
              <a:ext cx="3940175" cy="7803133"/>
            </a:xfrm>
            <a:prstGeom prst="rect">
              <a:avLst/>
            </a:prstGeom>
          </p:spPr>
        </p:pic>
        <p:pic>
          <p:nvPicPr>
            <p:cNvPr id="8" name="object 8"/>
            <p:cNvPicPr/>
            <p:nvPr/>
          </p:nvPicPr>
          <p:blipFill>
            <a:blip r:embed="rId7" cstate="print"/>
            <a:stretch>
              <a:fillRect/>
            </a:stretch>
          </p:blipFill>
          <p:spPr>
            <a:xfrm>
              <a:off x="13739113" y="2776854"/>
              <a:ext cx="3540632" cy="3738880"/>
            </a:xfrm>
            <a:prstGeom prst="rect">
              <a:avLst/>
            </a:prstGeom>
          </p:spPr>
        </p:pic>
        <p:pic>
          <p:nvPicPr>
            <p:cNvPr id="9" name="object 9"/>
            <p:cNvPicPr/>
            <p:nvPr/>
          </p:nvPicPr>
          <p:blipFill>
            <a:blip r:embed="rId8" cstate="print"/>
            <a:stretch>
              <a:fillRect/>
            </a:stretch>
          </p:blipFill>
          <p:spPr>
            <a:xfrm>
              <a:off x="13579729" y="1716658"/>
              <a:ext cx="3940175" cy="4457699"/>
            </a:xfrm>
            <a:prstGeom prst="rect">
              <a:avLst/>
            </a:prstGeom>
          </p:spPr>
        </p:pic>
        <p:pic>
          <p:nvPicPr>
            <p:cNvPr id="10" name="object 10"/>
            <p:cNvPicPr/>
            <p:nvPr/>
          </p:nvPicPr>
          <p:blipFill>
            <a:blip r:embed="rId9" cstate="print"/>
            <a:stretch>
              <a:fillRect/>
            </a:stretch>
          </p:blipFill>
          <p:spPr>
            <a:xfrm>
              <a:off x="0" y="7893809"/>
              <a:ext cx="2554325" cy="2393188"/>
            </a:xfrm>
            <a:prstGeom prst="rect">
              <a:avLst/>
            </a:prstGeom>
          </p:spPr>
        </p:pic>
        <p:pic>
          <p:nvPicPr>
            <p:cNvPr id="11" name="object 11"/>
            <p:cNvPicPr/>
            <p:nvPr/>
          </p:nvPicPr>
          <p:blipFill>
            <a:blip r:embed="rId10" cstate="print"/>
            <a:stretch>
              <a:fillRect/>
            </a:stretch>
          </p:blipFill>
          <p:spPr>
            <a:xfrm>
              <a:off x="1338452" y="3447922"/>
              <a:ext cx="11358245" cy="855344"/>
            </a:xfrm>
            <a:prstGeom prst="rect">
              <a:avLst/>
            </a:prstGeom>
          </p:spPr>
        </p:pic>
        <p:pic>
          <p:nvPicPr>
            <p:cNvPr id="12" name="object 12"/>
            <p:cNvPicPr/>
            <p:nvPr/>
          </p:nvPicPr>
          <p:blipFill>
            <a:blip r:embed="rId11" cstate="print"/>
            <a:stretch>
              <a:fillRect/>
            </a:stretch>
          </p:blipFill>
          <p:spPr>
            <a:xfrm>
              <a:off x="1360805" y="4506340"/>
              <a:ext cx="1963928" cy="455549"/>
            </a:xfrm>
            <a:prstGeom prst="rect">
              <a:avLst/>
            </a:prstGeom>
          </p:spPr>
        </p:pic>
        <p:pic>
          <p:nvPicPr>
            <p:cNvPr id="13" name="object 13"/>
            <p:cNvPicPr/>
            <p:nvPr/>
          </p:nvPicPr>
          <p:blipFill>
            <a:blip r:embed="rId12" cstate="print"/>
            <a:stretch>
              <a:fillRect/>
            </a:stretch>
          </p:blipFill>
          <p:spPr>
            <a:xfrm>
              <a:off x="3514344" y="4487926"/>
              <a:ext cx="2984880" cy="473963"/>
            </a:xfrm>
            <a:prstGeom prst="rect">
              <a:avLst/>
            </a:prstGeom>
          </p:spPr>
        </p:pic>
        <p:pic>
          <p:nvPicPr>
            <p:cNvPr id="14" name="object 14"/>
            <p:cNvPicPr/>
            <p:nvPr/>
          </p:nvPicPr>
          <p:blipFill>
            <a:blip r:embed="rId13" cstate="print"/>
            <a:stretch>
              <a:fillRect/>
            </a:stretch>
          </p:blipFill>
          <p:spPr>
            <a:xfrm>
              <a:off x="6688708" y="4517263"/>
              <a:ext cx="2024888" cy="553847"/>
            </a:xfrm>
            <a:prstGeom prst="rect">
              <a:avLst/>
            </a:prstGeom>
          </p:spPr>
        </p:pic>
        <p:pic>
          <p:nvPicPr>
            <p:cNvPr id="15" name="object 15"/>
            <p:cNvPicPr/>
            <p:nvPr/>
          </p:nvPicPr>
          <p:blipFill>
            <a:blip r:embed="rId14" cstate="print"/>
            <a:stretch>
              <a:fillRect/>
            </a:stretch>
          </p:blipFill>
          <p:spPr>
            <a:xfrm>
              <a:off x="8882760" y="4487926"/>
              <a:ext cx="2346579" cy="473963"/>
            </a:xfrm>
            <a:prstGeom prst="rect">
              <a:avLst/>
            </a:prstGeom>
          </p:spPr>
        </p:pic>
      </p:grpSp>
      <p:sp>
        <p:nvSpPr>
          <p:cNvPr id="21" name="CaixaDeTexto 20">
            <a:extLst>
              <a:ext uri="{FF2B5EF4-FFF2-40B4-BE49-F238E27FC236}">
                <a16:creationId xmlns:a16="http://schemas.microsoft.com/office/drawing/2014/main" id="{E3A23143-11A5-263F-5221-41F61BE53ACD}"/>
              </a:ext>
            </a:extLst>
          </p:cNvPr>
          <p:cNvSpPr txBox="1"/>
          <p:nvPr/>
        </p:nvSpPr>
        <p:spPr>
          <a:xfrm>
            <a:off x="598455" y="3524058"/>
            <a:ext cx="5491798" cy="430887"/>
          </a:xfrm>
          <a:prstGeom prst="rect">
            <a:avLst/>
          </a:prstGeom>
          <a:noFill/>
        </p:spPr>
        <p:txBody>
          <a:bodyPr wrap="square" rtlCol="0">
            <a:spAutoFit/>
          </a:bodyPr>
          <a:lstStyle/>
          <a:p>
            <a:pPr defTabSz="457200"/>
            <a:r>
              <a:rPr lang="pt-BR" sz="2200" b="1" kern="0" dirty="0">
                <a:solidFill>
                  <a:srgbClr val="003568"/>
                </a:solidFill>
              </a:rPr>
              <a:t>DECLARAÇÃO DE ESPÓLIO</a:t>
            </a:r>
          </a:p>
        </p:txBody>
      </p:sp>
      <p:sp>
        <p:nvSpPr>
          <p:cNvPr id="22" name="CaixaDeTexto 21">
            <a:extLst>
              <a:ext uri="{FF2B5EF4-FFF2-40B4-BE49-F238E27FC236}">
                <a16:creationId xmlns:a16="http://schemas.microsoft.com/office/drawing/2014/main" id="{AB1F643F-1FC6-4A0B-7366-B0A9662559FC}"/>
              </a:ext>
            </a:extLst>
          </p:cNvPr>
          <p:cNvSpPr txBox="1"/>
          <p:nvPr/>
        </p:nvSpPr>
        <p:spPr>
          <a:xfrm>
            <a:off x="569595" y="4329341"/>
            <a:ext cx="5491798" cy="338554"/>
          </a:xfrm>
          <a:prstGeom prst="rect">
            <a:avLst/>
          </a:prstGeom>
          <a:noFill/>
        </p:spPr>
        <p:txBody>
          <a:bodyPr wrap="square" rtlCol="0">
            <a:spAutoFit/>
          </a:bodyPr>
          <a:lstStyle/>
          <a:p>
            <a:pPr defTabSz="457200"/>
            <a:r>
              <a:rPr lang="pt-BR" sz="1600" b="1" kern="0" dirty="0">
                <a:solidFill>
                  <a:srgbClr val="003568"/>
                </a:solidFill>
              </a:rPr>
              <a:t>Liviel Floresta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33353-76F4-5F65-298E-A470C91A49A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7C245E3D-F931-EF11-36D2-D136D0D33BE7}"/>
              </a:ext>
            </a:extLst>
          </p:cNvPr>
          <p:cNvSpPr/>
          <p:nvPr/>
        </p:nvSpPr>
        <p:spPr>
          <a:xfrm>
            <a:off x="198001" y="1381260"/>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a:extLst>
              <a:ext uri="{FF2B5EF4-FFF2-40B4-BE49-F238E27FC236}">
                <a16:creationId xmlns:a16="http://schemas.microsoft.com/office/drawing/2014/main" id="{E741F07C-9A9B-9D71-D593-A9D5DB32B454}"/>
              </a:ext>
            </a:extLst>
          </p:cNvPr>
          <p:cNvSpPr txBox="1"/>
          <p:nvPr/>
        </p:nvSpPr>
        <p:spPr>
          <a:xfrm>
            <a:off x="198001" y="1399606"/>
            <a:ext cx="8748000" cy="3596879"/>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APRESENTAÇÃO DA DECLARAÇÃO FINAL DE ESPÓLIO </a:t>
            </a:r>
          </a:p>
          <a:p>
            <a:pPr marL="5715" algn="just" defTabSz="617210">
              <a:defRPr/>
            </a:pPr>
            <a:endParaRPr lang="pt-BR" sz="1700" dirty="0">
              <a:solidFill>
                <a:prstClr val="black"/>
              </a:solidFill>
              <a:latin typeface="Arial Narrow" pitchFamily="34" charset="0"/>
            </a:endParaRPr>
          </a:p>
          <a:p>
            <a:pPr marL="291595" algn="just" defTabSz="617210">
              <a:defRPr/>
            </a:pPr>
            <a:r>
              <a:rPr lang="pt-BR" sz="1700" dirty="0">
                <a:solidFill>
                  <a:prstClr val="black"/>
                </a:solidFill>
                <a:latin typeface="Arial Narrow" pitchFamily="34" charset="0"/>
              </a:rPr>
              <a:t>A Declaração Final de Espólio é apresentada em nome do de cujus, com endereço e número de inscrição no Cadastro de Pessoas Físicas (CPF) correspondentes ao de cujus, antes do falecimento;</a:t>
            </a:r>
          </a:p>
          <a:p>
            <a:pPr marL="291595" algn="just" defTabSz="617210">
              <a:defRPr/>
            </a:pPr>
            <a:endParaRPr lang="pt-BR" sz="1700" dirty="0">
              <a:solidFill>
                <a:prstClr val="black"/>
              </a:solidFill>
              <a:latin typeface="Arial Narrow" pitchFamily="34" charset="0"/>
            </a:endParaRPr>
          </a:p>
          <a:p>
            <a:pPr marL="291595" algn="just" defTabSz="617210">
              <a:defRPr/>
            </a:pPr>
            <a:r>
              <a:rPr lang="pt-BR" sz="1700" dirty="0">
                <a:solidFill>
                  <a:prstClr val="black"/>
                </a:solidFill>
                <a:latin typeface="Arial Narrow" pitchFamily="34" charset="0"/>
              </a:rPr>
              <a:t>O inventariante indica na ficha Espólio o seu nome, o número de inscrição no CPF e o endereço. Se o </a:t>
            </a:r>
            <a:r>
              <a:rPr lang="pt-BR" sz="1700" i="1" dirty="0">
                <a:solidFill>
                  <a:prstClr val="black"/>
                </a:solidFill>
                <a:latin typeface="Arial Narrow" pitchFamily="34" charset="0"/>
              </a:rPr>
              <a:t>de cujus</a:t>
            </a:r>
            <a:r>
              <a:rPr lang="pt-BR" sz="1700" dirty="0">
                <a:solidFill>
                  <a:prstClr val="black"/>
                </a:solidFill>
                <a:latin typeface="Arial Narrow" pitchFamily="34" charset="0"/>
              </a:rPr>
              <a:t> não estiver inscrito no CPF, deve ser solicitada a sua inscrição. </a:t>
            </a:r>
          </a:p>
          <a:p>
            <a:pPr marL="5715" algn="just" defTabSz="617210">
              <a:defRPr/>
            </a:pPr>
            <a:r>
              <a:rPr lang="pt-BR" sz="1700" dirty="0">
                <a:solidFill>
                  <a:prstClr val="black"/>
                </a:solidFill>
                <a:latin typeface="Arial Narrow" pitchFamily="34" charset="0"/>
              </a:rPr>
              <a:t> </a:t>
            </a:r>
          </a:p>
          <a:p>
            <a:pPr marL="5715" algn="just" defTabSz="617210">
              <a:defRPr/>
            </a:pPr>
            <a:endParaRPr lang="pt-BR" sz="1700" dirty="0">
              <a:solidFill>
                <a:prstClr val="black"/>
              </a:solidFill>
              <a:latin typeface="Arial Narrow" pitchFamily="34" charset="0"/>
            </a:endParaRPr>
          </a:p>
          <a:p>
            <a:pPr algn="just" defTabSz="617210">
              <a:buSzPct val="100000"/>
              <a:buFont typeface="Wingdings" pitchFamily="2" charset="2"/>
              <a:buChar char="ü"/>
              <a:defRPr/>
            </a:pPr>
            <a:endParaRPr lang="pt-BR" sz="1700" dirty="0">
              <a:solidFill>
                <a:prstClr val="black"/>
              </a:solidFill>
              <a:latin typeface="Arial Narrow" pitchFamily="34" charset="0"/>
            </a:endParaRPr>
          </a:p>
          <a:p>
            <a:pPr marL="355925"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p:txBody>
      </p:sp>
      <p:sp>
        <p:nvSpPr>
          <p:cNvPr id="6" name="Título 2">
            <a:extLst>
              <a:ext uri="{FF2B5EF4-FFF2-40B4-BE49-F238E27FC236}">
                <a16:creationId xmlns:a16="http://schemas.microsoft.com/office/drawing/2014/main" id="{87B8A65D-6D3D-8BA9-2BFA-86C73B8FB522}"/>
              </a:ext>
            </a:extLst>
          </p:cNvPr>
          <p:cNvSpPr txBox="1">
            <a:spLocks/>
          </p:cNvSpPr>
          <p:nvPr/>
        </p:nvSpPr>
        <p:spPr bwMode="ltGray">
          <a:xfrm>
            <a:off x="684000" y="559236"/>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cxnSp>
        <p:nvCxnSpPr>
          <p:cNvPr id="5" name="Conector reto 4">
            <a:extLst>
              <a:ext uri="{FF2B5EF4-FFF2-40B4-BE49-F238E27FC236}">
                <a16:creationId xmlns:a16="http://schemas.microsoft.com/office/drawing/2014/main" id="{25CCDF46-4401-6AE6-16DA-C85A78B2396F}"/>
              </a:ext>
            </a:extLst>
          </p:cNvPr>
          <p:cNvCxnSpPr>
            <a:cxnSpLocks/>
          </p:cNvCxnSpPr>
          <p:nvPr/>
        </p:nvCxnSpPr>
        <p:spPr>
          <a:xfrm>
            <a:off x="190410" y="1381258"/>
            <a:ext cx="0" cy="1476000"/>
          </a:xfrm>
          <a:prstGeom prst="line">
            <a:avLst/>
          </a:prstGeom>
          <a:ln w="28575">
            <a:solidFill>
              <a:srgbClr val="0B3C6E"/>
            </a:solidFill>
          </a:ln>
        </p:spPr>
        <p:style>
          <a:lnRef idx="1">
            <a:schemeClr val="accent1"/>
          </a:lnRef>
          <a:fillRef idx="0">
            <a:schemeClr val="accent1"/>
          </a:fillRef>
          <a:effectRef idx="0">
            <a:schemeClr val="accent1"/>
          </a:effectRef>
          <a:fontRef idx="minor">
            <a:schemeClr val="tx1"/>
          </a:fontRef>
        </p:style>
      </p:cxnSp>
      <p:cxnSp>
        <p:nvCxnSpPr>
          <p:cNvPr id="7" name="Conector de Seta Reta 6">
            <a:extLst>
              <a:ext uri="{FF2B5EF4-FFF2-40B4-BE49-F238E27FC236}">
                <a16:creationId xmlns:a16="http://schemas.microsoft.com/office/drawing/2014/main" id="{6AAB5431-65B4-F64A-C44F-5D0AE8C77EC0}"/>
              </a:ext>
            </a:extLst>
          </p:cNvPr>
          <p:cNvCxnSpPr>
            <a:cxnSpLocks/>
          </p:cNvCxnSpPr>
          <p:nvPr/>
        </p:nvCxnSpPr>
        <p:spPr>
          <a:xfrm>
            <a:off x="186878" y="2104754"/>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de Seta Reta 7">
            <a:extLst>
              <a:ext uri="{FF2B5EF4-FFF2-40B4-BE49-F238E27FC236}">
                <a16:creationId xmlns:a16="http://schemas.microsoft.com/office/drawing/2014/main" id="{48F7B833-8E31-27D0-73E1-B03DCBFDD44D}"/>
              </a:ext>
            </a:extLst>
          </p:cNvPr>
          <p:cNvCxnSpPr>
            <a:cxnSpLocks/>
          </p:cNvCxnSpPr>
          <p:nvPr/>
        </p:nvCxnSpPr>
        <p:spPr>
          <a:xfrm>
            <a:off x="186878" y="2840800"/>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4">
            <a:extLst>
              <a:ext uri="{FF2B5EF4-FFF2-40B4-BE49-F238E27FC236}">
                <a16:creationId xmlns:a16="http://schemas.microsoft.com/office/drawing/2014/main" id="{A144C377-194C-3090-5AC2-734DD40678E7}"/>
              </a:ext>
            </a:extLst>
          </p:cNvPr>
          <p:cNvSpPr/>
          <p:nvPr/>
        </p:nvSpPr>
        <p:spPr>
          <a:xfrm>
            <a:off x="6635993" y="3424457"/>
            <a:ext cx="2074286" cy="1526329"/>
          </a:xfrm>
          <a:custGeom>
            <a:avLst/>
            <a:gdLst/>
            <a:ahLst/>
            <a:cxnLst/>
            <a:rect l="l" t="t" r="r" b="b"/>
            <a:pathLst>
              <a:path w="6404484" h="4712633">
                <a:moveTo>
                  <a:pt x="0" y="0"/>
                </a:moveTo>
                <a:lnTo>
                  <a:pt x="6404484" y="0"/>
                </a:lnTo>
                <a:lnTo>
                  <a:pt x="6404484" y="4712633"/>
                </a:lnTo>
                <a:lnTo>
                  <a:pt x="0" y="4712633"/>
                </a:lnTo>
                <a:lnTo>
                  <a:pt x="0" y="0"/>
                </a:lnTo>
                <a:close/>
              </a:path>
            </a:pathLst>
          </a:custGeom>
          <a:blipFill>
            <a:blip r:embed="rId2"/>
            <a:stretch>
              <a:fillRect/>
            </a:stretch>
          </a:blipFill>
        </p:spPr>
      </p:sp>
      <p:sp>
        <p:nvSpPr>
          <p:cNvPr id="9" name="Espaço Reservado para Número de Slide 8">
            <a:extLst>
              <a:ext uri="{FF2B5EF4-FFF2-40B4-BE49-F238E27FC236}">
                <a16:creationId xmlns:a16="http://schemas.microsoft.com/office/drawing/2014/main" id="{CA21D9B6-CD20-0321-946A-1D1F488BED78}"/>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10</a:t>
            </a:fld>
            <a:endParaRPr lang="pt-BR" dirty="0"/>
          </a:p>
        </p:txBody>
      </p:sp>
      <p:pic>
        <p:nvPicPr>
          <p:cNvPr id="13" name="object 4">
            <a:extLst>
              <a:ext uri="{FF2B5EF4-FFF2-40B4-BE49-F238E27FC236}">
                <a16:creationId xmlns:a16="http://schemas.microsoft.com/office/drawing/2014/main" id="{76C0D079-F7CE-6F40-349C-F24C5B9450D7}"/>
              </a:ext>
            </a:extLst>
          </p:cNvPr>
          <p:cNvPicPr/>
          <p:nvPr/>
        </p:nvPicPr>
        <p:blipFill>
          <a:blip r:embed="rId3" cstate="print"/>
          <a:stretch>
            <a:fillRect/>
          </a:stretch>
        </p:blipFill>
        <p:spPr>
          <a:xfrm>
            <a:off x="7628576" y="6279745"/>
            <a:ext cx="1142479" cy="448848"/>
          </a:xfrm>
          <a:prstGeom prst="rect">
            <a:avLst/>
          </a:prstGeom>
        </p:spPr>
      </p:pic>
      <p:pic>
        <p:nvPicPr>
          <p:cNvPr id="14" name="object 5">
            <a:extLst>
              <a:ext uri="{FF2B5EF4-FFF2-40B4-BE49-F238E27FC236}">
                <a16:creationId xmlns:a16="http://schemas.microsoft.com/office/drawing/2014/main" id="{54C403BB-0924-9270-A7CE-2F828A94A819}"/>
              </a:ext>
            </a:extLst>
          </p:cNvPr>
          <p:cNvPicPr/>
          <p:nvPr/>
        </p:nvPicPr>
        <p:blipFill>
          <a:blip r:embed="rId4"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07682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72B39985-8BF1-AEB1-633C-DEB904CEDF5D}"/>
              </a:ext>
            </a:extLst>
          </p:cNvPr>
          <p:cNvSpPr/>
          <p:nvPr/>
        </p:nvSpPr>
        <p:spPr>
          <a:xfrm>
            <a:off x="198001" y="1149854"/>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a:solidFill>
                <a:srgbClr val="FFFFFF"/>
              </a:solidFill>
              <a:latin typeface="Candara"/>
            </a:endParaRPr>
          </a:p>
        </p:txBody>
      </p:sp>
      <p:sp>
        <p:nvSpPr>
          <p:cNvPr id="4" name="CaixaDeTexto 3"/>
          <p:cNvSpPr txBox="1"/>
          <p:nvPr/>
        </p:nvSpPr>
        <p:spPr>
          <a:xfrm>
            <a:off x="198001" y="1184417"/>
            <a:ext cx="8748000" cy="4015038"/>
          </a:xfrm>
          <a:prstGeom prst="rect">
            <a:avLst/>
          </a:prstGeom>
          <a:noFill/>
        </p:spPr>
        <p:txBody>
          <a:bodyPr wrap="square" rtlCol="0">
            <a:noAutofit/>
          </a:bodyPr>
          <a:lstStyle/>
          <a:p>
            <a:pPr marL="5715" algn="just" defTabSz="617210">
              <a:defRPr/>
            </a:pPr>
            <a:r>
              <a:rPr lang="pt-BR" sz="1700" b="1" dirty="0">
                <a:solidFill>
                  <a:srgbClr val="144472"/>
                </a:solidFill>
                <a:latin typeface="Arial Narrow" pitchFamily="34" charset="0"/>
              </a:rPr>
              <a:t>PRAZO DE APRESENTAÇÃO DECLARAÇÃO FINAL DE ESPÓLIO</a:t>
            </a:r>
          </a:p>
          <a:p>
            <a:pPr marL="5715" algn="just" defTabSz="617210">
              <a:defRPr/>
            </a:pPr>
            <a:endParaRPr lang="pt-BR" sz="1700" dirty="0">
              <a:solidFill>
                <a:prstClr val="black"/>
              </a:solidFill>
              <a:latin typeface="Arial Narrow" pitchFamily="34" charset="0"/>
            </a:endParaRPr>
          </a:p>
          <a:p>
            <a:pPr marL="291595" algn="just" defTabSz="617210">
              <a:spcAft>
                <a:spcPts val="540"/>
              </a:spcAft>
              <a:defRPr/>
            </a:pPr>
            <a:r>
              <a:rPr lang="pt-BR" sz="1700" dirty="0">
                <a:solidFill>
                  <a:prstClr val="black"/>
                </a:solidFill>
                <a:latin typeface="Arial Narrow" pitchFamily="34" charset="0"/>
              </a:rPr>
              <a:t>A Declaração Final de Espólio deve ser apresentada até o último dia útil do mês de abril (Para o exercício 2026 o prazo será até 29/05) do ano-calendário subsequente ao:</a:t>
            </a:r>
          </a:p>
          <a:p>
            <a:pPr marL="564348" lvl="1" indent="-324322" algn="just" defTabSz="617210">
              <a:spcAft>
                <a:spcPts val="540"/>
              </a:spcAft>
              <a:buFontTx/>
              <a:buAutoNum type="alphaLcParenBoth"/>
              <a:defRPr/>
            </a:pPr>
            <a:r>
              <a:rPr lang="pt-BR" sz="1700" dirty="0">
                <a:solidFill>
                  <a:prstClr val="black"/>
                </a:solidFill>
                <a:latin typeface="Arial Narrow" pitchFamily="34" charset="0"/>
              </a:rPr>
              <a:t>da decisão judicial da partilha, sobrepartilha ou adjudicação dos bens inventariados, que tenha transitado em julgado </a:t>
            </a:r>
            <a:r>
              <a:rPr lang="pt-BR" sz="1700" b="1" u="sng" dirty="0">
                <a:solidFill>
                  <a:srgbClr val="0000FF"/>
                </a:solidFill>
                <a:latin typeface="Arial Narrow" pitchFamily="34" charset="0"/>
              </a:rPr>
              <a:t>até o último dia do mês de fevereiro</a:t>
            </a:r>
            <a:r>
              <a:rPr lang="pt-BR" sz="1700" b="1" dirty="0">
                <a:solidFill>
                  <a:srgbClr val="0000FF"/>
                </a:solidFill>
                <a:latin typeface="Arial Narrow" pitchFamily="34" charset="0"/>
              </a:rPr>
              <a:t> </a:t>
            </a:r>
            <a:r>
              <a:rPr lang="pt-BR" sz="1700" dirty="0">
                <a:solidFill>
                  <a:prstClr val="black"/>
                </a:solidFill>
                <a:latin typeface="Arial Narrow" pitchFamily="34" charset="0"/>
              </a:rPr>
              <a:t>do ano-calendário subsequente ao da decisão judicial;</a:t>
            </a:r>
          </a:p>
          <a:p>
            <a:pPr marL="564348" lvl="1" indent="-324322" algn="just" defTabSz="617210">
              <a:spcAft>
                <a:spcPts val="540"/>
              </a:spcAft>
              <a:buFontTx/>
              <a:buAutoNum type="alphaLcParenBoth"/>
              <a:defRPr/>
            </a:pPr>
            <a:r>
              <a:rPr lang="pt-BR" sz="1700" dirty="0">
                <a:solidFill>
                  <a:prstClr val="black"/>
                </a:solidFill>
                <a:latin typeface="Arial Narrow" pitchFamily="34" charset="0"/>
              </a:rPr>
              <a:t>da lavratura da escritura pública de inventário e partilha;</a:t>
            </a:r>
          </a:p>
          <a:p>
            <a:pPr marL="564348" lvl="1" indent="-324322" algn="just" defTabSz="617210">
              <a:buFontTx/>
              <a:buAutoNum type="alphaLcParenBoth"/>
              <a:defRPr/>
            </a:pPr>
            <a:r>
              <a:rPr lang="pt-BR" sz="1700" dirty="0">
                <a:solidFill>
                  <a:prstClr val="black"/>
                </a:solidFill>
                <a:latin typeface="Arial Narrow" pitchFamily="34" charset="0"/>
              </a:rPr>
              <a:t>do trânsito em julgado, quando este ocorrer </a:t>
            </a:r>
            <a:r>
              <a:rPr lang="pt-BR" sz="1700" u="sng" dirty="0">
                <a:solidFill>
                  <a:srgbClr val="0000FF"/>
                </a:solidFill>
                <a:latin typeface="Arial Narrow" pitchFamily="34" charset="0"/>
              </a:rPr>
              <a:t>a partir de 1º de março</a:t>
            </a:r>
            <a:r>
              <a:rPr lang="pt-BR" sz="1700" dirty="0">
                <a:solidFill>
                  <a:srgbClr val="0000FF"/>
                </a:solidFill>
                <a:latin typeface="Arial Narrow" pitchFamily="34" charset="0"/>
              </a:rPr>
              <a:t> do ano-calendário subsequente </a:t>
            </a:r>
            <a:r>
              <a:rPr lang="pt-BR" sz="1700" dirty="0">
                <a:solidFill>
                  <a:prstClr val="black"/>
                </a:solidFill>
                <a:latin typeface="Arial Narrow" pitchFamily="34" charset="0"/>
              </a:rPr>
              <a:t>ao da decisão judicial da partilha, sobrepartilha ou adjudicação dos bens inventariados.</a:t>
            </a:r>
          </a:p>
          <a:p>
            <a:pPr algn="just" defTabSz="617210">
              <a:buSzPct val="100000"/>
              <a:buFont typeface="Wingdings" pitchFamily="2" charset="2"/>
              <a:buChar char="ü"/>
              <a:defRPr/>
            </a:pPr>
            <a:endParaRPr lang="pt-BR" sz="1700" dirty="0">
              <a:solidFill>
                <a:prstClr val="black"/>
              </a:solidFill>
              <a:latin typeface="Arial Narrow" pitchFamily="34" charset="0"/>
            </a:endParaRPr>
          </a:p>
          <a:p>
            <a:pPr marL="355925"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p:txBody>
      </p:sp>
      <p:cxnSp>
        <p:nvCxnSpPr>
          <p:cNvPr id="11" name="Conector de Seta Reta 10">
            <a:extLst>
              <a:ext uri="{FF2B5EF4-FFF2-40B4-BE49-F238E27FC236}">
                <a16:creationId xmlns:a16="http://schemas.microsoft.com/office/drawing/2014/main" id="{5306D4F3-064C-3E37-FC0F-5BA6B4BC0577}"/>
              </a:ext>
            </a:extLst>
          </p:cNvPr>
          <p:cNvCxnSpPr>
            <a:cxnSpLocks/>
          </p:cNvCxnSpPr>
          <p:nvPr/>
        </p:nvCxnSpPr>
        <p:spPr>
          <a:xfrm>
            <a:off x="186878" y="1856043"/>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FA5D9D4E-89E9-D3D7-1908-8069959AE39B}"/>
              </a:ext>
            </a:extLst>
          </p:cNvPr>
          <p:cNvCxnSpPr>
            <a:cxnSpLocks/>
          </p:cNvCxnSpPr>
          <p:nvPr/>
        </p:nvCxnSpPr>
        <p:spPr>
          <a:xfrm>
            <a:off x="190411" y="1149853"/>
            <a:ext cx="7590" cy="706190"/>
          </a:xfrm>
          <a:prstGeom prst="line">
            <a:avLst/>
          </a:prstGeom>
          <a:ln w="28575">
            <a:solidFill>
              <a:srgbClr val="0B3C6E"/>
            </a:solidFill>
          </a:ln>
        </p:spPr>
        <p:style>
          <a:lnRef idx="1">
            <a:schemeClr val="accent1"/>
          </a:lnRef>
          <a:fillRef idx="0">
            <a:schemeClr val="accent1"/>
          </a:fillRef>
          <a:effectRef idx="0">
            <a:schemeClr val="accent1"/>
          </a:effectRef>
          <a:fontRef idx="minor">
            <a:schemeClr val="tx1"/>
          </a:fontRef>
        </p:style>
      </p:cxnSp>
      <p:sp>
        <p:nvSpPr>
          <p:cNvPr id="6" name="Título 2"/>
          <p:cNvSpPr txBox="1">
            <a:spLocks/>
          </p:cNvSpPr>
          <p:nvPr/>
        </p:nvSpPr>
        <p:spPr bwMode="ltGray">
          <a:xfrm>
            <a:off x="684000" y="366307"/>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grpSp>
        <p:nvGrpSpPr>
          <p:cNvPr id="18" name="Agrupar 17">
            <a:extLst>
              <a:ext uri="{FF2B5EF4-FFF2-40B4-BE49-F238E27FC236}">
                <a16:creationId xmlns:a16="http://schemas.microsoft.com/office/drawing/2014/main" id="{0F7AFC6D-97F7-C632-8400-2448483554B3}"/>
              </a:ext>
            </a:extLst>
          </p:cNvPr>
          <p:cNvGrpSpPr/>
          <p:nvPr/>
        </p:nvGrpSpPr>
        <p:grpSpPr>
          <a:xfrm>
            <a:off x="7182733" y="4028746"/>
            <a:ext cx="1633020" cy="980315"/>
            <a:chOff x="10568068" y="2355068"/>
            <a:chExt cx="6404484" cy="4712633"/>
          </a:xfrm>
        </p:grpSpPr>
        <p:sp>
          <p:nvSpPr>
            <p:cNvPr id="19" name="Freeform 2">
              <a:extLst>
                <a:ext uri="{FF2B5EF4-FFF2-40B4-BE49-F238E27FC236}">
                  <a16:creationId xmlns:a16="http://schemas.microsoft.com/office/drawing/2014/main" id="{52C09632-D691-E864-118D-7C79104EFAD3}"/>
                </a:ext>
              </a:extLst>
            </p:cNvPr>
            <p:cNvSpPr/>
            <p:nvPr/>
          </p:nvSpPr>
          <p:spPr>
            <a:xfrm>
              <a:off x="10568068" y="2355068"/>
              <a:ext cx="6404484" cy="4712633"/>
            </a:xfrm>
            <a:custGeom>
              <a:avLst/>
              <a:gdLst/>
              <a:ahLst/>
              <a:cxnLst/>
              <a:rect l="l" t="t" r="r" b="b"/>
              <a:pathLst>
                <a:path w="6404484" h="4712633">
                  <a:moveTo>
                    <a:pt x="0" y="0"/>
                  </a:moveTo>
                  <a:lnTo>
                    <a:pt x="6404484" y="0"/>
                  </a:lnTo>
                  <a:lnTo>
                    <a:pt x="6404484" y="4712633"/>
                  </a:lnTo>
                  <a:lnTo>
                    <a:pt x="0" y="4712633"/>
                  </a:lnTo>
                  <a:lnTo>
                    <a:pt x="0" y="0"/>
                  </a:lnTo>
                  <a:close/>
                </a:path>
              </a:pathLst>
            </a:custGeom>
            <a:blipFill>
              <a:blip r:embed="rId2"/>
              <a:stretch>
                <a:fillRect/>
              </a:stretch>
            </a:blipFill>
          </p:spPr>
        </p:sp>
        <p:sp>
          <p:nvSpPr>
            <p:cNvPr id="20" name="Freeform 3">
              <a:extLst>
                <a:ext uri="{FF2B5EF4-FFF2-40B4-BE49-F238E27FC236}">
                  <a16:creationId xmlns:a16="http://schemas.microsoft.com/office/drawing/2014/main" id="{53A4E394-25BA-8AC0-7CCF-708EAF775462}"/>
                </a:ext>
              </a:extLst>
            </p:cNvPr>
            <p:cNvSpPr/>
            <p:nvPr/>
          </p:nvSpPr>
          <p:spPr>
            <a:xfrm>
              <a:off x="13770310" y="4314952"/>
              <a:ext cx="2752749" cy="2752749"/>
            </a:xfrm>
            <a:custGeom>
              <a:avLst/>
              <a:gdLst/>
              <a:ahLst/>
              <a:cxnLst/>
              <a:rect l="l" t="t" r="r" b="b"/>
              <a:pathLst>
                <a:path w="2752749" h="2752749">
                  <a:moveTo>
                    <a:pt x="0" y="0"/>
                  </a:moveTo>
                  <a:lnTo>
                    <a:pt x="2752749" y="0"/>
                  </a:lnTo>
                  <a:lnTo>
                    <a:pt x="2752749" y="2752749"/>
                  </a:lnTo>
                  <a:lnTo>
                    <a:pt x="0" y="27527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3" name="Retângulo de cantos arredondados 6">
            <a:extLst>
              <a:ext uri="{FF2B5EF4-FFF2-40B4-BE49-F238E27FC236}">
                <a16:creationId xmlns:a16="http://schemas.microsoft.com/office/drawing/2014/main" id="{EBF32DA7-D989-2326-E83E-EA115D712109}"/>
              </a:ext>
            </a:extLst>
          </p:cNvPr>
          <p:cNvSpPr/>
          <p:nvPr/>
        </p:nvSpPr>
        <p:spPr>
          <a:xfrm>
            <a:off x="2250065" y="5119723"/>
            <a:ext cx="6451076" cy="322370"/>
          </a:xfrm>
          <a:prstGeom prst="roundRect">
            <a:avLst>
              <a:gd name="adj" fmla="val 0"/>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4"/>
          </a:lnRef>
          <a:fillRef idx="1001">
            <a:schemeClr val="lt2"/>
          </a:fillRef>
          <a:effectRef idx="1">
            <a:schemeClr val="accent4"/>
          </a:effectRef>
          <a:fontRef idx="minor">
            <a:schemeClr val="dk1"/>
          </a:fontRef>
        </p:style>
        <p:txBody>
          <a:bodyPr anchor="ctr" anchorCtr="0"/>
          <a:lstStyle/>
          <a:p>
            <a:pPr algn="just" defTabSz="617210">
              <a:defRPr/>
            </a:pPr>
            <a:r>
              <a:rPr lang="pt-BR" sz="1080" dirty="0">
                <a:solidFill>
                  <a:prstClr val="black"/>
                </a:solidFill>
                <a:latin typeface="Arial Narrow" panose="020B0606020202030204" pitchFamily="34" charset="0"/>
                <a:cs typeface="Arial" panose="020B0604020202020204" pitchFamily="34" charset="0"/>
              </a:rPr>
              <a:t>Embasamento Legal: Inciso I e II do Art. 6º, IN SRF 81, de 2001, com redação modificada pela IN RFB 2.178, de 05.03.2024.</a:t>
            </a:r>
            <a:r>
              <a:rPr lang="pt-BR" sz="1080" b="1" dirty="0">
                <a:solidFill>
                  <a:prstClr val="black"/>
                </a:solidFill>
                <a:latin typeface="Arial Narrow" panose="020B0606020202030204" pitchFamily="34" charset="0"/>
                <a:cs typeface="Arial" panose="020B0604020202020204" pitchFamily="34" charset="0"/>
              </a:rPr>
              <a:t> </a:t>
            </a:r>
            <a:r>
              <a:rPr lang="pt-BR" sz="1080" dirty="0">
                <a:solidFill>
                  <a:prstClr val="black"/>
                </a:solidFill>
                <a:latin typeface="Arial Narrow" panose="020B0606020202030204" pitchFamily="34" charset="0"/>
                <a:cs typeface="Arial" panose="020B0604020202020204" pitchFamily="34" charset="0"/>
              </a:rPr>
              <a:t> </a:t>
            </a:r>
          </a:p>
        </p:txBody>
      </p:sp>
      <p:sp>
        <p:nvSpPr>
          <p:cNvPr id="5" name="Espaço Reservado para Número de Slide 4">
            <a:extLst>
              <a:ext uri="{FF2B5EF4-FFF2-40B4-BE49-F238E27FC236}">
                <a16:creationId xmlns:a16="http://schemas.microsoft.com/office/drawing/2014/main" id="{C0D7D704-9C71-F733-48F9-FD8F3F65DC58}"/>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11</a:t>
            </a:fld>
            <a:endParaRPr lang="pt-BR" dirty="0"/>
          </a:p>
        </p:txBody>
      </p:sp>
      <p:pic>
        <p:nvPicPr>
          <p:cNvPr id="12" name="object 4">
            <a:extLst>
              <a:ext uri="{FF2B5EF4-FFF2-40B4-BE49-F238E27FC236}">
                <a16:creationId xmlns:a16="http://schemas.microsoft.com/office/drawing/2014/main" id="{447727DE-9F21-1332-E16D-91A7BFB05C18}"/>
              </a:ext>
            </a:extLst>
          </p:cNvPr>
          <p:cNvPicPr/>
          <p:nvPr/>
        </p:nvPicPr>
        <p:blipFill>
          <a:blip r:embed="rId5" cstate="print"/>
          <a:stretch>
            <a:fillRect/>
          </a:stretch>
        </p:blipFill>
        <p:spPr>
          <a:xfrm>
            <a:off x="7628576" y="6279745"/>
            <a:ext cx="1142479" cy="448848"/>
          </a:xfrm>
          <a:prstGeom prst="rect">
            <a:avLst/>
          </a:prstGeom>
        </p:spPr>
      </p:pic>
      <p:pic>
        <p:nvPicPr>
          <p:cNvPr id="13" name="object 5">
            <a:extLst>
              <a:ext uri="{FF2B5EF4-FFF2-40B4-BE49-F238E27FC236}">
                <a16:creationId xmlns:a16="http://schemas.microsoft.com/office/drawing/2014/main" id="{24A51F91-42DA-8C0D-D702-DF9C2E3F47F8}"/>
              </a:ext>
            </a:extLst>
          </p:cNvPr>
          <p:cNvPicPr/>
          <p:nvPr/>
        </p:nvPicPr>
        <p:blipFill>
          <a:blip r:embed="rId6"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396415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C350C7FC-A505-5EA4-4042-4A87E7326284}"/>
              </a:ext>
            </a:extLst>
          </p:cNvPr>
          <p:cNvSpPr/>
          <p:nvPr/>
        </p:nvSpPr>
        <p:spPr>
          <a:xfrm>
            <a:off x="198001" y="1173657"/>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a:solidFill>
                <a:srgbClr val="FFFFFF"/>
              </a:solidFill>
              <a:latin typeface="Candara"/>
            </a:endParaRPr>
          </a:p>
        </p:txBody>
      </p:sp>
      <p:sp>
        <p:nvSpPr>
          <p:cNvPr id="4" name="CaixaDeTexto 3"/>
          <p:cNvSpPr txBox="1"/>
          <p:nvPr/>
        </p:nvSpPr>
        <p:spPr>
          <a:xfrm>
            <a:off x="198000" y="1198926"/>
            <a:ext cx="8748000" cy="4921142"/>
          </a:xfrm>
          <a:prstGeom prst="rect">
            <a:avLst/>
          </a:prstGeom>
          <a:noFill/>
        </p:spPr>
        <p:txBody>
          <a:bodyPr wrap="square" rtlCol="0">
            <a:noAutofit/>
          </a:bodyPr>
          <a:lstStyle/>
          <a:p>
            <a:pPr algn="just" defTabSz="617210">
              <a:defRPr/>
            </a:pPr>
            <a:r>
              <a:rPr lang="pt-BR" sz="1700" b="1" dirty="0">
                <a:solidFill>
                  <a:srgbClr val="144472"/>
                </a:solidFill>
                <a:latin typeface="Arial Narrow" panose="020B0606020202030204" pitchFamily="34" charset="0"/>
                <a:cs typeface="Arial" panose="020B0604020202020204" pitchFamily="34" charset="0"/>
              </a:rPr>
              <a:t>QUAL É O PRAZO DE APRESENTAÇÃO DECLARAÇÃO FINAL DE ESPÓLIO</a:t>
            </a:r>
          </a:p>
          <a:p>
            <a:pPr marL="98582" algn="just" defTabSz="617210">
              <a:defRPr/>
            </a:pPr>
            <a:endParaRPr lang="pt-BR" sz="1700" dirty="0">
              <a:solidFill>
                <a:prstClr val="black"/>
              </a:solidFill>
              <a:latin typeface="Arial Narrow" panose="020B0606020202030204" pitchFamily="34" charset="0"/>
              <a:cs typeface="Arial" panose="020B0604020202020204" pitchFamily="34" charset="0"/>
            </a:endParaRPr>
          </a:p>
          <a:p>
            <a:pPr indent="-257171" algn="just" defTabSz="617210">
              <a:buFont typeface="Wingdings" panose="05000000000000000000" pitchFamily="2" charset="2"/>
              <a:buChar char="v"/>
              <a:defRPr/>
            </a:pPr>
            <a:r>
              <a:rPr lang="pt-BR" sz="1700" dirty="0">
                <a:solidFill>
                  <a:prstClr val="black"/>
                </a:solidFill>
                <a:latin typeface="Arial Narrow" panose="020B0606020202030204" pitchFamily="34" charset="0"/>
                <a:cs typeface="Arial" panose="020B0604020202020204" pitchFamily="34" charset="0"/>
              </a:rPr>
              <a:t>A Declaração Final de Espólio deve ser apresentada </a:t>
            </a:r>
            <a:r>
              <a:rPr lang="pt-BR" sz="1700" b="1" dirty="0">
                <a:solidFill>
                  <a:srgbClr val="0000FF"/>
                </a:solidFill>
                <a:latin typeface="Arial Narrow" panose="020B0606020202030204" pitchFamily="34" charset="0"/>
                <a:cs typeface="Arial" panose="020B0604020202020204" pitchFamily="34" charset="0"/>
              </a:rPr>
              <a:t>até o dia 29 de maio de 2026 </a:t>
            </a:r>
            <a:r>
              <a:rPr lang="pt-BR" sz="1700" dirty="0">
                <a:solidFill>
                  <a:prstClr val="black"/>
                </a:solidFill>
                <a:latin typeface="Arial Narrow" panose="020B0606020202030204" pitchFamily="34" charset="0"/>
                <a:cs typeface="Arial" panose="020B0604020202020204" pitchFamily="34" charset="0"/>
              </a:rPr>
              <a:t>nas hipóteses em que:</a:t>
            </a:r>
          </a:p>
          <a:p>
            <a:pPr marL="98582" algn="just" defTabSz="617210">
              <a:defRPr/>
            </a:pPr>
            <a:endParaRPr lang="pt-BR" sz="1700" dirty="0">
              <a:solidFill>
                <a:prstClr val="black"/>
              </a:solidFill>
              <a:latin typeface="Arial Narrow" panose="020B0606020202030204" pitchFamily="34" charset="0"/>
              <a:cs typeface="Arial" panose="020B0604020202020204" pitchFamily="34" charset="0"/>
            </a:endParaRPr>
          </a:p>
          <a:p>
            <a:pPr marL="567205" lvl="1" indent="-322892" algn="just" defTabSz="617210">
              <a:spcAft>
                <a:spcPts val="720"/>
              </a:spcAft>
              <a:buFontTx/>
              <a:buAutoNum type="romanLcParenBoth"/>
              <a:defRPr/>
            </a:pPr>
            <a:r>
              <a:rPr lang="pt-BR" sz="1700" dirty="0">
                <a:solidFill>
                  <a:prstClr val="black"/>
                </a:solidFill>
                <a:latin typeface="Arial Narrow" panose="020B0606020202030204" pitchFamily="34" charset="0"/>
                <a:cs typeface="Arial" panose="020B0604020202020204" pitchFamily="34" charset="0"/>
              </a:rPr>
              <a:t>a decisão judicial da partilha, sobrepartilha ou adjudicação dos bens inventariados, ocorreu até o ano-calendário de 2025 e que tenha transitado em julgado até o último dia do mês de fevereiro do ano-calendário de 2026;</a:t>
            </a:r>
          </a:p>
          <a:p>
            <a:pPr marL="567205" lvl="1" indent="-322892" algn="just" defTabSz="617210">
              <a:spcAft>
                <a:spcPts val="720"/>
              </a:spcAft>
              <a:buFontTx/>
              <a:buAutoNum type="romanLcParenBoth"/>
              <a:defRPr/>
            </a:pPr>
            <a:r>
              <a:rPr lang="pt-BR" sz="1700" dirty="0">
                <a:solidFill>
                  <a:prstClr val="black"/>
                </a:solidFill>
                <a:latin typeface="Arial Narrow" panose="020B0606020202030204" pitchFamily="34" charset="0"/>
                <a:cs typeface="Arial" panose="020B0604020202020204" pitchFamily="34" charset="0"/>
              </a:rPr>
              <a:t>a lavratura da escritura pública de inventário e partilha ocorreu no </a:t>
            </a:r>
            <a:r>
              <a:rPr lang="pt-BR" sz="1700" b="1" dirty="0">
                <a:solidFill>
                  <a:srgbClr val="0000FF"/>
                </a:solidFill>
                <a:latin typeface="Arial Narrow" panose="020B0606020202030204" pitchFamily="34" charset="0"/>
                <a:cs typeface="Arial" panose="020B0604020202020204" pitchFamily="34" charset="0"/>
              </a:rPr>
              <a:t>ano-calendário de 2025</a:t>
            </a:r>
            <a:r>
              <a:rPr lang="pt-BR" sz="1700" dirty="0">
                <a:solidFill>
                  <a:prstClr val="black"/>
                </a:solidFill>
                <a:latin typeface="Arial Narrow" panose="020B0606020202030204" pitchFamily="34" charset="0"/>
                <a:cs typeface="Arial" panose="020B0604020202020204" pitchFamily="34" charset="0"/>
              </a:rPr>
              <a:t>; e</a:t>
            </a:r>
          </a:p>
          <a:p>
            <a:pPr marL="567205" lvl="1" indent="-322892" algn="just" defTabSz="617210">
              <a:spcAft>
                <a:spcPts val="720"/>
              </a:spcAft>
              <a:buFontTx/>
              <a:buAutoNum type="romanLcParenBoth"/>
              <a:defRPr/>
            </a:pPr>
            <a:r>
              <a:rPr lang="pt-BR" sz="1700" dirty="0">
                <a:solidFill>
                  <a:prstClr val="black"/>
                </a:solidFill>
                <a:latin typeface="Arial Narrow" panose="020B0606020202030204" pitchFamily="34" charset="0"/>
                <a:cs typeface="Arial" panose="020B0604020202020204" pitchFamily="34" charset="0"/>
              </a:rPr>
              <a:t>o trânsito em julgado da decisão judicial de partilha, sobrepartilha ou adjudicação dos bens inventariados ocorreu entre 1º de março e 31 de dezembro do ano-calendário </a:t>
            </a:r>
            <a:r>
              <a:rPr lang="pt-BR" sz="1700" b="1" dirty="0">
                <a:solidFill>
                  <a:srgbClr val="0000FF"/>
                </a:solidFill>
                <a:latin typeface="Arial Narrow" panose="020B0606020202030204" pitchFamily="34" charset="0"/>
                <a:cs typeface="Arial" panose="020B0604020202020204" pitchFamily="34" charset="0"/>
              </a:rPr>
              <a:t>de 2025</a:t>
            </a:r>
            <a:r>
              <a:rPr lang="pt-BR" sz="1700" dirty="0">
                <a:solidFill>
                  <a:srgbClr val="0000FF"/>
                </a:solidFill>
                <a:latin typeface="Arial Narrow" panose="020B0606020202030204" pitchFamily="34" charset="0"/>
                <a:cs typeface="Arial" panose="020B0604020202020204" pitchFamily="34" charset="0"/>
              </a:rPr>
              <a:t>.</a:t>
            </a:r>
          </a:p>
          <a:p>
            <a:pPr marL="887240" lvl="1" indent="-320035" algn="just" defTabSz="617210">
              <a:buFont typeface="Wingdings" panose="05000000000000000000" pitchFamily="2" charset="2"/>
              <a:buChar char="Ø"/>
              <a:defRPr/>
            </a:pPr>
            <a:r>
              <a:rPr lang="pt-BR" sz="1700" dirty="0">
                <a:solidFill>
                  <a:prstClr val="black"/>
                </a:solidFill>
                <a:latin typeface="Arial Narrow" panose="020B0606020202030204" pitchFamily="34" charset="0"/>
                <a:cs typeface="Arial" panose="020B0604020202020204" pitchFamily="34" charset="0"/>
              </a:rPr>
              <a:t>Embasamento Legal:  Lei nº 9.532, de 10 de dezembro de 1997 art. 23; Lei nº 11.441, de 4 de janeiro de 2007, art. 1º; e IN SRF nº 81, de 11 de outubro de 2001, art. 6º, § 4º, Perguntas e respostas IRPF 2023, pergunta 105. </a:t>
            </a:r>
          </a:p>
          <a:p>
            <a:pPr algn="just" defTabSz="617210">
              <a:buSzPct val="100000"/>
              <a:buFont typeface="Wingdings" pitchFamily="2" charset="2"/>
              <a:buChar char="ü"/>
              <a:defRPr/>
            </a:pPr>
            <a:endParaRPr lang="pt-BR" sz="1700" dirty="0">
              <a:solidFill>
                <a:prstClr val="black"/>
              </a:solidFill>
              <a:latin typeface="Arial Narrow" pitchFamily="34" charset="0"/>
            </a:endParaRPr>
          </a:p>
          <a:p>
            <a:pPr marL="98753" algn="just" defTabSz="617210">
              <a:defRPr/>
            </a:pPr>
            <a:endParaRPr lang="pt-BR" sz="1700" dirty="0">
              <a:solidFill>
                <a:prstClr val="black"/>
              </a:solidFill>
              <a:latin typeface="Arial Narrow" pitchFamily="34" charset="0"/>
            </a:endParaRPr>
          </a:p>
        </p:txBody>
      </p:sp>
      <p:sp>
        <p:nvSpPr>
          <p:cNvPr id="6" name="Título 2"/>
          <p:cNvSpPr txBox="1">
            <a:spLocks/>
          </p:cNvSpPr>
          <p:nvPr/>
        </p:nvSpPr>
        <p:spPr bwMode="ltGray">
          <a:xfrm>
            <a:off x="684000" y="427870"/>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grpSp>
        <p:nvGrpSpPr>
          <p:cNvPr id="9" name="Agrupar 8">
            <a:extLst>
              <a:ext uri="{FF2B5EF4-FFF2-40B4-BE49-F238E27FC236}">
                <a16:creationId xmlns:a16="http://schemas.microsoft.com/office/drawing/2014/main" id="{1C001462-1DEA-9C82-EA41-A2341204E2B6}"/>
              </a:ext>
            </a:extLst>
          </p:cNvPr>
          <p:cNvGrpSpPr/>
          <p:nvPr/>
        </p:nvGrpSpPr>
        <p:grpSpPr>
          <a:xfrm>
            <a:off x="7895583" y="731951"/>
            <a:ext cx="1128835" cy="830635"/>
            <a:chOff x="10568068" y="2355068"/>
            <a:chExt cx="6404484" cy="4712633"/>
          </a:xfrm>
        </p:grpSpPr>
        <p:sp>
          <p:nvSpPr>
            <p:cNvPr id="10" name="Freeform 2">
              <a:extLst>
                <a:ext uri="{FF2B5EF4-FFF2-40B4-BE49-F238E27FC236}">
                  <a16:creationId xmlns:a16="http://schemas.microsoft.com/office/drawing/2014/main" id="{C11DBB34-75FE-29DC-5D3E-567F2F621C9E}"/>
                </a:ext>
              </a:extLst>
            </p:cNvPr>
            <p:cNvSpPr/>
            <p:nvPr/>
          </p:nvSpPr>
          <p:spPr>
            <a:xfrm>
              <a:off x="10568068" y="2355068"/>
              <a:ext cx="6404484" cy="4712633"/>
            </a:xfrm>
            <a:custGeom>
              <a:avLst/>
              <a:gdLst/>
              <a:ahLst/>
              <a:cxnLst/>
              <a:rect l="l" t="t" r="r" b="b"/>
              <a:pathLst>
                <a:path w="6404484" h="4712633">
                  <a:moveTo>
                    <a:pt x="0" y="0"/>
                  </a:moveTo>
                  <a:lnTo>
                    <a:pt x="6404484" y="0"/>
                  </a:lnTo>
                  <a:lnTo>
                    <a:pt x="6404484" y="4712633"/>
                  </a:lnTo>
                  <a:lnTo>
                    <a:pt x="0" y="4712633"/>
                  </a:lnTo>
                  <a:lnTo>
                    <a:pt x="0" y="0"/>
                  </a:lnTo>
                  <a:close/>
                </a:path>
              </a:pathLst>
            </a:custGeom>
            <a:blipFill>
              <a:blip r:embed="rId2"/>
              <a:stretch>
                <a:fillRect/>
              </a:stretch>
            </a:blipFill>
          </p:spPr>
        </p:sp>
        <p:sp>
          <p:nvSpPr>
            <p:cNvPr id="11" name="Freeform 3">
              <a:extLst>
                <a:ext uri="{FF2B5EF4-FFF2-40B4-BE49-F238E27FC236}">
                  <a16:creationId xmlns:a16="http://schemas.microsoft.com/office/drawing/2014/main" id="{15C6049E-3172-C558-A132-9F34EA9DC2AF}"/>
                </a:ext>
              </a:extLst>
            </p:cNvPr>
            <p:cNvSpPr/>
            <p:nvPr/>
          </p:nvSpPr>
          <p:spPr>
            <a:xfrm>
              <a:off x="13770310" y="4314952"/>
              <a:ext cx="2752749" cy="2752749"/>
            </a:xfrm>
            <a:custGeom>
              <a:avLst/>
              <a:gdLst/>
              <a:ahLst/>
              <a:cxnLst/>
              <a:rect l="l" t="t" r="r" b="b"/>
              <a:pathLst>
                <a:path w="2752749" h="2752749">
                  <a:moveTo>
                    <a:pt x="0" y="0"/>
                  </a:moveTo>
                  <a:lnTo>
                    <a:pt x="2752749" y="0"/>
                  </a:lnTo>
                  <a:lnTo>
                    <a:pt x="2752749" y="2752749"/>
                  </a:lnTo>
                  <a:lnTo>
                    <a:pt x="0" y="27527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5" name="Espaço Reservado para Número de Slide 4">
            <a:extLst>
              <a:ext uri="{FF2B5EF4-FFF2-40B4-BE49-F238E27FC236}">
                <a16:creationId xmlns:a16="http://schemas.microsoft.com/office/drawing/2014/main" id="{11822476-968C-53F2-504A-E6F5BA8002A1}"/>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12</a:t>
            </a:fld>
            <a:endParaRPr lang="pt-BR" dirty="0"/>
          </a:p>
        </p:txBody>
      </p:sp>
      <p:pic>
        <p:nvPicPr>
          <p:cNvPr id="12" name="object 4">
            <a:extLst>
              <a:ext uri="{FF2B5EF4-FFF2-40B4-BE49-F238E27FC236}">
                <a16:creationId xmlns:a16="http://schemas.microsoft.com/office/drawing/2014/main" id="{56EC369F-7ADA-51EE-782C-32F96A4E6AE8}"/>
              </a:ext>
            </a:extLst>
          </p:cNvPr>
          <p:cNvPicPr/>
          <p:nvPr/>
        </p:nvPicPr>
        <p:blipFill>
          <a:blip r:embed="rId5" cstate="print"/>
          <a:stretch>
            <a:fillRect/>
          </a:stretch>
        </p:blipFill>
        <p:spPr>
          <a:xfrm>
            <a:off x="7628576" y="6279745"/>
            <a:ext cx="1142479" cy="448848"/>
          </a:xfrm>
          <a:prstGeom prst="rect">
            <a:avLst/>
          </a:prstGeom>
        </p:spPr>
      </p:pic>
      <p:pic>
        <p:nvPicPr>
          <p:cNvPr id="13" name="object 5">
            <a:extLst>
              <a:ext uri="{FF2B5EF4-FFF2-40B4-BE49-F238E27FC236}">
                <a16:creationId xmlns:a16="http://schemas.microsoft.com/office/drawing/2014/main" id="{B3B7B589-5B11-3CEB-4AFD-CD1B958ACF4A}"/>
              </a:ext>
            </a:extLst>
          </p:cNvPr>
          <p:cNvPicPr/>
          <p:nvPr/>
        </p:nvPicPr>
        <p:blipFill>
          <a:blip r:embed="rId6"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89419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ject 5">
            <a:extLst>
              <a:ext uri="{FF2B5EF4-FFF2-40B4-BE49-F238E27FC236}">
                <a16:creationId xmlns:a16="http://schemas.microsoft.com/office/drawing/2014/main" id="{0D46B765-7A63-803B-BBC2-0BB3DE3D8F54}"/>
              </a:ext>
            </a:extLst>
          </p:cNvPr>
          <p:cNvPicPr/>
          <p:nvPr/>
        </p:nvPicPr>
        <p:blipFill>
          <a:blip r:embed="rId2" cstate="print"/>
          <a:stretch>
            <a:fillRect/>
          </a:stretch>
        </p:blipFill>
        <p:spPr>
          <a:xfrm>
            <a:off x="1" y="5346356"/>
            <a:ext cx="1812324" cy="1511643"/>
          </a:xfrm>
          <a:prstGeom prst="rect">
            <a:avLst/>
          </a:prstGeom>
        </p:spPr>
      </p:pic>
      <p:sp>
        <p:nvSpPr>
          <p:cNvPr id="3" name="Retângulo 2">
            <a:extLst>
              <a:ext uri="{FF2B5EF4-FFF2-40B4-BE49-F238E27FC236}">
                <a16:creationId xmlns:a16="http://schemas.microsoft.com/office/drawing/2014/main" id="{DA6F67C8-7677-8410-A6CE-1CBDA55C033F}"/>
              </a:ext>
            </a:extLst>
          </p:cNvPr>
          <p:cNvSpPr/>
          <p:nvPr/>
        </p:nvSpPr>
        <p:spPr>
          <a:xfrm>
            <a:off x="198001" y="1242747"/>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198000" y="1266840"/>
            <a:ext cx="8748000" cy="2741223"/>
          </a:xfrm>
          <a:prstGeom prst="rect">
            <a:avLst/>
          </a:prstGeom>
          <a:noFill/>
        </p:spPr>
        <p:txBody>
          <a:bodyPr wrap="square" rtlCol="0">
            <a:noAutofit/>
          </a:bodyPr>
          <a:lstStyle/>
          <a:p>
            <a:pPr algn="just" defTabSz="617210">
              <a:defRPr/>
            </a:pPr>
            <a:r>
              <a:rPr lang="pt-BR" sz="1700" b="1" dirty="0">
                <a:solidFill>
                  <a:srgbClr val="144472"/>
                </a:solidFill>
                <a:latin typeface="Arial Narrow" panose="020B0606020202030204" pitchFamily="34" charset="0"/>
                <a:cs typeface="Arial" panose="020B0604020202020204" pitchFamily="34" charset="0"/>
              </a:rPr>
              <a:t>QUAL É O PRAZO DE APRESENTAÇÃO DECLARAÇÃO FINAL DE ESPÓLIO</a:t>
            </a:r>
          </a:p>
          <a:p>
            <a:pPr marL="98582" algn="just" defTabSz="617210">
              <a:defRPr/>
            </a:pPr>
            <a:endParaRPr lang="pt-BR" sz="1700" dirty="0">
              <a:solidFill>
                <a:prstClr val="black"/>
              </a:solidFill>
              <a:latin typeface="Arial Narrow" panose="020B0606020202030204" pitchFamily="34" charset="0"/>
              <a:cs typeface="Arial" panose="020B0604020202020204"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anose="020B0606020202030204" pitchFamily="34" charset="0"/>
                <a:cs typeface="Arial" panose="020B0604020202020204" pitchFamily="34" charset="0"/>
              </a:rPr>
              <a:t>O prazo para o pagamento do imposto apurado é o mesmo do prazo para a apresentação da Declaração Final de Espólio, não podendo ser parcelado;</a:t>
            </a:r>
          </a:p>
          <a:p>
            <a:pPr algn="just" defTabSz="617210">
              <a:defRPr/>
            </a:pPr>
            <a:endParaRPr lang="pt-BR" sz="1700" dirty="0">
              <a:solidFill>
                <a:prstClr val="black"/>
              </a:solidFill>
              <a:latin typeface="Arial Narrow" panose="020B0606020202030204" pitchFamily="34" charset="0"/>
              <a:cs typeface="Arial" panose="020B0604020202020204" pitchFamily="34" charset="0"/>
            </a:endParaRPr>
          </a:p>
          <a:p>
            <a:pPr marL="257171" indent="-257171" algn="just" defTabSz="617210">
              <a:defRPr/>
            </a:pPr>
            <a:endParaRPr lang="pt-BR" sz="1700" dirty="0">
              <a:solidFill>
                <a:prstClr val="black"/>
              </a:solidFill>
              <a:latin typeface="Arial Narrow" panose="020B0606020202030204" pitchFamily="34" charset="0"/>
              <a:cs typeface="Arial" panose="020B0604020202020204"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anose="020B0606020202030204" pitchFamily="34" charset="0"/>
                <a:cs typeface="Arial" panose="020B0604020202020204" pitchFamily="34" charset="0"/>
              </a:rPr>
              <a:t>Na hipótese do trânsito em julgado da decisão judicial de partilha, sobrepartilha ou adjudicação dos bens inventariados ocorrer </a:t>
            </a:r>
            <a:r>
              <a:rPr lang="pt-BR" sz="1700" b="1" dirty="0">
                <a:solidFill>
                  <a:srgbClr val="0000FF"/>
                </a:solidFill>
                <a:latin typeface="Arial Narrow" panose="020B0606020202030204" pitchFamily="34" charset="0"/>
                <a:cs typeface="Arial" panose="020B0604020202020204" pitchFamily="34" charset="0"/>
              </a:rPr>
              <a:t>entre 1º de março de 2025 e 28 de fevereiro de 2026</a:t>
            </a:r>
            <a:r>
              <a:rPr lang="pt-BR" sz="1700" dirty="0">
                <a:solidFill>
                  <a:prstClr val="black"/>
                </a:solidFill>
                <a:latin typeface="Arial Narrow" panose="020B0606020202030204" pitchFamily="34" charset="0"/>
                <a:cs typeface="Arial" panose="020B0604020202020204" pitchFamily="34" charset="0"/>
              </a:rPr>
              <a:t>, a Declaração Final de Espólio deverá ser </a:t>
            </a:r>
            <a:r>
              <a:rPr lang="pt-BR" sz="1700" b="1" dirty="0">
                <a:solidFill>
                  <a:srgbClr val="0000FF"/>
                </a:solidFill>
                <a:latin typeface="Arial Narrow" panose="020B0606020202030204" pitchFamily="34" charset="0"/>
                <a:cs typeface="Arial" panose="020B0604020202020204" pitchFamily="34" charset="0"/>
              </a:rPr>
              <a:t>apresentada em 2026</a:t>
            </a:r>
            <a:r>
              <a:rPr lang="pt-BR" sz="1700" dirty="0">
                <a:solidFill>
                  <a:prstClr val="black"/>
                </a:solidFill>
                <a:latin typeface="Arial Narrow" panose="020B0606020202030204" pitchFamily="34" charset="0"/>
                <a:cs typeface="Arial" panose="020B0604020202020204" pitchFamily="34" charset="0"/>
              </a:rPr>
              <a:t>, até o último dia útil do mês de abril (Provavelmente até 29/05/2026, a depender da IN RFB que será editada).</a:t>
            </a:r>
          </a:p>
          <a:p>
            <a:pPr marL="257171" indent="-257171" algn="just" defTabSz="617210">
              <a:buFont typeface="Wingdings" panose="05000000000000000000" pitchFamily="2" charset="2"/>
              <a:buChar char="v"/>
              <a:defRPr/>
            </a:pPr>
            <a:endParaRPr lang="pt-BR" sz="1700" dirty="0">
              <a:solidFill>
                <a:prstClr val="black"/>
              </a:solidFill>
              <a:latin typeface="Arial Narrow" panose="020B0606020202030204" pitchFamily="34" charset="0"/>
              <a:cs typeface="Arial" panose="020B0604020202020204" pitchFamily="34" charset="0"/>
            </a:endParaRPr>
          </a:p>
          <a:p>
            <a:pPr marL="98582" algn="just" defTabSz="617210">
              <a:defRPr/>
            </a:pPr>
            <a:endParaRPr lang="pt-BR" sz="1700" dirty="0">
              <a:solidFill>
                <a:prstClr val="black"/>
              </a:solidFill>
              <a:latin typeface="Arial Narrow" panose="020B0606020202030204" pitchFamily="34" charset="0"/>
              <a:cs typeface="Arial" panose="020B0604020202020204" pitchFamily="34" charset="0"/>
            </a:endParaRPr>
          </a:p>
          <a:p>
            <a:pPr algn="just" defTabSz="617210">
              <a:buSzPct val="100000"/>
              <a:defRPr/>
            </a:pPr>
            <a:endParaRPr lang="pt-BR" sz="1700" dirty="0">
              <a:solidFill>
                <a:prstClr val="black"/>
              </a:solidFill>
              <a:latin typeface="Arial Narrow" pitchFamily="34" charset="0"/>
            </a:endParaRPr>
          </a:p>
          <a:p>
            <a:pPr marL="98753" algn="just" defTabSz="617210">
              <a:defRPr/>
            </a:pPr>
            <a:endParaRPr lang="pt-BR" sz="1700" dirty="0">
              <a:solidFill>
                <a:prstClr val="black"/>
              </a:solidFill>
              <a:latin typeface="Arial Narrow" pitchFamily="34" charset="0"/>
            </a:endParaRPr>
          </a:p>
        </p:txBody>
      </p:sp>
      <p:sp>
        <p:nvSpPr>
          <p:cNvPr id="6" name="Título 2"/>
          <p:cNvSpPr txBox="1">
            <a:spLocks/>
          </p:cNvSpPr>
          <p:nvPr/>
        </p:nvSpPr>
        <p:spPr bwMode="ltGray">
          <a:xfrm>
            <a:off x="684000" y="465952"/>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Retângulo de cantos arredondados 6">
            <a:extLst>
              <a:ext uri="{FF2B5EF4-FFF2-40B4-BE49-F238E27FC236}">
                <a16:creationId xmlns:a16="http://schemas.microsoft.com/office/drawing/2014/main" id="{09183474-7382-D266-F0B7-988595612234}"/>
              </a:ext>
            </a:extLst>
          </p:cNvPr>
          <p:cNvSpPr/>
          <p:nvPr/>
        </p:nvSpPr>
        <p:spPr>
          <a:xfrm>
            <a:off x="393319" y="5076604"/>
            <a:ext cx="8357363" cy="494553"/>
          </a:xfrm>
          <a:prstGeom prst="roundRect">
            <a:avLst>
              <a:gd name="adj" fmla="val 0"/>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4"/>
          </a:lnRef>
          <a:fillRef idx="1001">
            <a:schemeClr val="lt2"/>
          </a:fillRef>
          <a:effectRef idx="1">
            <a:schemeClr val="accent4"/>
          </a:effectRef>
          <a:fontRef idx="minor">
            <a:schemeClr val="dk1"/>
          </a:fontRef>
        </p:style>
        <p:txBody>
          <a:bodyPr anchor="ctr" anchorCtr="0"/>
          <a:lstStyle/>
          <a:p>
            <a:pPr algn="just" defTabSz="617210">
              <a:defRPr/>
            </a:pPr>
            <a:r>
              <a:rPr lang="pt-BR" sz="1200" b="1" dirty="0">
                <a:solidFill>
                  <a:prstClr val="black"/>
                </a:solidFill>
                <a:latin typeface="Arial Narrow" panose="020B0606020202030204" pitchFamily="34" charset="0"/>
                <a:cs typeface="Arial" panose="020B0604020202020204" pitchFamily="34" charset="0"/>
              </a:rPr>
              <a:t>Embasamento Legal: </a:t>
            </a:r>
            <a:r>
              <a:rPr lang="pt-BR" sz="1200" dirty="0">
                <a:solidFill>
                  <a:prstClr val="black"/>
                </a:solidFill>
                <a:latin typeface="Arial Narrow" panose="020B0606020202030204" pitchFamily="34" charset="0"/>
                <a:cs typeface="Arial" panose="020B0604020202020204" pitchFamily="34" charset="0"/>
              </a:rPr>
              <a:t>Lei nº 9.532, de 10 de dezembro de 1997 art. 23; Lei nº 11.441, de 4 de janeiro de 2007, art. 1º; e IN SRF nº 81, de 11 de outubro de 2001, art. 6º, § 4º, Perguntas e respostas IRPF 2023, pergunta 105. </a:t>
            </a:r>
          </a:p>
        </p:txBody>
      </p:sp>
      <p:grpSp>
        <p:nvGrpSpPr>
          <p:cNvPr id="7" name="Agrupar 6">
            <a:extLst>
              <a:ext uri="{FF2B5EF4-FFF2-40B4-BE49-F238E27FC236}">
                <a16:creationId xmlns:a16="http://schemas.microsoft.com/office/drawing/2014/main" id="{FE5A8E15-43B8-0366-1300-BE93810C002E}"/>
              </a:ext>
            </a:extLst>
          </p:cNvPr>
          <p:cNvGrpSpPr/>
          <p:nvPr/>
        </p:nvGrpSpPr>
        <p:grpSpPr>
          <a:xfrm>
            <a:off x="7895583" y="812161"/>
            <a:ext cx="1128835" cy="830635"/>
            <a:chOff x="10568068" y="2355068"/>
            <a:chExt cx="6404484" cy="4712633"/>
          </a:xfrm>
        </p:grpSpPr>
        <p:sp>
          <p:nvSpPr>
            <p:cNvPr id="8" name="Freeform 2">
              <a:extLst>
                <a:ext uri="{FF2B5EF4-FFF2-40B4-BE49-F238E27FC236}">
                  <a16:creationId xmlns:a16="http://schemas.microsoft.com/office/drawing/2014/main" id="{143F0967-17A1-BD37-3652-A38A35356E13}"/>
                </a:ext>
              </a:extLst>
            </p:cNvPr>
            <p:cNvSpPr/>
            <p:nvPr/>
          </p:nvSpPr>
          <p:spPr>
            <a:xfrm>
              <a:off x="10568068" y="2355068"/>
              <a:ext cx="6404484" cy="4712633"/>
            </a:xfrm>
            <a:custGeom>
              <a:avLst/>
              <a:gdLst/>
              <a:ahLst/>
              <a:cxnLst/>
              <a:rect l="l" t="t" r="r" b="b"/>
              <a:pathLst>
                <a:path w="6404484" h="4712633">
                  <a:moveTo>
                    <a:pt x="0" y="0"/>
                  </a:moveTo>
                  <a:lnTo>
                    <a:pt x="6404484" y="0"/>
                  </a:lnTo>
                  <a:lnTo>
                    <a:pt x="6404484" y="4712633"/>
                  </a:lnTo>
                  <a:lnTo>
                    <a:pt x="0" y="4712633"/>
                  </a:lnTo>
                  <a:lnTo>
                    <a:pt x="0" y="0"/>
                  </a:lnTo>
                  <a:close/>
                </a:path>
              </a:pathLst>
            </a:custGeom>
            <a:blipFill>
              <a:blip r:embed="rId3"/>
              <a:stretch>
                <a:fillRect/>
              </a:stretch>
            </a:blipFill>
          </p:spPr>
        </p:sp>
        <p:sp>
          <p:nvSpPr>
            <p:cNvPr id="9" name="Freeform 3">
              <a:extLst>
                <a:ext uri="{FF2B5EF4-FFF2-40B4-BE49-F238E27FC236}">
                  <a16:creationId xmlns:a16="http://schemas.microsoft.com/office/drawing/2014/main" id="{A341D841-E364-62E0-7F73-005F6A512DB1}"/>
                </a:ext>
              </a:extLst>
            </p:cNvPr>
            <p:cNvSpPr/>
            <p:nvPr/>
          </p:nvSpPr>
          <p:spPr>
            <a:xfrm>
              <a:off x="13770310" y="4314952"/>
              <a:ext cx="2752749" cy="2752749"/>
            </a:xfrm>
            <a:custGeom>
              <a:avLst/>
              <a:gdLst/>
              <a:ahLst/>
              <a:cxnLst/>
              <a:rect l="l" t="t" r="r" b="b"/>
              <a:pathLst>
                <a:path w="2752749" h="2752749">
                  <a:moveTo>
                    <a:pt x="0" y="0"/>
                  </a:moveTo>
                  <a:lnTo>
                    <a:pt x="2752749" y="0"/>
                  </a:lnTo>
                  <a:lnTo>
                    <a:pt x="2752749" y="2752749"/>
                  </a:lnTo>
                  <a:lnTo>
                    <a:pt x="0" y="275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10" name="Espaço Reservado para Número de Slide 9">
            <a:extLst>
              <a:ext uri="{FF2B5EF4-FFF2-40B4-BE49-F238E27FC236}">
                <a16:creationId xmlns:a16="http://schemas.microsoft.com/office/drawing/2014/main" id="{9B38C8CE-18DC-7876-873B-FF36222BA7E1}"/>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13</a:t>
            </a:fld>
            <a:endParaRPr lang="pt-BR" dirty="0"/>
          </a:p>
        </p:txBody>
      </p:sp>
      <p:pic>
        <p:nvPicPr>
          <p:cNvPr id="13" name="object 4">
            <a:extLst>
              <a:ext uri="{FF2B5EF4-FFF2-40B4-BE49-F238E27FC236}">
                <a16:creationId xmlns:a16="http://schemas.microsoft.com/office/drawing/2014/main" id="{95D0D50A-CC46-7B82-3095-CB571D3E521D}"/>
              </a:ext>
            </a:extLst>
          </p:cNvPr>
          <p:cNvPicPr/>
          <p:nvPr/>
        </p:nvPicPr>
        <p:blipFill>
          <a:blip r:embed="rId6" cstate="print"/>
          <a:stretch>
            <a:fillRect/>
          </a:stretch>
        </p:blipFill>
        <p:spPr>
          <a:xfrm>
            <a:off x="7628576" y="6279745"/>
            <a:ext cx="1142479" cy="448848"/>
          </a:xfrm>
          <a:prstGeom prst="rect">
            <a:avLst/>
          </a:prstGeom>
        </p:spPr>
      </p:pic>
    </p:spTree>
    <p:extLst>
      <p:ext uri="{BB962C8B-B14F-4D97-AF65-F5344CB8AC3E}">
        <p14:creationId xmlns:p14="http://schemas.microsoft.com/office/powerpoint/2010/main" val="151007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B6AC231-1525-926B-23F2-09C72F75782D}"/>
              </a:ext>
            </a:extLst>
          </p:cNvPr>
          <p:cNvSpPr/>
          <p:nvPr/>
        </p:nvSpPr>
        <p:spPr>
          <a:xfrm>
            <a:off x="198001" y="1194621"/>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198001" y="1215994"/>
            <a:ext cx="8748000" cy="3763566"/>
          </a:xfrm>
          <a:prstGeom prst="rect">
            <a:avLst/>
          </a:prstGeom>
          <a:noFill/>
        </p:spPr>
        <p:txBody>
          <a:bodyPr wrap="square" rtlCol="0">
            <a:noAutofit/>
          </a:bodyPr>
          <a:lstStyle/>
          <a:p>
            <a:pPr marL="5715" algn="just" defTabSz="617210">
              <a:defRPr/>
            </a:pPr>
            <a:r>
              <a:rPr lang="pt-BR" sz="1700" b="1" cap="small" dirty="0">
                <a:solidFill>
                  <a:srgbClr val="144472"/>
                </a:solidFill>
                <a:latin typeface="Arial Narrow" pitchFamily="34" charset="0"/>
              </a:rPr>
              <a:t>ACRÉSCIMO DE BENS AO INVENTÁRIO - SOBREPARTILHA</a:t>
            </a:r>
            <a:r>
              <a:rPr lang="pt-BR" sz="1700" b="1" dirty="0">
                <a:solidFill>
                  <a:srgbClr val="144472"/>
                </a:solidFill>
                <a:latin typeface="Arial Narrow" pitchFamily="34" charset="0"/>
              </a:rPr>
              <a:t> (Art. 11, da IN RFB nº. 81, de 2001)</a:t>
            </a:r>
            <a:endParaRPr lang="pt-BR" sz="1700" dirty="0">
              <a:solidFill>
                <a:srgbClr val="144472"/>
              </a:solidFill>
              <a:latin typeface="Arial Narrow" pitchFamily="34" charset="0"/>
            </a:endParaRPr>
          </a:p>
          <a:p>
            <a:pPr marL="98753" algn="just" defTabSz="617210">
              <a:defRPr/>
            </a:pPr>
            <a:endParaRPr lang="pt-BR" sz="1700" dirty="0">
              <a:solidFill>
                <a:prstClr val="black"/>
              </a:solidFill>
              <a:latin typeface="Arial Narrow" pitchFamily="34" charset="0"/>
            </a:endParaRPr>
          </a:p>
          <a:p>
            <a:pPr indent="-257171" algn="just" defTabSz="617210">
              <a:buFont typeface="Wingdings" panose="05000000000000000000" pitchFamily="2" charset="2"/>
              <a:buChar char="v"/>
              <a:defRPr/>
            </a:pPr>
            <a:r>
              <a:rPr lang="pt-BR" sz="1700" dirty="0">
                <a:solidFill>
                  <a:prstClr val="black"/>
                </a:solidFill>
                <a:latin typeface="Arial Narrow" pitchFamily="34" charset="0"/>
              </a:rPr>
              <a:t>São sujeitos a sobrepartilha os bens:</a:t>
            </a:r>
          </a:p>
          <a:p>
            <a:pPr algn="just" defTabSz="617210">
              <a:defRPr/>
            </a:pPr>
            <a:endParaRPr lang="pt-BR" sz="1700" dirty="0">
              <a:solidFill>
                <a:prstClr val="black"/>
              </a:solidFill>
              <a:latin typeface="Arial Narrow" pitchFamily="34" charset="0"/>
            </a:endParaRPr>
          </a:p>
          <a:p>
            <a:pPr marL="564348" lvl="1" indent="-324322" algn="just" defTabSz="617210">
              <a:spcAft>
                <a:spcPts val="720"/>
              </a:spcAft>
              <a:buFontTx/>
              <a:buAutoNum type="alphaLcParenBoth"/>
              <a:defRPr/>
            </a:pPr>
            <a:r>
              <a:rPr lang="pt-BR" sz="1700" dirty="0">
                <a:solidFill>
                  <a:prstClr val="black"/>
                </a:solidFill>
                <a:latin typeface="Arial Narrow" pitchFamily="34" charset="0"/>
              </a:rPr>
              <a:t>sonegados;</a:t>
            </a:r>
          </a:p>
          <a:p>
            <a:pPr marL="564348" lvl="1" indent="-324322" algn="just" defTabSz="617210">
              <a:spcAft>
                <a:spcPts val="720"/>
              </a:spcAft>
              <a:buFontTx/>
              <a:buAutoNum type="alphaLcParenBoth"/>
              <a:defRPr/>
            </a:pPr>
            <a:r>
              <a:rPr lang="pt-BR" sz="1700" dirty="0">
                <a:solidFill>
                  <a:prstClr val="black"/>
                </a:solidFill>
                <a:latin typeface="Arial Narrow" pitchFamily="34" charset="0"/>
              </a:rPr>
              <a:t>da herança descobertos após partilha;</a:t>
            </a:r>
          </a:p>
          <a:p>
            <a:pPr marL="564348" lvl="1" indent="-324322" algn="just" defTabSz="617210">
              <a:spcAft>
                <a:spcPts val="720"/>
              </a:spcAft>
              <a:buFontTx/>
              <a:buAutoNum type="alphaLcParenBoth"/>
              <a:defRPr/>
            </a:pPr>
            <a:r>
              <a:rPr lang="pt-BR" sz="1700" dirty="0">
                <a:solidFill>
                  <a:prstClr val="black"/>
                </a:solidFill>
                <a:latin typeface="Arial Narrow" pitchFamily="34" charset="0"/>
              </a:rPr>
              <a:t>litigiosos, assim como os de liquidação difícil ou morosa;</a:t>
            </a:r>
          </a:p>
          <a:p>
            <a:pPr marL="564348" lvl="1" indent="-324322" algn="just" defTabSz="617210">
              <a:buFontTx/>
              <a:buAutoNum type="alphaLcParenBoth"/>
              <a:defRPr/>
            </a:pPr>
            <a:r>
              <a:rPr lang="pt-BR" sz="1700" dirty="0">
                <a:solidFill>
                  <a:prstClr val="black"/>
                </a:solidFill>
                <a:latin typeface="Arial Narrow" pitchFamily="34" charset="0"/>
              </a:rPr>
              <a:t>situados em lugar remoto da sede do juízo onde se processa o inventário.</a:t>
            </a:r>
          </a:p>
          <a:p>
            <a:pPr marL="720078" lvl="1" indent="-308605" algn="just" defTabSz="617210">
              <a:buFontTx/>
              <a:buAutoNum type="alphaLcParenBoth"/>
              <a:defRPr/>
            </a:pPr>
            <a:endParaRPr lang="pt-BR" sz="1700" dirty="0">
              <a:solidFill>
                <a:prstClr val="black"/>
              </a:solidFill>
              <a:latin typeface="Arial Narrow" pitchFamily="34" charset="0"/>
            </a:endParaRPr>
          </a:p>
          <a:p>
            <a:pPr marL="804374" lvl="1" indent="-240026" algn="just" defTabSz="617210">
              <a:buFont typeface="Wingdings" panose="05000000000000000000" pitchFamily="2" charset="2"/>
              <a:buChar char="Ø"/>
              <a:defRPr/>
            </a:pPr>
            <a:r>
              <a:rPr lang="pt-BR" sz="1700" dirty="0">
                <a:solidFill>
                  <a:prstClr val="black"/>
                </a:solidFill>
                <a:latin typeface="Arial Narrow" pitchFamily="34" charset="0"/>
              </a:rPr>
              <a:t>A partir do ano-calendário 2021, a partilha dos demais bens integrantes do espólio implica na baixa desses bens na Ficha “Bens e Direitos” da Declaração Final do Espólio, que também é exigida quando do trânsito em julgado da sobrepartilha, se a sobrepartilha não for homologada no mesmo ano calendário do processamento da partilha. Caso o valor de transmissão seja superior ao constante no campo Situação no Ano Anterior, deve ser apurado de ganho de capital, observadas as instruções específicas.</a:t>
            </a:r>
          </a:p>
          <a:p>
            <a:pPr marL="355925"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p:txBody>
      </p:sp>
      <p:sp>
        <p:nvSpPr>
          <p:cNvPr id="6" name="Título 2"/>
          <p:cNvSpPr txBox="1">
            <a:spLocks/>
          </p:cNvSpPr>
          <p:nvPr/>
        </p:nvSpPr>
        <p:spPr bwMode="ltGray">
          <a:xfrm>
            <a:off x="684000" y="443299"/>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9A42B7D2-BA29-CC05-1AAE-C414A8BE9FFD}"/>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14</a:t>
            </a:fld>
            <a:endParaRPr lang="pt-BR" dirty="0"/>
          </a:p>
        </p:txBody>
      </p:sp>
      <p:pic>
        <p:nvPicPr>
          <p:cNvPr id="2" name="object 4">
            <a:extLst>
              <a:ext uri="{FF2B5EF4-FFF2-40B4-BE49-F238E27FC236}">
                <a16:creationId xmlns:a16="http://schemas.microsoft.com/office/drawing/2014/main" id="{1B4563E6-4FC3-4DCB-17CB-0C501BD6A48A}"/>
              </a:ext>
            </a:extLst>
          </p:cNvPr>
          <p:cNvPicPr/>
          <p:nvPr/>
        </p:nvPicPr>
        <p:blipFill>
          <a:blip r:embed="rId2" cstate="print"/>
          <a:stretch>
            <a:fillRect/>
          </a:stretch>
        </p:blipFill>
        <p:spPr>
          <a:xfrm>
            <a:off x="7628576" y="6279745"/>
            <a:ext cx="1142479" cy="448848"/>
          </a:xfrm>
          <a:prstGeom prst="rect">
            <a:avLst/>
          </a:prstGeom>
        </p:spPr>
      </p:pic>
      <p:pic>
        <p:nvPicPr>
          <p:cNvPr id="7" name="object 5">
            <a:extLst>
              <a:ext uri="{FF2B5EF4-FFF2-40B4-BE49-F238E27FC236}">
                <a16:creationId xmlns:a16="http://schemas.microsoft.com/office/drawing/2014/main" id="{E4837C8E-54AB-9097-4C20-58820D03D269}"/>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348734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74D624B-BE21-346A-94B0-ADF7D0604288}"/>
              </a:ext>
            </a:extLst>
          </p:cNvPr>
          <p:cNvSpPr/>
          <p:nvPr/>
        </p:nvSpPr>
        <p:spPr>
          <a:xfrm>
            <a:off x="198001" y="1357742"/>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198001" y="1386094"/>
            <a:ext cx="8748000" cy="3596879"/>
          </a:xfrm>
          <a:prstGeom prst="rect">
            <a:avLst/>
          </a:prstGeom>
          <a:noFill/>
        </p:spPr>
        <p:txBody>
          <a:bodyPr wrap="square" rtlCol="0">
            <a:noAutofit/>
          </a:bodyPr>
          <a:lstStyle/>
          <a:p>
            <a:pPr marL="5715" algn="just" defTabSz="617210">
              <a:defRPr/>
            </a:pPr>
            <a:r>
              <a:rPr lang="pt-BR" sz="1700" b="1" cap="small" dirty="0">
                <a:solidFill>
                  <a:srgbClr val="144472"/>
                </a:solidFill>
                <a:latin typeface="Arial Narrow" pitchFamily="34" charset="0"/>
              </a:rPr>
              <a:t>ACRÉSCIMO DE BENS AO INVENTÁRIO - SOBREPARTILHA</a:t>
            </a:r>
            <a:r>
              <a:rPr lang="pt-BR" sz="1700" b="1" dirty="0">
                <a:solidFill>
                  <a:srgbClr val="144472"/>
                </a:solidFill>
                <a:latin typeface="Arial Narrow" pitchFamily="34" charset="0"/>
              </a:rPr>
              <a:t> (Art. 11, da IN RFB nº. 81, de 2001)</a:t>
            </a:r>
          </a:p>
          <a:p>
            <a:pPr marL="5715" algn="just" defTabSz="617210">
              <a:defRPr/>
            </a:pPr>
            <a:endParaRPr lang="pt-BR" sz="1700" dirty="0">
              <a:solidFill>
                <a:prstClr val="black"/>
              </a:solidFill>
              <a:latin typeface="Arial Narrow" pitchFamily="34" charset="0"/>
            </a:endParaRPr>
          </a:p>
          <a:p>
            <a:pPr marL="5715" algn="just" defTabSz="617210">
              <a:defRPr/>
            </a:pPr>
            <a:r>
              <a:rPr lang="pt-BR" sz="1700" b="1" dirty="0">
                <a:solidFill>
                  <a:prstClr val="black"/>
                </a:solidFill>
                <a:latin typeface="Arial Narrow" pitchFamily="34" charset="0"/>
              </a:rPr>
              <a:t>Informações da Sobrepartilha sem Retificar a Declaração Final de Espólio</a:t>
            </a:r>
          </a:p>
          <a:p>
            <a:pPr marL="5715" algn="just" defTabSz="617210">
              <a:defRPr/>
            </a:pPr>
            <a:endParaRPr lang="pt-BR" sz="1700" b="1"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A partir da Declaração do exercício de 2021, ano-calendário 2020, é possível fazer a Declaração Final de Espólio com as informações da Sobrepartilha sem a necessidade de retificar a Declaração Final de Espólio (DFE) da Partilha enviada anteriormente, para isso, ao preencher a Declaração na Ficha Espólio, responda “Não” à pergunta  “Ocorreu partilha e sobrepartilha no mesmo ano?, em seguida responda “Sim” à pergunta “Trata-se de  uma sobrepartilha?”;</a:t>
            </a:r>
          </a:p>
          <a:p>
            <a:pPr algn="just" defTabSz="617210">
              <a:defRPr/>
            </a:pPr>
            <a:endParaRPr lang="pt-BR" sz="1700"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Cabe destacar, que o contribuinte poderá enviar mais de uma  DFE, em anos distintos, com as informações da(s) sobrepartilha(s). No caso de Sobrepartilha, para o preenchimento correto do IRPF, o AJUDA do Programa </a:t>
            </a:r>
            <a:r>
              <a:rPr lang="pt-BR" sz="1700" b="1" dirty="0">
                <a:solidFill>
                  <a:srgbClr val="000070"/>
                </a:solidFill>
                <a:latin typeface="Arial Narrow" pitchFamily="34" charset="0"/>
              </a:rPr>
              <a:t>IRPF 2026</a:t>
            </a:r>
            <a:r>
              <a:rPr lang="pt-BR" sz="1700" dirty="0">
                <a:solidFill>
                  <a:prstClr val="black"/>
                </a:solidFill>
                <a:latin typeface="Arial Narrow" pitchFamily="34" charset="0"/>
              </a:rPr>
              <a:t>, traz as orientações detalhadas sobre o assunto). </a:t>
            </a:r>
          </a:p>
          <a:p>
            <a:pPr marL="98753" algn="just" defTabSz="617210">
              <a:defRPr/>
            </a:pPr>
            <a:endParaRPr lang="pt-BR" sz="1700" dirty="0">
              <a:solidFill>
                <a:prstClr val="black"/>
              </a:solidFill>
              <a:latin typeface="Arial Narrow" pitchFamily="34" charset="0"/>
            </a:endParaRPr>
          </a:p>
        </p:txBody>
      </p:sp>
      <p:sp>
        <p:nvSpPr>
          <p:cNvPr id="6" name="Título 2"/>
          <p:cNvSpPr txBox="1">
            <a:spLocks/>
          </p:cNvSpPr>
          <p:nvPr/>
        </p:nvSpPr>
        <p:spPr bwMode="ltGray">
          <a:xfrm>
            <a:off x="684000" y="566842"/>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DF0CEEBB-0AE8-D5F3-9E8F-5E118B54A308}"/>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15</a:t>
            </a:fld>
            <a:endParaRPr lang="pt-BR" dirty="0"/>
          </a:p>
        </p:txBody>
      </p:sp>
      <p:pic>
        <p:nvPicPr>
          <p:cNvPr id="9" name="object 4">
            <a:extLst>
              <a:ext uri="{FF2B5EF4-FFF2-40B4-BE49-F238E27FC236}">
                <a16:creationId xmlns:a16="http://schemas.microsoft.com/office/drawing/2014/main" id="{4233DCC6-FE98-C6D0-7D3D-61618C68F73F}"/>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8E46E1E1-E248-EDC2-F61B-70AEA6563ABD}"/>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33771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AF09AA9-EC11-CF33-751A-BCA796D61A4D}"/>
              </a:ext>
            </a:extLst>
          </p:cNvPr>
          <p:cNvSpPr/>
          <p:nvPr/>
        </p:nvSpPr>
        <p:spPr>
          <a:xfrm>
            <a:off x="198001" y="1395997"/>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198001" y="1419003"/>
            <a:ext cx="8748000" cy="3596879"/>
          </a:xfrm>
          <a:prstGeom prst="rect">
            <a:avLst/>
          </a:prstGeom>
          <a:noFill/>
        </p:spPr>
        <p:txBody>
          <a:bodyPr wrap="square" rtlCol="0">
            <a:noAutofit/>
          </a:bodyPr>
          <a:lstStyle/>
          <a:p>
            <a:pPr algn="just" defTabSz="617210">
              <a:defRPr/>
            </a:pPr>
            <a:r>
              <a:rPr lang="pt-BR" sz="1700" b="1" cap="small" dirty="0">
                <a:solidFill>
                  <a:srgbClr val="144472"/>
                </a:solidFill>
                <a:latin typeface="Arial Narrow" pitchFamily="34" charset="0"/>
              </a:rPr>
              <a:t>BENS ACRESCIDOS ANTES DA PARTILHA</a:t>
            </a:r>
            <a:r>
              <a:rPr lang="pt-BR" sz="1700" b="1" dirty="0">
                <a:solidFill>
                  <a:srgbClr val="144472"/>
                </a:solidFill>
                <a:latin typeface="Arial Narrow" pitchFamily="34" charset="0"/>
              </a:rPr>
              <a:t> (Art. 12, da IN RFB nº. 81, de 2001)</a:t>
            </a:r>
            <a:endParaRPr lang="pt-BR" sz="1700" dirty="0">
              <a:solidFill>
                <a:srgbClr val="144472"/>
              </a:solidFill>
              <a:latin typeface="Arial Narrow" pitchFamily="34" charset="0"/>
            </a:endParaRPr>
          </a:p>
          <a:p>
            <a:pPr marL="5715" algn="just" defTabSz="617210">
              <a:defRPr/>
            </a:pPr>
            <a:endParaRPr lang="pt-BR" sz="1700" dirty="0">
              <a:solidFill>
                <a:prstClr val="black"/>
              </a:solidFill>
              <a:latin typeface="Arial Narrow" pitchFamily="34" charset="0"/>
            </a:endParaRPr>
          </a:p>
          <a:p>
            <a:pPr marL="262886" indent="-257171" algn="just" defTabSz="617210">
              <a:buSzPct val="100000"/>
              <a:buFont typeface="Wingdings" panose="05000000000000000000" pitchFamily="2" charset="2"/>
              <a:buChar char="v"/>
              <a:defRPr/>
            </a:pPr>
            <a:r>
              <a:rPr lang="pt-BR" sz="1700" dirty="0">
                <a:solidFill>
                  <a:prstClr val="black"/>
                </a:solidFill>
                <a:latin typeface="Arial Narrow" pitchFamily="34" charset="0"/>
              </a:rPr>
              <a:t>Na hipótese de haver bens trazidos aos autos do inventário em data anterior à do trânsito em julgado da decisão judicial da partilha, adjudicação, ou escritura pública de inventário e partilha, são incluídos na declaração os bens e os rendimentos por eles produzidos;</a:t>
            </a:r>
          </a:p>
          <a:p>
            <a:pPr marL="262886" indent="-257171" algn="just" defTabSz="617210">
              <a:buSzPct val="100000"/>
              <a:buFont typeface="Wingdings" panose="05000000000000000000" pitchFamily="2" charset="2"/>
              <a:buChar char="v"/>
              <a:defRPr/>
            </a:pPr>
            <a:endParaRPr lang="pt-BR" sz="1700" dirty="0">
              <a:solidFill>
                <a:prstClr val="black"/>
              </a:solidFill>
              <a:latin typeface="Arial Narrow" pitchFamily="34" charset="0"/>
            </a:endParaRPr>
          </a:p>
          <a:p>
            <a:pPr marL="262886" indent="-257171" algn="just" defTabSz="617210">
              <a:buSzPct val="100000"/>
              <a:buFont typeface="Wingdings" panose="05000000000000000000" pitchFamily="2" charset="2"/>
              <a:buChar char="v"/>
              <a:defRPr/>
            </a:pPr>
            <a:r>
              <a:rPr lang="pt-BR" sz="1700" dirty="0">
                <a:solidFill>
                  <a:prstClr val="black"/>
                </a:solidFill>
                <a:latin typeface="Arial Narrow" pitchFamily="34" charset="0"/>
              </a:rPr>
              <a:t>Se os bens e direitos trazidos aos autos houverem produzido rendimentos em anos anteriores, não abrangidos pela decadência, devem ser retificadas as declarações apresentadas nos exercícios correspondentes desde a abertura da sucessão, para que nelas sejam incluídos esses bens e os rendimentos por eles produzidos, admitida a opção pela tributação em conjunto ou em separado dos rendimentos produzidos pelos bens e direitos possuídos em comum.</a:t>
            </a:r>
          </a:p>
        </p:txBody>
      </p:sp>
      <p:sp>
        <p:nvSpPr>
          <p:cNvPr id="6" name="Título 2"/>
          <p:cNvSpPr txBox="1">
            <a:spLocks/>
          </p:cNvSpPr>
          <p:nvPr/>
        </p:nvSpPr>
        <p:spPr bwMode="ltGray">
          <a:xfrm>
            <a:off x="684000" y="473882"/>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F0E67478-F98E-6519-7223-56FB199CE901}"/>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16</a:t>
            </a:fld>
            <a:endParaRPr lang="pt-BR" dirty="0"/>
          </a:p>
        </p:txBody>
      </p:sp>
      <p:pic>
        <p:nvPicPr>
          <p:cNvPr id="9" name="object 4">
            <a:extLst>
              <a:ext uri="{FF2B5EF4-FFF2-40B4-BE49-F238E27FC236}">
                <a16:creationId xmlns:a16="http://schemas.microsoft.com/office/drawing/2014/main" id="{7E5CF093-98AF-96AC-2EE4-A3421698FC71}"/>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3C9D360F-9D4C-8BA7-A068-991C121D0095}"/>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75428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2309FA5-A47F-167D-9A0A-BDFD506BA341}"/>
              </a:ext>
            </a:extLst>
          </p:cNvPr>
          <p:cNvSpPr/>
          <p:nvPr/>
        </p:nvSpPr>
        <p:spPr>
          <a:xfrm>
            <a:off x="198001" y="1521014"/>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252000" y="1550485"/>
            <a:ext cx="8640000" cy="3596879"/>
          </a:xfrm>
          <a:prstGeom prst="rect">
            <a:avLst/>
          </a:prstGeom>
          <a:noFill/>
        </p:spPr>
        <p:txBody>
          <a:bodyPr wrap="square" lIns="87919" tIns="43959" rIns="87919" bIns="43959" rtlCol="0">
            <a:noAutofit/>
          </a:bodyPr>
          <a:lstStyle/>
          <a:p>
            <a:pPr algn="just" defTabSz="617210">
              <a:defRPr/>
            </a:pPr>
            <a:r>
              <a:rPr lang="pt-BR" sz="1700" b="1" cap="small" dirty="0">
                <a:solidFill>
                  <a:srgbClr val="144472"/>
                </a:solidFill>
                <a:latin typeface="Arial Narrow" pitchFamily="34" charset="0"/>
              </a:rPr>
              <a:t>BENS ACRESCIDOS APÓS A PARTILHA - SOBREPARTILHA</a:t>
            </a:r>
            <a:r>
              <a:rPr lang="pt-BR" sz="1700" b="1" dirty="0">
                <a:solidFill>
                  <a:srgbClr val="144472"/>
                </a:solidFill>
                <a:latin typeface="Arial Narrow" pitchFamily="34" charset="0"/>
              </a:rPr>
              <a:t> (Art. 13, da IN RFB nº. 81, de 2001)</a:t>
            </a:r>
            <a:endParaRPr lang="pt-BR" sz="1700" dirty="0">
              <a:solidFill>
                <a:srgbClr val="144472"/>
              </a:solidFill>
              <a:latin typeface="Arial Narrow" pitchFamily="34" charset="0"/>
            </a:endParaRPr>
          </a:p>
          <a:p>
            <a:pPr algn="just" defTabSz="617210">
              <a:defRPr/>
            </a:pPr>
            <a:endParaRPr lang="pt-BR" sz="1700" dirty="0">
              <a:solidFill>
                <a:prstClr val="black"/>
              </a:solidFill>
              <a:latin typeface="Arial Narrow" pitchFamily="34" charset="0"/>
            </a:endParaRPr>
          </a:p>
          <a:p>
            <a:pPr marL="274767" indent="-274767" algn="just" defTabSz="617210">
              <a:buClr>
                <a:prstClr val="black"/>
              </a:buClr>
              <a:buFont typeface="Wingdings" panose="05000000000000000000" pitchFamily="2" charset="2"/>
              <a:buChar char="v"/>
              <a:defRPr/>
            </a:pPr>
            <a:r>
              <a:rPr lang="pt-BR" sz="1700" dirty="0">
                <a:solidFill>
                  <a:prstClr val="black"/>
                </a:solidFill>
                <a:latin typeface="Arial Narrow" pitchFamily="34" charset="0"/>
              </a:rPr>
              <a:t>Relativamente aos bens trazidos aos autos após o trânsito em julgado da decisão judicial da partilha, adjudicação ou após a lavratura da escritura pública de inventário e partilha e, se a sobrepartilha se referir:</a:t>
            </a:r>
          </a:p>
          <a:p>
            <a:pPr marL="274767" indent="-274767" algn="just" defTabSz="617210">
              <a:buFont typeface="Wingdings" panose="05000000000000000000" pitchFamily="2" charset="2"/>
              <a:buChar char="v"/>
              <a:defRPr/>
            </a:pPr>
            <a:endParaRPr lang="pt-BR" sz="1700" dirty="0">
              <a:solidFill>
                <a:prstClr val="black"/>
              </a:solidFill>
              <a:latin typeface="Arial Narrow" pitchFamily="34" charset="0"/>
            </a:endParaRPr>
          </a:p>
          <a:p>
            <a:pPr marL="514424" lvl="1" indent="-257976" algn="just" defTabSz="617210">
              <a:spcAft>
                <a:spcPts val="770"/>
              </a:spcAft>
              <a:buFontTx/>
              <a:buAutoNum type="romanUcPeriod"/>
              <a:defRPr/>
            </a:pPr>
            <a:r>
              <a:rPr lang="pt-BR" sz="1700" dirty="0">
                <a:solidFill>
                  <a:prstClr val="black"/>
                </a:solidFill>
                <a:latin typeface="Arial Narrow" pitchFamily="34" charset="0"/>
              </a:rPr>
              <a:t>ao mesmo ano-calendário da partilha, devem também ser informados, na declaração final de espólio relativa à partilha, os bens da sobrepartilha e os rendimentos por eles produzidos; ou</a:t>
            </a:r>
          </a:p>
          <a:p>
            <a:pPr marL="514424" lvl="1" indent="-257976" algn="just" defTabSz="617210">
              <a:spcAft>
                <a:spcPts val="770"/>
              </a:spcAft>
              <a:buFontTx/>
              <a:buAutoNum type="romanUcPeriod"/>
              <a:defRPr/>
            </a:pPr>
            <a:r>
              <a:rPr lang="pt-BR" sz="1700" dirty="0">
                <a:solidFill>
                  <a:prstClr val="black"/>
                </a:solidFill>
                <a:latin typeface="Arial Narrow" pitchFamily="34" charset="0"/>
              </a:rPr>
              <a:t>a ano-calendário posterior ao da partilha, devem ser informados, nas declarações de sobrepartilha intermediárias, se obrigatórias, e final, apenas os bens da sobrepartilha e os rendimentos por eles produzidos.</a:t>
            </a:r>
          </a:p>
        </p:txBody>
      </p:sp>
      <p:sp>
        <p:nvSpPr>
          <p:cNvPr id="2" name="Título 2">
            <a:extLst>
              <a:ext uri="{FF2B5EF4-FFF2-40B4-BE49-F238E27FC236}">
                <a16:creationId xmlns:a16="http://schemas.microsoft.com/office/drawing/2014/main" id="{484FEAA3-C93F-BE27-3348-195BD0217003}"/>
              </a:ext>
            </a:extLst>
          </p:cNvPr>
          <p:cNvSpPr txBox="1">
            <a:spLocks/>
          </p:cNvSpPr>
          <p:nvPr/>
        </p:nvSpPr>
        <p:spPr bwMode="ltGray">
          <a:xfrm>
            <a:off x="684000" y="631427"/>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6" name="Espaço Reservado para Número de Slide 5">
            <a:extLst>
              <a:ext uri="{FF2B5EF4-FFF2-40B4-BE49-F238E27FC236}">
                <a16:creationId xmlns:a16="http://schemas.microsoft.com/office/drawing/2014/main" id="{1E116F74-C291-F5A2-8992-D5E72F51602E}"/>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17</a:t>
            </a:fld>
            <a:endParaRPr lang="pt-BR" dirty="0"/>
          </a:p>
        </p:txBody>
      </p:sp>
      <p:pic>
        <p:nvPicPr>
          <p:cNvPr id="9" name="object 4">
            <a:extLst>
              <a:ext uri="{FF2B5EF4-FFF2-40B4-BE49-F238E27FC236}">
                <a16:creationId xmlns:a16="http://schemas.microsoft.com/office/drawing/2014/main" id="{3FCB8342-FAF3-A229-2D64-6E035692D1CD}"/>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0F0A966A-9295-3666-F440-720EBB5C8907}"/>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15110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FF7CBFB-2268-22B0-33EC-2FD9B6B5F6CC}"/>
              </a:ext>
            </a:extLst>
          </p:cNvPr>
          <p:cNvSpPr/>
          <p:nvPr/>
        </p:nvSpPr>
        <p:spPr>
          <a:xfrm>
            <a:off x="198001" y="1387031"/>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252000" y="1416649"/>
            <a:ext cx="8640000" cy="3596879"/>
          </a:xfrm>
          <a:prstGeom prst="rect">
            <a:avLst/>
          </a:prstGeom>
          <a:noFill/>
        </p:spPr>
        <p:txBody>
          <a:bodyPr wrap="square" lIns="87919" tIns="43959" rIns="87919" bIns="43959" rtlCol="0">
            <a:noAutofit/>
          </a:bodyPr>
          <a:lstStyle/>
          <a:p>
            <a:pPr algn="just" defTabSz="617210">
              <a:defRPr/>
            </a:pPr>
            <a:r>
              <a:rPr lang="pt-BR" sz="1700" b="1" cap="small" dirty="0">
                <a:solidFill>
                  <a:srgbClr val="144472"/>
                </a:solidFill>
                <a:latin typeface="Arial Narrow" pitchFamily="34" charset="0"/>
              </a:rPr>
              <a:t>BENS ACRESCIDOS APÓS A PARTILHA - SOBREPARTILHA</a:t>
            </a:r>
            <a:r>
              <a:rPr lang="pt-BR" sz="1700" b="1" dirty="0">
                <a:solidFill>
                  <a:srgbClr val="144472"/>
                </a:solidFill>
                <a:latin typeface="Arial Narrow" pitchFamily="34" charset="0"/>
              </a:rPr>
              <a:t> (Art. 13, da IN RFB nº. 81, de 2001)</a:t>
            </a:r>
            <a:endParaRPr lang="pt-BR" sz="1700" dirty="0">
              <a:solidFill>
                <a:srgbClr val="144472"/>
              </a:solidFill>
              <a:latin typeface="Arial Narrow" pitchFamily="34" charset="0"/>
            </a:endParaRPr>
          </a:p>
          <a:p>
            <a:pPr marL="167913" lvl="1" algn="just" defTabSz="617210">
              <a:spcAft>
                <a:spcPts val="770"/>
              </a:spcAft>
              <a:defRPr/>
            </a:pPr>
            <a:endParaRPr lang="pt-BR" sz="1700" dirty="0">
              <a:solidFill>
                <a:prstClr val="black"/>
              </a:solidFill>
              <a:latin typeface="Arial Narrow" pitchFamily="34" charset="0"/>
            </a:endParaRPr>
          </a:p>
          <a:p>
            <a:pPr marL="167913" lvl="1" algn="just" defTabSz="617210">
              <a:spcAft>
                <a:spcPts val="770"/>
              </a:spcAft>
              <a:defRPr/>
            </a:pPr>
            <a:r>
              <a:rPr lang="pt-BR" sz="1700" b="1" dirty="0">
                <a:solidFill>
                  <a:prstClr val="black"/>
                </a:solidFill>
                <a:latin typeface="Arial Narrow" pitchFamily="34" charset="0"/>
              </a:rPr>
              <a:t>Hipótese dos bens sobrepartilhados houverem produzido rendimentos</a:t>
            </a:r>
          </a:p>
          <a:p>
            <a:pPr marL="396528" lvl="1" indent="-228614" algn="just" defTabSz="617210">
              <a:spcAft>
                <a:spcPts val="770"/>
              </a:spcAft>
              <a:buFont typeface="Wingdings" panose="05000000000000000000" pitchFamily="2" charset="2"/>
              <a:buChar char="v"/>
              <a:defRPr/>
            </a:pPr>
            <a:r>
              <a:rPr lang="pt-BR" sz="1700" dirty="0">
                <a:solidFill>
                  <a:prstClr val="black"/>
                </a:solidFill>
                <a:latin typeface="Arial Narrow" pitchFamily="34" charset="0"/>
              </a:rPr>
              <a:t>Se os bens e direitos trazidos aos autos do inventário houverem produzido rendimentos em anos anteriores, não abrangidos pela decadência, devem ser retificadas as declarações apresentadas nos exercícios correspondentes, desde a abertura da sucessão, para que nelas sejam incluídos esses bens e os rendimentos por eles produzidos. </a:t>
            </a:r>
          </a:p>
          <a:p>
            <a:pPr marL="396528" lvl="1" indent="-228614" algn="just" defTabSz="617210">
              <a:spcAft>
                <a:spcPts val="770"/>
              </a:spcAft>
              <a:buFont typeface="Wingdings" panose="05000000000000000000" pitchFamily="2" charset="2"/>
              <a:buChar char="v"/>
              <a:defRPr/>
            </a:pPr>
            <a:endParaRPr lang="pt-BR" sz="1700" dirty="0">
              <a:solidFill>
                <a:prstClr val="black"/>
              </a:solidFill>
              <a:latin typeface="Arial Narrow" pitchFamily="34" charset="0"/>
            </a:endParaRPr>
          </a:p>
          <a:p>
            <a:pPr marL="396528" lvl="1" indent="-228614" algn="just" defTabSz="617210">
              <a:spcAft>
                <a:spcPts val="770"/>
              </a:spcAft>
              <a:buFont typeface="Wingdings" panose="05000000000000000000" pitchFamily="2" charset="2"/>
              <a:buChar char="v"/>
              <a:defRPr/>
            </a:pPr>
            <a:r>
              <a:rPr lang="pt-BR" sz="1700" dirty="0">
                <a:solidFill>
                  <a:prstClr val="black"/>
                </a:solidFill>
                <a:latin typeface="Arial Narrow" pitchFamily="34" charset="0"/>
              </a:rPr>
              <a:t>Transitado em julgado a decisão judicial referente à sobrepartilha, deve se apresentada a declaração final da sobrepartilha.</a:t>
            </a:r>
          </a:p>
          <a:p>
            <a:pPr marL="167913" lvl="1" algn="just" defTabSz="617210">
              <a:spcAft>
                <a:spcPts val="770"/>
              </a:spcAft>
              <a:defRPr/>
            </a:pPr>
            <a:endParaRPr lang="pt-BR" sz="1700" dirty="0">
              <a:solidFill>
                <a:prstClr val="black"/>
              </a:solidFill>
              <a:latin typeface="Arial Narrow" pitchFamily="34" charset="0"/>
            </a:endParaRPr>
          </a:p>
        </p:txBody>
      </p:sp>
      <p:sp>
        <p:nvSpPr>
          <p:cNvPr id="2" name="Título 2">
            <a:extLst>
              <a:ext uri="{FF2B5EF4-FFF2-40B4-BE49-F238E27FC236}">
                <a16:creationId xmlns:a16="http://schemas.microsoft.com/office/drawing/2014/main" id="{2B2CF963-4D51-1CC2-BE8E-B566E917CF9E}"/>
              </a:ext>
            </a:extLst>
          </p:cNvPr>
          <p:cNvSpPr txBox="1">
            <a:spLocks/>
          </p:cNvSpPr>
          <p:nvPr/>
        </p:nvSpPr>
        <p:spPr bwMode="ltGray">
          <a:xfrm>
            <a:off x="684000" y="497128"/>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6" name="Espaço Reservado para Número de Slide 5">
            <a:extLst>
              <a:ext uri="{FF2B5EF4-FFF2-40B4-BE49-F238E27FC236}">
                <a16:creationId xmlns:a16="http://schemas.microsoft.com/office/drawing/2014/main" id="{7A894FAE-23A7-709E-10FF-5A73F25C7C75}"/>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18</a:t>
            </a:fld>
            <a:endParaRPr lang="pt-BR" dirty="0"/>
          </a:p>
        </p:txBody>
      </p:sp>
      <p:pic>
        <p:nvPicPr>
          <p:cNvPr id="9" name="object 4">
            <a:extLst>
              <a:ext uri="{FF2B5EF4-FFF2-40B4-BE49-F238E27FC236}">
                <a16:creationId xmlns:a16="http://schemas.microsoft.com/office/drawing/2014/main" id="{CB087B10-A8C4-86B7-B9C6-9238B2C26042}"/>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FA294652-3993-FA9D-37F7-FE4C7F6FE368}"/>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73885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341D8B4-AD8D-E4CC-C38F-E2CCC8C6567F}"/>
              </a:ext>
            </a:extLst>
          </p:cNvPr>
          <p:cNvSpPr/>
          <p:nvPr/>
        </p:nvSpPr>
        <p:spPr>
          <a:xfrm>
            <a:off x="198001" y="1828411"/>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dirty="0">
              <a:solidFill>
                <a:srgbClr val="0B3C6E"/>
              </a:solidFill>
              <a:latin typeface="Candara"/>
            </a:endParaRPr>
          </a:p>
        </p:txBody>
      </p:sp>
      <p:sp>
        <p:nvSpPr>
          <p:cNvPr id="4" name="CaixaDeTexto 3"/>
          <p:cNvSpPr txBox="1"/>
          <p:nvPr/>
        </p:nvSpPr>
        <p:spPr>
          <a:xfrm>
            <a:off x="198001" y="1846693"/>
            <a:ext cx="8748000" cy="2046683"/>
          </a:xfrm>
          <a:prstGeom prst="rect">
            <a:avLst/>
          </a:prstGeom>
          <a:noFill/>
        </p:spPr>
        <p:txBody>
          <a:bodyPr wrap="square" rtlCol="0">
            <a:noAutofit/>
          </a:bodyPr>
          <a:lstStyle/>
          <a:p>
            <a:pPr marL="5715" algn="just" defTabSz="617210">
              <a:defRPr/>
            </a:pPr>
            <a:r>
              <a:rPr lang="pt-BR" sz="1700" b="1" dirty="0">
                <a:solidFill>
                  <a:srgbClr val="144472"/>
                </a:solidFill>
                <a:latin typeface="Arial Narrow" pitchFamily="34" charset="0"/>
              </a:rPr>
              <a:t>PREENCHIMENTO DA DECLARAÇÃO FINAL DE ESPÓLIO </a:t>
            </a:r>
          </a:p>
          <a:p>
            <a:pPr marL="5715" algn="just" defTabSz="617210">
              <a:defRPr/>
            </a:pPr>
            <a:endParaRPr lang="pt-BR" sz="1700" b="1" dirty="0">
              <a:solidFill>
                <a:prstClr val="black"/>
              </a:solidFill>
              <a:latin typeface="Arial Narrow" pitchFamily="34" charset="0"/>
            </a:endParaRPr>
          </a:p>
          <a:p>
            <a:pPr marL="262886" indent="-257171" algn="just" defTabSz="617210">
              <a:buFont typeface="Wingdings" panose="05000000000000000000" pitchFamily="2" charset="2"/>
              <a:buChar char="v"/>
              <a:defRPr/>
            </a:pPr>
            <a:r>
              <a:rPr lang="pt-BR" sz="1700" dirty="0">
                <a:solidFill>
                  <a:prstClr val="black"/>
                </a:solidFill>
                <a:latin typeface="Arial Narrow" pitchFamily="34" charset="0"/>
              </a:rPr>
              <a:t>Devem ser observadas as instruções específicas, além das demais instruções de preenchimento da declaração de rendimentos comuns a todos os contribuintes e válidas para o ano-calendário correspondente ao ano da decisão judicial da partilha, sobrepartilha, adjudicação dos bens e direitos ou lavratura da escritura pública.</a:t>
            </a:r>
          </a:p>
        </p:txBody>
      </p:sp>
      <p:sp>
        <p:nvSpPr>
          <p:cNvPr id="6" name="Título 2"/>
          <p:cNvSpPr txBox="1">
            <a:spLocks/>
          </p:cNvSpPr>
          <p:nvPr/>
        </p:nvSpPr>
        <p:spPr bwMode="ltGray">
          <a:xfrm>
            <a:off x="684000" y="904144"/>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A3CB5669-A5AD-9F5B-E642-0935F9D66010}"/>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19</a:t>
            </a:fld>
            <a:endParaRPr lang="pt-BR" dirty="0"/>
          </a:p>
        </p:txBody>
      </p:sp>
      <p:pic>
        <p:nvPicPr>
          <p:cNvPr id="9" name="object 4">
            <a:extLst>
              <a:ext uri="{FF2B5EF4-FFF2-40B4-BE49-F238E27FC236}">
                <a16:creationId xmlns:a16="http://schemas.microsoft.com/office/drawing/2014/main" id="{DEBF0091-5359-78E2-A675-24B2630DA557}"/>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81F3DD92-D05C-BBB5-FF28-624C289AC2B4}"/>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07276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Espaço Reservado para Imagem 31">
            <a:extLst>
              <a:ext uri="{FF2B5EF4-FFF2-40B4-BE49-F238E27FC236}">
                <a16:creationId xmlns:a16="http://schemas.microsoft.com/office/drawing/2014/main" id="{718B815A-EC29-EB3F-D071-D39F82DF3AF4}"/>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3534" b="3534"/>
          <a:stretch>
            <a:fillRect/>
          </a:stretch>
        </p:blipFill>
        <p:spPr>
          <a:xfrm>
            <a:off x="5413375" y="876300"/>
            <a:ext cx="3730625" cy="5199063"/>
          </a:xfrm>
        </p:spPr>
      </p:pic>
      <p:sp>
        <p:nvSpPr>
          <p:cNvPr id="4" name="Espaço Reservado para Conteúdo 3">
            <a:extLst>
              <a:ext uri="{FF2B5EF4-FFF2-40B4-BE49-F238E27FC236}">
                <a16:creationId xmlns:a16="http://schemas.microsoft.com/office/drawing/2014/main" id="{D355C61F-C8F1-4977-8E1F-F16C0D9EA88C}"/>
              </a:ext>
            </a:extLst>
          </p:cNvPr>
          <p:cNvSpPr>
            <a:spLocks noGrp="1"/>
          </p:cNvSpPr>
          <p:nvPr>
            <p:ph sz="half" idx="4294967295"/>
          </p:nvPr>
        </p:nvSpPr>
        <p:spPr>
          <a:xfrm>
            <a:off x="0" y="1057275"/>
            <a:ext cx="4257675" cy="5018088"/>
          </a:xfrm>
        </p:spPr>
        <p:txBody>
          <a:bodyPr rtlCol="0" anchor="t" anchorCtr="0">
            <a:normAutofit lnSpcReduction="10000"/>
          </a:bodyPr>
          <a:lstStyle/>
          <a:p>
            <a:pPr marL="0" indent="0" algn="just">
              <a:lnSpc>
                <a:spcPct val="114000"/>
              </a:lnSpc>
              <a:spcBef>
                <a:spcPts val="0"/>
              </a:spcBef>
              <a:buNone/>
            </a:pPr>
            <a:r>
              <a:rPr lang="pt-BR" altLang="pt-BR" sz="1800" kern="0" dirty="0">
                <a:solidFill>
                  <a:schemeClr val="tx1"/>
                </a:solidFill>
                <a:latin typeface="Arial Narrow" panose="020B0606020202030204" pitchFamily="34" charset="0"/>
              </a:rPr>
              <a:t>Contador, Auditor Independente, Economista, sócio da empresa Floresta Auditores Independentes, responsável técnico junto à CVM – Comissão de Valores Mobiliários, membro da Câmara de Auditores Independentes do IBRACON – Instituto dos Auditores Independentes do Brasil, com especialização em Auditoria e Perícia pela PUC-GO, Consultor da área tributária, especialista em Imposto de Renda, Professor da Matéria em Cursos e Seminários ministrados em Goiás e outros Estados, atuando há vários anos nas Áreas de Auditoria e Consultoria; </a:t>
            </a:r>
            <a:r>
              <a:rPr lang="pt-BR" sz="1800" dirty="0">
                <a:solidFill>
                  <a:schemeClr val="tx1"/>
                </a:solidFill>
                <a:latin typeface="Arial Narrow" panose="020B0606020202030204" pitchFamily="34" charset="0"/>
              </a:rPr>
              <a:t>Acadêmico da Academia Goiana de Ciências Contábeis (AGOCICON), ocupando a cadeira nº 31. F</a:t>
            </a:r>
            <a:r>
              <a:rPr lang="pt-BR" altLang="pt-BR" sz="1800" kern="0" dirty="0">
                <a:solidFill>
                  <a:schemeClr val="tx1"/>
                </a:solidFill>
                <a:latin typeface="Arial Narrow" panose="020B0606020202030204" pitchFamily="34" charset="0"/>
              </a:rPr>
              <a:t>oi presidente do CRC-GO  e vice-presidente do Conselho Federal de Contabilidade.</a:t>
            </a:r>
            <a:endParaRPr lang="pt-BR" sz="1800" kern="0" dirty="0">
              <a:solidFill>
                <a:schemeClr val="tx1"/>
              </a:solidFill>
              <a:latin typeface="Arial Narrow" panose="020B0606020202030204" pitchFamily="34" charset="0"/>
            </a:endParaRPr>
          </a:p>
        </p:txBody>
      </p:sp>
      <p:grpSp>
        <p:nvGrpSpPr>
          <p:cNvPr id="15" name="Agrupar 14">
            <a:extLst>
              <a:ext uri="{FF2B5EF4-FFF2-40B4-BE49-F238E27FC236}">
                <a16:creationId xmlns:a16="http://schemas.microsoft.com/office/drawing/2014/main" id="{9D69FBC2-4E20-B3E6-897B-FA35B154A170}"/>
              </a:ext>
            </a:extLst>
          </p:cNvPr>
          <p:cNvGrpSpPr/>
          <p:nvPr/>
        </p:nvGrpSpPr>
        <p:grpSpPr>
          <a:xfrm>
            <a:off x="6056544" y="5259972"/>
            <a:ext cx="2265236" cy="815308"/>
            <a:chOff x="6486615" y="4852840"/>
            <a:chExt cx="2396009" cy="922019"/>
          </a:xfrm>
        </p:grpSpPr>
        <p:grpSp>
          <p:nvGrpSpPr>
            <p:cNvPr id="14" name="Agrupar 13">
              <a:extLst>
                <a:ext uri="{FF2B5EF4-FFF2-40B4-BE49-F238E27FC236}">
                  <a16:creationId xmlns:a16="http://schemas.microsoft.com/office/drawing/2014/main" id="{B859E6C0-C356-88E2-6DF2-72DCDAA0AC4A}"/>
                </a:ext>
              </a:extLst>
            </p:cNvPr>
            <p:cNvGrpSpPr/>
            <p:nvPr/>
          </p:nvGrpSpPr>
          <p:grpSpPr>
            <a:xfrm>
              <a:off x="6486615" y="4939085"/>
              <a:ext cx="2396009" cy="835774"/>
              <a:chOff x="6486615" y="4939085"/>
              <a:chExt cx="2396009" cy="835774"/>
            </a:xfrm>
          </p:grpSpPr>
          <p:sp>
            <p:nvSpPr>
              <p:cNvPr id="9" name="Título 1">
                <a:extLst>
                  <a:ext uri="{FF2B5EF4-FFF2-40B4-BE49-F238E27FC236}">
                    <a16:creationId xmlns:a16="http://schemas.microsoft.com/office/drawing/2014/main" id="{0352D39D-B580-A17F-A0CC-1BC837972CF2}"/>
                  </a:ext>
                </a:extLst>
              </p:cNvPr>
              <p:cNvSpPr txBox="1">
                <a:spLocks/>
              </p:cNvSpPr>
              <p:nvPr/>
            </p:nvSpPr>
            <p:spPr>
              <a:xfrm>
                <a:off x="6486615" y="4939085"/>
                <a:ext cx="2396008" cy="556933"/>
              </a:xfrm>
              <a:prstGeom prst="rect">
                <a:avLst/>
              </a:prstGeom>
              <a:solidFill>
                <a:schemeClr val="bg1">
                  <a:lumMod val="95000"/>
                  <a:alpha val="90000"/>
                </a:schemeClr>
              </a:solidFill>
            </p:spPr>
            <p:txBody>
              <a:bodyPr vert="horz" lIns="121017" tIns="121017" rIns="121017" bIns="121017" rtlCol="0" anchor="ctr">
                <a:noAutofit/>
              </a:bodyPr>
              <a:lstStyle>
                <a:lvl1pPr algn="r" defTabSz="685800" rtl="0" eaLnBrk="1" latinLnBrk="0" hangingPunct="1">
                  <a:lnSpc>
                    <a:spcPct val="90000"/>
                  </a:lnSpc>
                  <a:spcBef>
                    <a:spcPct val="0"/>
                  </a:spcBef>
                  <a:buNone/>
                  <a:defRPr sz="3200" b="1" kern="1200" spc="-225">
                    <a:solidFill>
                      <a:schemeClr val="tx1">
                        <a:lumMod val="75000"/>
                        <a:lumOff val="25000"/>
                      </a:schemeClr>
                    </a:solidFill>
                    <a:latin typeface="+mj-lt"/>
                    <a:ea typeface="+mj-ea"/>
                    <a:cs typeface="+mj-cs"/>
                  </a:defRPr>
                </a:lvl1pPr>
              </a:lstStyle>
              <a:p>
                <a:pPr marL="0" marR="0" lvl="0" indent="0" algn="r" defTabSz="683057" rtl="0" eaLnBrk="1" fontAlgn="auto" latinLnBrk="0" hangingPunct="1">
                  <a:lnSpc>
                    <a:spcPct val="90000"/>
                  </a:lnSpc>
                  <a:spcBef>
                    <a:spcPct val="0"/>
                  </a:spcBef>
                  <a:spcAft>
                    <a:spcPts val="0"/>
                  </a:spcAft>
                  <a:buClrTx/>
                  <a:buSzTx/>
                  <a:buFontTx/>
                  <a:buNone/>
                  <a:tabLst/>
                  <a:defRPr/>
                </a:pPr>
                <a:r>
                  <a:rPr kumimoji="0" lang="pt-BR" sz="2000" b="1"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j-ea"/>
                    <a:cs typeface="+mj-cs"/>
                  </a:rPr>
                  <a:t>Liviel Floresta</a:t>
                </a:r>
              </a:p>
            </p:txBody>
          </p:sp>
          <p:sp>
            <p:nvSpPr>
              <p:cNvPr id="10" name="Espaço Reservado para Texto 2">
                <a:extLst>
                  <a:ext uri="{FF2B5EF4-FFF2-40B4-BE49-F238E27FC236}">
                    <a16:creationId xmlns:a16="http://schemas.microsoft.com/office/drawing/2014/main" id="{EA541C58-2A84-1B03-211B-E7BE03F08B8B}"/>
                  </a:ext>
                </a:extLst>
              </p:cNvPr>
              <p:cNvSpPr txBox="1">
                <a:spLocks/>
              </p:cNvSpPr>
              <p:nvPr/>
            </p:nvSpPr>
            <p:spPr>
              <a:xfrm>
                <a:off x="6486615" y="5496020"/>
                <a:ext cx="2396009" cy="278839"/>
              </a:xfrm>
              <a:prstGeom prst="rect">
                <a:avLst/>
              </a:prstGeom>
              <a:solidFill>
                <a:schemeClr val="tx1">
                  <a:alpha val="80000"/>
                </a:schemeClr>
              </a:solidFill>
            </p:spPr>
            <p:txBody>
              <a:bodyPr vert="horz" lIns="121017" tIns="121017" rIns="121017" bIns="121017" rtlCol="0" anchor="ctr" anchorCtr="0">
                <a:noAutofit/>
              </a:bodyPr>
              <a:lstStyle>
                <a:lvl1pPr marL="0" indent="0" algn="r" defTabSz="685800" rtl="0" eaLnBrk="1" latinLnBrk="0" hangingPunct="1">
                  <a:lnSpc>
                    <a:spcPct val="90000"/>
                  </a:lnSpc>
                  <a:spcBef>
                    <a:spcPts val="750"/>
                  </a:spcBef>
                  <a:buFont typeface="Arial" panose="020B0604020202020204" pitchFamily="34" charset="0"/>
                  <a:buNone/>
                  <a:defRPr sz="1400" kern="1200">
                    <a:solidFill>
                      <a:schemeClr val="bg1"/>
                    </a:solidFill>
                    <a:latin typeface="+mn-lt"/>
                    <a:ea typeface="+mn-ea"/>
                    <a:cs typeface="+mn-cs"/>
                  </a:defRPr>
                </a:lvl1pPr>
                <a:lvl2pPr marL="200025" indent="0" algn="l" defTabSz="685800" rtl="0" eaLnBrk="1" latinLnBrk="0" hangingPunct="1">
                  <a:lnSpc>
                    <a:spcPct val="90000"/>
                  </a:lnSpc>
                  <a:spcBef>
                    <a:spcPts val="375"/>
                  </a:spcBef>
                  <a:buFont typeface="Arial" panose="020B0604020202020204" pitchFamily="34" charset="0"/>
                  <a:buNone/>
                  <a:defRPr sz="1200" kern="1200">
                    <a:solidFill>
                      <a:schemeClr val="tx1">
                        <a:lumMod val="75000"/>
                        <a:lumOff val="25000"/>
                      </a:schemeClr>
                    </a:solidFill>
                    <a:latin typeface="+mn-lt"/>
                    <a:ea typeface="+mn-ea"/>
                    <a:cs typeface="+mn-cs"/>
                  </a:defRPr>
                </a:lvl2pPr>
                <a:lvl3pPr marL="407194" indent="0" algn="l" defTabSz="685800" rtl="0" eaLnBrk="1" latinLnBrk="0" hangingPunct="1">
                  <a:lnSpc>
                    <a:spcPct val="90000"/>
                  </a:lnSpc>
                  <a:spcBef>
                    <a:spcPts val="375"/>
                  </a:spcBef>
                  <a:buFont typeface="Arial" panose="020B0604020202020204" pitchFamily="34" charset="0"/>
                  <a:buNone/>
                  <a:defRPr sz="1100" kern="1200">
                    <a:solidFill>
                      <a:schemeClr val="tx1">
                        <a:lumMod val="75000"/>
                        <a:lumOff val="25000"/>
                      </a:schemeClr>
                    </a:solidFill>
                    <a:latin typeface="+mn-lt"/>
                    <a:ea typeface="+mn-ea"/>
                    <a:cs typeface="+mn-cs"/>
                  </a:defRPr>
                </a:lvl3pPr>
                <a:lvl4pPr marL="607219" indent="0" algn="l" defTabSz="685800" rtl="0" eaLnBrk="1" latinLnBrk="0" hangingPunct="1">
                  <a:lnSpc>
                    <a:spcPct val="90000"/>
                  </a:lnSpc>
                  <a:spcBef>
                    <a:spcPts val="375"/>
                  </a:spcBef>
                  <a:buFont typeface="Arial" panose="020B0604020202020204" pitchFamily="34" charset="0"/>
                  <a:buNone/>
                  <a:defRPr sz="1100" kern="1200">
                    <a:solidFill>
                      <a:schemeClr val="tx1">
                        <a:lumMod val="75000"/>
                        <a:lumOff val="25000"/>
                      </a:schemeClr>
                    </a:solidFill>
                    <a:latin typeface="+mn-lt"/>
                    <a:ea typeface="+mn-ea"/>
                    <a:cs typeface="+mn-cs"/>
                  </a:defRPr>
                </a:lvl4pPr>
                <a:lvl5pPr marL="807244" indent="0" algn="l" defTabSz="685800" rtl="0" eaLnBrk="1" latinLnBrk="0" hangingPunct="1">
                  <a:lnSpc>
                    <a:spcPct val="90000"/>
                  </a:lnSpc>
                  <a:spcBef>
                    <a:spcPts val="375"/>
                  </a:spcBef>
                  <a:buFont typeface="Arial" panose="020B0604020202020204" pitchFamily="34" charset="0"/>
                  <a:buNone/>
                  <a:defRPr sz="11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r" defTabSz="683057" rtl="0" eaLnBrk="1" fontAlgn="auto" latinLnBrk="0" hangingPunct="1">
                  <a:lnSpc>
                    <a:spcPct val="90000"/>
                  </a:lnSpc>
                  <a:spcBef>
                    <a:spcPts val="747"/>
                  </a:spcBef>
                  <a:spcAft>
                    <a:spcPts val="0"/>
                  </a:spcAft>
                  <a:buClrTx/>
                  <a:buSzTx/>
                  <a:buFont typeface="Arial" panose="020B0604020202020204" pitchFamily="34" charset="0"/>
                  <a:buNone/>
                  <a:tabLst/>
                  <a:defRPr/>
                </a:pPr>
                <a:r>
                  <a:rPr kumimoji="0" lang="pt-BR"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Instrutor</a:t>
                </a:r>
              </a:p>
            </p:txBody>
          </p:sp>
        </p:grpSp>
        <p:sp>
          <p:nvSpPr>
            <p:cNvPr id="11" name="Retângulo 10" descr="Bloco em destaque">
              <a:extLst>
                <a:ext uri="{FF2B5EF4-FFF2-40B4-BE49-F238E27FC236}">
                  <a16:creationId xmlns:a16="http://schemas.microsoft.com/office/drawing/2014/main" id="{6975EA90-81EF-3834-B421-C7FB1B36BE54}"/>
                </a:ext>
                <a:ext uri="{C183D7F6-B498-43B3-948B-1728B52AA6E4}">
                  <adec:decorative xmlns:adec="http://schemas.microsoft.com/office/drawing/2017/decorative" val="1"/>
                </a:ext>
              </a:extLst>
            </p:cNvPr>
            <p:cNvSpPr/>
            <p:nvPr/>
          </p:nvSpPr>
          <p:spPr>
            <a:xfrm>
              <a:off x="7204525" y="4852840"/>
              <a:ext cx="1678099" cy="85775"/>
            </a:xfrm>
            <a:prstGeom prst="rect">
              <a:avLst/>
            </a:prstGeom>
            <a:solidFill>
              <a:srgbClr val="0B3C6E"/>
            </a:solidFill>
            <a:ln>
              <a:noFill/>
            </a:ln>
          </p:spPr>
          <p:style>
            <a:lnRef idx="2">
              <a:schemeClr val="accent1">
                <a:shade val="50000"/>
              </a:schemeClr>
            </a:lnRef>
            <a:fillRef idx="1">
              <a:schemeClr val="accent1"/>
            </a:fillRef>
            <a:effectRef idx="0">
              <a:schemeClr val="accent1"/>
            </a:effectRef>
            <a:fontRef idx="minor">
              <a:schemeClr val="lt1"/>
            </a:fontRef>
          </p:style>
          <p:txBody>
            <a:bodyPr lIns="61477" tIns="30738" rIns="61477" bIns="30738" rtlCol="0" anchor="ctr"/>
            <a:lstStyle/>
            <a:p>
              <a:pPr marL="0" marR="0" lvl="0" indent="0" algn="l" defTabSz="683057" rtl="0" eaLnBrk="1" fontAlgn="auto" latinLnBrk="0" hangingPunct="1">
                <a:lnSpc>
                  <a:spcPct val="100000"/>
                </a:lnSpc>
                <a:spcBef>
                  <a:spcPts val="0"/>
                </a:spcBef>
                <a:spcAft>
                  <a:spcPts val="0"/>
                </a:spcAft>
                <a:buClrTx/>
                <a:buSzTx/>
                <a:buFontTx/>
                <a:buNone/>
                <a:tabLst/>
                <a:defRPr/>
              </a:pPr>
              <a:endParaRPr kumimoji="0" lang="pt-BR" sz="1100" b="0" i="0" u="none" strike="noStrike" kern="1200" cap="none" spc="0" normalizeH="0" baseline="0" noProof="0" dirty="0">
                <a:ln>
                  <a:noFill/>
                </a:ln>
                <a:solidFill>
                  <a:srgbClr val="FFFFFF"/>
                </a:solidFill>
                <a:effectLst/>
                <a:uLnTx/>
                <a:uFillTx/>
                <a:latin typeface="Candara"/>
                <a:ea typeface="+mn-ea"/>
                <a:cs typeface="+mn-cs"/>
              </a:endParaRPr>
            </a:p>
          </p:txBody>
        </p:sp>
      </p:grpSp>
      <p:pic>
        <p:nvPicPr>
          <p:cNvPr id="3" name="Imagem 2">
            <a:extLst>
              <a:ext uri="{FF2B5EF4-FFF2-40B4-BE49-F238E27FC236}">
                <a16:creationId xmlns:a16="http://schemas.microsoft.com/office/drawing/2014/main" id="{401F5F91-E12B-F6F8-C360-7533432E0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803534"/>
            <a:ext cx="1271746" cy="1271746"/>
          </a:xfrm>
          <a:prstGeom prst="rect">
            <a:avLst/>
          </a:prstGeom>
        </p:spPr>
      </p:pic>
      <p:sp>
        <p:nvSpPr>
          <p:cNvPr id="16" name="CaixaDeTexto 15">
            <a:extLst>
              <a:ext uri="{FF2B5EF4-FFF2-40B4-BE49-F238E27FC236}">
                <a16:creationId xmlns:a16="http://schemas.microsoft.com/office/drawing/2014/main" id="{1EDD7584-FBD6-DD60-E9BD-2F5466AFDC27}"/>
              </a:ext>
            </a:extLst>
          </p:cNvPr>
          <p:cNvSpPr txBox="1"/>
          <p:nvPr/>
        </p:nvSpPr>
        <p:spPr>
          <a:xfrm>
            <a:off x="709121" y="695547"/>
            <a:ext cx="1456040" cy="400110"/>
          </a:xfrm>
          <a:prstGeom prst="rect">
            <a:avLst/>
          </a:prstGeom>
          <a:noFill/>
        </p:spPr>
        <p:txBody>
          <a:bodyPr wrap="none" rtlCol="0">
            <a:spAutoFit/>
          </a:bodyPr>
          <a:lstStyle/>
          <a:p>
            <a:r>
              <a:rPr lang="pt-BR" sz="2000" b="1" dirty="0"/>
              <a:t>Palestrante:</a:t>
            </a:r>
          </a:p>
        </p:txBody>
      </p:sp>
    </p:spTree>
    <p:extLst>
      <p:ext uri="{BB962C8B-B14F-4D97-AF65-F5344CB8AC3E}">
        <p14:creationId xmlns:p14="http://schemas.microsoft.com/office/powerpoint/2010/main" val="234316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ECBF4C5-7D16-DA44-0177-0295E9F5842A}"/>
              </a:ext>
            </a:extLst>
          </p:cNvPr>
          <p:cNvSpPr/>
          <p:nvPr/>
        </p:nvSpPr>
        <p:spPr>
          <a:xfrm>
            <a:off x="198001" y="962233"/>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198001" y="988760"/>
            <a:ext cx="8748000" cy="3596878"/>
          </a:xfrm>
          <a:prstGeom prst="rect">
            <a:avLst/>
          </a:prstGeom>
          <a:noFill/>
        </p:spPr>
        <p:txBody>
          <a:bodyPr wrap="square" rtlCol="0">
            <a:noAutofit/>
          </a:bodyPr>
          <a:lstStyle/>
          <a:p>
            <a:pPr marL="5715" algn="just" defTabSz="617210">
              <a:defRPr/>
            </a:pPr>
            <a:r>
              <a:rPr lang="pt-BR" sz="1700" b="1" dirty="0">
                <a:solidFill>
                  <a:srgbClr val="144472"/>
                </a:solidFill>
                <a:latin typeface="Arial Narrow" pitchFamily="34" charset="0"/>
              </a:rPr>
              <a:t>FICHA - DECLARAÇÃO DE BENS E DIREITOS </a:t>
            </a:r>
          </a:p>
          <a:p>
            <a:pPr algn="just" defTabSz="617210">
              <a:defRPr/>
            </a:pPr>
            <a:endParaRPr lang="pt-BR" sz="1700" dirty="0">
              <a:solidFill>
                <a:prstClr val="black"/>
              </a:solidFill>
              <a:latin typeface="Arial Narrow" pitchFamily="34" charset="0"/>
            </a:endParaRPr>
          </a:p>
          <a:p>
            <a:pPr marL="257171" indent="-257171" algn="just" defTabSz="617210">
              <a:buSzPct val="100000"/>
              <a:buFont typeface="Wingdings" panose="05000000000000000000" pitchFamily="2" charset="2"/>
              <a:buChar char="v"/>
              <a:defRPr/>
            </a:pPr>
            <a:r>
              <a:rPr lang="pt-BR" sz="1700" dirty="0">
                <a:solidFill>
                  <a:prstClr val="black"/>
                </a:solidFill>
                <a:latin typeface="Arial Narrow" pitchFamily="34" charset="0"/>
              </a:rPr>
              <a:t>Na declaração de bens e direitos correspondente à Declaração Final de Espólio devem ser relacionados de forma discriminada todos os bens e direitos que constem no inventário e dos dependentes relacionados na declaração, no Brasil e no exterior, retratando a situação em que se encontravam em 31 de dezembro do ano anterior e na data da partilha, sobrepartilha, adjudicação ou lavratura de escritura pública;</a:t>
            </a:r>
          </a:p>
          <a:p>
            <a:pPr marL="238598" indent="-238598" algn="just" defTabSz="617210">
              <a:buSzPct val="100000"/>
              <a:buFont typeface="Wingdings" pitchFamily="2" charset="2"/>
              <a:buChar char="ü"/>
              <a:defRPr/>
            </a:pPr>
            <a:endParaRPr lang="pt-BR" sz="1700" dirty="0">
              <a:solidFill>
                <a:prstClr val="black"/>
              </a:solidFill>
              <a:latin typeface="Arial Narrow" pitchFamily="34" charset="0"/>
            </a:endParaRPr>
          </a:p>
          <a:p>
            <a:pPr marL="257171" indent="-257171" algn="just" defTabSz="617210">
              <a:buSzPct val="100000"/>
              <a:buFont typeface="Wingdings" panose="05000000000000000000" pitchFamily="2" charset="2"/>
              <a:buChar char="v"/>
              <a:defRPr/>
            </a:pPr>
            <a:r>
              <a:rPr lang="pt-BR" sz="1700" dirty="0">
                <a:solidFill>
                  <a:prstClr val="black"/>
                </a:solidFill>
                <a:latin typeface="Arial Narrow" pitchFamily="34" charset="0"/>
              </a:rPr>
              <a:t>A transferência dos bens e direitos aos herdeiros e aos legatários pode ser efetuada pelo valor constante no campo Situação na data da partilha (R$) com o valor constante na última declaração de bens e direitos apresentada pela pessoa falecida </a:t>
            </a:r>
            <a:r>
              <a:rPr lang="pt-BR" sz="1700" b="1" dirty="0">
                <a:solidFill>
                  <a:srgbClr val="000067"/>
                </a:solidFill>
                <a:latin typeface="Arial Narrow" pitchFamily="34" charset="0"/>
              </a:rPr>
              <a:t>ou por valor superior pelo valor de mercado (Perguntas e Respostas - RFB  do exercício 2024, pergunta 590)</a:t>
            </a:r>
            <a:r>
              <a:rPr lang="pt-BR" sz="1700" dirty="0">
                <a:solidFill>
                  <a:prstClr val="black"/>
                </a:solidFill>
                <a:latin typeface="Arial Narrow" pitchFamily="34" charset="0"/>
              </a:rPr>
              <a:t>;</a:t>
            </a:r>
          </a:p>
          <a:p>
            <a:pPr marL="238598" indent="-238598" algn="just" defTabSz="617210">
              <a:buSzPct val="100000"/>
              <a:buFont typeface="Wingdings" pitchFamily="2" charset="2"/>
              <a:buChar char="ü"/>
              <a:defRPr/>
            </a:pPr>
            <a:endParaRPr lang="pt-BR" sz="1700" b="1" dirty="0">
              <a:solidFill>
                <a:srgbClr val="0000FF"/>
              </a:solidFill>
              <a:latin typeface="Arial Narrow" pitchFamily="34" charset="0"/>
            </a:endParaRPr>
          </a:p>
          <a:p>
            <a:pPr marL="257171" indent="-257171" algn="just" defTabSz="617210">
              <a:buSzPct val="100000"/>
              <a:buFont typeface="Wingdings" panose="05000000000000000000" pitchFamily="2" charset="2"/>
              <a:buChar char="v"/>
              <a:defRPr/>
            </a:pPr>
            <a:r>
              <a:rPr lang="pt-BR" sz="1700" dirty="0">
                <a:solidFill>
                  <a:prstClr val="black"/>
                </a:solidFill>
                <a:latin typeface="Arial Narrow" pitchFamily="34" charset="0"/>
              </a:rPr>
              <a:t>Na declaração de rendimentos relativa ao exercício correspondente ao ano-calendário da decisão judicial da partilha, o meeiro, os herdeiros e os legatários </a:t>
            </a:r>
            <a:r>
              <a:rPr lang="pt-BR" sz="1700" b="1" dirty="0">
                <a:solidFill>
                  <a:srgbClr val="000067"/>
                </a:solidFill>
                <a:latin typeface="Arial Narrow" pitchFamily="34" charset="0"/>
              </a:rPr>
              <a:t>devem incluir em suas declarações</a:t>
            </a:r>
            <a:r>
              <a:rPr lang="pt-BR" sz="1700" dirty="0">
                <a:solidFill>
                  <a:srgbClr val="0000FF"/>
                </a:solidFill>
                <a:latin typeface="Arial Narrow" pitchFamily="34" charset="0"/>
              </a:rPr>
              <a:t> </a:t>
            </a:r>
            <a:r>
              <a:rPr lang="pt-BR" sz="1700" dirty="0">
                <a:solidFill>
                  <a:prstClr val="black"/>
                </a:solidFill>
                <a:latin typeface="Arial Narrow" pitchFamily="34" charset="0"/>
              </a:rPr>
              <a:t>os bens e direitos recebidos pelo valor informado no campo Valor de transferência (R$) da declaração de </a:t>
            </a:r>
            <a:r>
              <a:rPr lang="pt-BR" sz="1700" b="1" dirty="0">
                <a:solidFill>
                  <a:srgbClr val="000067"/>
                </a:solidFill>
                <a:latin typeface="Arial Narrow" pitchFamily="34" charset="0"/>
              </a:rPr>
              <a:t>bens e direitos da Declaração Final de Espólio</a:t>
            </a:r>
            <a:r>
              <a:rPr lang="pt-BR" sz="1700" dirty="0">
                <a:solidFill>
                  <a:prstClr val="black"/>
                </a:solidFill>
                <a:latin typeface="Arial Narrow" pitchFamily="34" charset="0"/>
              </a:rPr>
              <a:t>.</a:t>
            </a:r>
          </a:p>
        </p:txBody>
      </p:sp>
      <p:sp>
        <p:nvSpPr>
          <p:cNvPr id="6" name="Título 2"/>
          <p:cNvSpPr txBox="1">
            <a:spLocks/>
          </p:cNvSpPr>
          <p:nvPr/>
        </p:nvSpPr>
        <p:spPr bwMode="ltGray">
          <a:xfrm>
            <a:off x="684000" y="233666"/>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E81DEE04-DE54-61B7-9669-0D35DBE9E4CE}"/>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20</a:t>
            </a:fld>
            <a:endParaRPr lang="pt-BR" dirty="0"/>
          </a:p>
        </p:txBody>
      </p:sp>
      <p:pic>
        <p:nvPicPr>
          <p:cNvPr id="9" name="object 4">
            <a:extLst>
              <a:ext uri="{FF2B5EF4-FFF2-40B4-BE49-F238E27FC236}">
                <a16:creationId xmlns:a16="http://schemas.microsoft.com/office/drawing/2014/main" id="{F7D29598-F0B9-DC9C-4996-0345575D8B9A}"/>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3BDC678E-B816-0825-BB35-DD32B6BF92A1}"/>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236569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CDFA3A51-040B-CF62-6948-7D8E72F58E8C}"/>
              </a:ext>
            </a:extLst>
          </p:cNvPr>
          <p:cNvSpPr/>
          <p:nvPr/>
        </p:nvSpPr>
        <p:spPr>
          <a:xfrm>
            <a:off x="198001" y="1274356"/>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dirty="0">
              <a:solidFill>
                <a:srgbClr val="FFFFFF"/>
              </a:solidFill>
              <a:latin typeface="Candara"/>
            </a:endParaRPr>
          </a:p>
        </p:txBody>
      </p:sp>
      <p:sp>
        <p:nvSpPr>
          <p:cNvPr id="4" name="CaixaDeTexto 3"/>
          <p:cNvSpPr txBox="1"/>
          <p:nvPr/>
        </p:nvSpPr>
        <p:spPr>
          <a:xfrm>
            <a:off x="198001" y="1304861"/>
            <a:ext cx="8748000" cy="3596878"/>
          </a:xfrm>
          <a:prstGeom prst="rect">
            <a:avLst/>
          </a:prstGeom>
          <a:noFill/>
        </p:spPr>
        <p:txBody>
          <a:bodyPr wrap="square" rtlCol="0">
            <a:noAutofit/>
          </a:bodyPr>
          <a:lstStyle/>
          <a:p>
            <a:pPr marL="5715" algn="just" defTabSz="617210">
              <a:defRPr/>
            </a:pPr>
            <a:r>
              <a:rPr lang="pt-BR" sz="1700" b="1" dirty="0">
                <a:solidFill>
                  <a:srgbClr val="144472"/>
                </a:solidFill>
                <a:latin typeface="Arial Narrow" pitchFamily="34" charset="0"/>
              </a:rPr>
              <a:t>FICHA - DECLARAÇÃO DE BENS E DIREITOS </a:t>
            </a:r>
          </a:p>
          <a:p>
            <a:pPr algn="just" defTabSz="617210">
              <a:defRPr/>
            </a:pPr>
            <a:endParaRPr lang="pt-BR" sz="1700" dirty="0">
              <a:solidFill>
                <a:prstClr val="black"/>
              </a:solidFill>
              <a:latin typeface="Arial Narrow" pitchFamily="34" charset="0"/>
            </a:endParaRPr>
          </a:p>
          <a:p>
            <a:pPr marL="257171" indent="-257171" algn="just" defTabSz="617210">
              <a:buClr>
                <a:prstClr val="black"/>
              </a:buClr>
              <a:buSzPct val="100000"/>
              <a:buFont typeface="Wingdings" panose="05000000000000000000" pitchFamily="2" charset="2"/>
              <a:buChar char="v"/>
              <a:defRPr/>
            </a:pPr>
            <a:r>
              <a:rPr lang="pt-BR" sz="1700" b="1" dirty="0">
                <a:solidFill>
                  <a:srgbClr val="000067"/>
                </a:solidFill>
                <a:latin typeface="Arial Narrow" pitchFamily="34" charset="0"/>
              </a:rPr>
              <a:t>Se a transferência</a:t>
            </a:r>
            <a:r>
              <a:rPr lang="pt-BR" sz="1700" dirty="0">
                <a:solidFill>
                  <a:srgbClr val="0000FF"/>
                </a:solidFill>
                <a:latin typeface="Arial Narrow" pitchFamily="34" charset="0"/>
              </a:rPr>
              <a:t> </a:t>
            </a:r>
            <a:r>
              <a:rPr lang="pt-BR" sz="1700" dirty="0">
                <a:solidFill>
                  <a:prstClr val="black"/>
                </a:solidFill>
                <a:latin typeface="Arial Narrow" pitchFamily="34" charset="0"/>
              </a:rPr>
              <a:t>for efetuada </a:t>
            </a:r>
            <a:r>
              <a:rPr lang="pt-BR" sz="1700" b="1" dirty="0">
                <a:solidFill>
                  <a:srgbClr val="000067"/>
                </a:solidFill>
                <a:latin typeface="Arial Narrow" pitchFamily="34" charset="0"/>
              </a:rPr>
              <a:t>por valor superio</a:t>
            </a:r>
            <a:r>
              <a:rPr lang="pt-BR" sz="1700" b="1" dirty="0">
                <a:solidFill>
                  <a:srgbClr val="0000FF"/>
                </a:solidFill>
                <a:latin typeface="Arial Narrow" pitchFamily="34" charset="0"/>
              </a:rPr>
              <a:t>r</a:t>
            </a:r>
            <a:r>
              <a:rPr lang="pt-BR" sz="1700" dirty="0">
                <a:solidFill>
                  <a:srgbClr val="0000FF"/>
                </a:solidFill>
                <a:latin typeface="Arial Narrow" pitchFamily="34" charset="0"/>
              </a:rPr>
              <a:t> </a:t>
            </a:r>
            <a:r>
              <a:rPr lang="pt-BR" sz="1700" dirty="0">
                <a:solidFill>
                  <a:prstClr val="black"/>
                </a:solidFill>
                <a:latin typeface="Arial Narrow" pitchFamily="34" charset="0"/>
              </a:rPr>
              <a:t>ao constante no campo Situação na data da partilha (R$), ainda que conste do formal de partilha, </a:t>
            </a:r>
            <a:r>
              <a:rPr lang="pt-BR" sz="1700" b="1" dirty="0">
                <a:solidFill>
                  <a:srgbClr val="000067"/>
                </a:solidFill>
                <a:latin typeface="Arial Narrow" pitchFamily="34" charset="0"/>
              </a:rPr>
              <a:t>a diferença constitui ganho de capital</a:t>
            </a:r>
            <a:r>
              <a:rPr lang="pt-BR" sz="1700" dirty="0">
                <a:solidFill>
                  <a:srgbClr val="0000FF"/>
                </a:solidFill>
                <a:latin typeface="Arial Narrow" pitchFamily="34" charset="0"/>
              </a:rPr>
              <a:t> </a:t>
            </a:r>
            <a:r>
              <a:rPr lang="pt-BR" sz="1700" dirty="0">
                <a:solidFill>
                  <a:prstClr val="black"/>
                </a:solidFill>
                <a:latin typeface="Arial Narrow" pitchFamily="34" charset="0"/>
              </a:rPr>
              <a:t>e, observadas as instruções a ele pertinentes, fica sujeita à incidência do imposto sobre a renda à alíquota de 15%, inclusive nos casos de espólio iniciados antes de 1º de janeiro de 1998;</a:t>
            </a:r>
          </a:p>
          <a:p>
            <a:pPr marL="238598" indent="-238598" algn="just" defTabSz="617210">
              <a:buSzPct val="100000"/>
              <a:buFont typeface="Wingdings" pitchFamily="2" charset="2"/>
              <a:buChar char="ü"/>
              <a:defRPr/>
            </a:pPr>
            <a:endParaRPr lang="pt-BR" sz="1700" dirty="0">
              <a:solidFill>
                <a:prstClr val="black"/>
              </a:solidFill>
              <a:latin typeface="Arial Narrow" pitchFamily="34" charset="0"/>
            </a:endParaRPr>
          </a:p>
          <a:p>
            <a:pPr marL="238598" indent="-238598" algn="just" defTabSz="617210">
              <a:buSzPct val="100000"/>
              <a:buFont typeface="Wingdings" pitchFamily="2" charset="2"/>
              <a:buChar char="ü"/>
              <a:defRPr/>
            </a:pPr>
            <a:endParaRPr lang="pt-BR" sz="1700" dirty="0">
              <a:solidFill>
                <a:prstClr val="black"/>
              </a:solidFill>
              <a:latin typeface="Arial Narrow" pitchFamily="34" charset="0"/>
            </a:endParaRPr>
          </a:p>
          <a:p>
            <a:pPr marL="257171" indent="-257171" algn="just" defTabSz="617210">
              <a:buSzPct val="100000"/>
              <a:buFont typeface="Wingdings" panose="05000000000000000000" pitchFamily="2" charset="2"/>
              <a:buChar char="v"/>
              <a:defRPr/>
            </a:pPr>
            <a:r>
              <a:rPr lang="pt-BR" sz="1700" dirty="0">
                <a:solidFill>
                  <a:prstClr val="black"/>
                </a:solidFill>
                <a:latin typeface="Arial Narrow" pitchFamily="34" charset="0"/>
              </a:rPr>
              <a:t>Neste caso, utilize o programa Ganhos de Capital 2025, disponível no sítio da Secretaria Especial da Receita Federal do Brasil na Internet, no endereço &lt;www.gov.br/</a:t>
            </a:r>
            <a:r>
              <a:rPr lang="pt-BR" sz="1700" dirty="0" err="1">
                <a:solidFill>
                  <a:prstClr val="black"/>
                </a:solidFill>
                <a:latin typeface="Arial Narrow" pitchFamily="34" charset="0"/>
              </a:rPr>
              <a:t>receitafederal</a:t>
            </a:r>
            <a:r>
              <a:rPr lang="pt-BR" sz="1700" dirty="0">
                <a:solidFill>
                  <a:prstClr val="black"/>
                </a:solidFill>
                <a:latin typeface="Arial Narrow" pitchFamily="34" charset="0"/>
              </a:rPr>
              <a:t>/</a:t>
            </a:r>
            <a:r>
              <a:rPr lang="pt-BR" sz="1700" dirty="0" err="1">
                <a:solidFill>
                  <a:prstClr val="black"/>
                </a:solidFill>
                <a:latin typeface="Arial Narrow" pitchFamily="34" charset="0"/>
              </a:rPr>
              <a:t>pt-br</a:t>
            </a:r>
            <a:r>
              <a:rPr lang="pt-BR" sz="1700" dirty="0">
                <a:solidFill>
                  <a:prstClr val="black"/>
                </a:solidFill>
                <a:latin typeface="Arial Narrow" pitchFamily="34" charset="0"/>
              </a:rPr>
              <a:t>&gt;. Apure o imposto e exporte os dados para DIRPF.</a:t>
            </a:r>
          </a:p>
        </p:txBody>
      </p:sp>
      <p:sp>
        <p:nvSpPr>
          <p:cNvPr id="6" name="Título 2"/>
          <p:cNvSpPr txBox="1">
            <a:spLocks/>
          </p:cNvSpPr>
          <p:nvPr/>
        </p:nvSpPr>
        <p:spPr bwMode="ltGray">
          <a:xfrm>
            <a:off x="684000" y="359739"/>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4791AF98-40AA-66AB-15F5-7C33B129F475}"/>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21</a:t>
            </a:fld>
            <a:endParaRPr lang="pt-BR" dirty="0"/>
          </a:p>
        </p:txBody>
      </p:sp>
      <p:pic>
        <p:nvPicPr>
          <p:cNvPr id="9" name="object 4">
            <a:extLst>
              <a:ext uri="{FF2B5EF4-FFF2-40B4-BE49-F238E27FC236}">
                <a16:creationId xmlns:a16="http://schemas.microsoft.com/office/drawing/2014/main" id="{A295C357-400F-4140-0C88-5F64FDD9C552}"/>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DBDA5EA4-19F4-3AE2-8115-CA70D49B7C14}"/>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86116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D3126D16-2EDA-4D69-BFAE-25481D7EB780}"/>
              </a:ext>
            </a:extLst>
          </p:cNvPr>
          <p:cNvPicPr>
            <a:picLocks noChangeAspect="1"/>
          </p:cNvPicPr>
          <p:nvPr/>
        </p:nvPicPr>
        <p:blipFill>
          <a:blip r:embed="rId2" cstate="print"/>
          <a:stretch>
            <a:fillRect/>
          </a:stretch>
        </p:blipFill>
        <p:spPr>
          <a:xfrm>
            <a:off x="357665" y="2605750"/>
            <a:ext cx="7859448" cy="2475876"/>
          </a:xfrm>
          <a:prstGeom prst="rect">
            <a:avLst/>
          </a:prstGeom>
        </p:spPr>
      </p:pic>
      <p:sp>
        <p:nvSpPr>
          <p:cNvPr id="3" name="Espaço Reservado para Número de Slide 2">
            <a:extLst>
              <a:ext uri="{FF2B5EF4-FFF2-40B4-BE49-F238E27FC236}">
                <a16:creationId xmlns:a16="http://schemas.microsoft.com/office/drawing/2014/main" id="{A0FFC72E-8774-47E6-8AC9-E12D2A6D61EE}"/>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22</a:t>
            </a:fld>
            <a:endParaRPr lang="pt-BR" dirty="0"/>
          </a:p>
        </p:txBody>
      </p:sp>
      <p:pic>
        <p:nvPicPr>
          <p:cNvPr id="4" name="Imagem 3">
            <a:extLst>
              <a:ext uri="{FF2B5EF4-FFF2-40B4-BE49-F238E27FC236}">
                <a16:creationId xmlns:a16="http://schemas.microsoft.com/office/drawing/2014/main" id="{F3ECE9AB-DD1A-3FED-28A7-DBA0C98FF3DC}"/>
              </a:ext>
            </a:extLst>
          </p:cNvPr>
          <p:cNvPicPr>
            <a:picLocks noChangeAspect="1"/>
          </p:cNvPicPr>
          <p:nvPr/>
        </p:nvPicPr>
        <p:blipFill>
          <a:blip r:embed="rId3"/>
          <a:stretch>
            <a:fillRect/>
          </a:stretch>
        </p:blipFill>
        <p:spPr>
          <a:xfrm>
            <a:off x="242888" y="369702"/>
            <a:ext cx="8658225" cy="2133600"/>
          </a:xfrm>
          <a:prstGeom prst="rect">
            <a:avLst/>
          </a:prstGeom>
        </p:spPr>
      </p:pic>
      <p:pic>
        <p:nvPicPr>
          <p:cNvPr id="7" name="object 4">
            <a:extLst>
              <a:ext uri="{FF2B5EF4-FFF2-40B4-BE49-F238E27FC236}">
                <a16:creationId xmlns:a16="http://schemas.microsoft.com/office/drawing/2014/main" id="{DDB8470D-724E-2354-BE96-08837374ED48}"/>
              </a:ext>
            </a:extLst>
          </p:cNvPr>
          <p:cNvPicPr/>
          <p:nvPr/>
        </p:nvPicPr>
        <p:blipFill>
          <a:blip r:embed="rId4" cstate="print"/>
          <a:stretch>
            <a:fillRect/>
          </a:stretch>
        </p:blipFill>
        <p:spPr>
          <a:xfrm>
            <a:off x="7628576" y="6279745"/>
            <a:ext cx="1142479" cy="448848"/>
          </a:xfrm>
          <a:prstGeom prst="rect">
            <a:avLst/>
          </a:prstGeom>
        </p:spPr>
      </p:pic>
      <p:pic>
        <p:nvPicPr>
          <p:cNvPr id="8" name="object 5">
            <a:extLst>
              <a:ext uri="{FF2B5EF4-FFF2-40B4-BE49-F238E27FC236}">
                <a16:creationId xmlns:a16="http://schemas.microsoft.com/office/drawing/2014/main" id="{B32BA417-4BE4-C038-AF4C-C5429208E2E4}"/>
              </a:ext>
            </a:extLst>
          </p:cNvPr>
          <p:cNvPicPr/>
          <p:nvPr/>
        </p:nvPicPr>
        <p:blipFill>
          <a:blip r:embed="rId5"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377976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bwMode="ltGray">
          <a:xfrm>
            <a:off x="684000" y="695016"/>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GANHO DE CAPITAL - IRPF 2026</a:t>
            </a:r>
          </a:p>
        </p:txBody>
      </p:sp>
      <p:graphicFrame>
        <p:nvGraphicFramePr>
          <p:cNvPr id="7" name="Tabela 6"/>
          <p:cNvGraphicFramePr>
            <a:graphicFrameLocks noGrp="1"/>
          </p:cNvGraphicFramePr>
          <p:nvPr>
            <p:extLst>
              <p:ext uri="{D42A27DB-BD31-4B8C-83A1-F6EECF244321}">
                <p14:modId xmlns:p14="http://schemas.microsoft.com/office/powerpoint/2010/main" val="2158304282"/>
              </p:ext>
            </p:extLst>
          </p:nvPr>
        </p:nvGraphicFramePr>
        <p:xfrm>
          <a:off x="598290" y="1735680"/>
          <a:ext cx="7947420" cy="2667600"/>
        </p:xfrm>
        <a:graphic>
          <a:graphicData uri="http://schemas.openxmlformats.org/drawingml/2006/table">
            <a:tbl>
              <a:tblPr firstRow="1" bandRow="1">
                <a:tableStyleId>{7DF18680-E054-41AD-8BC1-D1AEF772440D}</a:tableStyleId>
              </a:tblPr>
              <a:tblGrid>
                <a:gridCol w="6388211">
                  <a:extLst>
                    <a:ext uri="{9D8B030D-6E8A-4147-A177-3AD203B41FA5}">
                      <a16:colId xmlns:a16="http://schemas.microsoft.com/office/drawing/2014/main" val="20000"/>
                    </a:ext>
                  </a:extLst>
                </a:gridCol>
                <a:gridCol w="1559209">
                  <a:extLst>
                    <a:ext uri="{9D8B030D-6E8A-4147-A177-3AD203B41FA5}">
                      <a16:colId xmlns:a16="http://schemas.microsoft.com/office/drawing/2014/main" val="20001"/>
                    </a:ext>
                  </a:extLst>
                </a:gridCol>
              </a:tblGrid>
              <a:tr h="398880">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500" dirty="0">
                          <a:latin typeface="Arial Narrow" panose="020B0606020202030204" pitchFamily="34" charset="0"/>
                          <a:cs typeface="Arial" pitchFamily="34" charset="0"/>
                        </a:rPr>
                        <a:t>ALÍQUOTAS PROGRESSIVAS – LEI Nº 13.259/2016</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tc hMerge="1">
                  <a:txBody>
                    <a:bodyPr/>
                    <a:lstStyle/>
                    <a:p>
                      <a:pPr algn="ctr"/>
                      <a:endParaRPr lang="pt-BR" sz="1200" dirty="0">
                        <a:solidFill>
                          <a:schemeClr val="bg1"/>
                        </a:solidFill>
                        <a:latin typeface="Arial Narrow" panose="020B0606020202030204" pitchFamily="34" charset="0"/>
                      </a:endParaRPr>
                    </a:p>
                  </a:txBody>
                  <a:tcPr anchor="ctr">
                    <a:cell3D prstMaterial="dkEdge">
                      <a:bevel w="25400" h="25400" prst="angle"/>
                      <a:lightRig rig="flood" dir="t"/>
                    </a:cell3D>
                    <a:solidFill>
                      <a:srgbClr val="000066"/>
                    </a:solidFill>
                  </a:tcPr>
                </a:tc>
                <a:extLst>
                  <a:ext uri="{0D108BD9-81ED-4DB2-BD59-A6C34878D82A}">
                    <a16:rowId xmlns:a16="http://schemas.microsoft.com/office/drawing/2014/main" val="10000"/>
                  </a:ext>
                </a:extLst>
              </a:tr>
              <a:tr h="398880">
                <a:tc>
                  <a:txBody>
                    <a:bodyPr/>
                    <a:lstStyle/>
                    <a:p>
                      <a:pPr algn="l" fontAlgn="base">
                        <a:spcAft>
                          <a:spcPts val="0"/>
                        </a:spcAft>
                      </a:pPr>
                      <a:r>
                        <a:rPr lang="pt-BR" sz="1500" dirty="0">
                          <a:latin typeface="Arial Narrow" panose="020B0606020202030204" pitchFamily="34" charset="0"/>
                          <a:cs typeface="Arial" pitchFamily="34" charset="0"/>
                        </a:rPr>
                        <a:t>Base de cálculo</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Alíquota (%)</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extLst>
                  <a:ext uri="{0D108BD9-81ED-4DB2-BD59-A6C34878D82A}">
                    <a16:rowId xmlns:a16="http://schemas.microsoft.com/office/drawing/2014/main" val="10001"/>
                  </a:ext>
                </a:extLst>
              </a:tr>
              <a:tr h="398880">
                <a:tc>
                  <a:txBody>
                    <a:bodyPr/>
                    <a:lstStyle/>
                    <a:p>
                      <a:pPr algn="just" fontAlgn="base">
                        <a:spcAft>
                          <a:spcPts val="0"/>
                        </a:spcAft>
                      </a:pPr>
                      <a:r>
                        <a:rPr lang="pt-BR" sz="1500" dirty="0">
                          <a:latin typeface="Arial Narrow" panose="020B0606020202030204" pitchFamily="34" charset="0"/>
                          <a:cs typeface="Arial" pitchFamily="34" charset="0"/>
                        </a:rPr>
                        <a:t>Ganhos até R$ 5.000.000,00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15</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extLst>
                  <a:ext uri="{0D108BD9-81ED-4DB2-BD59-A6C34878D82A}">
                    <a16:rowId xmlns:a16="http://schemas.microsoft.com/office/drawing/2014/main" val="10002"/>
                  </a:ext>
                </a:extLst>
              </a:tr>
              <a:tr h="398880">
                <a:tc>
                  <a:txBody>
                    <a:bodyPr/>
                    <a:lstStyle/>
                    <a:p>
                      <a:pPr algn="just" fontAlgn="base">
                        <a:spcAft>
                          <a:spcPts val="0"/>
                        </a:spcAft>
                      </a:pPr>
                      <a:r>
                        <a:rPr lang="pt-BR" sz="1500" kern="1200" dirty="0">
                          <a:effectLst/>
                          <a:latin typeface="Arial Narrow" panose="020B0606020202030204" pitchFamily="34" charset="0"/>
                          <a:cs typeface="Arial" pitchFamily="34" charset="0"/>
                        </a:rPr>
                        <a:t>Parcela dos Ganhos de R$ 5.000.000,01 até R$ 10.000.000,00 </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17,5</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extLst>
                  <a:ext uri="{0D108BD9-81ED-4DB2-BD59-A6C34878D82A}">
                    <a16:rowId xmlns:a16="http://schemas.microsoft.com/office/drawing/2014/main" val="10003"/>
                  </a:ext>
                </a:extLst>
              </a:tr>
              <a:tr h="398880">
                <a:tc>
                  <a:txBody>
                    <a:bodyPr/>
                    <a:lstStyle/>
                    <a:p>
                      <a:pPr algn="just" fontAlgn="base">
                        <a:spcAft>
                          <a:spcPts val="0"/>
                        </a:spcAft>
                      </a:pPr>
                      <a:r>
                        <a:rPr lang="pt-BR" sz="1500" kern="1200" dirty="0">
                          <a:effectLst/>
                          <a:latin typeface="Arial Narrow" panose="020B0606020202030204" pitchFamily="34" charset="0"/>
                          <a:cs typeface="Arial" pitchFamily="34" charset="0"/>
                        </a:rPr>
                        <a:t>Parcela dos Ganhos de R$ 10.000.000,01 até R$ 30.000.000,00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20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extLst>
                  <a:ext uri="{0D108BD9-81ED-4DB2-BD59-A6C34878D82A}">
                    <a16:rowId xmlns:a16="http://schemas.microsoft.com/office/drawing/2014/main" val="10004"/>
                  </a:ext>
                </a:extLst>
              </a:tr>
              <a:tr h="398880">
                <a:tc>
                  <a:txBody>
                    <a:bodyPr/>
                    <a:lstStyle/>
                    <a:p>
                      <a:pPr algn="just" fontAlgn="base">
                        <a:spcAft>
                          <a:spcPts val="0"/>
                        </a:spcAft>
                      </a:pPr>
                      <a:r>
                        <a:rPr lang="pt-BR" sz="1500" kern="1200" dirty="0">
                          <a:effectLst/>
                          <a:latin typeface="Arial Narrow" panose="020B0606020202030204" pitchFamily="34" charset="0"/>
                          <a:cs typeface="Arial" pitchFamily="34" charset="0"/>
                        </a:rPr>
                        <a:t>Parcela dos Ganhos que ultrapassar R$ 30.000.000,00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lnB w="12700" cap="flat" cmpd="sng" algn="ctr">
                      <a:solidFill>
                        <a:schemeClr val="tx1"/>
                      </a:solidFill>
                      <a:prstDash val="solid"/>
                      <a:round/>
                      <a:headEnd type="none" w="med" len="med"/>
                      <a:tailEnd type="none" w="med" len="med"/>
                    </a:lnB>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22,5</a:t>
                      </a:r>
                      <a:endParaRPr lang="pt-BR" sz="1500" dirty="0">
                        <a:latin typeface="Arial Narrow" panose="020B0606020202030204" pitchFamily="34" charset="0"/>
                        <a:ea typeface="Times New Roman"/>
                        <a:cs typeface="Arial" pitchFamily="34" charset="0"/>
                      </a:endParaRPr>
                    </a:p>
                  </a:txBody>
                  <a:tcPr marL="129600" marR="129600" marT="108000" marB="108000" anchor="ctr">
                    <a:lnB w="12700" cap="flat" cmpd="sng" algn="ctr">
                      <a:solidFill>
                        <a:schemeClr val="tx1"/>
                      </a:solidFill>
                      <a:prstDash val="solid"/>
                      <a:round/>
                      <a:headEnd type="none" w="med" len="med"/>
                      <a:tailEnd type="none" w="med" len="med"/>
                    </a:lnB>
                    <a:solidFill>
                      <a:srgbClr val="DAE3F3"/>
                    </a:solidFill>
                  </a:tcPr>
                </a:tc>
                <a:extLst>
                  <a:ext uri="{0D108BD9-81ED-4DB2-BD59-A6C34878D82A}">
                    <a16:rowId xmlns:a16="http://schemas.microsoft.com/office/drawing/2014/main" val="10005"/>
                  </a:ext>
                </a:extLst>
              </a:tr>
            </a:tbl>
          </a:graphicData>
        </a:graphic>
      </p:graphicFrame>
      <p:sp>
        <p:nvSpPr>
          <p:cNvPr id="3" name="Espaço Reservado para Número de Slide 2">
            <a:extLst>
              <a:ext uri="{FF2B5EF4-FFF2-40B4-BE49-F238E27FC236}">
                <a16:creationId xmlns:a16="http://schemas.microsoft.com/office/drawing/2014/main" id="{E4DCB429-3668-20BD-4F1C-E610A3499D60}"/>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23</a:t>
            </a:fld>
            <a:endParaRPr lang="pt-BR" dirty="0"/>
          </a:p>
        </p:txBody>
      </p:sp>
      <p:pic>
        <p:nvPicPr>
          <p:cNvPr id="8" name="object 4">
            <a:extLst>
              <a:ext uri="{FF2B5EF4-FFF2-40B4-BE49-F238E27FC236}">
                <a16:creationId xmlns:a16="http://schemas.microsoft.com/office/drawing/2014/main" id="{E818A7B1-78F4-32AA-0C81-608CBC40684E}"/>
              </a:ext>
            </a:extLst>
          </p:cNvPr>
          <p:cNvPicPr/>
          <p:nvPr/>
        </p:nvPicPr>
        <p:blipFill>
          <a:blip r:embed="rId3" cstate="print"/>
          <a:stretch>
            <a:fillRect/>
          </a:stretch>
        </p:blipFill>
        <p:spPr>
          <a:xfrm>
            <a:off x="7628576" y="6279745"/>
            <a:ext cx="1142479" cy="448848"/>
          </a:xfrm>
          <a:prstGeom prst="rect">
            <a:avLst/>
          </a:prstGeom>
        </p:spPr>
      </p:pic>
      <p:pic>
        <p:nvPicPr>
          <p:cNvPr id="9" name="object 5">
            <a:extLst>
              <a:ext uri="{FF2B5EF4-FFF2-40B4-BE49-F238E27FC236}">
                <a16:creationId xmlns:a16="http://schemas.microsoft.com/office/drawing/2014/main" id="{631AC9FF-51DB-2A47-C78E-19E0F2A8ED41}"/>
              </a:ext>
            </a:extLst>
          </p:cNvPr>
          <p:cNvPicPr/>
          <p:nvPr/>
        </p:nvPicPr>
        <p:blipFill>
          <a:blip r:embed="rId4"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25116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8691E9C-E20B-C181-53AE-A8FAC9B834CF}"/>
              </a:ext>
            </a:extLst>
          </p:cNvPr>
          <p:cNvSpPr/>
          <p:nvPr/>
        </p:nvSpPr>
        <p:spPr>
          <a:xfrm>
            <a:off x="198001" y="1505591"/>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198001" y="1519589"/>
            <a:ext cx="8748000" cy="3618293"/>
          </a:xfrm>
          <a:prstGeom prst="rect">
            <a:avLst/>
          </a:prstGeom>
          <a:noFill/>
        </p:spPr>
        <p:txBody>
          <a:bodyPr wrap="square" rtlCol="0">
            <a:noAutofit/>
          </a:bodyPr>
          <a:lstStyle/>
          <a:p>
            <a:pPr algn="just" defTabSz="617210">
              <a:defRPr/>
            </a:pPr>
            <a:r>
              <a:rPr lang="pt-BR" b="1" dirty="0">
                <a:solidFill>
                  <a:srgbClr val="144472"/>
                </a:solidFill>
                <a:latin typeface="Arial Narrow" panose="020B0606020202030204" pitchFamily="34" charset="0"/>
              </a:rPr>
              <a:t>EXEMPLO 1:</a:t>
            </a:r>
          </a:p>
          <a:p>
            <a:pPr algn="just" defTabSz="617210">
              <a:defRPr/>
            </a:pPr>
            <a:endParaRPr lang="pt-BR" sz="1440" b="1" dirty="0">
              <a:solidFill>
                <a:prstClr val="black"/>
              </a:solidFill>
              <a:latin typeface="Arial Narrow" panose="020B0606020202030204" pitchFamily="34" charset="0"/>
            </a:endParaRPr>
          </a:p>
          <a:p>
            <a:pPr algn="just" defTabSz="617210">
              <a:defRPr/>
            </a:pPr>
            <a:r>
              <a:rPr lang="pt-BR" sz="1440" b="1" dirty="0">
                <a:solidFill>
                  <a:prstClr val="black"/>
                </a:solidFill>
                <a:latin typeface="Arial Narrow" panose="020B0606020202030204" pitchFamily="34" charset="0"/>
              </a:rPr>
              <a:t>Ganho de Capital percebido de R$ 6.000.000,00</a:t>
            </a:r>
          </a:p>
          <a:p>
            <a:pPr algn="just" defTabSz="617210">
              <a:defRPr/>
            </a:pPr>
            <a:endParaRPr lang="pt-BR" sz="1440" b="1" dirty="0">
              <a:solidFill>
                <a:prstClr val="black"/>
              </a:solidFill>
              <a:latin typeface="Arial Narrow" panose="020B0606020202030204" pitchFamily="34" charset="0"/>
            </a:endParaRPr>
          </a:p>
          <a:p>
            <a:pPr algn="just" defTabSz="617210">
              <a:defRPr/>
            </a:pPr>
            <a:endParaRPr lang="pt-BR" sz="1440" dirty="0">
              <a:solidFill>
                <a:prstClr val="black"/>
              </a:solidFill>
              <a:latin typeface="Arial Narrow" panose="020B0606020202030204" pitchFamily="34" charset="0"/>
            </a:endParaRPr>
          </a:p>
        </p:txBody>
      </p:sp>
      <p:graphicFrame>
        <p:nvGraphicFramePr>
          <p:cNvPr id="7" name="Tabela 6"/>
          <p:cNvGraphicFramePr>
            <a:graphicFrameLocks noGrp="1"/>
          </p:cNvGraphicFramePr>
          <p:nvPr>
            <p:extLst>
              <p:ext uri="{D42A27DB-BD31-4B8C-83A1-F6EECF244321}">
                <p14:modId xmlns:p14="http://schemas.microsoft.com/office/powerpoint/2010/main" val="3313531391"/>
              </p:ext>
            </p:extLst>
          </p:nvPr>
        </p:nvGraphicFramePr>
        <p:xfrm>
          <a:off x="198001" y="2496655"/>
          <a:ext cx="8747999" cy="2223000"/>
        </p:xfrm>
        <a:graphic>
          <a:graphicData uri="http://schemas.openxmlformats.org/drawingml/2006/table">
            <a:tbl>
              <a:tblPr firstRow="1" bandRow="1">
                <a:tableStyleId>{7DF18680-E054-41AD-8BC1-D1AEF772440D}</a:tableStyleId>
              </a:tblPr>
              <a:tblGrid>
                <a:gridCol w="3169392">
                  <a:extLst>
                    <a:ext uri="{9D8B030D-6E8A-4147-A177-3AD203B41FA5}">
                      <a16:colId xmlns:a16="http://schemas.microsoft.com/office/drawing/2014/main" val="20000"/>
                    </a:ext>
                  </a:extLst>
                </a:gridCol>
                <a:gridCol w="2255145">
                  <a:extLst>
                    <a:ext uri="{9D8B030D-6E8A-4147-A177-3AD203B41FA5}">
                      <a16:colId xmlns:a16="http://schemas.microsoft.com/office/drawing/2014/main" val="20001"/>
                    </a:ext>
                  </a:extLst>
                </a:gridCol>
                <a:gridCol w="1344577">
                  <a:extLst>
                    <a:ext uri="{9D8B030D-6E8A-4147-A177-3AD203B41FA5}">
                      <a16:colId xmlns:a16="http://schemas.microsoft.com/office/drawing/2014/main" val="20002"/>
                    </a:ext>
                  </a:extLst>
                </a:gridCol>
                <a:gridCol w="1978885">
                  <a:extLst>
                    <a:ext uri="{9D8B030D-6E8A-4147-A177-3AD203B41FA5}">
                      <a16:colId xmlns:a16="http://schemas.microsoft.com/office/drawing/2014/main" val="20003"/>
                    </a:ext>
                  </a:extLst>
                </a:gridCol>
              </a:tblGrid>
              <a:tr h="398880">
                <a:tc>
                  <a:txBody>
                    <a:bodyPr/>
                    <a:lstStyle/>
                    <a:p>
                      <a:pPr algn="ctr" fontAlgn="base">
                        <a:spcAft>
                          <a:spcPts val="0"/>
                        </a:spcAft>
                      </a:pPr>
                      <a:r>
                        <a:rPr lang="pt-BR" sz="1500" dirty="0">
                          <a:latin typeface="Arial Narrow" panose="020B0606020202030204" pitchFamily="34" charset="0"/>
                          <a:cs typeface="Arial" pitchFamily="34" charset="0"/>
                        </a:rPr>
                        <a:t>FAIXA (R$)</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tc>
                  <a:txBody>
                    <a:bodyPr/>
                    <a:lstStyle/>
                    <a:p>
                      <a:pPr algn="ctr" fontAlgn="base">
                        <a:spcAft>
                          <a:spcPts val="0"/>
                        </a:spcAft>
                      </a:pPr>
                      <a:r>
                        <a:rPr lang="pt-BR" sz="1500" dirty="0">
                          <a:latin typeface="Arial Narrow" panose="020B0606020202030204" pitchFamily="34" charset="0"/>
                          <a:cs typeface="Arial" pitchFamily="34" charset="0"/>
                        </a:rPr>
                        <a:t>GANHO DE CAPITAL (R$)</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tc>
                  <a:txBody>
                    <a:bodyPr/>
                    <a:lstStyle/>
                    <a:p>
                      <a:pPr algn="ctr" fontAlgn="base">
                        <a:spcAft>
                          <a:spcPts val="0"/>
                        </a:spcAft>
                      </a:pPr>
                      <a:r>
                        <a:rPr lang="pt-BR" sz="1500" dirty="0">
                          <a:latin typeface="Arial Narrow" panose="020B0606020202030204" pitchFamily="34" charset="0"/>
                          <a:cs typeface="Arial" pitchFamily="34" charset="0"/>
                        </a:rPr>
                        <a:t>ALÍQUOTA</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tc>
                  <a:txBody>
                    <a:bodyPr/>
                    <a:lstStyle/>
                    <a:p>
                      <a:pPr algn="ctr" fontAlgn="base">
                        <a:spcAft>
                          <a:spcPts val="0"/>
                        </a:spcAft>
                      </a:pPr>
                      <a:r>
                        <a:rPr lang="pt-BR" sz="1500" dirty="0">
                          <a:latin typeface="Arial Narrow" panose="020B0606020202030204" pitchFamily="34" charset="0"/>
                          <a:cs typeface="Arial" pitchFamily="34" charset="0"/>
                        </a:rPr>
                        <a:t>IMPOSTO</a:t>
                      </a:r>
                      <a:r>
                        <a:rPr lang="pt-BR" sz="1500" baseline="0" dirty="0">
                          <a:latin typeface="Arial Narrow" panose="020B0606020202030204" pitchFamily="34" charset="0"/>
                          <a:cs typeface="Arial" pitchFamily="34" charset="0"/>
                        </a:rPr>
                        <a:t> DEVIDO</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extLst>
                  <a:ext uri="{0D108BD9-81ED-4DB2-BD59-A6C34878D82A}">
                    <a16:rowId xmlns:a16="http://schemas.microsoft.com/office/drawing/2014/main" val="10000"/>
                  </a:ext>
                </a:extLst>
              </a:tr>
              <a:tr h="398880">
                <a:tc>
                  <a:txBody>
                    <a:bodyPr/>
                    <a:lstStyle/>
                    <a:p>
                      <a:pPr algn="l" fontAlgn="base">
                        <a:spcAft>
                          <a:spcPts val="0"/>
                        </a:spcAft>
                      </a:pPr>
                      <a:r>
                        <a:rPr lang="pt-BR" sz="1500" dirty="0">
                          <a:latin typeface="Arial Narrow" panose="020B0606020202030204" pitchFamily="34" charset="0"/>
                          <a:cs typeface="Arial" pitchFamily="34" charset="0"/>
                        </a:rPr>
                        <a:t>Até 5.000.000,00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5.000.000,00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15%</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750.000,00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extLst>
                  <a:ext uri="{0D108BD9-81ED-4DB2-BD59-A6C34878D82A}">
                    <a16:rowId xmlns:a16="http://schemas.microsoft.com/office/drawing/2014/main" val="10001"/>
                  </a:ext>
                </a:extLst>
              </a:tr>
              <a:tr h="398880">
                <a:tc>
                  <a:txBody>
                    <a:bodyPr/>
                    <a:lstStyle/>
                    <a:p>
                      <a:pPr algn="l" fontAlgn="base">
                        <a:spcAft>
                          <a:spcPts val="0"/>
                        </a:spcAft>
                      </a:pPr>
                      <a:r>
                        <a:rPr lang="pt-BR" sz="1500" dirty="0">
                          <a:latin typeface="Arial Narrow" panose="020B0606020202030204" pitchFamily="34" charset="0"/>
                          <a:cs typeface="Arial" pitchFamily="34" charset="0"/>
                        </a:rPr>
                        <a:t>De 5.000.000,01</a:t>
                      </a:r>
                      <a:r>
                        <a:rPr lang="pt-BR" sz="1500" baseline="0" dirty="0">
                          <a:latin typeface="Arial Narrow" panose="020B0606020202030204" pitchFamily="34" charset="0"/>
                          <a:cs typeface="Arial" pitchFamily="34" charset="0"/>
                        </a:rPr>
                        <a:t> até 10.000.000,00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1.000.000,00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17,5%</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175.000,00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extLst>
                  <a:ext uri="{0D108BD9-81ED-4DB2-BD59-A6C34878D82A}">
                    <a16:rowId xmlns:a16="http://schemas.microsoft.com/office/drawing/2014/main" val="10002"/>
                  </a:ext>
                </a:extLst>
              </a:tr>
              <a:tr h="398880">
                <a:tc>
                  <a:txBody>
                    <a:bodyPr/>
                    <a:lstStyle/>
                    <a:p>
                      <a:pPr algn="ctr" fontAlgn="base">
                        <a:spcAft>
                          <a:spcPts val="0"/>
                        </a:spcAft>
                      </a:pPr>
                      <a:r>
                        <a:rPr lang="pt-BR" sz="1500" dirty="0">
                          <a:latin typeface="Arial Narrow" panose="020B0606020202030204" pitchFamily="34" charset="0"/>
                          <a:cs typeface="Arial" pitchFamily="34" charset="0"/>
                        </a:rPr>
                        <a:t>TOTAL</a:t>
                      </a: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6.000.000,00</a:t>
                      </a: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925.000,00</a:t>
                      </a: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extLst>
                  <a:ext uri="{0D108BD9-81ED-4DB2-BD59-A6C34878D82A}">
                    <a16:rowId xmlns:a16="http://schemas.microsoft.com/office/drawing/2014/main" val="10003"/>
                  </a:ext>
                </a:extLst>
              </a:tr>
              <a:tr h="398880">
                <a:tc gridSpan="3">
                  <a:txBody>
                    <a:bodyPr/>
                    <a:lstStyle/>
                    <a:p>
                      <a:pPr algn="r" fontAlgn="base">
                        <a:spcAft>
                          <a:spcPts val="0"/>
                        </a:spcAft>
                      </a:pPr>
                      <a:r>
                        <a:rPr lang="pt-BR" sz="1500" dirty="0">
                          <a:latin typeface="Arial Narrow" panose="020B0606020202030204" pitchFamily="34" charset="0"/>
                          <a:cs typeface="Arial" pitchFamily="34" charset="0"/>
                        </a:rPr>
                        <a:t>Alíquota média</a:t>
                      </a:r>
                      <a:endParaRPr lang="pt-BR" sz="1500" b="1" dirty="0">
                        <a:latin typeface="Arial Narrow" panose="020B0606020202030204" pitchFamily="34" charset="0"/>
                        <a:ea typeface="Times New Roman"/>
                        <a:cs typeface="Arial" pitchFamily="34" charset="0"/>
                      </a:endParaRPr>
                    </a:p>
                  </a:txBody>
                  <a:tcPr marL="129600" marR="129600" marT="108000" marB="108000" anchor="ctr">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pt-BR" sz="1400" dirty="0">
                        <a:latin typeface="Arial Narrow" pitchFamily="34" charset="0"/>
                        <a:ea typeface="Times New Roman"/>
                      </a:endParaRPr>
                    </a:p>
                  </a:txBody>
                  <a:tcPr marL="152399" marR="152399" marT="76150" marB="76150" anchor="ctr">
                    <a:cell3D prstMaterial="dkEdge">
                      <a:bevel w="25400" h="25400" prst="angle"/>
                      <a:lightRig rig="flood" dir="t"/>
                    </a:cell3D>
                  </a:tcPr>
                </a:tc>
                <a:tc hMerge="1">
                  <a:txBody>
                    <a:bodyPr/>
                    <a:lstStyle/>
                    <a:p>
                      <a:pPr algn="just" fontAlgn="base">
                        <a:spcAft>
                          <a:spcPts val="0"/>
                        </a:spcAft>
                      </a:pPr>
                      <a:endParaRPr lang="pt-BR" sz="1400" dirty="0">
                        <a:latin typeface="Arial Narrow" pitchFamily="34" charset="0"/>
                        <a:ea typeface="Times New Roman"/>
                      </a:endParaRPr>
                    </a:p>
                  </a:txBody>
                  <a:tcPr marL="152399" marR="152399" marT="76150" marB="76150" anchor="ctr">
                    <a:cell3D prstMaterial="dkEdge">
                      <a:bevel w="25400" h="25400" prst="angle"/>
                      <a:lightRig rig="flood" dir="t"/>
                    </a:cell3D>
                  </a:tcPr>
                </a:tc>
                <a:tc>
                  <a:txBody>
                    <a:bodyPr/>
                    <a:lstStyle/>
                    <a:p>
                      <a:pPr algn="ctr" fontAlgn="base">
                        <a:spcAft>
                          <a:spcPts val="0"/>
                        </a:spcAft>
                      </a:pPr>
                      <a:r>
                        <a:rPr lang="pt-BR" sz="1500" dirty="0">
                          <a:latin typeface="Arial Narrow" panose="020B0606020202030204" pitchFamily="34" charset="0"/>
                          <a:cs typeface="Arial" pitchFamily="34" charset="0"/>
                        </a:rPr>
                        <a:t>15,416667%</a:t>
                      </a:r>
                      <a:endParaRPr lang="pt-BR" sz="1500" b="1" dirty="0">
                        <a:latin typeface="Arial Narrow" panose="020B0606020202030204" pitchFamily="34" charset="0"/>
                        <a:ea typeface="Times New Roman"/>
                        <a:cs typeface="Arial" pitchFamily="34" charset="0"/>
                      </a:endParaRPr>
                    </a:p>
                  </a:txBody>
                  <a:tcPr marL="129600" marR="129600" marT="108000" marB="10800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Título 2"/>
          <p:cNvSpPr txBox="1">
            <a:spLocks/>
          </p:cNvSpPr>
          <p:nvPr/>
        </p:nvSpPr>
        <p:spPr bwMode="ltGray">
          <a:xfrm>
            <a:off x="684000" y="601438"/>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GANHO DE CAPITAL - IRPF 2026</a:t>
            </a:r>
          </a:p>
        </p:txBody>
      </p:sp>
      <p:sp>
        <p:nvSpPr>
          <p:cNvPr id="5" name="Espaço Reservado para Número de Slide 4">
            <a:extLst>
              <a:ext uri="{FF2B5EF4-FFF2-40B4-BE49-F238E27FC236}">
                <a16:creationId xmlns:a16="http://schemas.microsoft.com/office/drawing/2014/main" id="{1A0E9828-A8F9-E938-29D3-E1C392A31EAA}"/>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24</a:t>
            </a:fld>
            <a:endParaRPr lang="pt-BR" dirty="0"/>
          </a:p>
        </p:txBody>
      </p:sp>
      <p:pic>
        <p:nvPicPr>
          <p:cNvPr id="10" name="object 4">
            <a:extLst>
              <a:ext uri="{FF2B5EF4-FFF2-40B4-BE49-F238E27FC236}">
                <a16:creationId xmlns:a16="http://schemas.microsoft.com/office/drawing/2014/main" id="{4A1D51A5-3F78-A446-7BA0-01B26D0723F3}"/>
              </a:ext>
            </a:extLst>
          </p:cNvPr>
          <p:cNvPicPr/>
          <p:nvPr/>
        </p:nvPicPr>
        <p:blipFill>
          <a:blip r:embed="rId2" cstate="print"/>
          <a:stretch>
            <a:fillRect/>
          </a:stretch>
        </p:blipFill>
        <p:spPr>
          <a:xfrm>
            <a:off x="7628576" y="6279745"/>
            <a:ext cx="1142479" cy="448848"/>
          </a:xfrm>
          <a:prstGeom prst="rect">
            <a:avLst/>
          </a:prstGeom>
        </p:spPr>
      </p:pic>
      <p:pic>
        <p:nvPicPr>
          <p:cNvPr id="11" name="object 5">
            <a:extLst>
              <a:ext uri="{FF2B5EF4-FFF2-40B4-BE49-F238E27FC236}">
                <a16:creationId xmlns:a16="http://schemas.microsoft.com/office/drawing/2014/main" id="{E6A283A0-EC86-1CDF-4CC1-F9D1BF62C2F4}"/>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285141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ABF55BF-ADB4-78BC-ADE9-36E349DA0A3D}"/>
              </a:ext>
            </a:extLst>
          </p:cNvPr>
          <p:cNvSpPr/>
          <p:nvPr/>
        </p:nvSpPr>
        <p:spPr>
          <a:xfrm>
            <a:off x="198001" y="1234726"/>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198001" y="1269826"/>
            <a:ext cx="8748000" cy="3618293"/>
          </a:xfrm>
          <a:prstGeom prst="rect">
            <a:avLst/>
          </a:prstGeom>
          <a:noFill/>
        </p:spPr>
        <p:txBody>
          <a:bodyPr wrap="square" rtlCol="0">
            <a:noAutofit/>
          </a:bodyPr>
          <a:lstStyle/>
          <a:p>
            <a:pPr algn="just" defTabSz="617210">
              <a:defRPr/>
            </a:pPr>
            <a:r>
              <a:rPr lang="pt-BR" b="1" dirty="0">
                <a:solidFill>
                  <a:srgbClr val="144472"/>
                </a:solidFill>
                <a:latin typeface="Arial Narrow" panose="020B0606020202030204" pitchFamily="34" charset="0"/>
              </a:rPr>
              <a:t>EXEMPLO 2:</a:t>
            </a:r>
          </a:p>
          <a:p>
            <a:pPr algn="just" defTabSz="617210">
              <a:defRPr/>
            </a:pPr>
            <a:endParaRPr lang="pt-BR" sz="1440" b="1" dirty="0">
              <a:solidFill>
                <a:prstClr val="black"/>
              </a:solidFill>
              <a:latin typeface="Arial Narrow" panose="020B0606020202030204" pitchFamily="34" charset="0"/>
            </a:endParaRPr>
          </a:p>
          <a:p>
            <a:pPr algn="just" defTabSz="617210">
              <a:defRPr/>
            </a:pPr>
            <a:r>
              <a:rPr lang="pt-BR" sz="1440" b="1" dirty="0">
                <a:solidFill>
                  <a:prstClr val="black"/>
                </a:solidFill>
                <a:latin typeface="Arial Narrow" panose="020B0606020202030204" pitchFamily="34" charset="0"/>
              </a:rPr>
              <a:t>Ganho de Capital percebido de R$ 31.000.000,00</a:t>
            </a:r>
          </a:p>
          <a:p>
            <a:pPr algn="just" defTabSz="617210">
              <a:defRPr/>
            </a:pPr>
            <a:endParaRPr lang="pt-BR" sz="1440" b="1" dirty="0">
              <a:solidFill>
                <a:prstClr val="black"/>
              </a:solidFill>
              <a:latin typeface="Arial Narrow" panose="020B0606020202030204" pitchFamily="34" charset="0"/>
            </a:endParaRPr>
          </a:p>
          <a:p>
            <a:pPr algn="just" defTabSz="617210">
              <a:defRPr/>
            </a:pPr>
            <a:endParaRPr lang="pt-BR" sz="1440" dirty="0">
              <a:solidFill>
                <a:prstClr val="black"/>
              </a:solidFill>
              <a:latin typeface="Arial Narrow" panose="020B0606020202030204" pitchFamily="34" charset="0"/>
            </a:endParaRPr>
          </a:p>
        </p:txBody>
      </p:sp>
      <p:graphicFrame>
        <p:nvGraphicFramePr>
          <p:cNvPr id="7" name="Tabela 6"/>
          <p:cNvGraphicFramePr>
            <a:graphicFrameLocks noGrp="1"/>
          </p:cNvGraphicFramePr>
          <p:nvPr>
            <p:extLst>
              <p:ext uri="{D42A27DB-BD31-4B8C-83A1-F6EECF244321}">
                <p14:modId xmlns:p14="http://schemas.microsoft.com/office/powerpoint/2010/main" val="2751891825"/>
              </p:ext>
            </p:extLst>
          </p:nvPr>
        </p:nvGraphicFramePr>
        <p:xfrm>
          <a:off x="197999" y="2199451"/>
          <a:ext cx="8748000" cy="3112200"/>
        </p:xfrm>
        <a:graphic>
          <a:graphicData uri="http://schemas.openxmlformats.org/drawingml/2006/table">
            <a:tbl>
              <a:tblPr firstRow="1" bandRow="1">
                <a:tableStyleId>{7DF18680-E054-41AD-8BC1-D1AEF772440D}</a:tableStyleId>
              </a:tblPr>
              <a:tblGrid>
                <a:gridCol w="3352241">
                  <a:extLst>
                    <a:ext uri="{9D8B030D-6E8A-4147-A177-3AD203B41FA5}">
                      <a16:colId xmlns:a16="http://schemas.microsoft.com/office/drawing/2014/main" val="20000"/>
                    </a:ext>
                  </a:extLst>
                </a:gridCol>
                <a:gridCol w="2285619">
                  <a:extLst>
                    <a:ext uri="{9D8B030D-6E8A-4147-A177-3AD203B41FA5}">
                      <a16:colId xmlns:a16="http://schemas.microsoft.com/office/drawing/2014/main" val="20001"/>
                    </a:ext>
                  </a:extLst>
                </a:gridCol>
                <a:gridCol w="1340897">
                  <a:extLst>
                    <a:ext uri="{9D8B030D-6E8A-4147-A177-3AD203B41FA5}">
                      <a16:colId xmlns:a16="http://schemas.microsoft.com/office/drawing/2014/main" val="20002"/>
                    </a:ext>
                  </a:extLst>
                </a:gridCol>
                <a:gridCol w="1769243">
                  <a:extLst>
                    <a:ext uri="{9D8B030D-6E8A-4147-A177-3AD203B41FA5}">
                      <a16:colId xmlns:a16="http://schemas.microsoft.com/office/drawing/2014/main" val="20003"/>
                    </a:ext>
                  </a:extLst>
                </a:gridCol>
              </a:tblGrid>
              <a:tr h="398880">
                <a:tc>
                  <a:txBody>
                    <a:bodyPr/>
                    <a:lstStyle/>
                    <a:p>
                      <a:pPr algn="ctr" fontAlgn="base">
                        <a:spcAft>
                          <a:spcPts val="0"/>
                        </a:spcAft>
                      </a:pPr>
                      <a:r>
                        <a:rPr lang="pt-BR" sz="1500" dirty="0">
                          <a:latin typeface="Arial Narrow" panose="020B0606020202030204" pitchFamily="34" charset="0"/>
                          <a:cs typeface="Arial" pitchFamily="34" charset="0"/>
                        </a:rPr>
                        <a:t>FAIXA (R$)</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tc>
                  <a:txBody>
                    <a:bodyPr/>
                    <a:lstStyle/>
                    <a:p>
                      <a:pPr algn="ctr" fontAlgn="base">
                        <a:spcAft>
                          <a:spcPts val="0"/>
                        </a:spcAft>
                      </a:pPr>
                      <a:r>
                        <a:rPr lang="pt-BR" sz="1500" dirty="0">
                          <a:latin typeface="Arial Narrow" panose="020B0606020202030204" pitchFamily="34" charset="0"/>
                          <a:cs typeface="Arial" pitchFamily="34" charset="0"/>
                        </a:rPr>
                        <a:t>GANHO DE CAPITAL (R$)</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tc>
                  <a:txBody>
                    <a:bodyPr/>
                    <a:lstStyle/>
                    <a:p>
                      <a:pPr algn="ctr" fontAlgn="base">
                        <a:spcAft>
                          <a:spcPts val="0"/>
                        </a:spcAft>
                      </a:pPr>
                      <a:r>
                        <a:rPr lang="pt-BR" sz="1500" dirty="0">
                          <a:latin typeface="Arial Narrow" panose="020B0606020202030204" pitchFamily="34" charset="0"/>
                          <a:cs typeface="Arial" pitchFamily="34" charset="0"/>
                        </a:rPr>
                        <a:t>ALÍQUOTA</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tc>
                  <a:txBody>
                    <a:bodyPr/>
                    <a:lstStyle/>
                    <a:p>
                      <a:pPr algn="ctr" fontAlgn="base">
                        <a:spcAft>
                          <a:spcPts val="0"/>
                        </a:spcAft>
                      </a:pPr>
                      <a:r>
                        <a:rPr lang="pt-BR" sz="1500" dirty="0">
                          <a:latin typeface="Arial Narrow" panose="020B0606020202030204" pitchFamily="34" charset="0"/>
                          <a:cs typeface="Arial" pitchFamily="34" charset="0"/>
                        </a:rPr>
                        <a:t>IMPOSTO</a:t>
                      </a:r>
                      <a:r>
                        <a:rPr lang="pt-BR" sz="1500" baseline="0" dirty="0">
                          <a:latin typeface="Arial Narrow" panose="020B0606020202030204" pitchFamily="34" charset="0"/>
                          <a:cs typeface="Arial" pitchFamily="34" charset="0"/>
                        </a:rPr>
                        <a:t> DEVIDO</a:t>
                      </a:r>
                      <a:endParaRPr lang="pt-BR" sz="1500" dirty="0">
                        <a:solidFill>
                          <a:schemeClr val="bg1"/>
                        </a:solidFill>
                        <a:latin typeface="Arial Narrow" panose="020B0606020202030204" pitchFamily="34" charset="0"/>
                        <a:ea typeface="Times New Roman"/>
                        <a:cs typeface="Arial" pitchFamily="34" charset="0"/>
                      </a:endParaRPr>
                    </a:p>
                  </a:txBody>
                  <a:tcPr marL="129600" marR="129600" marT="108000" marB="108000" anchor="ctr">
                    <a:solidFill>
                      <a:srgbClr val="0B3C6E"/>
                    </a:solidFill>
                  </a:tcPr>
                </a:tc>
                <a:extLst>
                  <a:ext uri="{0D108BD9-81ED-4DB2-BD59-A6C34878D82A}">
                    <a16:rowId xmlns:a16="http://schemas.microsoft.com/office/drawing/2014/main" val="10000"/>
                  </a:ext>
                </a:extLst>
              </a:tr>
              <a:tr h="398880">
                <a:tc>
                  <a:txBody>
                    <a:bodyPr/>
                    <a:lstStyle/>
                    <a:p>
                      <a:pPr algn="l" fontAlgn="base">
                        <a:spcAft>
                          <a:spcPts val="0"/>
                        </a:spcAft>
                      </a:pPr>
                      <a:r>
                        <a:rPr lang="pt-BR" sz="1500" dirty="0">
                          <a:latin typeface="Arial Narrow" panose="020B0606020202030204" pitchFamily="34" charset="0"/>
                          <a:cs typeface="Arial" pitchFamily="34" charset="0"/>
                        </a:rPr>
                        <a:t>Até 5.000.000,00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5.000.000,00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15%</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750.000,00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extLst>
                  <a:ext uri="{0D108BD9-81ED-4DB2-BD59-A6C34878D82A}">
                    <a16:rowId xmlns:a16="http://schemas.microsoft.com/office/drawing/2014/main" val="10001"/>
                  </a:ext>
                </a:extLst>
              </a:tr>
              <a:tr h="398880">
                <a:tc>
                  <a:txBody>
                    <a:bodyPr/>
                    <a:lstStyle/>
                    <a:p>
                      <a:pPr algn="l" fontAlgn="base">
                        <a:spcAft>
                          <a:spcPts val="0"/>
                        </a:spcAft>
                      </a:pPr>
                      <a:r>
                        <a:rPr lang="pt-BR" sz="1500" dirty="0">
                          <a:latin typeface="Arial Narrow" panose="020B0606020202030204" pitchFamily="34" charset="0"/>
                          <a:cs typeface="Arial" pitchFamily="34" charset="0"/>
                        </a:rPr>
                        <a:t>De 5.000.000,01</a:t>
                      </a:r>
                      <a:r>
                        <a:rPr lang="pt-BR" sz="1500" baseline="0" dirty="0">
                          <a:latin typeface="Arial Narrow" panose="020B0606020202030204" pitchFamily="34" charset="0"/>
                          <a:cs typeface="Arial" pitchFamily="34" charset="0"/>
                        </a:rPr>
                        <a:t> até 10.000.000,00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5.000.000,00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17,5%</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875.000,00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extLst>
                  <a:ext uri="{0D108BD9-81ED-4DB2-BD59-A6C34878D82A}">
                    <a16:rowId xmlns:a16="http://schemas.microsoft.com/office/drawing/2014/main" val="10002"/>
                  </a:ext>
                </a:extLst>
              </a:tr>
              <a:tr h="398880">
                <a:tc>
                  <a:txBody>
                    <a:bodyPr/>
                    <a:lstStyle/>
                    <a:p>
                      <a:pPr algn="l" fontAlgn="base">
                        <a:spcAft>
                          <a:spcPts val="0"/>
                        </a:spcAft>
                      </a:pPr>
                      <a:r>
                        <a:rPr lang="pt-BR" sz="1500" dirty="0">
                          <a:latin typeface="Arial Narrow" panose="020B0606020202030204" pitchFamily="34" charset="0"/>
                          <a:cs typeface="Arial" pitchFamily="34" charset="0"/>
                        </a:rPr>
                        <a:t>De 10.000.000,01 até 30.000.000,00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20.000.000,00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20%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4.000.000,00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extLst>
                  <a:ext uri="{0D108BD9-81ED-4DB2-BD59-A6C34878D82A}">
                    <a16:rowId xmlns:a16="http://schemas.microsoft.com/office/drawing/2014/main" val="10003"/>
                  </a:ext>
                </a:extLst>
              </a:tr>
              <a:tr h="398880">
                <a:tc>
                  <a:txBody>
                    <a:bodyPr/>
                    <a:lstStyle/>
                    <a:p>
                      <a:pPr algn="l" fontAlgn="base">
                        <a:spcAft>
                          <a:spcPts val="0"/>
                        </a:spcAft>
                      </a:pPr>
                      <a:r>
                        <a:rPr lang="pt-BR" sz="1500" dirty="0">
                          <a:latin typeface="Arial Narrow" panose="020B0606020202030204" pitchFamily="34" charset="0"/>
                          <a:cs typeface="Arial" pitchFamily="34" charset="0"/>
                        </a:rPr>
                        <a:t>Acima de 30.000.000,00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1.000.000,00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22,5%</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tc>
                  <a:txBody>
                    <a:bodyPr/>
                    <a:lstStyle/>
                    <a:p>
                      <a:pPr algn="ctr" fontAlgn="base">
                        <a:spcAft>
                          <a:spcPts val="0"/>
                        </a:spcAft>
                      </a:pPr>
                      <a:r>
                        <a:rPr lang="pt-BR" sz="1500" dirty="0">
                          <a:latin typeface="Arial Narrow" panose="020B0606020202030204" pitchFamily="34" charset="0"/>
                          <a:cs typeface="Arial" pitchFamily="34" charset="0"/>
                        </a:rPr>
                        <a:t>225.000,00</a:t>
                      </a:r>
                      <a:endParaRPr lang="pt-BR" sz="1500" dirty="0">
                        <a:latin typeface="Arial Narrow" panose="020B0606020202030204" pitchFamily="34" charset="0"/>
                        <a:ea typeface="Times New Roman"/>
                        <a:cs typeface="Arial" pitchFamily="34" charset="0"/>
                      </a:endParaRPr>
                    </a:p>
                  </a:txBody>
                  <a:tcPr marL="129600" marR="129600" marT="108000" marB="108000" anchor="ctr">
                    <a:solidFill>
                      <a:schemeClr val="bg1"/>
                    </a:solidFill>
                  </a:tcPr>
                </a:tc>
                <a:extLst>
                  <a:ext uri="{0D108BD9-81ED-4DB2-BD59-A6C34878D82A}">
                    <a16:rowId xmlns:a16="http://schemas.microsoft.com/office/drawing/2014/main" val="10004"/>
                  </a:ext>
                </a:extLst>
              </a:tr>
              <a:tr h="398880">
                <a:tc>
                  <a:txBody>
                    <a:bodyPr/>
                    <a:lstStyle/>
                    <a:p>
                      <a:pPr algn="ctr" fontAlgn="base">
                        <a:spcAft>
                          <a:spcPts val="0"/>
                        </a:spcAft>
                      </a:pPr>
                      <a:r>
                        <a:rPr lang="pt-BR" sz="1500" dirty="0">
                          <a:latin typeface="Arial Narrow" panose="020B0606020202030204" pitchFamily="34" charset="0"/>
                          <a:cs typeface="Arial" pitchFamily="34" charset="0"/>
                        </a:rPr>
                        <a:t>TOTAL</a:t>
                      </a: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31.000.000,00</a:t>
                      </a: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tc>
                  <a:txBody>
                    <a:bodyPr/>
                    <a:lstStyle/>
                    <a:p>
                      <a:pPr algn="ctr" fontAlgn="base">
                        <a:spcAft>
                          <a:spcPts val="0"/>
                        </a:spcAft>
                      </a:pPr>
                      <a:r>
                        <a:rPr lang="pt-BR" sz="1500" dirty="0">
                          <a:latin typeface="Arial Narrow" panose="020B0606020202030204" pitchFamily="34" charset="0"/>
                          <a:cs typeface="Arial" pitchFamily="34" charset="0"/>
                        </a:rPr>
                        <a:t>5.850.000,00</a:t>
                      </a:r>
                      <a:endParaRPr lang="pt-BR" sz="1500" b="1" dirty="0">
                        <a:latin typeface="Arial Narrow" panose="020B0606020202030204" pitchFamily="34" charset="0"/>
                        <a:ea typeface="Times New Roman"/>
                        <a:cs typeface="Arial" pitchFamily="34" charset="0"/>
                      </a:endParaRPr>
                    </a:p>
                  </a:txBody>
                  <a:tcPr marL="129600" marR="129600" marT="108000" marB="108000" anchor="ctr">
                    <a:solidFill>
                      <a:srgbClr val="DAE3F3"/>
                    </a:solidFill>
                  </a:tcPr>
                </a:tc>
                <a:extLst>
                  <a:ext uri="{0D108BD9-81ED-4DB2-BD59-A6C34878D82A}">
                    <a16:rowId xmlns:a16="http://schemas.microsoft.com/office/drawing/2014/main" val="10005"/>
                  </a:ext>
                </a:extLst>
              </a:tr>
              <a:tr h="398880">
                <a:tc gridSpan="3">
                  <a:txBody>
                    <a:bodyPr/>
                    <a:lstStyle/>
                    <a:p>
                      <a:pPr algn="r" fontAlgn="base">
                        <a:spcAft>
                          <a:spcPts val="0"/>
                        </a:spcAft>
                      </a:pPr>
                      <a:r>
                        <a:rPr lang="pt-BR" sz="1500" dirty="0">
                          <a:latin typeface="Arial Narrow" panose="020B0606020202030204" pitchFamily="34" charset="0"/>
                          <a:cs typeface="Arial" pitchFamily="34" charset="0"/>
                        </a:rPr>
                        <a:t>Alíquota média</a:t>
                      </a:r>
                      <a:endParaRPr lang="pt-BR" sz="1500" b="1" dirty="0">
                        <a:latin typeface="Arial Narrow" panose="020B0606020202030204" pitchFamily="34" charset="0"/>
                        <a:ea typeface="Times New Roman"/>
                        <a:cs typeface="Arial" pitchFamily="34" charset="0"/>
                      </a:endParaRPr>
                    </a:p>
                  </a:txBody>
                  <a:tcPr marL="129600" marR="129600" marT="108000" marB="108000" anchor="ctr">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pt-BR" sz="1400" dirty="0">
                        <a:latin typeface="Arial Narrow" pitchFamily="34" charset="0"/>
                        <a:ea typeface="Times New Roman"/>
                      </a:endParaRPr>
                    </a:p>
                  </a:txBody>
                  <a:tcPr marL="152399" marR="152399" marT="76150" marB="76150" anchor="ctr">
                    <a:cell3D prstMaterial="dkEdge">
                      <a:bevel w="25400" h="25400" prst="angle"/>
                      <a:lightRig rig="flood" dir="t"/>
                    </a:cell3D>
                  </a:tcPr>
                </a:tc>
                <a:tc hMerge="1">
                  <a:txBody>
                    <a:bodyPr/>
                    <a:lstStyle/>
                    <a:p>
                      <a:pPr algn="just" fontAlgn="base">
                        <a:spcAft>
                          <a:spcPts val="0"/>
                        </a:spcAft>
                      </a:pPr>
                      <a:endParaRPr lang="pt-BR" sz="1400" dirty="0">
                        <a:latin typeface="Arial Narrow" pitchFamily="34" charset="0"/>
                        <a:ea typeface="Times New Roman"/>
                      </a:endParaRPr>
                    </a:p>
                  </a:txBody>
                  <a:tcPr marL="152399" marR="152399" marT="76150" marB="76150" anchor="ctr">
                    <a:cell3D prstMaterial="dkEdge">
                      <a:bevel w="25400" h="25400" prst="angle"/>
                      <a:lightRig rig="flood" dir="t"/>
                    </a:cell3D>
                  </a:tcPr>
                </a:tc>
                <a:tc>
                  <a:txBody>
                    <a:bodyPr/>
                    <a:lstStyle/>
                    <a:p>
                      <a:pPr algn="ctr" fontAlgn="base">
                        <a:spcAft>
                          <a:spcPts val="0"/>
                        </a:spcAft>
                      </a:pPr>
                      <a:r>
                        <a:rPr lang="pt-BR" sz="1500" dirty="0">
                          <a:latin typeface="Arial Narrow" panose="020B0606020202030204" pitchFamily="34" charset="0"/>
                          <a:cs typeface="Arial" pitchFamily="34" charset="0"/>
                        </a:rPr>
                        <a:t>18,870968%</a:t>
                      </a:r>
                      <a:endParaRPr lang="pt-BR" sz="1500" b="1" dirty="0">
                        <a:latin typeface="Arial Narrow" panose="020B0606020202030204" pitchFamily="34" charset="0"/>
                        <a:ea typeface="Times New Roman"/>
                        <a:cs typeface="Arial" pitchFamily="34" charset="0"/>
                      </a:endParaRPr>
                    </a:p>
                  </a:txBody>
                  <a:tcPr marL="129600" marR="129600" marT="108000" marB="10800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Título 2"/>
          <p:cNvSpPr txBox="1">
            <a:spLocks/>
          </p:cNvSpPr>
          <p:nvPr/>
        </p:nvSpPr>
        <p:spPr bwMode="ltGray">
          <a:xfrm>
            <a:off x="683999" y="462782"/>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GANHO DE CAPITAL - IRPF 2026</a:t>
            </a:r>
          </a:p>
        </p:txBody>
      </p:sp>
      <p:sp>
        <p:nvSpPr>
          <p:cNvPr id="5" name="Espaço Reservado para Número de Slide 4">
            <a:extLst>
              <a:ext uri="{FF2B5EF4-FFF2-40B4-BE49-F238E27FC236}">
                <a16:creationId xmlns:a16="http://schemas.microsoft.com/office/drawing/2014/main" id="{078AA4C9-C7CA-1D4C-AA0A-49A2FCFE978A}"/>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25</a:t>
            </a:fld>
            <a:endParaRPr lang="pt-BR" dirty="0"/>
          </a:p>
        </p:txBody>
      </p:sp>
      <p:pic>
        <p:nvPicPr>
          <p:cNvPr id="10" name="object 4">
            <a:extLst>
              <a:ext uri="{FF2B5EF4-FFF2-40B4-BE49-F238E27FC236}">
                <a16:creationId xmlns:a16="http://schemas.microsoft.com/office/drawing/2014/main" id="{F6AFA048-8AD8-5ECD-1CEE-37177EAE0CC1}"/>
              </a:ext>
            </a:extLst>
          </p:cNvPr>
          <p:cNvPicPr/>
          <p:nvPr/>
        </p:nvPicPr>
        <p:blipFill>
          <a:blip r:embed="rId2" cstate="print"/>
          <a:stretch>
            <a:fillRect/>
          </a:stretch>
        </p:blipFill>
        <p:spPr>
          <a:xfrm>
            <a:off x="7628576" y="6279745"/>
            <a:ext cx="1142479" cy="448848"/>
          </a:xfrm>
          <a:prstGeom prst="rect">
            <a:avLst/>
          </a:prstGeom>
        </p:spPr>
      </p:pic>
      <p:pic>
        <p:nvPicPr>
          <p:cNvPr id="11" name="object 5">
            <a:extLst>
              <a:ext uri="{FF2B5EF4-FFF2-40B4-BE49-F238E27FC236}">
                <a16:creationId xmlns:a16="http://schemas.microsoft.com/office/drawing/2014/main" id="{2B37CB05-2029-599F-ED3B-74A98FBDB9D1}"/>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379786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9BBFA0F-08A1-E05B-CB37-FD3FACE705C7}"/>
              </a:ext>
            </a:extLst>
          </p:cNvPr>
          <p:cNvSpPr/>
          <p:nvPr/>
        </p:nvSpPr>
        <p:spPr>
          <a:xfrm>
            <a:off x="198001" y="1819237"/>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198001" y="1841544"/>
            <a:ext cx="8748000" cy="2400299"/>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PAGAMENTO DO IMPOSTO SOBRE GANHOS DE CAPITAL</a:t>
            </a:r>
          </a:p>
          <a:p>
            <a:pPr algn="just" defTabSz="617210">
              <a:defRPr/>
            </a:pPr>
            <a:endParaRPr lang="pt-BR" sz="1700" b="1" dirty="0">
              <a:solidFill>
                <a:prstClr val="black"/>
              </a:solidFill>
              <a:latin typeface="Arial Narrow" pitchFamily="34" charset="0"/>
            </a:endParaRPr>
          </a:p>
          <a:p>
            <a:pPr marL="262886" indent="-257171" algn="just" defTabSz="617210">
              <a:buClr>
                <a:prstClr val="black"/>
              </a:buClr>
              <a:buFont typeface="Wingdings" panose="05000000000000000000" pitchFamily="2" charset="2"/>
              <a:buChar char="v"/>
              <a:defRPr/>
            </a:pPr>
            <a:r>
              <a:rPr lang="pt-BR" sz="1700" b="1" dirty="0">
                <a:solidFill>
                  <a:srgbClr val="000067"/>
                </a:solidFill>
                <a:latin typeface="Arial Narrow" pitchFamily="34" charset="0"/>
              </a:rPr>
              <a:t>Este imposto deve ser pago</a:t>
            </a:r>
            <a:r>
              <a:rPr lang="pt-BR" sz="1700" dirty="0">
                <a:solidFill>
                  <a:srgbClr val="0000FF"/>
                </a:solidFill>
                <a:latin typeface="Arial Narrow" pitchFamily="34" charset="0"/>
              </a:rPr>
              <a:t> </a:t>
            </a:r>
            <a:r>
              <a:rPr lang="pt-BR" sz="1700" dirty="0">
                <a:solidFill>
                  <a:prstClr val="black"/>
                </a:solidFill>
                <a:latin typeface="Arial Narrow" pitchFamily="34" charset="0"/>
              </a:rPr>
              <a:t>pelo inventariante, por meio de DARF (código 4600 - Ganho de Capital de bens ou direitos localizados no Brasil; código 8523 - Ganho de Capital de bens ou direitos e/ou aplicações financeiras liquidadas ou resgatadas, localizados no exterior e código 8960 - Ganho de Capital de moeda estrangeira mantida em espécie) em nome e com o número de inscrição no CPF do de cujus, até a data prevista para a entrega da Declaração Final de Espólio.</a:t>
            </a:r>
          </a:p>
        </p:txBody>
      </p:sp>
      <p:sp>
        <p:nvSpPr>
          <p:cNvPr id="7" name="Título 2"/>
          <p:cNvSpPr txBox="1">
            <a:spLocks/>
          </p:cNvSpPr>
          <p:nvPr/>
        </p:nvSpPr>
        <p:spPr bwMode="ltGray">
          <a:xfrm>
            <a:off x="684000" y="919363"/>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7DBF6365-7B75-7533-2192-9F3275736140}"/>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26</a:t>
            </a:fld>
            <a:endParaRPr lang="pt-BR" dirty="0"/>
          </a:p>
        </p:txBody>
      </p:sp>
      <p:pic>
        <p:nvPicPr>
          <p:cNvPr id="9" name="object 4">
            <a:extLst>
              <a:ext uri="{FF2B5EF4-FFF2-40B4-BE49-F238E27FC236}">
                <a16:creationId xmlns:a16="http://schemas.microsoft.com/office/drawing/2014/main" id="{785B55A5-C188-15D7-6539-81EFF0D00C0C}"/>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D4385C4B-1A23-91EB-AF83-ACE3F8AA112B}"/>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201712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DAE3CF6-CA9C-26AC-48B3-EDCBA692F450}"/>
              </a:ext>
            </a:extLst>
          </p:cNvPr>
          <p:cNvSpPr/>
          <p:nvPr/>
        </p:nvSpPr>
        <p:spPr>
          <a:xfrm>
            <a:off x="198001" y="1530270"/>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198001" y="1555409"/>
            <a:ext cx="8748000" cy="3596878"/>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PAGAMENTO DO IMPOSTO SOBRE GANHOS DE CAPITAL</a:t>
            </a:r>
          </a:p>
          <a:p>
            <a:pPr algn="just" defTabSz="617210">
              <a:defRPr/>
            </a:pPr>
            <a:endParaRPr lang="pt-BR" sz="1700" dirty="0">
              <a:solidFill>
                <a:prstClr val="black"/>
              </a:solidFill>
              <a:latin typeface="Arial Narrow" pitchFamily="34" charset="0"/>
            </a:endParaRPr>
          </a:p>
          <a:p>
            <a:pPr marL="262886" indent="-257171" algn="just" defTabSz="617210">
              <a:buFont typeface="Wingdings" panose="05000000000000000000" pitchFamily="2" charset="2"/>
              <a:buChar char="v"/>
              <a:defRPr/>
            </a:pPr>
            <a:r>
              <a:rPr lang="pt-BR" sz="1700" b="1" dirty="0">
                <a:solidFill>
                  <a:prstClr val="black"/>
                </a:solidFill>
                <a:latin typeface="Arial Narrow" pitchFamily="34" charset="0"/>
              </a:rPr>
              <a:t>Perguntas e Respostas IRPF 2024 - Pergunta 591 - Qual é o prazo para o pagamento do imposto na transferência de bens e direitos por herança ou legado?</a:t>
            </a:r>
          </a:p>
          <a:p>
            <a:pPr marL="674359" lvl="1" indent="-257171" algn="just" defTabSz="617210">
              <a:buFont typeface="Wingdings" panose="05000000000000000000" pitchFamily="2" charset="2"/>
              <a:buChar char="Ø"/>
              <a:defRPr/>
            </a:pPr>
            <a:endParaRPr lang="pt-BR" sz="1700" b="1" dirty="0">
              <a:solidFill>
                <a:prstClr val="black"/>
              </a:solidFill>
              <a:latin typeface="Arial Narrow" pitchFamily="34" charset="0"/>
            </a:endParaRPr>
          </a:p>
          <a:p>
            <a:pPr marL="481481" lvl="1" indent="-241455" algn="just" defTabSz="617210">
              <a:buFont typeface="Wingdings" panose="05000000000000000000" pitchFamily="2" charset="2"/>
              <a:buChar char="Ø"/>
              <a:defRPr/>
            </a:pPr>
            <a:r>
              <a:rPr lang="pt-BR" sz="1700" b="1" dirty="0">
                <a:solidFill>
                  <a:prstClr val="black"/>
                </a:solidFill>
                <a:latin typeface="Arial Narrow" pitchFamily="34" charset="0"/>
              </a:rPr>
              <a:t>Resposta:</a:t>
            </a:r>
            <a:r>
              <a:rPr lang="pt-BR" sz="1700" dirty="0">
                <a:solidFill>
                  <a:prstClr val="black"/>
                </a:solidFill>
                <a:latin typeface="Arial Narrow" pitchFamily="34" charset="0"/>
              </a:rPr>
              <a:t> Se transferência dos bens ou direitos for efetuada por valor superior àquele que vinha sendo declarado, a diferença a maior sujeitar-se-á à incidência de imposto sobre a renda à alíquota de 15%, em nome do espólio. O imposto devido sobre o ganho de capital deve ser pago pelo inventariante </a:t>
            </a:r>
            <a:r>
              <a:rPr lang="pt-BR" sz="1700" b="1" dirty="0">
                <a:solidFill>
                  <a:srgbClr val="0000FF"/>
                </a:solidFill>
                <a:latin typeface="Arial Narrow" pitchFamily="34" charset="0"/>
              </a:rPr>
              <a:t>até a data prevista para a entrega da Declaração Final de Espólio</a:t>
            </a:r>
            <a:r>
              <a:rPr lang="pt-BR" sz="1700" dirty="0">
                <a:solidFill>
                  <a:prstClr val="black"/>
                </a:solidFill>
                <a:latin typeface="Arial Narrow" pitchFamily="34" charset="0"/>
              </a:rPr>
              <a:t>. Preencher, utilizando-se do programa gerador específico, o Demonstrativo de Apuração dos Ganhos de Capital, exportando o seu resultado para a Declaração Final de Espólio.</a:t>
            </a:r>
          </a:p>
        </p:txBody>
      </p:sp>
      <p:sp>
        <p:nvSpPr>
          <p:cNvPr id="7" name="Retângulo 6"/>
          <p:cNvSpPr/>
          <p:nvPr/>
        </p:nvSpPr>
        <p:spPr>
          <a:xfrm>
            <a:off x="683999" y="4557400"/>
            <a:ext cx="8261999" cy="684000"/>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1">
            <a:schemeClr val="accent4"/>
          </a:lnRef>
          <a:fillRef idx="2">
            <a:schemeClr val="accent4"/>
          </a:fillRef>
          <a:effectRef idx="1">
            <a:schemeClr val="accent4"/>
          </a:effectRef>
          <a:fontRef idx="minor">
            <a:schemeClr val="dk1"/>
          </a:fontRef>
        </p:style>
        <p:txBody>
          <a:bodyPr anchor="ctr"/>
          <a:lstStyle/>
          <a:p>
            <a:pPr algn="just" defTabSz="617210">
              <a:defRPr/>
            </a:pPr>
            <a:r>
              <a:rPr lang="pt-BR" sz="1200" dirty="0">
                <a:solidFill>
                  <a:prstClr val="black"/>
                </a:solidFill>
                <a:latin typeface="Arial Narrow" panose="020B0606020202030204" pitchFamily="34" charset="0"/>
                <a:cs typeface="Arial" charset="0"/>
              </a:rPr>
              <a:t>(Lei nº 9.532, de 10 de dezembro de 1997; Lei nº 9.779, de 19 de janeiro de 1999, </a:t>
            </a:r>
            <a:r>
              <a:rPr lang="pt-BR" sz="1200" dirty="0" err="1">
                <a:solidFill>
                  <a:prstClr val="black"/>
                </a:solidFill>
                <a:latin typeface="Arial Narrow" panose="020B0606020202030204" pitchFamily="34" charset="0"/>
                <a:cs typeface="Arial" charset="0"/>
              </a:rPr>
              <a:t>arts</a:t>
            </a:r>
            <a:r>
              <a:rPr lang="pt-BR" sz="1200" dirty="0">
                <a:solidFill>
                  <a:prstClr val="black"/>
                </a:solidFill>
                <a:latin typeface="Arial Narrow" panose="020B0606020202030204" pitchFamily="34" charset="0"/>
                <a:cs typeface="Arial" charset="0"/>
              </a:rPr>
              <a:t>. 10, 16 e 22; Instrução Normativa SRF nº 84, de 11 de outubro de 2001, </a:t>
            </a:r>
            <a:r>
              <a:rPr lang="pt-BR" sz="1200" dirty="0" err="1">
                <a:solidFill>
                  <a:prstClr val="black"/>
                </a:solidFill>
                <a:latin typeface="Arial Narrow" panose="020B0606020202030204" pitchFamily="34" charset="0"/>
                <a:cs typeface="Arial" charset="0"/>
              </a:rPr>
              <a:t>arts</a:t>
            </a:r>
            <a:r>
              <a:rPr lang="pt-BR" sz="1200" dirty="0">
                <a:solidFill>
                  <a:prstClr val="black"/>
                </a:solidFill>
                <a:latin typeface="Arial Narrow" panose="020B0606020202030204" pitchFamily="34" charset="0"/>
                <a:cs typeface="Arial" charset="0"/>
              </a:rPr>
              <a:t>. 3º, inciso II, e 30, § 3º, inciso III; e Decreto nº 9.580, de 22 de novembro de 2018 - Regulamento do Imposto sobre a Renda - RIR/2018, </a:t>
            </a:r>
            <a:r>
              <a:rPr lang="pt-BR" sz="1200" dirty="0" err="1">
                <a:solidFill>
                  <a:prstClr val="black"/>
                </a:solidFill>
                <a:latin typeface="Arial Narrow" panose="020B0606020202030204" pitchFamily="34" charset="0"/>
                <a:cs typeface="Arial" charset="0"/>
              </a:rPr>
              <a:t>arts</a:t>
            </a:r>
            <a:r>
              <a:rPr lang="pt-BR" sz="1200" dirty="0">
                <a:solidFill>
                  <a:prstClr val="black"/>
                </a:solidFill>
                <a:latin typeface="Arial Narrow" panose="020B0606020202030204" pitchFamily="34" charset="0"/>
                <a:cs typeface="Arial" charset="0"/>
              </a:rPr>
              <a:t>. 130, 132, inciso I, 133, 140, inciso III, e 843, § 2º, inciso I) </a:t>
            </a:r>
          </a:p>
        </p:txBody>
      </p:sp>
      <p:sp>
        <p:nvSpPr>
          <p:cNvPr id="8" name="Título 2"/>
          <p:cNvSpPr txBox="1">
            <a:spLocks/>
          </p:cNvSpPr>
          <p:nvPr/>
        </p:nvSpPr>
        <p:spPr bwMode="ltGray">
          <a:xfrm>
            <a:off x="684000" y="630397"/>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E8B797D6-BAF7-48BD-07AA-3B98036ADB0F}"/>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27</a:t>
            </a:fld>
            <a:endParaRPr lang="pt-BR" dirty="0"/>
          </a:p>
        </p:txBody>
      </p:sp>
      <p:pic>
        <p:nvPicPr>
          <p:cNvPr id="10" name="object 4">
            <a:extLst>
              <a:ext uri="{FF2B5EF4-FFF2-40B4-BE49-F238E27FC236}">
                <a16:creationId xmlns:a16="http://schemas.microsoft.com/office/drawing/2014/main" id="{90413D42-672B-6561-A519-04350C7A1E1C}"/>
              </a:ext>
            </a:extLst>
          </p:cNvPr>
          <p:cNvPicPr/>
          <p:nvPr/>
        </p:nvPicPr>
        <p:blipFill>
          <a:blip r:embed="rId2" cstate="print"/>
          <a:stretch>
            <a:fillRect/>
          </a:stretch>
        </p:blipFill>
        <p:spPr>
          <a:xfrm>
            <a:off x="7628576" y="6279745"/>
            <a:ext cx="1142479" cy="448848"/>
          </a:xfrm>
          <a:prstGeom prst="rect">
            <a:avLst/>
          </a:prstGeom>
        </p:spPr>
      </p:pic>
      <p:pic>
        <p:nvPicPr>
          <p:cNvPr id="11" name="object 5">
            <a:extLst>
              <a:ext uri="{FF2B5EF4-FFF2-40B4-BE49-F238E27FC236}">
                <a16:creationId xmlns:a16="http://schemas.microsoft.com/office/drawing/2014/main" id="{900B4BB7-96DE-4C28-9FB3-0B7C2C02DF78}"/>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568266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F3DCD84-30A7-4C1D-AFD1-CCE8352C2DF2}"/>
              </a:ext>
            </a:extLst>
          </p:cNvPr>
          <p:cNvSpPr/>
          <p:nvPr/>
        </p:nvSpPr>
        <p:spPr>
          <a:xfrm>
            <a:off x="198001" y="1154958"/>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a:solidFill>
                <a:srgbClr val="FFFFFF"/>
              </a:solidFill>
              <a:latin typeface="Candara"/>
            </a:endParaRPr>
          </a:p>
        </p:txBody>
      </p:sp>
      <p:sp>
        <p:nvSpPr>
          <p:cNvPr id="4" name="CaixaDeTexto 3"/>
          <p:cNvSpPr txBox="1"/>
          <p:nvPr/>
        </p:nvSpPr>
        <p:spPr>
          <a:xfrm>
            <a:off x="198001" y="1183311"/>
            <a:ext cx="8748000" cy="3596878"/>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BENS DA ATIVIDADE RURAL</a:t>
            </a:r>
          </a:p>
          <a:p>
            <a:pPr algn="just" defTabSz="617210">
              <a:defRPr/>
            </a:pPr>
            <a:endParaRPr lang="pt-BR" sz="1700" b="1"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Os bens da atividade rural </a:t>
            </a:r>
            <a:r>
              <a:rPr lang="pt-BR" sz="1700" b="1" dirty="0">
                <a:solidFill>
                  <a:srgbClr val="0000FF"/>
                </a:solidFill>
                <a:latin typeface="Arial Narrow" pitchFamily="34" charset="0"/>
              </a:rPr>
              <a:t>que tenham sido deduzidos como despesa da atividade rural </a:t>
            </a:r>
            <a:r>
              <a:rPr lang="pt-BR" sz="1700" dirty="0">
                <a:solidFill>
                  <a:prstClr val="black"/>
                </a:solidFill>
                <a:latin typeface="Arial Narrow" pitchFamily="34" charset="0"/>
              </a:rPr>
              <a:t>não devem ser declarados na ficha Bens e Direitos e a sua transmissão ao meeiro, aos herdeiros ou aos legatários não segue as disposições relativas ao ganho de capital na transmissão dos demais bens e direitos;</a:t>
            </a:r>
          </a:p>
          <a:p>
            <a:pPr marL="257171"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Nesse caso, deve ser preenchido o demonstrativo da Atividade Rural, informando o valor de transmissão como receita da atividade rural em nome do espólio, no mês da transmissão;</a:t>
            </a:r>
          </a:p>
          <a:p>
            <a:pPr marL="257171"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Para o beneficiário que continuar a explorar a atividade rural, o valor da transmissão dos bens da </a:t>
            </a:r>
          </a:p>
          <a:p>
            <a:pPr marL="255956" algn="just" defTabSz="617210">
              <a:defRPr/>
            </a:pPr>
            <a:r>
              <a:rPr lang="pt-BR" sz="1700" dirty="0">
                <a:solidFill>
                  <a:prstClr val="black"/>
                </a:solidFill>
                <a:latin typeface="Arial Narrow" pitchFamily="34" charset="0"/>
              </a:rPr>
              <a:t>atividade rural caracteriza-se como despesa da atividade rural;</a:t>
            </a:r>
          </a:p>
          <a:p>
            <a:pPr marL="257171"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Para o beneficiário que não explorar a atividade rural, o valor da transmissão dos </a:t>
            </a:r>
          </a:p>
          <a:p>
            <a:pPr algn="just" defTabSz="617210">
              <a:defRPr/>
            </a:pPr>
            <a:r>
              <a:rPr lang="pt-BR" sz="1700" dirty="0">
                <a:solidFill>
                  <a:prstClr val="black"/>
                </a:solidFill>
                <a:latin typeface="Arial Narrow" pitchFamily="34" charset="0"/>
              </a:rPr>
              <a:t>     bens da atividade rural é considerado como custo de aquisição para efeito de </a:t>
            </a:r>
          </a:p>
          <a:p>
            <a:pPr algn="just" defTabSz="617210">
              <a:defRPr/>
            </a:pPr>
            <a:r>
              <a:rPr lang="pt-BR" sz="1700" dirty="0">
                <a:solidFill>
                  <a:prstClr val="black"/>
                </a:solidFill>
                <a:latin typeface="Arial Narrow" pitchFamily="34" charset="0"/>
              </a:rPr>
              <a:t>     ganho de capital em futura alienação desses bens.</a:t>
            </a:r>
          </a:p>
        </p:txBody>
      </p:sp>
      <p:sp>
        <p:nvSpPr>
          <p:cNvPr id="7" name="Título 2"/>
          <p:cNvSpPr txBox="1">
            <a:spLocks/>
          </p:cNvSpPr>
          <p:nvPr/>
        </p:nvSpPr>
        <p:spPr bwMode="ltGray">
          <a:xfrm>
            <a:off x="684000" y="332799"/>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Freeform 7">
            <a:extLst>
              <a:ext uri="{FF2B5EF4-FFF2-40B4-BE49-F238E27FC236}">
                <a16:creationId xmlns:a16="http://schemas.microsoft.com/office/drawing/2014/main" id="{8CF64077-39EE-1252-1ED9-56E16A1FAA49}"/>
              </a:ext>
            </a:extLst>
          </p:cNvPr>
          <p:cNvSpPr/>
          <p:nvPr/>
        </p:nvSpPr>
        <p:spPr>
          <a:xfrm>
            <a:off x="7141914" y="3918458"/>
            <a:ext cx="1804087" cy="1807853"/>
          </a:xfrm>
          <a:custGeom>
            <a:avLst/>
            <a:gdLst/>
            <a:ahLst/>
            <a:cxnLst/>
            <a:rect l="l" t="t" r="r" b="b"/>
            <a:pathLst>
              <a:path w="4106228" h="4114800">
                <a:moveTo>
                  <a:pt x="0" y="0"/>
                </a:moveTo>
                <a:lnTo>
                  <a:pt x="4106227" y="0"/>
                </a:lnTo>
                <a:lnTo>
                  <a:pt x="410622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Espaço Reservado para Número de Slide 5">
            <a:extLst>
              <a:ext uri="{FF2B5EF4-FFF2-40B4-BE49-F238E27FC236}">
                <a16:creationId xmlns:a16="http://schemas.microsoft.com/office/drawing/2014/main" id="{31B3B1B5-D534-10CD-C64A-D2B72C9E92E9}"/>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28</a:t>
            </a:fld>
            <a:endParaRPr lang="pt-BR" dirty="0"/>
          </a:p>
        </p:txBody>
      </p:sp>
      <p:pic>
        <p:nvPicPr>
          <p:cNvPr id="10" name="object 4">
            <a:extLst>
              <a:ext uri="{FF2B5EF4-FFF2-40B4-BE49-F238E27FC236}">
                <a16:creationId xmlns:a16="http://schemas.microsoft.com/office/drawing/2014/main" id="{707117F3-F838-E416-803B-6F12D5FAC0DD}"/>
              </a:ext>
            </a:extLst>
          </p:cNvPr>
          <p:cNvPicPr/>
          <p:nvPr/>
        </p:nvPicPr>
        <p:blipFill>
          <a:blip r:embed="rId4" cstate="print"/>
          <a:stretch>
            <a:fillRect/>
          </a:stretch>
        </p:blipFill>
        <p:spPr>
          <a:xfrm>
            <a:off x="7628576" y="6279745"/>
            <a:ext cx="1142479" cy="448848"/>
          </a:xfrm>
          <a:prstGeom prst="rect">
            <a:avLst/>
          </a:prstGeom>
        </p:spPr>
      </p:pic>
      <p:pic>
        <p:nvPicPr>
          <p:cNvPr id="11" name="object 5">
            <a:extLst>
              <a:ext uri="{FF2B5EF4-FFF2-40B4-BE49-F238E27FC236}">
                <a16:creationId xmlns:a16="http://schemas.microsoft.com/office/drawing/2014/main" id="{FC3DD32E-779D-F556-F480-F936347743E7}"/>
              </a:ext>
            </a:extLst>
          </p:cNvPr>
          <p:cNvPicPr/>
          <p:nvPr/>
        </p:nvPicPr>
        <p:blipFill>
          <a:blip r:embed="rId5"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2344380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5589351-28BF-C9B6-7244-4E44A29D67EA}"/>
              </a:ext>
            </a:extLst>
          </p:cNvPr>
          <p:cNvSpPr/>
          <p:nvPr/>
        </p:nvSpPr>
        <p:spPr>
          <a:xfrm>
            <a:off x="198001" y="2152858"/>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198001" y="2193192"/>
            <a:ext cx="8748000" cy="2453878"/>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BENS E DIREITOS ALIENADOS NO ANO-CALENDÁRIO</a:t>
            </a:r>
            <a:r>
              <a:rPr lang="pt-BR" sz="1700" dirty="0">
                <a:solidFill>
                  <a:srgbClr val="144472"/>
                </a:solidFill>
                <a:latin typeface="Arial Narrow" pitchFamily="34" charset="0"/>
              </a:rPr>
              <a:t> </a:t>
            </a:r>
          </a:p>
          <a:p>
            <a:pPr algn="just" defTabSz="617210">
              <a:defRPr/>
            </a:pPr>
            <a:endParaRPr lang="pt-BR" sz="1700"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No campo Discriminação, informe os dados relativos aos bens e direitos alienados no ano-calendário, o nome, o número de inscrição no CPF ou no CNPJ do adquirente, a data e o valor da alienação;</a:t>
            </a:r>
          </a:p>
          <a:p>
            <a:pPr marL="257171"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a:p>
            <a:pPr marL="257171" indent="-257171" algn="just" defTabSz="617210">
              <a:buFont typeface="Wingdings" panose="05000000000000000000" pitchFamily="2" charset="2"/>
              <a:buChar char="v"/>
              <a:defRPr/>
            </a:pPr>
            <a:r>
              <a:rPr lang="pt-BR" sz="1700" dirty="0">
                <a:solidFill>
                  <a:prstClr val="black"/>
                </a:solidFill>
                <a:latin typeface="Arial Narrow" pitchFamily="34" charset="0"/>
              </a:rPr>
              <a:t>Não preencha os campos Situação na data da partilha (R$) e Valor de transferência (R$).</a:t>
            </a:r>
          </a:p>
        </p:txBody>
      </p:sp>
      <p:sp>
        <p:nvSpPr>
          <p:cNvPr id="6" name="Título 2"/>
          <p:cNvSpPr txBox="1">
            <a:spLocks/>
          </p:cNvSpPr>
          <p:nvPr/>
        </p:nvSpPr>
        <p:spPr bwMode="ltGray">
          <a:xfrm>
            <a:off x="684000" y="1220460"/>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8C0D0ACE-D3BF-F7CB-4563-003E1B3AC03D}"/>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29</a:t>
            </a:fld>
            <a:endParaRPr lang="pt-BR" dirty="0"/>
          </a:p>
        </p:txBody>
      </p:sp>
      <p:pic>
        <p:nvPicPr>
          <p:cNvPr id="9" name="object 4">
            <a:extLst>
              <a:ext uri="{FF2B5EF4-FFF2-40B4-BE49-F238E27FC236}">
                <a16:creationId xmlns:a16="http://schemas.microsoft.com/office/drawing/2014/main" id="{80FB4873-4544-5023-083D-A203F91538B8}"/>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A893DCCE-AA9F-C7AF-5D9B-99298157EB33}"/>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399241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Imagem 7">
            <a:extLst>
              <a:ext uri="{FF2B5EF4-FFF2-40B4-BE49-F238E27FC236}">
                <a16:creationId xmlns:a16="http://schemas.microsoft.com/office/drawing/2014/main" id="{713C55A6-C1E7-A395-6123-BD179440B14E}"/>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7051" r="7051"/>
          <a:stretch/>
        </p:blipFill>
        <p:spPr>
          <a:xfrm>
            <a:off x="0" y="0"/>
            <a:ext cx="7808913" cy="6858000"/>
          </a:xfrm>
        </p:spPr>
      </p:pic>
      <p:sp>
        <p:nvSpPr>
          <p:cNvPr id="2" name="Título 1">
            <a:extLst>
              <a:ext uri="{FF2B5EF4-FFF2-40B4-BE49-F238E27FC236}">
                <a16:creationId xmlns:a16="http://schemas.microsoft.com/office/drawing/2014/main" id="{ED5CDA05-64AE-ABDD-D796-C5CD21F6E98A}"/>
              </a:ext>
            </a:extLst>
          </p:cNvPr>
          <p:cNvSpPr>
            <a:spLocks noGrp="1"/>
          </p:cNvSpPr>
          <p:nvPr>
            <p:ph type="ctrTitle" idx="4294967295"/>
          </p:nvPr>
        </p:nvSpPr>
        <p:spPr>
          <a:xfrm>
            <a:off x="2400300" y="2809875"/>
            <a:ext cx="6743700" cy="1046163"/>
          </a:xfrm>
          <a:solidFill>
            <a:schemeClr val="bg1"/>
          </a:solidFill>
        </p:spPr>
        <p:txBody>
          <a:bodyPr anchor="ctr" anchorCtr="0"/>
          <a:lstStyle/>
          <a:p>
            <a:pPr algn="l">
              <a:lnSpc>
                <a:spcPct val="100000"/>
              </a:lnSpc>
            </a:pPr>
            <a:r>
              <a:rPr lang="pt-BR" sz="2988" b="1" kern="0" spc="0" dirty="0">
                <a:solidFill>
                  <a:srgbClr val="002060"/>
                </a:solidFill>
                <a:effectLst>
                  <a:outerShdw blurRad="38100" dist="38100" dir="2700000" algn="tl">
                    <a:srgbClr val="000000">
                      <a:alpha val="43137"/>
                    </a:srgbClr>
                  </a:outerShdw>
                </a:effectLst>
                <a:latin typeface="Arial Narrow" panose="020B0606020202030204" pitchFamily="34" charset="0"/>
              </a:rPr>
              <a:t>ESPÓLIO</a:t>
            </a:r>
            <a:endParaRPr lang="pt-BR" sz="2988" b="1" spc="0" dirty="0">
              <a:solidFill>
                <a:srgbClr val="002060"/>
              </a:solidFill>
            </a:endParaRPr>
          </a:p>
        </p:txBody>
      </p:sp>
      <p:sp>
        <p:nvSpPr>
          <p:cNvPr id="5" name="Retângulo 4">
            <a:extLst>
              <a:ext uri="{FF2B5EF4-FFF2-40B4-BE49-F238E27FC236}">
                <a16:creationId xmlns:a16="http://schemas.microsoft.com/office/drawing/2014/main" id="{07CF63E1-9EC6-449A-74DE-84E245E610B6}"/>
              </a:ext>
            </a:extLst>
          </p:cNvPr>
          <p:cNvSpPr/>
          <p:nvPr/>
        </p:nvSpPr>
        <p:spPr>
          <a:xfrm>
            <a:off x="7808686" y="0"/>
            <a:ext cx="133531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77945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CCE8ABB7-627B-976B-A05D-23DF27046F8A}"/>
              </a:ext>
            </a:extLst>
          </p:cNvPr>
          <p:cNvSpPr/>
          <p:nvPr/>
        </p:nvSpPr>
        <p:spPr>
          <a:xfrm>
            <a:off x="198001" y="3785308"/>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 algn="just" defTabSz="617210">
              <a:defRPr/>
            </a:pPr>
            <a:r>
              <a:rPr lang="pt-BR" sz="1700" b="1" dirty="0">
                <a:solidFill>
                  <a:srgbClr val="144472"/>
                </a:solidFill>
                <a:latin typeface="Arial Narrow" pitchFamily="34" charset="0"/>
              </a:rPr>
              <a:t>RESTITUIÇÃO DO IMPOSTO </a:t>
            </a:r>
          </a:p>
        </p:txBody>
      </p:sp>
      <p:sp>
        <p:nvSpPr>
          <p:cNvPr id="3" name="Retângulo 2">
            <a:extLst>
              <a:ext uri="{FF2B5EF4-FFF2-40B4-BE49-F238E27FC236}">
                <a16:creationId xmlns:a16="http://schemas.microsoft.com/office/drawing/2014/main" id="{0A61F22E-C6D8-59B0-D9D6-3670E64E03FE}"/>
              </a:ext>
            </a:extLst>
          </p:cNvPr>
          <p:cNvSpPr/>
          <p:nvPr/>
        </p:nvSpPr>
        <p:spPr>
          <a:xfrm>
            <a:off x="198001" y="1419540"/>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6" name="Título 2"/>
          <p:cNvSpPr txBox="1">
            <a:spLocks/>
          </p:cNvSpPr>
          <p:nvPr/>
        </p:nvSpPr>
        <p:spPr bwMode="ltGray">
          <a:xfrm>
            <a:off x="684000" y="636773"/>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7" name="Espaço Reservado para Número de Slide 6">
            <a:extLst>
              <a:ext uri="{FF2B5EF4-FFF2-40B4-BE49-F238E27FC236}">
                <a16:creationId xmlns:a16="http://schemas.microsoft.com/office/drawing/2014/main" id="{0A4C9CD7-0C9E-D30F-6E6A-056FA82DC3B2}"/>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30</a:t>
            </a:fld>
            <a:endParaRPr lang="pt-BR" dirty="0"/>
          </a:p>
        </p:txBody>
      </p:sp>
      <p:sp>
        <p:nvSpPr>
          <p:cNvPr id="4" name="CaixaDeTexto 3"/>
          <p:cNvSpPr txBox="1"/>
          <p:nvPr/>
        </p:nvSpPr>
        <p:spPr>
          <a:xfrm>
            <a:off x="198001" y="1435170"/>
            <a:ext cx="8748000" cy="3648993"/>
          </a:xfrm>
          <a:prstGeom prst="rect">
            <a:avLst/>
          </a:prstGeom>
          <a:noFill/>
        </p:spPr>
        <p:txBody>
          <a:bodyPr wrap="square" rtlCol="0">
            <a:noAutofit/>
          </a:bodyPr>
          <a:lstStyle/>
          <a:p>
            <a:pPr marL="5715" algn="just" defTabSz="617210">
              <a:defRPr/>
            </a:pPr>
            <a:r>
              <a:rPr lang="pt-BR" sz="1700" b="1" dirty="0">
                <a:solidFill>
                  <a:srgbClr val="144472"/>
                </a:solidFill>
                <a:latin typeface="Arial Narrow" pitchFamily="34" charset="0"/>
              </a:rPr>
              <a:t>PAGAMENTO DO IMPOSTO </a:t>
            </a:r>
          </a:p>
          <a:p>
            <a:pPr marL="5715" algn="just" defTabSz="617210">
              <a:defRPr/>
            </a:pPr>
            <a:endParaRPr lang="pt-BR" sz="1700" b="1" dirty="0">
              <a:solidFill>
                <a:prstClr val="black"/>
              </a:solidFill>
              <a:latin typeface="Arial Narrow" pitchFamily="34" charset="0"/>
            </a:endParaRPr>
          </a:p>
          <a:p>
            <a:pPr marL="262886" indent="-257171" algn="just" defTabSz="617210">
              <a:buFont typeface="Wingdings" panose="05000000000000000000" pitchFamily="2" charset="2"/>
              <a:buChar char="v"/>
              <a:defRPr/>
            </a:pPr>
            <a:r>
              <a:rPr lang="pt-BR" sz="1700" dirty="0">
                <a:solidFill>
                  <a:prstClr val="black"/>
                </a:solidFill>
                <a:latin typeface="Arial Narrow" pitchFamily="34" charset="0"/>
              </a:rPr>
              <a:t>O pagamento do imposto deve ser efetuado </a:t>
            </a:r>
            <a:r>
              <a:rPr lang="pt-BR" sz="1700" b="1" dirty="0">
                <a:solidFill>
                  <a:srgbClr val="0000FF"/>
                </a:solidFill>
                <a:latin typeface="Arial Narrow" pitchFamily="34" charset="0"/>
              </a:rPr>
              <a:t>até a data prevista para a apresentação da Declaração Final de Espólio</a:t>
            </a:r>
            <a:r>
              <a:rPr lang="pt-BR" sz="1700" dirty="0">
                <a:solidFill>
                  <a:prstClr val="black"/>
                </a:solidFill>
                <a:latin typeface="Arial Narrow" pitchFamily="34" charset="0"/>
              </a:rPr>
              <a:t>. Este prazo aplica-se igualmente ao imposto apurado na declaração correspondente ao ano-calendário anterior à decisão judicial da partilha, sobrepartilha, adjudicação dos bens e direitos ou lavratura da escritura pública, bem como de quaisquer outros créditos tributários ainda não quitados, se prazo menor não estiver estipulado na legislação tributária. Não é permitido o pagamento em quotas.</a:t>
            </a:r>
          </a:p>
          <a:p>
            <a:pPr marL="5715" algn="just" defTabSz="617210">
              <a:defRPr/>
            </a:pPr>
            <a:r>
              <a:rPr lang="pt-BR" sz="1700" dirty="0">
                <a:solidFill>
                  <a:prstClr val="black"/>
                </a:solidFill>
                <a:latin typeface="Arial Narrow" pitchFamily="34" charset="0"/>
              </a:rPr>
              <a:t>  </a:t>
            </a:r>
          </a:p>
          <a:p>
            <a:pPr marL="5715" algn="just" defTabSz="617210">
              <a:defRPr/>
            </a:pPr>
            <a:endParaRPr lang="pt-BR" sz="1700" dirty="0">
              <a:solidFill>
                <a:prstClr val="black"/>
              </a:solidFill>
              <a:latin typeface="Arial Narrow" pitchFamily="34" charset="0"/>
            </a:endParaRPr>
          </a:p>
          <a:p>
            <a:pPr marL="5715" algn="just" defTabSz="617210">
              <a:defRPr/>
            </a:pPr>
            <a:endParaRPr lang="pt-BR" sz="1700" b="1" dirty="0">
              <a:solidFill>
                <a:prstClr val="black"/>
              </a:solidFill>
              <a:latin typeface="Arial Narrow" pitchFamily="34" charset="0"/>
            </a:endParaRPr>
          </a:p>
          <a:p>
            <a:pPr marL="5715" algn="just" defTabSz="617210">
              <a:defRPr/>
            </a:pPr>
            <a:endParaRPr lang="pt-BR" sz="1700" b="1" dirty="0">
              <a:solidFill>
                <a:prstClr val="black"/>
              </a:solidFill>
              <a:latin typeface="Arial Narrow" pitchFamily="34" charset="0"/>
            </a:endParaRPr>
          </a:p>
          <a:p>
            <a:pPr marL="262886" indent="-257171" algn="just" defTabSz="617210">
              <a:buFont typeface="Wingdings" panose="05000000000000000000" pitchFamily="2" charset="2"/>
              <a:buChar char="v"/>
              <a:defRPr/>
            </a:pPr>
            <a:r>
              <a:rPr lang="pt-BR" sz="1700" dirty="0">
                <a:solidFill>
                  <a:prstClr val="black"/>
                </a:solidFill>
                <a:latin typeface="Arial Narrow" pitchFamily="34" charset="0"/>
              </a:rPr>
              <a:t>Caso, na Declaração Final de Espólio, seja apurado imposto a restituir, são observadas as mesmas normas aplicáveis às restituições das demais pessoas físicas vigentes no exercício a ela correspondente.</a:t>
            </a:r>
          </a:p>
        </p:txBody>
      </p:sp>
      <p:pic>
        <p:nvPicPr>
          <p:cNvPr id="10" name="object 4">
            <a:extLst>
              <a:ext uri="{FF2B5EF4-FFF2-40B4-BE49-F238E27FC236}">
                <a16:creationId xmlns:a16="http://schemas.microsoft.com/office/drawing/2014/main" id="{3F9674D9-C8D5-41EE-9D99-4D73231A909B}"/>
              </a:ext>
            </a:extLst>
          </p:cNvPr>
          <p:cNvPicPr/>
          <p:nvPr/>
        </p:nvPicPr>
        <p:blipFill>
          <a:blip r:embed="rId2" cstate="print"/>
          <a:stretch>
            <a:fillRect/>
          </a:stretch>
        </p:blipFill>
        <p:spPr>
          <a:xfrm>
            <a:off x="7628576" y="6279745"/>
            <a:ext cx="1142479" cy="448848"/>
          </a:xfrm>
          <a:prstGeom prst="rect">
            <a:avLst/>
          </a:prstGeom>
        </p:spPr>
      </p:pic>
      <p:pic>
        <p:nvPicPr>
          <p:cNvPr id="11" name="object 5">
            <a:extLst>
              <a:ext uri="{FF2B5EF4-FFF2-40B4-BE49-F238E27FC236}">
                <a16:creationId xmlns:a16="http://schemas.microsoft.com/office/drawing/2014/main" id="{3F0D9A26-90BE-091F-B76C-AC1F3EADF163}"/>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2072779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B7D0338-2F50-2513-98C7-4267A175E07D}"/>
              </a:ext>
            </a:extLst>
          </p:cNvPr>
          <p:cNvSpPr/>
          <p:nvPr/>
        </p:nvSpPr>
        <p:spPr>
          <a:xfrm>
            <a:off x="198001" y="1627280"/>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198001" y="1663132"/>
            <a:ext cx="8748000" cy="3596878"/>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RESPONSABILIDADE DOS SUCESSORES E DO INVENTARIANTE (Art. 23, da IN RFB nº 81, de 2001)</a:t>
            </a:r>
          </a:p>
          <a:p>
            <a:pPr marL="5715" algn="just" defTabSz="617210">
              <a:defRPr/>
            </a:pPr>
            <a:endParaRPr lang="pt-BR" sz="1700" dirty="0">
              <a:solidFill>
                <a:prstClr val="black"/>
              </a:solidFill>
              <a:latin typeface="Arial Narrow" pitchFamily="34" charset="0"/>
            </a:endParaRPr>
          </a:p>
          <a:p>
            <a:pPr marL="262886" indent="-257171" algn="just" defTabSz="617210">
              <a:buFont typeface="Wingdings" panose="05000000000000000000" pitchFamily="2" charset="2"/>
              <a:buChar char="v"/>
              <a:defRPr/>
            </a:pPr>
            <a:r>
              <a:rPr lang="pt-BR" sz="1700" dirty="0">
                <a:solidFill>
                  <a:prstClr val="black"/>
                </a:solidFill>
                <a:latin typeface="Arial Narrow" pitchFamily="34" charset="0"/>
              </a:rPr>
              <a:t>São pessoalmente responsáveis:</a:t>
            </a:r>
          </a:p>
          <a:p>
            <a:pPr marL="262886"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a:p>
            <a:pPr marL="565776" lvl="1" indent="-320035" algn="just" defTabSz="617210">
              <a:buFontTx/>
              <a:buAutoNum type="alphaLcParenBoth"/>
              <a:defRPr/>
            </a:pPr>
            <a:r>
              <a:rPr lang="pt-BR" sz="1700" dirty="0">
                <a:solidFill>
                  <a:prstClr val="black"/>
                </a:solidFill>
                <a:latin typeface="Arial Narrow" pitchFamily="34" charset="0"/>
              </a:rPr>
              <a:t>o espólio, pelos tributos devidos pelo de cujus até a data da abertura da sucessão;</a:t>
            </a:r>
          </a:p>
          <a:p>
            <a:pPr marL="565776" lvl="1" indent="-320035" algn="just" defTabSz="617210">
              <a:buFontTx/>
              <a:buAutoNum type="alphaLcParenBoth"/>
              <a:defRPr/>
            </a:pPr>
            <a:endParaRPr lang="pt-BR" sz="1700" dirty="0">
              <a:solidFill>
                <a:prstClr val="black"/>
              </a:solidFill>
              <a:latin typeface="Arial Narrow" pitchFamily="34" charset="0"/>
            </a:endParaRPr>
          </a:p>
          <a:p>
            <a:pPr marL="565776" lvl="1" indent="-320035" algn="just" defTabSz="617210">
              <a:buFontTx/>
              <a:buAutoNum type="alphaLcParenBoth"/>
              <a:defRPr/>
            </a:pPr>
            <a:r>
              <a:rPr lang="pt-BR" sz="1700" dirty="0">
                <a:solidFill>
                  <a:prstClr val="black"/>
                </a:solidFill>
                <a:latin typeface="Arial Narrow" pitchFamily="34" charset="0"/>
              </a:rPr>
              <a:t>o sucessor a qualquer título e o cônjuge meeiro, pelos tributos devidos pelo de cujus até a data da partilha ou adjudicação, limitada essa responsabilidade ao montante do quinhão, do legado, da herança ou da meação; e</a:t>
            </a:r>
          </a:p>
          <a:p>
            <a:pPr marL="565776" lvl="1" indent="-320035" algn="just" defTabSz="617210">
              <a:buFontTx/>
              <a:buAutoNum type="alphaLcParenBoth"/>
              <a:defRPr/>
            </a:pPr>
            <a:endParaRPr lang="pt-BR" sz="1700" dirty="0">
              <a:solidFill>
                <a:prstClr val="black"/>
              </a:solidFill>
              <a:latin typeface="Arial Narrow" pitchFamily="34" charset="0"/>
            </a:endParaRPr>
          </a:p>
          <a:p>
            <a:pPr marL="565776" lvl="1" indent="-320035" algn="just" defTabSz="617210">
              <a:buFontTx/>
              <a:buAutoNum type="alphaLcParenBoth"/>
              <a:defRPr/>
            </a:pPr>
            <a:r>
              <a:rPr lang="pt-BR" sz="1700" dirty="0">
                <a:solidFill>
                  <a:prstClr val="black"/>
                </a:solidFill>
                <a:latin typeface="Arial Narrow" pitchFamily="34" charset="0"/>
              </a:rPr>
              <a:t>o inventariante, pelo cumprimento das obrigações tributárias do espólio, resultantes dos atos praticados com excesso de poderes ou infração de lei.</a:t>
            </a:r>
          </a:p>
        </p:txBody>
      </p:sp>
      <p:sp>
        <p:nvSpPr>
          <p:cNvPr id="6" name="Título 2"/>
          <p:cNvSpPr txBox="1">
            <a:spLocks/>
          </p:cNvSpPr>
          <p:nvPr/>
        </p:nvSpPr>
        <p:spPr bwMode="ltGray">
          <a:xfrm>
            <a:off x="684000" y="686750"/>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FDBEFE38-0FD4-4CE9-4A4B-D0391FF3A4FE}"/>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31</a:t>
            </a:fld>
            <a:endParaRPr lang="pt-BR" dirty="0"/>
          </a:p>
        </p:txBody>
      </p:sp>
      <p:pic>
        <p:nvPicPr>
          <p:cNvPr id="9" name="object 4">
            <a:extLst>
              <a:ext uri="{FF2B5EF4-FFF2-40B4-BE49-F238E27FC236}">
                <a16:creationId xmlns:a16="http://schemas.microsoft.com/office/drawing/2014/main" id="{23CDA3D9-16AF-8407-E86D-F264764D1E34}"/>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FECD6E6A-6B31-75E7-3483-74ECC44AA860}"/>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3185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C1437A6-8A0F-98F5-7389-F8ABDACFC8FE}"/>
              </a:ext>
            </a:extLst>
          </p:cNvPr>
          <p:cNvSpPr/>
          <p:nvPr/>
        </p:nvSpPr>
        <p:spPr>
          <a:xfrm>
            <a:off x="198001" y="1880002"/>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a:solidFill>
                <a:srgbClr val="FFFFFF"/>
              </a:solidFill>
              <a:latin typeface="Candara"/>
            </a:endParaRPr>
          </a:p>
        </p:txBody>
      </p:sp>
      <p:sp>
        <p:nvSpPr>
          <p:cNvPr id="4" name="CaixaDeTexto 3"/>
          <p:cNvSpPr txBox="1"/>
          <p:nvPr/>
        </p:nvSpPr>
        <p:spPr>
          <a:xfrm>
            <a:off x="198001" y="1920660"/>
            <a:ext cx="8748000" cy="2239565"/>
          </a:xfrm>
          <a:prstGeom prst="rect">
            <a:avLst/>
          </a:prstGeom>
          <a:noFill/>
        </p:spPr>
        <p:txBody>
          <a:bodyPr wrap="square" rtlCol="0">
            <a:noAutofit/>
          </a:bodyPr>
          <a:lstStyle/>
          <a:p>
            <a:pPr marL="5715" algn="just" defTabSz="617210">
              <a:defRPr/>
            </a:pPr>
            <a:r>
              <a:rPr lang="pt-BR" sz="1700" b="1" dirty="0">
                <a:solidFill>
                  <a:srgbClr val="144472"/>
                </a:solidFill>
                <a:latin typeface="Arial Narrow" pitchFamily="34" charset="0"/>
              </a:rPr>
              <a:t>CANCELAMENTO DO CPF (</a:t>
            </a:r>
            <a:r>
              <a:rPr lang="pt-BR" sz="1700" b="1" dirty="0" err="1">
                <a:solidFill>
                  <a:srgbClr val="144472"/>
                </a:solidFill>
                <a:latin typeface="Arial Narrow" pitchFamily="34" charset="0"/>
              </a:rPr>
              <a:t>Arts</a:t>
            </a:r>
            <a:r>
              <a:rPr lang="pt-BR" sz="1700" b="1" dirty="0">
                <a:solidFill>
                  <a:srgbClr val="144472"/>
                </a:solidFill>
                <a:latin typeface="Arial Narrow" pitchFamily="34" charset="0"/>
              </a:rPr>
              <a:t>. 18 e 24, da IN RFB nº. 81, de 2001)</a:t>
            </a:r>
          </a:p>
          <a:p>
            <a:pPr marL="5715" algn="just" defTabSz="617210">
              <a:defRPr/>
            </a:pPr>
            <a:endParaRPr lang="pt-BR" sz="1700" b="1" dirty="0">
              <a:solidFill>
                <a:prstClr val="black"/>
              </a:solidFill>
              <a:latin typeface="Arial Narrow" pitchFamily="34" charset="0"/>
            </a:endParaRPr>
          </a:p>
          <a:p>
            <a:pPr marL="262886" indent="-257171" algn="just" defTabSz="617210">
              <a:buFont typeface="Wingdings" panose="05000000000000000000" pitchFamily="2" charset="2"/>
              <a:buChar char="v"/>
              <a:defRPr/>
            </a:pPr>
            <a:r>
              <a:rPr lang="pt-BR" sz="1700" dirty="0">
                <a:solidFill>
                  <a:prstClr val="black"/>
                </a:solidFill>
                <a:latin typeface="Arial Narrow" pitchFamily="34" charset="0"/>
              </a:rPr>
              <a:t>Processada a Declaração Final de Espólio, o número de inscrição no CPF do de cujus é cancelado. Não havendo espólio, em face da inexistência de bens a inventariar, deve ser solicitado o cancelamento da inscrição da pessoa falecida no CPF pelo cônjuge ou por qualquer de seus dependentes ou parentes.</a:t>
            </a:r>
          </a:p>
        </p:txBody>
      </p:sp>
      <p:sp>
        <p:nvSpPr>
          <p:cNvPr id="6" name="Título 2"/>
          <p:cNvSpPr txBox="1">
            <a:spLocks/>
          </p:cNvSpPr>
          <p:nvPr/>
        </p:nvSpPr>
        <p:spPr bwMode="ltGray">
          <a:xfrm>
            <a:off x="684000" y="998542"/>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5" name="Espaço Reservado para Número de Slide 4">
            <a:extLst>
              <a:ext uri="{FF2B5EF4-FFF2-40B4-BE49-F238E27FC236}">
                <a16:creationId xmlns:a16="http://schemas.microsoft.com/office/drawing/2014/main" id="{263D95F3-571D-C15F-2A3F-5FCEBEC98767}"/>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32</a:t>
            </a:fld>
            <a:endParaRPr lang="pt-BR" dirty="0"/>
          </a:p>
        </p:txBody>
      </p:sp>
      <p:pic>
        <p:nvPicPr>
          <p:cNvPr id="9" name="object 4">
            <a:extLst>
              <a:ext uri="{FF2B5EF4-FFF2-40B4-BE49-F238E27FC236}">
                <a16:creationId xmlns:a16="http://schemas.microsoft.com/office/drawing/2014/main" id="{00DACDB7-CE80-033E-48C6-77249FE399B1}"/>
              </a:ext>
            </a:extLst>
          </p:cNvPr>
          <p:cNvPicPr/>
          <p:nvPr/>
        </p:nvPicPr>
        <p:blipFill>
          <a:blip r:embed="rId2" cstate="print"/>
          <a:stretch>
            <a:fillRect/>
          </a:stretch>
        </p:blipFill>
        <p:spPr>
          <a:xfrm>
            <a:off x="7628576" y="6279745"/>
            <a:ext cx="1142479" cy="448848"/>
          </a:xfrm>
          <a:prstGeom prst="rect">
            <a:avLst/>
          </a:prstGeom>
        </p:spPr>
      </p:pic>
      <p:pic>
        <p:nvPicPr>
          <p:cNvPr id="10" name="object 5">
            <a:extLst>
              <a:ext uri="{FF2B5EF4-FFF2-40B4-BE49-F238E27FC236}">
                <a16:creationId xmlns:a16="http://schemas.microsoft.com/office/drawing/2014/main" id="{B36E7152-E26F-DC8B-C0BE-4E9C0DC112C7}"/>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822443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39783" y="2640965"/>
            <a:ext cx="3287332" cy="460947"/>
          </a:xfrm>
          <a:prstGeom prst="rect">
            <a:avLst/>
          </a:prstGeom>
        </p:spPr>
      </p:pic>
      <p:pic>
        <p:nvPicPr>
          <p:cNvPr id="3" name="object 3"/>
          <p:cNvPicPr/>
          <p:nvPr/>
        </p:nvPicPr>
        <p:blipFill>
          <a:blip r:embed="rId3" cstate="print"/>
          <a:stretch>
            <a:fillRect/>
          </a:stretch>
        </p:blipFill>
        <p:spPr>
          <a:xfrm>
            <a:off x="3947547" y="3810930"/>
            <a:ext cx="1252210" cy="396186"/>
          </a:xfrm>
          <a:prstGeom prst="rect">
            <a:avLst/>
          </a:prstGeom>
        </p:spPr>
      </p:pic>
      <p:grpSp>
        <p:nvGrpSpPr>
          <p:cNvPr id="4" name="object 4"/>
          <p:cNvGrpSpPr/>
          <p:nvPr/>
        </p:nvGrpSpPr>
        <p:grpSpPr>
          <a:xfrm>
            <a:off x="6789865" y="1478217"/>
            <a:ext cx="1970088" cy="3743960"/>
            <a:chOff x="13579729" y="1241933"/>
            <a:chExt cx="3940175" cy="7487920"/>
          </a:xfrm>
        </p:grpSpPr>
        <p:pic>
          <p:nvPicPr>
            <p:cNvPr id="5" name="object 5"/>
            <p:cNvPicPr/>
            <p:nvPr/>
          </p:nvPicPr>
          <p:blipFill>
            <a:blip r:embed="rId4" cstate="print"/>
            <a:stretch>
              <a:fillRect/>
            </a:stretch>
          </p:blipFill>
          <p:spPr>
            <a:xfrm>
              <a:off x="13878472" y="1484794"/>
              <a:ext cx="3471875" cy="7244610"/>
            </a:xfrm>
            <a:prstGeom prst="rect">
              <a:avLst/>
            </a:prstGeom>
          </p:spPr>
        </p:pic>
        <p:pic>
          <p:nvPicPr>
            <p:cNvPr id="6" name="object 6"/>
            <p:cNvPicPr/>
            <p:nvPr/>
          </p:nvPicPr>
          <p:blipFill>
            <a:blip r:embed="rId5" cstate="print"/>
            <a:stretch>
              <a:fillRect/>
            </a:stretch>
          </p:blipFill>
          <p:spPr>
            <a:xfrm>
              <a:off x="13739114" y="2302255"/>
              <a:ext cx="3540632" cy="3738880"/>
            </a:xfrm>
            <a:prstGeom prst="rect">
              <a:avLst/>
            </a:prstGeom>
          </p:spPr>
        </p:pic>
        <p:pic>
          <p:nvPicPr>
            <p:cNvPr id="7" name="object 7"/>
            <p:cNvPicPr/>
            <p:nvPr/>
          </p:nvPicPr>
          <p:blipFill>
            <a:blip r:embed="rId6" cstate="print"/>
            <a:stretch>
              <a:fillRect/>
            </a:stretch>
          </p:blipFill>
          <p:spPr>
            <a:xfrm>
              <a:off x="13579729" y="1241933"/>
              <a:ext cx="3940175" cy="4457700"/>
            </a:xfrm>
            <a:prstGeom prst="rect">
              <a:avLst/>
            </a:prstGeom>
          </p:spPr>
        </p:pic>
      </p:grpSp>
      <p:sp>
        <p:nvSpPr>
          <p:cNvPr id="8" name="object 8"/>
          <p:cNvSpPr txBox="1"/>
          <p:nvPr/>
        </p:nvSpPr>
        <p:spPr>
          <a:xfrm>
            <a:off x="3147123" y="4608195"/>
            <a:ext cx="2850833" cy="283411"/>
          </a:xfrm>
          <a:prstGeom prst="rect">
            <a:avLst/>
          </a:prstGeom>
        </p:spPr>
        <p:txBody>
          <a:bodyPr vert="horz" wrap="square" lIns="0" tIns="6350" rIns="0" bIns="0" rtlCol="0">
            <a:spAutoFit/>
          </a:bodyPr>
          <a:lstStyle/>
          <a:p>
            <a:pPr marL="6350" algn="ctr" defTabSz="457200">
              <a:spcBef>
                <a:spcPts val="50"/>
              </a:spcBef>
            </a:pPr>
            <a:r>
              <a:rPr lang="pt-BR" kern="0" spc="-18" dirty="0">
                <a:solidFill>
                  <a:srgbClr val="221F1F"/>
                </a:solidFill>
                <a:latin typeface="Verdana"/>
                <a:cs typeface="Verdana"/>
              </a:rPr>
              <a:t>Liviel Floresta</a:t>
            </a:r>
            <a:endParaRPr kern="0" dirty="0">
              <a:solidFill>
                <a:sysClr val="windowText" lastClr="000000"/>
              </a:solidFill>
              <a:latin typeface="Verdana"/>
              <a:cs typeface="Verdana"/>
            </a:endParaRPr>
          </a:p>
        </p:txBody>
      </p:sp>
      <p:sp>
        <p:nvSpPr>
          <p:cNvPr id="9" name="object 9"/>
          <p:cNvSpPr txBox="1"/>
          <p:nvPr/>
        </p:nvSpPr>
        <p:spPr>
          <a:xfrm>
            <a:off x="3618040" y="4901590"/>
            <a:ext cx="1908493" cy="283411"/>
          </a:xfrm>
          <a:prstGeom prst="rect">
            <a:avLst/>
          </a:prstGeom>
        </p:spPr>
        <p:txBody>
          <a:bodyPr vert="horz" wrap="square" lIns="0" tIns="97790" rIns="0" bIns="0" rtlCol="0">
            <a:spAutoFit/>
          </a:bodyPr>
          <a:lstStyle/>
          <a:p>
            <a:pPr marL="635" algn="ctr" defTabSz="457200">
              <a:spcBef>
                <a:spcPts val="720"/>
              </a:spcBef>
            </a:pPr>
            <a:r>
              <a:rPr lang="pt-BR" sz="1200" b="1" kern="0" spc="-15" dirty="0">
                <a:solidFill>
                  <a:srgbClr val="221F1F"/>
                </a:solidFill>
                <a:latin typeface="Verdana"/>
                <a:cs typeface="Verdana"/>
              </a:rPr>
              <a:t>@livielfloresta</a:t>
            </a:r>
            <a:endParaRPr sz="1200" kern="0" dirty="0">
              <a:solidFill>
                <a:sysClr val="windowText" lastClr="000000"/>
              </a:solidFill>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ço Reservado para Imagem 25">
            <a:extLst>
              <a:ext uri="{FF2B5EF4-FFF2-40B4-BE49-F238E27FC236}">
                <a16:creationId xmlns:a16="http://schemas.microsoft.com/office/drawing/2014/main" id="{E73ADD70-A194-BCC1-A301-E4377224568E}"/>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3330" b="3330"/>
          <a:stretch/>
        </p:blipFill>
        <p:spPr>
          <a:xfrm>
            <a:off x="0" y="0"/>
            <a:ext cx="7348538" cy="6858000"/>
          </a:xfrm>
        </p:spPr>
      </p:pic>
      <p:sp>
        <p:nvSpPr>
          <p:cNvPr id="14" name="Título 13">
            <a:extLst>
              <a:ext uri="{FF2B5EF4-FFF2-40B4-BE49-F238E27FC236}">
                <a16:creationId xmlns:a16="http://schemas.microsoft.com/office/drawing/2014/main" id="{6C38D7A9-9299-4108-BB08-026F4B9CAE7B}"/>
              </a:ext>
            </a:extLst>
          </p:cNvPr>
          <p:cNvSpPr>
            <a:spLocks noGrp="1"/>
          </p:cNvSpPr>
          <p:nvPr>
            <p:ph type="ctrTitle" idx="4294967295"/>
          </p:nvPr>
        </p:nvSpPr>
        <p:spPr>
          <a:xfrm>
            <a:off x="6343650" y="2798763"/>
            <a:ext cx="2800350" cy="1012825"/>
          </a:xfrm>
          <a:solidFill>
            <a:schemeClr val="bg1"/>
          </a:solidFill>
        </p:spPr>
        <p:txBody>
          <a:bodyPr rtlCol="0"/>
          <a:lstStyle/>
          <a:p>
            <a:pPr algn="l" rtl="0"/>
            <a:r>
              <a:rPr lang="pt-BR" kern="0" spc="180" dirty="0"/>
              <a:t>Obrigado!</a:t>
            </a:r>
          </a:p>
        </p:txBody>
      </p:sp>
      <p:sp>
        <p:nvSpPr>
          <p:cNvPr id="4" name="Espaço Reservado para Texto 3">
            <a:extLst>
              <a:ext uri="{FF2B5EF4-FFF2-40B4-BE49-F238E27FC236}">
                <a16:creationId xmlns:a16="http://schemas.microsoft.com/office/drawing/2014/main" id="{60828E04-9C2A-4859-8050-C2DF67A249CB}"/>
              </a:ext>
            </a:extLst>
          </p:cNvPr>
          <p:cNvSpPr>
            <a:spLocks noGrp="1"/>
          </p:cNvSpPr>
          <p:nvPr>
            <p:ph type="body" sz="quarter" idx="4294967295"/>
          </p:nvPr>
        </p:nvSpPr>
        <p:spPr>
          <a:xfrm>
            <a:off x="6961188" y="3843338"/>
            <a:ext cx="2182812" cy="317500"/>
          </a:xfrm>
          <a:solidFill>
            <a:srgbClr val="D2E6FA"/>
          </a:solidFill>
        </p:spPr>
        <p:txBody>
          <a:bodyPr rtlCol="0">
            <a:normAutofit/>
          </a:bodyPr>
          <a:lstStyle/>
          <a:p>
            <a:pPr marL="0" indent="0" algn="r" rtl="0">
              <a:buNone/>
            </a:pPr>
            <a:r>
              <a:rPr lang="pt-BR" sz="1400" dirty="0">
                <a:latin typeface="Arial Narrow" pitchFamily="34" charset="0"/>
              </a:rPr>
              <a:t>Liviel Floresta</a:t>
            </a:r>
          </a:p>
        </p:txBody>
      </p:sp>
      <p:sp>
        <p:nvSpPr>
          <p:cNvPr id="13" name="Espaço Reservado para Texto 12"/>
          <p:cNvSpPr>
            <a:spLocks noGrp="1"/>
          </p:cNvSpPr>
          <p:nvPr>
            <p:ph type="body" sz="quarter" idx="4294967295"/>
          </p:nvPr>
        </p:nvSpPr>
        <p:spPr>
          <a:xfrm>
            <a:off x="6961188" y="4192588"/>
            <a:ext cx="2182812" cy="317500"/>
          </a:xfrm>
          <a:solidFill>
            <a:srgbClr val="D2E6FA"/>
          </a:solidFill>
        </p:spPr>
        <p:txBody>
          <a:bodyPr>
            <a:normAutofit/>
          </a:bodyPr>
          <a:lstStyle/>
          <a:p>
            <a:pPr marL="0" indent="0" algn="r">
              <a:buNone/>
            </a:pPr>
            <a:r>
              <a:rPr lang="pt-BR" sz="1400" dirty="0">
                <a:latin typeface="Arial Narrow" pitchFamily="34" charset="0"/>
              </a:rPr>
              <a:t>(62) 3285-4008</a:t>
            </a:r>
          </a:p>
        </p:txBody>
      </p:sp>
      <p:sp>
        <p:nvSpPr>
          <p:cNvPr id="6" name="Espaço Reservado para Texto 5">
            <a:extLst>
              <a:ext uri="{FF2B5EF4-FFF2-40B4-BE49-F238E27FC236}">
                <a16:creationId xmlns:a16="http://schemas.microsoft.com/office/drawing/2014/main" id="{50A3BCC3-A277-4C0B-9EBA-EB53990D8EBD}"/>
              </a:ext>
            </a:extLst>
          </p:cNvPr>
          <p:cNvSpPr>
            <a:spLocks noGrp="1"/>
          </p:cNvSpPr>
          <p:nvPr>
            <p:ph type="body" sz="quarter" idx="4294967295"/>
          </p:nvPr>
        </p:nvSpPr>
        <p:spPr>
          <a:xfrm>
            <a:off x="6961188" y="4541838"/>
            <a:ext cx="2182812" cy="317500"/>
          </a:xfrm>
          <a:solidFill>
            <a:srgbClr val="D2E6FA"/>
          </a:solidFill>
        </p:spPr>
        <p:txBody>
          <a:bodyPr rtlCol="0">
            <a:normAutofit/>
          </a:bodyPr>
          <a:lstStyle/>
          <a:p>
            <a:pPr marL="0" indent="0" algn="r">
              <a:buNone/>
            </a:pPr>
            <a:r>
              <a:rPr lang="pt-BR" altLang="pt-BR" sz="1400" dirty="0">
                <a:latin typeface="Arial Narrow" panose="020B0606020202030204" pitchFamily="34" charset="0"/>
              </a:rPr>
              <a:t>liviel@florestaict.com.br</a:t>
            </a:r>
            <a:endParaRPr lang="pt-BR" sz="1400" dirty="0"/>
          </a:p>
        </p:txBody>
      </p:sp>
      <p:sp>
        <p:nvSpPr>
          <p:cNvPr id="16" name="Espaço Reservado para Texto 15">
            <a:extLst>
              <a:ext uri="{FF2B5EF4-FFF2-40B4-BE49-F238E27FC236}">
                <a16:creationId xmlns:a16="http://schemas.microsoft.com/office/drawing/2014/main" id="{FD8A1232-50A8-4535-AAF9-7F4180EAA0DD}"/>
              </a:ext>
            </a:extLst>
          </p:cNvPr>
          <p:cNvSpPr>
            <a:spLocks noGrp="1"/>
          </p:cNvSpPr>
          <p:nvPr>
            <p:ph type="body" sz="quarter" idx="4294967295"/>
          </p:nvPr>
        </p:nvSpPr>
        <p:spPr>
          <a:xfrm>
            <a:off x="6961188" y="4891088"/>
            <a:ext cx="2182812" cy="317500"/>
          </a:xfrm>
          <a:solidFill>
            <a:srgbClr val="D2E6FA"/>
          </a:solidFill>
        </p:spPr>
        <p:txBody>
          <a:bodyPr rtlCol="0">
            <a:normAutofit/>
          </a:bodyPr>
          <a:lstStyle/>
          <a:p>
            <a:pPr marL="0" indent="0" algn="r">
              <a:buNone/>
            </a:pPr>
            <a:r>
              <a:rPr lang="pt-BR" altLang="pt-BR" sz="1400" dirty="0">
                <a:latin typeface="Arial Narrow" panose="020B0606020202030204" pitchFamily="34" charset="0"/>
              </a:rPr>
              <a:t>www.florestaict.com.br</a:t>
            </a:r>
          </a:p>
        </p:txBody>
      </p:sp>
      <p:pic>
        <p:nvPicPr>
          <p:cNvPr id="8" name="Elemento gráfico 7" descr="Usuário">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04246" y="3925160"/>
            <a:ext cx="147758" cy="164175"/>
          </a:xfrm>
          <a:prstGeom prst="rect">
            <a:avLst/>
          </a:prstGeom>
        </p:spPr>
      </p:pic>
      <p:pic>
        <p:nvPicPr>
          <p:cNvPr id="9" name="Elemento gráfico 8" descr="Envelope">
            <a:extLst>
              <a:ext uri="{FF2B5EF4-FFF2-40B4-BE49-F238E27FC236}">
                <a16:creationId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04246" y="4623192"/>
            <a:ext cx="147758" cy="164175"/>
          </a:xfrm>
          <a:prstGeom prst="rect">
            <a:avLst/>
          </a:prstGeom>
        </p:spPr>
      </p:pic>
      <p:sp>
        <p:nvSpPr>
          <p:cNvPr id="2" name="Elemento gráfico 10" descr="Link">
            <a:extLst>
              <a:ext uri="{FF2B5EF4-FFF2-40B4-BE49-F238E27FC236}">
                <a16:creationId xmlns:a16="http://schemas.microsoft.com/office/drawing/2014/main" id="{0718E6E0-05A2-479C-AEA8-1A385EB73474}"/>
              </a:ext>
            </a:extLst>
          </p:cNvPr>
          <p:cNvSpPr/>
          <p:nvPr/>
        </p:nvSpPr>
        <p:spPr>
          <a:xfrm>
            <a:off x="8618909" y="4988577"/>
            <a:ext cx="118426" cy="131441"/>
          </a:xfrm>
          <a:custGeom>
            <a:avLst/>
            <a:gdLst>
              <a:gd name="connsiteX0" fmla="*/ 115897 w 131584"/>
              <a:gd name="connsiteY0" fmla="*/ 128615 h 146045"/>
              <a:gd name="connsiteX1" fmla="*/ 91610 w 131584"/>
              <a:gd name="connsiteY1" fmla="*/ 128615 h 146045"/>
              <a:gd name="connsiteX2" fmla="*/ 75354 w 131584"/>
              <a:gd name="connsiteY2" fmla="*/ 110554 h 146045"/>
              <a:gd name="connsiteX3" fmla="*/ 72103 w 131584"/>
              <a:gd name="connsiteY3" fmla="*/ 88880 h 146045"/>
              <a:gd name="connsiteX4" fmla="*/ 86255 w 131584"/>
              <a:gd name="connsiteY4" fmla="*/ 104604 h 146045"/>
              <a:gd name="connsiteX5" fmla="*/ 94287 w 131584"/>
              <a:gd name="connsiteY5" fmla="*/ 104392 h 146045"/>
              <a:gd name="connsiteX6" fmla="*/ 94478 w 131584"/>
              <a:gd name="connsiteY6" fmla="*/ 95467 h 146045"/>
              <a:gd name="connsiteX7" fmla="*/ 80326 w 131584"/>
              <a:gd name="connsiteY7" fmla="*/ 79743 h 146045"/>
              <a:gd name="connsiteX8" fmla="*/ 99833 w 131584"/>
              <a:gd name="connsiteY8" fmla="*/ 83568 h 146045"/>
              <a:gd name="connsiteX9" fmla="*/ 116088 w 131584"/>
              <a:gd name="connsiteY9" fmla="*/ 101629 h 146045"/>
              <a:gd name="connsiteX10" fmla="*/ 115897 w 131584"/>
              <a:gd name="connsiteY10" fmla="*/ 128615 h 146045"/>
              <a:gd name="connsiteX11" fmla="*/ 31943 w 131584"/>
              <a:gd name="connsiteY11" fmla="*/ 62319 h 146045"/>
              <a:gd name="connsiteX12" fmla="*/ 15687 w 131584"/>
              <a:gd name="connsiteY12" fmla="*/ 44257 h 146045"/>
              <a:gd name="connsiteX13" fmla="*/ 15687 w 131584"/>
              <a:gd name="connsiteY13" fmla="*/ 17271 h 146045"/>
              <a:gd name="connsiteX14" fmla="*/ 39975 w 131584"/>
              <a:gd name="connsiteY14" fmla="*/ 17271 h 146045"/>
              <a:gd name="connsiteX15" fmla="*/ 56230 w 131584"/>
              <a:gd name="connsiteY15" fmla="*/ 35333 h 146045"/>
              <a:gd name="connsiteX16" fmla="*/ 59673 w 131584"/>
              <a:gd name="connsiteY16" fmla="*/ 57007 h 146045"/>
              <a:gd name="connsiteX17" fmla="*/ 48198 w 131584"/>
              <a:gd name="connsiteY17" fmla="*/ 44257 h 146045"/>
              <a:gd name="connsiteX18" fmla="*/ 40166 w 131584"/>
              <a:gd name="connsiteY18" fmla="*/ 44470 h 146045"/>
              <a:gd name="connsiteX19" fmla="*/ 39975 w 131584"/>
              <a:gd name="connsiteY19" fmla="*/ 53394 h 146045"/>
              <a:gd name="connsiteX20" fmla="*/ 51449 w 131584"/>
              <a:gd name="connsiteY20" fmla="*/ 66144 h 146045"/>
              <a:gd name="connsiteX21" fmla="*/ 31943 w 131584"/>
              <a:gd name="connsiteY21" fmla="*/ 62319 h 146045"/>
              <a:gd name="connsiteX22" fmla="*/ 123929 w 131584"/>
              <a:gd name="connsiteY22" fmla="*/ 92492 h 146045"/>
              <a:gd name="connsiteX23" fmla="*/ 107674 w 131584"/>
              <a:gd name="connsiteY23" fmla="*/ 74431 h 146045"/>
              <a:gd name="connsiteX24" fmla="*/ 71529 w 131584"/>
              <a:gd name="connsiteY24" fmla="*/ 70393 h 146045"/>
              <a:gd name="connsiteX25" fmla="*/ 68087 w 131584"/>
              <a:gd name="connsiteY25" fmla="*/ 66569 h 146045"/>
              <a:gd name="connsiteX26" fmla="*/ 64454 w 131584"/>
              <a:gd name="connsiteY26" fmla="*/ 26408 h 146045"/>
              <a:gd name="connsiteX27" fmla="*/ 48198 w 131584"/>
              <a:gd name="connsiteY27" fmla="*/ 8347 h 146045"/>
              <a:gd name="connsiteX28" fmla="*/ 8420 w 131584"/>
              <a:gd name="connsiteY28" fmla="*/ 9197 h 146045"/>
              <a:gd name="connsiteX29" fmla="*/ 7655 w 131584"/>
              <a:gd name="connsiteY29" fmla="*/ 53394 h 146045"/>
              <a:gd name="connsiteX30" fmla="*/ 23911 w 131584"/>
              <a:gd name="connsiteY30" fmla="*/ 71456 h 146045"/>
              <a:gd name="connsiteX31" fmla="*/ 60055 w 131584"/>
              <a:gd name="connsiteY31" fmla="*/ 75493 h 146045"/>
              <a:gd name="connsiteX32" fmla="*/ 63497 w 131584"/>
              <a:gd name="connsiteY32" fmla="*/ 79318 h 146045"/>
              <a:gd name="connsiteX33" fmla="*/ 67131 w 131584"/>
              <a:gd name="connsiteY33" fmla="*/ 119478 h 146045"/>
              <a:gd name="connsiteX34" fmla="*/ 83386 w 131584"/>
              <a:gd name="connsiteY34" fmla="*/ 137540 h 146045"/>
              <a:gd name="connsiteX35" fmla="*/ 123164 w 131584"/>
              <a:gd name="connsiteY35" fmla="*/ 136690 h 146045"/>
              <a:gd name="connsiteX36" fmla="*/ 123929 w 131584"/>
              <a:gd name="connsiteY36" fmla="*/ 92492 h 146045"/>
              <a:gd name="connsiteX37" fmla="*/ 123929 w 131584"/>
              <a:gd name="connsiteY37" fmla="*/ 92492 h 14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1584" h="146045">
                <a:moveTo>
                  <a:pt x="115897" y="128615"/>
                </a:moveTo>
                <a:cubicBezTo>
                  <a:pt x="109204" y="136052"/>
                  <a:pt x="98303" y="136052"/>
                  <a:pt x="91610" y="128615"/>
                </a:cubicBezTo>
                <a:lnTo>
                  <a:pt x="75354" y="110554"/>
                </a:lnTo>
                <a:cubicBezTo>
                  <a:pt x="70191" y="104816"/>
                  <a:pt x="68852" y="96104"/>
                  <a:pt x="72103" y="88880"/>
                </a:cubicBezTo>
                <a:lnTo>
                  <a:pt x="86255" y="104604"/>
                </a:lnTo>
                <a:cubicBezTo>
                  <a:pt x="88550" y="106941"/>
                  <a:pt x="91992" y="106941"/>
                  <a:pt x="94287" y="104392"/>
                </a:cubicBezTo>
                <a:cubicBezTo>
                  <a:pt x="96391" y="102054"/>
                  <a:pt x="96582" y="98017"/>
                  <a:pt x="94478" y="95467"/>
                </a:cubicBezTo>
                <a:lnTo>
                  <a:pt x="80326" y="79743"/>
                </a:lnTo>
                <a:cubicBezTo>
                  <a:pt x="86829" y="76343"/>
                  <a:pt x="94669" y="77830"/>
                  <a:pt x="99833" y="83568"/>
                </a:cubicBezTo>
                <a:lnTo>
                  <a:pt x="116088" y="101629"/>
                </a:lnTo>
                <a:cubicBezTo>
                  <a:pt x="122590" y="109066"/>
                  <a:pt x="122590" y="120966"/>
                  <a:pt x="115897" y="128615"/>
                </a:cubicBezTo>
                <a:close/>
                <a:moveTo>
                  <a:pt x="31943" y="62319"/>
                </a:moveTo>
                <a:lnTo>
                  <a:pt x="15687" y="44257"/>
                </a:lnTo>
                <a:cubicBezTo>
                  <a:pt x="8994" y="36820"/>
                  <a:pt x="8994" y="24708"/>
                  <a:pt x="15687" y="17271"/>
                </a:cubicBezTo>
                <a:cubicBezTo>
                  <a:pt x="22381" y="9834"/>
                  <a:pt x="33281" y="9834"/>
                  <a:pt x="39975" y="17271"/>
                </a:cubicBezTo>
                <a:lnTo>
                  <a:pt x="56230" y="35333"/>
                </a:lnTo>
                <a:cubicBezTo>
                  <a:pt x="61394" y="41070"/>
                  <a:pt x="62732" y="49782"/>
                  <a:pt x="59673" y="57007"/>
                </a:cubicBezTo>
                <a:lnTo>
                  <a:pt x="48198" y="44257"/>
                </a:lnTo>
                <a:cubicBezTo>
                  <a:pt x="45903" y="41920"/>
                  <a:pt x="42461" y="41920"/>
                  <a:pt x="40166" y="44470"/>
                </a:cubicBezTo>
                <a:cubicBezTo>
                  <a:pt x="38062" y="46807"/>
                  <a:pt x="37871" y="50844"/>
                  <a:pt x="39975" y="53394"/>
                </a:cubicBezTo>
                <a:lnTo>
                  <a:pt x="51449" y="66144"/>
                </a:lnTo>
                <a:cubicBezTo>
                  <a:pt x="44947" y="69543"/>
                  <a:pt x="37106" y="68056"/>
                  <a:pt x="31943" y="62319"/>
                </a:cubicBezTo>
                <a:close/>
                <a:moveTo>
                  <a:pt x="123929" y="92492"/>
                </a:moveTo>
                <a:lnTo>
                  <a:pt x="107674" y="74431"/>
                </a:lnTo>
                <a:cubicBezTo>
                  <a:pt x="98112" y="63594"/>
                  <a:pt x="82813" y="61894"/>
                  <a:pt x="71529" y="70393"/>
                </a:cubicBezTo>
                <a:lnTo>
                  <a:pt x="68087" y="66569"/>
                </a:lnTo>
                <a:cubicBezTo>
                  <a:pt x="75545" y="54032"/>
                  <a:pt x="74015" y="37245"/>
                  <a:pt x="64454" y="26408"/>
                </a:cubicBezTo>
                <a:lnTo>
                  <a:pt x="48198" y="8347"/>
                </a:lnTo>
                <a:cubicBezTo>
                  <a:pt x="36915" y="-3128"/>
                  <a:pt x="19321" y="-2703"/>
                  <a:pt x="8420" y="9197"/>
                </a:cubicBezTo>
                <a:cubicBezTo>
                  <a:pt x="-2480" y="21308"/>
                  <a:pt x="-2863" y="40645"/>
                  <a:pt x="7655" y="53394"/>
                </a:cubicBezTo>
                <a:lnTo>
                  <a:pt x="23911" y="71456"/>
                </a:lnTo>
                <a:cubicBezTo>
                  <a:pt x="33473" y="82293"/>
                  <a:pt x="48772" y="83993"/>
                  <a:pt x="60055" y="75493"/>
                </a:cubicBezTo>
                <a:lnTo>
                  <a:pt x="63497" y="79318"/>
                </a:lnTo>
                <a:cubicBezTo>
                  <a:pt x="56039" y="91855"/>
                  <a:pt x="57569" y="108641"/>
                  <a:pt x="67131" y="119478"/>
                </a:cubicBezTo>
                <a:lnTo>
                  <a:pt x="83386" y="137540"/>
                </a:lnTo>
                <a:cubicBezTo>
                  <a:pt x="94669" y="149227"/>
                  <a:pt x="112263" y="148802"/>
                  <a:pt x="123164" y="136690"/>
                </a:cubicBezTo>
                <a:cubicBezTo>
                  <a:pt x="134065" y="124578"/>
                  <a:pt x="134447" y="105029"/>
                  <a:pt x="123929" y="92492"/>
                </a:cubicBezTo>
                <a:lnTo>
                  <a:pt x="123929" y="92492"/>
                </a:lnTo>
                <a:close/>
              </a:path>
            </a:pathLst>
          </a:custGeom>
          <a:solidFill>
            <a:schemeClr val="tx1"/>
          </a:solidFill>
          <a:ln w="1885" cap="flat">
            <a:noFill/>
            <a:prstDash val="solid"/>
            <a:miter/>
          </a:ln>
        </p:spPr>
        <p:txBody>
          <a:bodyPr rtlCol="0" anchor="ctr"/>
          <a:lstStyle/>
          <a:p>
            <a:pPr defTabSz="617220"/>
            <a:endParaRPr lang="pt-BR" sz="1260">
              <a:solidFill>
                <a:prstClr val="black"/>
              </a:solidFill>
              <a:latin typeface="Candara"/>
            </a:endParaRPr>
          </a:p>
        </p:txBody>
      </p:sp>
      <p:pic>
        <p:nvPicPr>
          <p:cNvPr id="15" name="Picture 4" descr="Telefone - ícones de tecnologia grátis"/>
          <p:cNvPicPr>
            <a:picLocks noChangeAspect="1" noChangeArrowheads="1"/>
          </p:cNvPicPr>
          <p:nvPr/>
        </p:nvPicPr>
        <p:blipFill>
          <a:blip r:embed="rId8" cstate="print"/>
          <a:srcRect/>
          <a:stretch>
            <a:fillRect/>
          </a:stretch>
        </p:blipFill>
        <p:spPr bwMode="auto">
          <a:xfrm>
            <a:off x="8604246" y="4276077"/>
            <a:ext cx="144338" cy="160375"/>
          </a:xfrm>
          <a:prstGeom prst="rect">
            <a:avLst/>
          </a:prstGeom>
          <a:noFill/>
        </p:spPr>
      </p:pic>
      <p:pic>
        <p:nvPicPr>
          <p:cNvPr id="5" name="Imagem 4">
            <a:extLst>
              <a:ext uri="{FF2B5EF4-FFF2-40B4-BE49-F238E27FC236}">
                <a16:creationId xmlns:a16="http://schemas.microsoft.com/office/drawing/2014/main" id="{CFACBCDD-245C-572A-8C5D-1207F3AC3F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8538" y="817"/>
            <a:ext cx="1795462" cy="1795462"/>
          </a:xfrm>
          <a:prstGeom prst="rect">
            <a:avLst/>
          </a:prstGeom>
        </p:spPr>
      </p:pic>
      <p:grpSp>
        <p:nvGrpSpPr>
          <p:cNvPr id="17" name="Agrupar 16">
            <a:extLst>
              <a:ext uri="{FF2B5EF4-FFF2-40B4-BE49-F238E27FC236}">
                <a16:creationId xmlns:a16="http://schemas.microsoft.com/office/drawing/2014/main" id="{5DA5AA6E-DD66-36E7-DA79-DD1F978BE95E}"/>
              </a:ext>
            </a:extLst>
          </p:cNvPr>
          <p:cNvGrpSpPr/>
          <p:nvPr/>
        </p:nvGrpSpPr>
        <p:grpSpPr>
          <a:xfrm>
            <a:off x="7380513" y="2154981"/>
            <a:ext cx="1865550" cy="497715"/>
            <a:chOff x="8439944" y="1739835"/>
            <a:chExt cx="1402891" cy="374281"/>
          </a:xfrm>
        </p:grpSpPr>
        <p:sp>
          <p:nvSpPr>
            <p:cNvPr id="3" name="CaixaDeTexto 2">
              <a:extLst>
                <a:ext uri="{FF2B5EF4-FFF2-40B4-BE49-F238E27FC236}">
                  <a16:creationId xmlns:a16="http://schemas.microsoft.com/office/drawing/2014/main" id="{EF09925F-9E58-5D9B-1BD7-FBFE93FD6476}"/>
                </a:ext>
              </a:extLst>
            </p:cNvPr>
            <p:cNvSpPr txBox="1"/>
            <p:nvPr/>
          </p:nvSpPr>
          <p:spPr>
            <a:xfrm>
              <a:off x="8444774" y="1765302"/>
              <a:ext cx="1398061" cy="348814"/>
            </a:xfrm>
            <a:prstGeom prst="rect">
              <a:avLst/>
            </a:prstGeom>
            <a:noFill/>
          </p:spPr>
          <p:txBody>
            <a:bodyPr wrap="square" rtlCol="0">
              <a:spAutoFit/>
            </a:bodyPr>
            <a:lstStyle/>
            <a:p>
              <a:pPr algn="ctr" defTabSz="617220"/>
              <a:r>
                <a:rPr lang="pt-BR" sz="1440" dirty="0">
                  <a:solidFill>
                    <a:prstClr val="black"/>
                  </a:solidFill>
                  <a:latin typeface="Century Gothic" panose="020B0502020202020204" pitchFamily="34" charset="0"/>
                </a:rPr>
                <a:t>@florestaict</a:t>
              </a:r>
            </a:p>
          </p:txBody>
        </p:sp>
        <p:pic>
          <p:nvPicPr>
            <p:cNvPr id="7" name="Picture 6" descr="Instagram - ícones de social grátis">
              <a:extLst>
                <a:ext uri="{FF2B5EF4-FFF2-40B4-BE49-F238E27FC236}">
                  <a16:creationId xmlns:a16="http://schemas.microsoft.com/office/drawing/2014/main" id="{5C1BC9F9-B03C-46B8-ADC3-2EED68481D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39944" y="1739835"/>
              <a:ext cx="293925" cy="26224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aixaDeTexto 9">
            <a:extLst>
              <a:ext uri="{FF2B5EF4-FFF2-40B4-BE49-F238E27FC236}">
                <a16:creationId xmlns:a16="http://schemas.microsoft.com/office/drawing/2014/main" id="{65482A85-5C6A-BE5E-1232-6A9788E3A6A0}"/>
              </a:ext>
            </a:extLst>
          </p:cNvPr>
          <p:cNvSpPr txBox="1"/>
          <p:nvPr/>
        </p:nvSpPr>
        <p:spPr>
          <a:xfrm>
            <a:off x="7508623" y="1778873"/>
            <a:ext cx="1463222" cy="791270"/>
          </a:xfrm>
          <a:prstGeom prst="rect">
            <a:avLst/>
          </a:prstGeom>
          <a:noFill/>
        </p:spPr>
        <p:txBody>
          <a:bodyPr wrap="square" rtlCol="0">
            <a:spAutoFit/>
          </a:bodyPr>
          <a:lstStyle/>
          <a:p>
            <a:pPr algn="ctr" defTabSz="617220"/>
            <a:r>
              <a:rPr lang="pt-BR" sz="1440" b="1" dirty="0">
                <a:solidFill>
                  <a:prstClr val="black"/>
                </a:solidFill>
                <a:latin typeface="Century Gothic" panose="020B0502020202020204" pitchFamily="34" charset="0"/>
              </a:rPr>
              <a:t>Siga-nos!</a:t>
            </a:r>
          </a:p>
        </p:txBody>
      </p:sp>
      <p:sp>
        <p:nvSpPr>
          <p:cNvPr id="11" name="Retângulo 10">
            <a:extLst>
              <a:ext uri="{FF2B5EF4-FFF2-40B4-BE49-F238E27FC236}">
                <a16:creationId xmlns:a16="http://schemas.microsoft.com/office/drawing/2014/main" id="{F5CAFBED-5CC2-234C-447C-F4A130A9CEAD}"/>
              </a:ext>
            </a:extLst>
          </p:cNvPr>
          <p:cNvSpPr/>
          <p:nvPr/>
        </p:nvSpPr>
        <p:spPr>
          <a:xfrm>
            <a:off x="7348046" y="5959625"/>
            <a:ext cx="1788139" cy="726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2E3514C1-9D90-7DAB-51DB-12253729F89F}"/>
              </a:ext>
            </a:extLst>
          </p:cNvPr>
          <p:cNvSpPr/>
          <p:nvPr/>
        </p:nvSpPr>
        <p:spPr>
          <a:xfrm>
            <a:off x="7346165" y="2713827"/>
            <a:ext cx="1797836" cy="84169"/>
          </a:xfrm>
          <a:prstGeom prst="rect">
            <a:avLst/>
          </a:prstGeom>
          <a:solidFill>
            <a:srgbClr val="144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288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Agrupar 20">
            <a:extLst>
              <a:ext uri="{FF2B5EF4-FFF2-40B4-BE49-F238E27FC236}">
                <a16:creationId xmlns:a16="http://schemas.microsoft.com/office/drawing/2014/main" id="{71BD3488-40AE-9EEE-B00C-786A609A7825}"/>
              </a:ext>
            </a:extLst>
          </p:cNvPr>
          <p:cNvGrpSpPr/>
          <p:nvPr/>
        </p:nvGrpSpPr>
        <p:grpSpPr>
          <a:xfrm>
            <a:off x="217464" y="1072873"/>
            <a:ext cx="8709069" cy="4457569"/>
            <a:chOff x="358052" y="1264440"/>
            <a:chExt cx="9676744" cy="3750739"/>
          </a:xfrm>
        </p:grpSpPr>
        <p:sp>
          <p:nvSpPr>
            <p:cNvPr id="7" name="Seta: Dobrada para Cima 6">
              <a:extLst>
                <a:ext uri="{FF2B5EF4-FFF2-40B4-BE49-F238E27FC236}">
                  <a16:creationId xmlns:a16="http://schemas.microsoft.com/office/drawing/2014/main" id="{8087A9EB-0A56-9D13-EFAC-89F936AE7822}"/>
                </a:ext>
              </a:extLst>
            </p:cNvPr>
            <p:cNvSpPr/>
            <p:nvPr/>
          </p:nvSpPr>
          <p:spPr>
            <a:xfrm rot="5400000">
              <a:off x="529964" y="1917167"/>
              <a:ext cx="866775" cy="986792"/>
            </a:xfrm>
            <a:prstGeom prst="bentUpArrow">
              <a:avLst>
                <a:gd name="adj1" fmla="val 32840"/>
                <a:gd name="adj2" fmla="val 25000"/>
                <a:gd name="adj3" fmla="val 35780"/>
              </a:avLst>
            </a:prstGeom>
            <a:solidFill>
              <a:srgbClr val="DAE3F3"/>
            </a:solidFill>
            <a:ln>
              <a:solidFill>
                <a:schemeClr val="tx1">
                  <a:lumMod val="65000"/>
                  <a:lumOff val="3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Seta: Dobrada para Cima 9">
              <a:extLst>
                <a:ext uri="{FF2B5EF4-FFF2-40B4-BE49-F238E27FC236}">
                  <a16:creationId xmlns:a16="http://schemas.microsoft.com/office/drawing/2014/main" id="{AC480FF2-5880-936E-C55F-034F847008CA}"/>
                </a:ext>
              </a:extLst>
            </p:cNvPr>
            <p:cNvSpPr/>
            <p:nvPr/>
          </p:nvSpPr>
          <p:spPr>
            <a:xfrm rot="5400000">
              <a:off x="1652478" y="2903839"/>
              <a:ext cx="866775" cy="986792"/>
            </a:xfrm>
            <a:prstGeom prst="bentUpArrow">
              <a:avLst>
                <a:gd name="adj1" fmla="val 32840"/>
                <a:gd name="adj2" fmla="val 25000"/>
                <a:gd name="adj3" fmla="val 35780"/>
              </a:avLst>
            </a:prstGeom>
            <a:solidFill>
              <a:srgbClr val="DAE3F3"/>
            </a:solidFill>
            <a:ln>
              <a:solidFill>
                <a:schemeClr val="tx1">
                  <a:lumMod val="65000"/>
                  <a:lumOff val="3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Seta: Dobrada para Cima 12">
              <a:extLst>
                <a:ext uri="{FF2B5EF4-FFF2-40B4-BE49-F238E27FC236}">
                  <a16:creationId xmlns:a16="http://schemas.microsoft.com/office/drawing/2014/main" id="{E0C5ABB1-384A-BA3F-F561-83714783DABF}"/>
                </a:ext>
              </a:extLst>
            </p:cNvPr>
            <p:cNvSpPr/>
            <p:nvPr/>
          </p:nvSpPr>
          <p:spPr>
            <a:xfrm rot="5400000">
              <a:off x="2795657" y="3778045"/>
              <a:ext cx="866775" cy="986792"/>
            </a:xfrm>
            <a:prstGeom prst="bentUpArrow">
              <a:avLst>
                <a:gd name="adj1" fmla="val 32840"/>
                <a:gd name="adj2" fmla="val 25000"/>
                <a:gd name="adj3" fmla="val 35780"/>
              </a:avLst>
            </a:prstGeom>
            <a:solidFill>
              <a:srgbClr val="DAE3F3"/>
            </a:solidFill>
            <a:ln>
              <a:solidFill>
                <a:schemeClr val="tx1">
                  <a:lumMod val="65000"/>
                  <a:lumOff val="3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tângulo 16">
              <a:extLst>
                <a:ext uri="{FF2B5EF4-FFF2-40B4-BE49-F238E27FC236}">
                  <a16:creationId xmlns:a16="http://schemas.microsoft.com/office/drawing/2014/main" id="{C06F2C2C-6DE8-3E0F-A786-969C968F73C2}"/>
                </a:ext>
              </a:extLst>
            </p:cNvPr>
            <p:cNvSpPr/>
            <p:nvPr/>
          </p:nvSpPr>
          <p:spPr>
            <a:xfrm>
              <a:off x="358052" y="1264440"/>
              <a:ext cx="9676743"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 rIns="129600" rtlCol="0" anchor="ctr"/>
            <a:lstStyle/>
            <a:p>
              <a:pPr algn="just" defTabSz="617210">
                <a:defRPr/>
              </a:pPr>
              <a:r>
                <a:rPr lang="pt-BR" sz="1600" dirty="0">
                  <a:solidFill>
                    <a:prstClr val="black"/>
                  </a:solidFill>
                  <a:latin typeface="Arial Narrow" pitchFamily="34" charset="0"/>
                </a:rPr>
                <a:t>Espólio é o conjunto de bens, direitos, rendimentos e obrigações da pessoa falecida. É contribuinte distinto do meeiro, herdeiros e legatários;</a:t>
              </a:r>
              <a:endParaRPr lang="pt-BR" sz="1600" dirty="0">
                <a:solidFill>
                  <a:prstClr val="black"/>
                </a:solidFill>
                <a:latin typeface="Candara"/>
              </a:endParaRPr>
            </a:p>
          </p:txBody>
        </p:sp>
        <p:sp>
          <p:nvSpPr>
            <p:cNvPr id="18" name="Retângulo 17">
              <a:extLst>
                <a:ext uri="{FF2B5EF4-FFF2-40B4-BE49-F238E27FC236}">
                  <a16:creationId xmlns:a16="http://schemas.microsoft.com/office/drawing/2014/main" id="{E7E2FB5D-2885-A83B-5522-4CB6FF8A18C4}"/>
                </a:ext>
              </a:extLst>
            </p:cNvPr>
            <p:cNvSpPr/>
            <p:nvPr/>
          </p:nvSpPr>
          <p:spPr>
            <a:xfrm>
              <a:off x="1478653" y="2269952"/>
              <a:ext cx="8556142"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 rIns="129600" rtlCol="0" anchor="ctr"/>
            <a:lstStyle/>
            <a:p>
              <a:pPr algn="just" defTabSz="480052">
                <a:lnSpc>
                  <a:spcPct val="90000"/>
                </a:lnSpc>
                <a:spcBef>
                  <a:spcPct val="0"/>
                </a:spcBef>
                <a:spcAft>
                  <a:spcPct val="35000"/>
                </a:spcAft>
                <a:buSzPct val="100000"/>
                <a:defRPr/>
              </a:pPr>
              <a:r>
                <a:rPr lang="pt-BR" sz="1600" dirty="0">
                  <a:solidFill>
                    <a:prstClr val="black"/>
                  </a:solidFill>
                  <a:latin typeface="Arial Narrow" pitchFamily="34" charset="0"/>
                </a:rPr>
                <a:t>O espólio está sujeito aos mesmos prazos e condições de obrigatoriedade de apresentação das pessoas físicas quanto à declaração inicial (correspondente ao ano de falecimento) e às intermediárias;</a:t>
              </a:r>
              <a:endParaRPr lang="pt-BR" sz="1600" dirty="0">
                <a:solidFill>
                  <a:prstClr val="black"/>
                </a:solidFill>
                <a:latin typeface="Candara"/>
              </a:endParaRPr>
            </a:p>
          </p:txBody>
        </p:sp>
        <p:sp>
          <p:nvSpPr>
            <p:cNvPr id="19" name="Retângulo 18">
              <a:extLst>
                <a:ext uri="{FF2B5EF4-FFF2-40B4-BE49-F238E27FC236}">
                  <a16:creationId xmlns:a16="http://schemas.microsoft.com/office/drawing/2014/main" id="{A448A8C7-C3C4-39D6-4A4F-B4F269118DD5}"/>
                </a:ext>
              </a:extLst>
            </p:cNvPr>
            <p:cNvSpPr/>
            <p:nvPr/>
          </p:nvSpPr>
          <p:spPr>
            <a:xfrm>
              <a:off x="2591619" y="3246249"/>
              <a:ext cx="7443176"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 rIns="129600" rtlCol="0" anchor="ctr"/>
            <a:lstStyle/>
            <a:p>
              <a:pPr algn="just" defTabSz="480052">
                <a:lnSpc>
                  <a:spcPct val="90000"/>
                </a:lnSpc>
                <a:spcBef>
                  <a:spcPct val="0"/>
                </a:spcBef>
                <a:spcAft>
                  <a:spcPct val="35000"/>
                </a:spcAft>
                <a:buSzPct val="100000"/>
                <a:defRPr/>
              </a:pPr>
              <a:r>
                <a:rPr lang="pt-BR" sz="1600" dirty="0">
                  <a:solidFill>
                    <a:prstClr val="black"/>
                  </a:solidFill>
                  <a:latin typeface="Arial Narrow" pitchFamily="34" charset="0"/>
                </a:rPr>
                <a:t>Nas declarações de espólio devem ser incluídos os rendimentos próprios, 50% dos produzidos pelos bens comuns recebidos no ano-calendário, os bens e direitos que constem do inventário e as obrigações do espólio;</a:t>
              </a:r>
              <a:endParaRPr lang="pt-BR" sz="1600" dirty="0">
                <a:solidFill>
                  <a:prstClr val="black"/>
                </a:solidFill>
                <a:latin typeface="Candara"/>
              </a:endParaRPr>
            </a:p>
          </p:txBody>
        </p:sp>
        <p:sp>
          <p:nvSpPr>
            <p:cNvPr id="20" name="Retângulo 19">
              <a:extLst>
                <a:ext uri="{FF2B5EF4-FFF2-40B4-BE49-F238E27FC236}">
                  <a16:creationId xmlns:a16="http://schemas.microsoft.com/office/drawing/2014/main" id="{29906E92-2BFD-D14A-E325-2E21B2F93EA5}"/>
                </a:ext>
              </a:extLst>
            </p:cNvPr>
            <p:cNvSpPr/>
            <p:nvPr/>
          </p:nvSpPr>
          <p:spPr>
            <a:xfrm>
              <a:off x="3734796" y="4148404"/>
              <a:ext cx="6300000" cy="86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 rIns="129600" rtlCol="0" anchor="ctr"/>
            <a:lstStyle/>
            <a:p>
              <a:pPr algn="just" defTabSz="480052">
                <a:lnSpc>
                  <a:spcPct val="90000"/>
                </a:lnSpc>
                <a:spcBef>
                  <a:spcPct val="0"/>
                </a:spcBef>
                <a:spcAft>
                  <a:spcPct val="35000"/>
                </a:spcAft>
                <a:buSzPct val="100000"/>
                <a:defRPr/>
              </a:pPr>
              <a:r>
                <a:rPr lang="pt-BR" sz="1600" dirty="0">
                  <a:solidFill>
                    <a:prstClr val="black"/>
                  </a:solidFill>
                  <a:latin typeface="Arial Narrow" pitchFamily="34" charset="0"/>
                </a:rPr>
                <a:t>OPCIONALMENTE, os rendimentos produzidos pelos bens comuns podem ser tributados, em sua totalidade, em nome do espólio, o qual pode compensar o total do imposto pago ou retido na fonte sobre esses rendimentos.</a:t>
              </a:r>
              <a:endParaRPr lang="pt-BR" sz="1600" dirty="0">
                <a:solidFill>
                  <a:prstClr val="black"/>
                </a:solidFill>
                <a:latin typeface="Candara"/>
              </a:endParaRPr>
            </a:p>
          </p:txBody>
        </p:sp>
      </p:grpSp>
      <p:sp>
        <p:nvSpPr>
          <p:cNvPr id="5" name="Título 2"/>
          <p:cNvSpPr txBox="1">
            <a:spLocks/>
          </p:cNvSpPr>
          <p:nvPr/>
        </p:nvSpPr>
        <p:spPr bwMode="ltGray">
          <a:xfrm>
            <a:off x="683999" y="426525"/>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3" name="Espaço Reservado para Número de Slide 2">
            <a:extLst>
              <a:ext uri="{FF2B5EF4-FFF2-40B4-BE49-F238E27FC236}">
                <a16:creationId xmlns:a16="http://schemas.microsoft.com/office/drawing/2014/main" id="{3F031AC3-16F7-0853-E7AC-5A6FCD611672}"/>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4</a:t>
            </a:fld>
            <a:endParaRPr lang="pt-BR" dirty="0"/>
          </a:p>
        </p:txBody>
      </p:sp>
      <p:pic>
        <p:nvPicPr>
          <p:cNvPr id="8" name="object 4">
            <a:extLst>
              <a:ext uri="{FF2B5EF4-FFF2-40B4-BE49-F238E27FC236}">
                <a16:creationId xmlns:a16="http://schemas.microsoft.com/office/drawing/2014/main" id="{1AE484E7-FC8D-E772-F926-0893899B4F90}"/>
              </a:ext>
            </a:extLst>
          </p:cNvPr>
          <p:cNvPicPr/>
          <p:nvPr/>
        </p:nvPicPr>
        <p:blipFill>
          <a:blip r:embed="rId2" cstate="print"/>
          <a:stretch>
            <a:fillRect/>
          </a:stretch>
        </p:blipFill>
        <p:spPr>
          <a:xfrm>
            <a:off x="7628576" y="6279745"/>
            <a:ext cx="1142479" cy="448848"/>
          </a:xfrm>
          <a:prstGeom prst="rect">
            <a:avLst/>
          </a:prstGeom>
        </p:spPr>
      </p:pic>
      <p:pic>
        <p:nvPicPr>
          <p:cNvPr id="9" name="object 5">
            <a:extLst>
              <a:ext uri="{FF2B5EF4-FFF2-40B4-BE49-F238E27FC236}">
                <a16:creationId xmlns:a16="http://schemas.microsoft.com/office/drawing/2014/main" id="{749B973A-EABD-77A5-6511-CFF35B86B0CA}"/>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278320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84000" y="1628118"/>
            <a:ext cx="7776000" cy="2421731"/>
          </a:xfrm>
          <a:prstGeom prst="rect">
            <a:avLst/>
          </a:prstGeom>
          <a:noFill/>
        </p:spPr>
        <p:txBody>
          <a:bodyPr wrap="square" rtlCol="0">
            <a:noAutofit/>
          </a:bodyPr>
          <a:lstStyle/>
          <a:p>
            <a:pPr marL="5715" algn="just" defTabSz="617210">
              <a:buSzPct val="100000"/>
              <a:defRPr/>
            </a:pPr>
            <a:endParaRPr lang="pt-BR" sz="1440" dirty="0">
              <a:solidFill>
                <a:prstClr val="black"/>
              </a:solidFill>
              <a:latin typeface="Arial Narrow" pitchFamily="34" charset="0"/>
            </a:endParaRPr>
          </a:p>
        </p:txBody>
      </p:sp>
      <p:sp>
        <p:nvSpPr>
          <p:cNvPr id="6" name="Título 2"/>
          <p:cNvSpPr txBox="1">
            <a:spLocks/>
          </p:cNvSpPr>
          <p:nvPr/>
        </p:nvSpPr>
        <p:spPr bwMode="ltGray">
          <a:xfrm>
            <a:off x="684000" y="703656"/>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sp>
        <p:nvSpPr>
          <p:cNvPr id="9" name="Retângulo 8">
            <a:extLst>
              <a:ext uri="{FF2B5EF4-FFF2-40B4-BE49-F238E27FC236}">
                <a16:creationId xmlns:a16="http://schemas.microsoft.com/office/drawing/2014/main" id="{BE246BBA-F6D6-A910-298F-D4EC30A39CA7}"/>
              </a:ext>
            </a:extLst>
          </p:cNvPr>
          <p:cNvSpPr/>
          <p:nvPr/>
        </p:nvSpPr>
        <p:spPr>
          <a:xfrm>
            <a:off x="800717" y="1732778"/>
            <a:ext cx="8073283" cy="11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 rIns="129600" rtlCol="0" anchor="ctr"/>
          <a:lstStyle/>
          <a:p>
            <a:pPr marL="5715" algn="just" defTabSz="617210">
              <a:buSzPct val="100000"/>
              <a:defRPr/>
            </a:pPr>
            <a:r>
              <a:rPr lang="pt-BR" sz="1500" dirty="0">
                <a:solidFill>
                  <a:prstClr val="black"/>
                </a:solidFill>
                <a:latin typeface="Arial Narrow" pitchFamily="34" charset="0"/>
              </a:rPr>
              <a:t>Nas declarações de espólio de pessoa que mantinha união estável, devem ser incluídos os rendimentos próprios, 50% dos rendimentos produzidos pelos bens possuídos em condomínio com o companheiro, ou percentual estabelecido em contrato escrito, recebidos no ano-calendário, os bens e direitos que constem do inventário e as obrigações do espólio;</a:t>
            </a:r>
          </a:p>
        </p:txBody>
      </p:sp>
      <p:sp>
        <p:nvSpPr>
          <p:cNvPr id="10" name="Retângulo 9">
            <a:extLst>
              <a:ext uri="{FF2B5EF4-FFF2-40B4-BE49-F238E27FC236}">
                <a16:creationId xmlns:a16="http://schemas.microsoft.com/office/drawing/2014/main" id="{34046AC1-71D7-B412-F27A-F92AAF9C48F1}"/>
              </a:ext>
            </a:extLst>
          </p:cNvPr>
          <p:cNvSpPr/>
          <p:nvPr/>
        </p:nvSpPr>
        <p:spPr>
          <a:xfrm>
            <a:off x="800718" y="3106634"/>
            <a:ext cx="8039289" cy="11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9600" rIns="129600" rtlCol="0" anchor="ctr"/>
          <a:lstStyle/>
          <a:p>
            <a:pPr marL="5715" algn="just" defTabSz="617210">
              <a:buSzPct val="100000"/>
              <a:defRPr/>
            </a:pPr>
            <a:r>
              <a:rPr lang="pt-BR" sz="1500" dirty="0">
                <a:solidFill>
                  <a:prstClr val="black"/>
                </a:solidFill>
                <a:latin typeface="Arial Narrow" pitchFamily="34" charset="0"/>
              </a:rPr>
              <a:t>As declarações de espólio devem ser apresentadas em nome da pessoa falecida, com a indicação de seu número de inscrição no CPF e o endereço residencial na data do falecimento, utilizando, nos casos de declarações inicial e intermediária, o código de natureza da ocupação relativo a espólio (81) e deixando em branco a ocupação principal e o respectivo código.</a:t>
            </a:r>
          </a:p>
        </p:txBody>
      </p:sp>
      <p:pic>
        <p:nvPicPr>
          <p:cNvPr id="13" name="Gráfico 12" descr="Seta: Curva no sentido anti-horário com preenchimento sólido">
            <a:extLst>
              <a:ext uri="{FF2B5EF4-FFF2-40B4-BE49-F238E27FC236}">
                <a16:creationId xmlns:a16="http://schemas.microsoft.com/office/drawing/2014/main" id="{39483BC5-3AB7-039E-CE63-9E216474E1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62220">
            <a:off x="133182" y="1626102"/>
            <a:ext cx="686405" cy="686405"/>
          </a:xfrm>
          <a:prstGeom prst="rect">
            <a:avLst/>
          </a:prstGeom>
        </p:spPr>
      </p:pic>
      <p:pic>
        <p:nvPicPr>
          <p:cNvPr id="14" name="Gráfico 13" descr="Seta: Curva no sentido anti-horário com preenchimento sólido">
            <a:extLst>
              <a:ext uri="{FF2B5EF4-FFF2-40B4-BE49-F238E27FC236}">
                <a16:creationId xmlns:a16="http://schemas.microsoft.com/office/drawing/2014/main" id="{A1B0E497-996D-9056-9412-0C48E4A77A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62220">
            <a:off x="133182" y="2999959"/>
            <a:ext cx="686405" cy="686405"/>
          </a:xfrm>
          <a:prstGeom prst="rect">
            <a:avLst/>
          </a:prstGeom>
        </p:spPr>
      </p:pic>
      <p:sp>
        <p:nvSpPr>
          <p:cNvPr id="3" name="Espaço Reservado para Número de Slide 2">
            <a:extLst>
              <a:ext uri="{FF2B5EF4-FFF2-40B4-BE49-F238E27FC236}">
                <a16:creationId xmlns:a16="http://schemas.microsoft.com/office/drawing/2014/main" id="{4BD1FAEB-E64B-1FE0-703E-9442F3240A37}"/>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5</a:t>
            </a:fld>
            <a:endParaRPr lang="pt-BR" dirty="0"/>
          </a:p>
        </p:txBody>
      </p:sp>
      <p:pic>
        <p:nvPicPr>
          <p:cNvPr id="8" name="object 4">
            <a:extLst>
              <a:ext uri="{FF2B5EF4-FFF2-40B4-BE49-F238E27FC236}">
                <a16:creationId xmlns:a16="http://schemas.microsoft.com/office/drawing/2014/main" id="{46B692B0-6B40-2DCA-962B-0A8EEA55DB1A}"/>
              </a:ext>
            </a:extLst>
          </p:cNvPr>
          <p:cNvPicPr/>
          <p:nvPr/>
        </p:nvPicPr>
        <p:blipFill>
          <a:blip r:embed="rId4" cstate="print"/>
          <a:stretch>
            <a:fillRect/>
          </a:stretch>
        </p:blipFill>
        <p:spPr>
          <a:xfrm>
            <a:off x="7628576" y="6279745"/>
            <a:ext cx="1142479" cy="448848"/>
          </a:xfrm>
          <a:prstGeom prst="rect">
            <a:avLst/>
          </a:prstGeom>
        </p:spPr>
      </p:pic>
      <p:pic>
        <p:nvPicPr>
          <p:cNvPr id="11" name="object 5">
            <a:extLst>
              <a:ext uri="{FF2B5EF4-FFF2-40B4-BE49-F238E27FC236}">
                <a16:creationId xmlns:a16="http://schemas.microsoft.com/office/drawing/2014/main" id="{86B69D8D-2E27-15C1-8D89-37EC38D6E29B}"/>
              </a:ext>
            </a:extLst>
          </p:cNvPr>
          <p:cNvPicPr/>
          <p:nvPr/>
        </p:nvPicPr>
        <p:blipFill>
          <a:blip r:embed="rId5"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95636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931F91B-5F0D-BED6-0F74-D5E9B7DC9967}"/>
              </a:ext>
            </a:extLst>
          </p:cNvPr>
          <p:cNvSpPr/>
          <p:nvPr/>
        </p:nvSpPr>
        <p:spPr>
          <a:xfrm>
            <a:off x="198001" y="1360941"/>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700">
              <a:solidFill>
                <a:srgbClr val="FFFFFF"/>
              </a:solidFill>
              <a:latin typeface="Candara"/>
            </a:endParaRPr>
          </a:p>
        </p:txBody>
      </p:sp>
      <p:sp>
        <p:nvSpPr>
          <p:cNvPr id="4" name="CaixaDeTexto 3"/>
          <p:cNvSpPr txBox="1"/>
          <p:nvPr/>
        </p:nvSpPr>
        <p:spPr>
          <a:xfrm>
            <a:off x="198001" y="1385673"/>
            <a:ext cx="8748000" cy="3596879"/>
          </a:xfrm>
          <a:prstGeom prst="rect">
            <a:avLst/>
          </a:prstGeom>
          <a:noFill/>
        </p:spPr>
        <p:txBody>
          <a:bodyPr wrap="square" lIns="0" rIns="0" rtlCol="0">
            <a:noAutofit/>
          </a:bodyPr>
          <a:lstStyle/>
          <a:p>
            <a:pPr marL="98753" algn="just" defTabSz="617210">
              <a:defRPr/>
            </a:pPr>
            <a:r>
              <a:rPr lang="pt-BR" sz="1700" dirty="0">
                <a:solidFill>
                  <a:srgbClr val="144472"/>
                </a:solidFill>
                <a:latin typeface="Arial Narrow" pitchFamily="34" charset="0"/>
              </a:rPr>
              <a:t>As declarações são apresentadas pelo:</a:t>
            </a:r>
          </a:p>
          <a:p>
            <a:pPr marL="355925"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a:p>
            <a:pPr marL="647214" lvl="1" indent="-322892" algn="just" defTabSz="617210">
              <a:buFontTx/>
              <a:buAutoNum type="alphaLcParenBoth"/>
              <a:defRPr/>
            </a:pPr>
            <a:r>
              <a:rPr lang="pt-BR" sz="1700" dirty="0">
                <a:solidFill>
                  <a:prstClr val="black"/>
                </a:solidFill>
                <a:latin typeface="Arial Narrow" pitchFamily="34" charset="0"/>
              </a:rPr>
              <a:t>cônjuge meeiro, sucessor a qualquer título ou por representante desses, enquanto não iniciado o inventário;</a:t>
            </a:r>
          </a:p>
          <a:p>
            <a:pPr marL="647214" lvl="1" indent="-322892" algn="just" defTabSz="617210">
              <a:buFontTx/>
              <a:buAutoNum type="alphaLcParenBoth"/>
              <a:defRPr/>
            </a:pPr>
            <a:endParaRPr lang="pt-BR" sz="1700" dirty="0">
              <a:solidFill>
                <a:prstClr val="black"/>
              </a:solidFill>
              <a:latin typeface="Arial Narrow" pitchFamily="34" charset="0"/>
            </a:endParaRPr>
          </a:p>
          <a:p>
            <a:pPr marL="647214" lvl="1" indent="-322892" algn="just" defTabSz="617210">
              <a:buFontTx/>
              <a:buAutoNum type="alphaLcParenBoth"/>
              <a:defRPr/>
            </a:pPr>
            <a:r>
              <a:rPr lang="pt-BR" sz="1700" dirty="0">
                <a:solidFill>
                  <a:prstClr val="black"/>
                </a:solidFill>
                <a:latin typeface="Arial Narrow" pitchFamily="34" charset="0"/>
              </a:rPr>
              <a:t>inventariante, a partir da abertura do inventário, indicando o nome, número de inscrição no CPF e endereço na ficha Espólio;</a:t>
            </a:r>
          </a:p>
          <a:p>
            <a:pPr marL="647214" lvl="1" indent="-322892" algn="just" defTabSz="617210">
              <a:buFontTx/>
              <a:buAutoNum type="alphaLcParenBoth"/>
              <a:defRPr/>
            </a:pPr>
            <a:endParaRPr lang="pt-BR" sz="1700" dirty="0">
              <a:solidFill>
                <a:prstClr val="black"/>
              </a:solidFill>
              <a:latin typeface="Arial Narrow" pitchFamily="34" charset="0"/>
            </a:endParaRPr>
          </a:p>
          <a:p>
            <a:pPr marL="647214" lvl="1" indent="-322892" algn="just" defTabSz="617210">
              <a:buFontTx/>
              <a:buAutoNum type="alphaLcParenBoth"/>
              <a:defRPr/>
            </a:pPr>
            <a:r>
              <a:rPr lang="pt-BR" sz="1700" dirty="0">
                <a:solidFill>
                  <a:prstClr val="black"/>
                </a:solidFill>
                <a:latin typeface="Arial Narrow" pitchFamily="34" charset="0"/>
              </a:rPr>
              <a:t>interessado, com poderes de inventariante, indicando o nome, número de inscrição no CPF e endereço, na ficha Espólio, quando se tratar de inventário e partilha por escritura pública nos termos do que dispõe os </a:t>
            </a:r>
            <a:r>
              <a:rPr lang="pt-BR" sz="1700" dirty="0" err="1">
                <a:solidFill>
                  <a:prstClr val="black"/>
                </a:solidFill>
                <a:latin typeface="Arial Narrow" pitchFamily="34" charset="0"/>
              </a:rPr>
              <a:t>arts</a:t>
            </a:r>
            <a:r>
              <a:rPr lang="pt-BR" sz="1700" dirty="0">
                <a:solidFill>
                  <a:prstClr val="black"/>
                </a:solidFill>
                <a:latin typeface="Arial Narrow" pitchFamily="34" charset="0"/>
              </a:rPr>
              <a:t>. 610 e 611 da Lei nº. 13.105, de 16 de março de 2015 - Código de Processo Civil (CPC).</a:t>
            </a:r>
          </a:p>
        </p:txBody>
      </p:sp>
      <p:sp>
        <p:nvSpPr>
          <p:cNvPr id="6" name="Título 2"/>
          <p:cNvSpPr txBox="1">
            <a:spLocks/>
          </p:cNvSpPr>
          <p:nvPr/>
        </p:nvSpPr>
        <p:spPr bwMode="ltGray">
          <a:xfrm>
            <a:off x="684000" y="522013"/>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cxnSp>
        <p:nvCxnSpPr>
          <p:cNvPr id="7" name="Conector reto 6">
            <a:extLst>
              <a:ext uri="{FF2B5EF4-FFF2-40B4-BE49-F238E27FC236}">
                <a16:creationId xmlns:a16="http://schemas.microsoft.com/office/drawing/2014/main" id="{A46EBA90-BA59-4595-46DB-4697E213DB7A}"/>
              </a:ext>
            </a:extLst>
          </p:cNvPr>
          <p:cNvCxnSpPr>
            <a:cxnSpLocks/>
          </p:cNvCxnSpPr>
          <p:nvPr/>
        </p:nvCxnSpPr>
        <p:spPr>
          <a:xfrm>
            <a:off x="198000" y="1360941"/>
            <a:ext cx="0" cy="2304000"/>
          </a:xfrm>
          <a:prstGeom prst="line">
            <a:avLst/>
          </a:prstGeom>
          <a:ln w="28575">
            <a:solidFill>
              <a:srgbClr val="0B3C6E"/>
            </a:solidFill>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C13E9D89-8BFA-A437-E037-C09E14EFAA2F}"/>
              </a:ext>
            </a:extLst>
          </p:cNvPr>
          <p:cNvCxnSpPr>
            <a:cxnSpLocks/>
          </p:cNvCxnSpPr>
          <p:nvPr/>
        </p:nvCxnSpPr>
        <p:spPr>
          <a:xfrm>
            <a:off x="197999" y="2109693"/>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9B7AD2A9-DF55-2EF6-A6A6-A8320BDBD423}"/>
              </a:ext>
            </a:extLst>
          </p:cNvPr>
          <p:cNvCxnSpPr>
            <a:cxnSpLocks/>
          </p:cNvCxnSpPr>
          <p:nvPr/>
        </p:nvCxnSpPr>
        <p:spPr>
          <a:xfrm>
            <a:off x="197999" y="2873693"/>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01B74261-D8BC-0E0A-D1AE-ED67D3707E33}"/>
              </a:ext>
            </a:extLst>
          </p:cNvPr>
          <p:cNvCxnSpPr>
            <a:cxnSpLocks/>
          </p:cNvCxnSpPr>
          <p:nvPr/>
        </p:nvCxnSpPr>
        <p:spPr>
          <a:xfrm>
            <a:off x="197999" y="3657457"/>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sp>
        <p:nvSpPr>
          <p:cNvPr id="5" name="Espaço Reservado para Número de Slide 4">
            <a:extLst>
              <a:ext uri="{FF2B5EF4-FFF2-40B4-BE49-F238E27FC236}">
                <a16:creationId xmlns:a16="http://schemas.microsoft.com/office/drawing/2014/main" id="{0D7D56A2-4B91-7F3F-38E1-7312B4FE0EC3}"/>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6</a:t>
            </a:fld>
            <a:endParaRPr lang="pt-BR" dirty="0"/>
          </a:p>
        </p:txBody>
      </p:sp>
      <p:pic>
        <p:nvPicPr>
          <p:cNvPr id="15" name="object 4">
            <a:extLst>
              <a:ext uri="{FF2B5EF4-FFF2-40B4-BE49-F238E27FC236}">
                <a16:creationId xmlns:a16="http://schemas.microsoft.com/office/drawing/2014/main" id="{34044C79-B28A-C0EE-BC13-AEA6FA4BC378}"/>
              </a:ext>
            </a:extLst>
          </p:cNvPr>
          <p:cNvPicPr/>
          <p:nvPr/>
        </p:nvPicPr>
        <p:blipFill>
          <a:blip r:embed="rId2" cstate="print"/>
          <a:stretch>
            <a:fillRect/>
          </a:stretch>
        </p:blipFill>
        <p:spPr>
          <a:xfrm>
            <a:off x="7628576" y="6279745"/>
            <a:ext cx="1142479" cy="448848"/>
          </a:xfrm>
          <a:prstGeom prst="rect">
            <a:avLst/>
          </a:prstGeom>
        </p:spPr>
      </p:pic>
      <p:pic>
        <p:nvPicPr>
          <p:cNvPr id="16" name="object 5">
            <a:extLst>
              <a:ext uri="{FF2B5EF4-FFF2-40B4-BE49-F238E27FC236}">
                <a16:creationId xmlns:a16="http://schemas.microsoft.com/office/drawing/2014/main" id="{EA97F9E6-D4AA-2E32-A733-54116E3E8B64}"/>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63347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txBox="1">
            <a:spLocks/>
          </p:cNvSpPr>
          <p:nvPr/>
        </p:nvSpPr>
        <p:spPr bwMode="ltGray">
          <a:xfrm>
            <a:off x="684000" y="717849"/>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grpSp>
        <p:nvGrpSpPr>
          <p:cNvPr id="2" name="Agrupar 1">
            <a:extLst>
              <a:ext uri="{FF2B5EF4-FFF2-40B4-BE49-F238E27FC236}">
                <a16:creationId xmlns:a16="http://schemas.microsoft.com/office/drawing/2014/main" id="{3A097C99-20EB-CEBB-F968-5086BD6B08A5}"/>
              </a:ext>
            </a:extLst>
          </p:cNvPr>
          <p:cNvGrpSpPr/>
          <p:nvPr/>
        </p:nvGrpSpPr>
        <p:grpSpPr>
          <a:xfrm>
            <a:off x="502487" y="1596634"/>
            <a:ext cx="8139027" cy="3237192"/>
            <a:chOff x="655323" y="2639364"/>
            <a:chExt cx="8139027" cy="3237192"/>
          </a:xfrm>
        </p:grpSpPr>
        <p:sp>
          <p:nvSpPr>
            <p:cNvPr id="8" name="CaixaDeTexto 7">
              <a:extLst>
                <a:ext uri="{FF2B5EF4-FFF2-40B4-BE49-F238E27FC236}">
                  <a16:creationId xmlns:a16="http://schemas.microsoft.com/office/drawing/2014/main" id="{96BF9E90-122E-49D7-FDA1-D082B48B1773}"/>
                </a:ext>
              </a:extLst>
            </p:cNvPr>
            <p:cNvSpPr txBox="1"/>
            <p:nvPr/>
          </p:nvSpPr>
          <p:spPr>
            <a:xfrm>
              <a:off x="921150" y="2639364"/>
              <a:ext cx="7873200" cy="3237192"/>
            </a:xfrm>
            <a:prstGeom prst="rect">
              <a:avLst/>
            </a:prstGeom>
            <a:noFill/>
          </p:spPr>
          <p:txBody>
            <a:bodyPr wrap="square" rtlCol="0">
              <a:noAutofit/>
            </a:bodyPr>
            <a:lstStyle/>
            <a:p>
              <a:pPr algn="just" defTabSz="617171">
                <a:lnSpc>
                  <a:spcPct val="200000"/>
                </a:lnSpc>
                <a:spcAft>
                  <a:spcPts val="810"/>
                </a:spcAft>
                <a:defRPr/>
              </a:pPr>
              <a:r>
                <a:rPr lang="pt-BR" sz="1700" b="1" dirty="0">
                  <a:solidFill>
                    <a:prstClr val="black"/>
                  </a:solidFill>
                  <a:latin typeface="Arial Narrow" pitchFamily="34" charset="0"/>
                </a:rPr>
                <a:t>Declarações de Espólio são:</a:t>
              </a:r>
            </a:p>
            <a:p>
              <a:pPr marL="614085" lvl="1" indent="-231440" algn="just" defTabSz="617171">
                <a:lnSpc>
                  <a:spcPct val="200000"/>
                </a:lnSpc>
                <a:spcAft>
                  <a:spcPts val="810"/>
                </a:spcAft>
                <a:buFontTx/>
                <a:buAutoNum type="alphaLcParenBoth"/>
                <a:defRPr/>
              </a:pPr>
              <a:r>
                <a:rPr lang="pt-BR" sz="1700" dirty="0">
                  <a:solidFill>
                    <a:prstClr val="black"/>
                  </a:solidFill>
                  <a:latin typeface="Arial Narrow" pitchFamily="34" charset="0"/>
                </a:rPr>
                <a:t>Inicial ( Artigo 7º, da IN SRF 81, de 2001);</a:t>
              </a:r>
            </a:p>
            <a:p>
              <a:pPr marL="614085" lvl="1" indent="-231440" algn="just" defTabSz="617171">
                <a:lnSpc>
                  <a:spcPct val="200000"/>
                </a:lnSpc>
                <a:spcAft>
                  <a:spcPts val="810"/>
                </a:spcAft>
                <a:buFontTx/>
                <a:buAutoNum type="alphaLcParenBoth"/>
                <a:defRPr/>
              </a:pPr>
              <a:r>
                <a:rPr lang="pt-BR" sz="1700" dirty="0">
                  <a:solidFill>
                    <a:prstClr val="black"/>
                  </a:solidFill>
                  <a:latin typeface="Arial Narrow" pitchFamily="34" charset="0"/>
                </a:rPr>
                <a:t>Intermediária ( Artigo 7º, da IN SRF 81, de 2001); e</a:t>
              </a:r>
            </a:p>
            <a:p>
              <a:pPr marL="614085" lvl="1" indent="-231440" algn="just" defTabSz="617171">
                <a:lnSpc>
                  <a:spcPct val="200000"/>
                </a:lnSpc>
                <a:spcAft>
                  <a:spcPts val="810"/>
                </a:spcAft>
                <a:buFontTx/>
                <a:buAutoNum type="alphaLcParenBoth"/>
                <a:defRPr/>
              </a:pPr>
              <a:r>
                <a:rPr lang="pt-BR" sz="1700" dirty="0">
                  <a:solidFill>
                    <a:prstClr val="black"/>
                  </a:solidFill>
                  <a:latin typeface="Arial Narrow" pitchFamily="34" charset="0"/>
                </a:rPr>
                <a:t>Final ( Artigos 3º a 8º, IN SRF 81, de 2001).</a:t>
              </a:r>
            </a:p>
          </p:txBody>
        </p:sp>
        <p:pic>
          <p:nvPicPr>
            <p:cNvPr id="3" name="Gráfico 2" descr="Seta: Curva no sentido anti-horário com preenchimento sólido">
              <a:extLst>
                <a:ext uri="{FF2B5EF4-FFF2-40B4-BE49-F238E27FC236}">
                  <a16:creationId xmlns:a16="http://schemas.microsoft.com/office/drawing/2014/main" id="{63CAFB2A-6D4E-43D7-F470-CB64BA5101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62220">
              <a:off x="655323" y="3211191"/>
              <a:ext cx="686405" cy="686405"/>
            </a:xfrm>
            <a:prstGeom prst="rect">
              <a:avLst/>
            </a:prstGeom>
          </p:spPr>
        </p:pic>
        <p:pic>
          <p:nvPicPr>
            <p:cNvPr id="4" name="Gráfico 3" descr="Seta: Curva no sentido anti-horário com preenchimento sólido">
              <a:extLst>
                <a:ext uri="{FF2B5EF4-FFF2-40B4-BE49-F238E27FC236}">
                  <a16:creationId xmlns:a16="http://schemas.microsoft.com/office/drawing/2014/main" id="{8ECBBED3-C861-F7CF-8012-77CE3D4A49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62220">
              <a:off x="655323" y="3762019"/>
              <a:ext cx="686405" cy="686405"/>
            </a:xfrm>
            <a:prstGeom prst="rect">
              <a:avLst/>
            </a:prstGeom>
          </p:spPr>
        </p:pic>
        <p:pic>
          <p:nvPicPr>
            <p:cNvPr id="5" name="Gráfico 4" descr="Seta: Curva no sentido anti-horário com preenchimento sólido">
              <a:extLst>
                <a:ext uri="{FF2B5EF4-FFF2-40B4-BE49-F238E27FC236}">
                  <a16:creationId xmlns:a16="http://schemas.microsoft.com/office/drawing/2014/main" id="{D6359151-4217-86B0-1EB0-AFFD0191B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62220">
              <a:off x="655323" y="4333672"/>
              <a:ext cx="686405" cy="686405"/>
            </a:xfrm>
            <a:prstGeom prst="rect">
              <a:avLst/>
            </a:prstGeom>
          </p:spPr>
        </p:pic>
      </p:grpSp>
      <p:sp>
        <p:nvSpPr>
          <p:cNvPr id="7" name="Espaço Reservado para Número de Slide 6">
            <a:extLst>
              <a:ext uri="{FF2B5EF4-FFF2-40B4-BE49-F238E27FC236}">
                <a16:creationId xmlns:a16="http://schemas.microsoft.com/office/drawing/2014/main" id="{D13B1634-0132-9E30-BB60-7E1799A599BF}"/>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7</a:t>
            </a:fld>
            <a:endParaRPr lang="pt-BR" dirty="0"/>
          </a:p>
        </p:txBody>
      </p:sp>
      <p:pic>
        <p:nvPicPr>
          <p:cNvPr id="12" name="object 4">
            <a:extLst>
              <a:ext uri="{FF2B5EF4-FFF2-40B4-BE49-F238E27FC236}">
                <a16:creationId xmlns:a16="http://schemas.microsoft.com/office/drawing/2014/main" id="{8DA2D8CE-ED74-16D3-0832-20D8BC7CC560}"/>
              </a:ext>
            </a:extLst>
          </p:cNvPr>
          <p:cNvPicPr/>
          <p:nvPr/>
        </p:nvPicPr>
        <p:blipFill>
          <a:blip r:embed="rId4" cstate="print"/>
          <a:stretch>
            <a:fillRect/>
          </a:stretch>
        </p:blipFill>
        <p:spPr>
          <a:xfrm>
            <a:off x="7628576" y="6279745"/>
            <a:ext cx="1142479" cy="448848"/>
          </a:xfrm>
          <a:prstGeom prst="rect">
            <a:avLst/>
          </a:prstGeom>
        </p:spPr>
      </p:pic>
      <p:pic>
        <p:nvPicPr>
          <p:cNvPr id="13" name="object 5">
            <a:extLst>
              <a:ext uri="{FF2B5EF4-FFF2-40B4-BE49-F238E27FC236}">
                <a16:creationId xmlns:a16="http://schemas.microsoft.com/office/drawing/2014/main" id="{7395CFCB-4A03-DA26-5B38-80C41E68BB41}"/>
              </a:ext>
            </a:extLst>
          </p:cNvPr>
          <p:cNvPicPr/>
          <p:nvPr/>
        </p:nvPicPr>
        <p:blipFill>
          <a:blip r:embed="rId5"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1377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A466C3A5-A857-A4FE-BC8F-35E4C93E66B0}"/>
              </a:ext>
            </a:extLst>
          </p:cNvPr>
          <p:cNvSpPr/>
          <p:nvPr/>
        </p:nvSpPr>
        <p:spPr>
          <a:xfrm>
            <a:off x="198001" y="1250878"/>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205590" y="1268711"/>
            <a:ext cx="8748000" cy="3596879"/>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DECLARAÇÃO FINAL DE ESPÓLIO (</a:t>
            </a:r>
            <a:r>
              <a:rPr lang="pt-BR" sz="1700" b="1" dirty="0" err="1">
                <a:solidFill>
                  <a:srgbClr val="144472"/>
                </a:solidFill>
                <a:latin typeface="Arial Narrow" pitchFamily="34" charset="0"/>
              </a:rPr>
              <a:t>Arts</a:t>
            </a:r>
            <a:r>
              <a:rPr lang="pt-BR" sz="1700" b="1" dirty="0">
                <a:solidFill>
                  <a:srgbClr val="144472"/>
                </a:solidFill>
                <a:latin typeface="Arial Narrow" pitchFamily="34" charset="0"/>
              </a:rPr>
              <a:t>. 3º a 8º, da IN RFB nº. 81, de 2001)</a:t>
            </a:r>
          </a:p>
          <a:p>
            <a:pPr marL="98753" algn="just" defTabSz="617210">
              <a:defRPr/>
            </a:pPr>
            <a:endParaRPr lang="pt-BR" sz="1700" b="1" dirty="0">
              <a:solidFill>
                <a:prstClr val="black"/>
              </a:solidFill>
              <a:latin typeface="Arial Narrow" pitchFamily="34" charset="0"/>
            </a:endParaRPr>
          </a:p>
          <a:p>
            <a:pPr marL="259196" algn="just" defTabSz="617210">
              <a:spcAft>
                <a:spcPts val="1080"/>
              </a:spcAft>
              <a:buSzPct val="100000"/>
              <a:defRPr/>
            </a:pPr>
            <a:r>
              <a:rPr lang="pt-BR" sz="1700" dirty="0">
                <a:solidFill>
                  <a:prstClr val="black"/>
                </a:solidFill>
                <a:latin typeface="Arial Narrow" pitchFamily="34" charset="0"/>
              </a:rPr>
              <a:t>A responsabilidade pelos tributos devidos pela pessoa falecida até a data do falecimento é do espólio;</a:t>
            </a:r>
          </a:p>
          <a:p>
            <a:pPr marL="259196" algn="just" defTabSz="617210">
              <a:spcAft>
                <a:spcPts val="1080"/>
              </a:spcAft>
              <a:buSzPct val="100000"/>
              <a:defRPr/>
            </a:pPr>
            <a:r>
              <a:rPr lang="pt-BR" sz="1700" dirty="0">
                <a:solidFill>
                  <a:prstClr val="black"/>
                </a:solidFill>
                <a:latin typeface="Arial Narrow" pitchFamily="34" charset="0"/>
              </a:rPr>
              <a:t>A responsabilidade pelos tributos devidos pela pessoa falecida até a data da partilha ou adjudicação ou da lavratura da escritura pública é do sucessor a qualquer título e do cônjuge meeiro, limitada ao montante do quinhão, do legado, da herança ou da meação;</a:t>
            </a:r>
          </a:p>
          <a:p>
            <a:pPr marL="259196" algn="just" defTabSz="617210">
              <a:spcAft>
                <a:spcPts val="1080"/>
              </a:spcAft>
              <a:buSzPct val="100000"/>
              <a:defRPr/>
            </a:pPr>
            <a:r>
              <a:rPr lang="pt-BR" sz="1700" dirty="0">
                <a:solidFill>
                  <a:prstClr val="black"/>
                </a:solidFill>
                <a:latin typeface="Arial Narrow" pitchFamily="34" charset="0"/>
              </a:rPr>
              <a:t>Havendo bens a inventariar, é obrigatória a apresentação dessa declaração, na qual devem ser incluídos todos os rendimentos recebidos que sejam próprios da pessoa falecida, ainda que transferidos de imediato ao cônjuge meeiro, aos herdeiros ou aos legatários;</a:t>
            </a:r>
          </a:p>
          <a:p>
            <a:pPr marL="259196" algn="just" defTabSz="617210">
              <a:spcAft>
                <a:spcPts val="1080"/>
              </a:spcAft>
              <a:buSzPct val="100000"/>
              <a:defRPr/>
            </a:pPr>
            <a:r>
              <a:rPr lang="pt-BR" sz="1700" dirty="0">
                <a:solidFill>
                  <a:prstClr val="black"/>
                </a:solidFill>
                <a:latin typeface="Arial Narrow" pitchFamily="34" charset="0"/>
              </a:rPr>
              <a:t>A apresentação da declaração e o pagamento do imposto devido cabem ao inventariante;</a:t>
            </a:r>
          </a:p>
          <a:p>
            <a:pPr marL="259196" algn="just" defTabSz="617210">
              <a:buSzPct val="100000"/>
              <a:defRPr/>
            </a:pPr>
            <a:r>
              <a:rPr lang="pt-BR" sz="1700" dirty="0">
                <a:solidFill>
                  <a:prstClr val="black"/>
                </a:solidFill>
                <a:latin typeface="Arial Narrow" pitchFamily="34" charset="0"/>
              </a:rPr>
              <a:t>A declaração final deve abranger o período compreendido entre 1º de janeiro e a data da decisão judicial da partilha, sobrepartilha ou adjudicação dos bens inventariados, ou da escritura pública de inventário e partilha, aplicando-se lhe as normas estabelecidas para o ano-calendário em que ocorrer a decisão.</a:t>
            </a:r>
          </a:p>
          <a:p>
            <a:pPr algn="just" defTabSz="617210">
              <a:buSzPct val="100000"/>
              <a:buFont typeface="Wingdings" pitchFamily="2" charset="2"/>
              <a:buChar char="ü"/>
              <a:defRPr/>
            </a:pPr>
            <a:endParaRPr lang="pt-BR" sz="1700" dirty="0">
              <a:solidFill>
                <a:prstClr val="black"/>
              </a:solidFill>
              <a:latin typeface="Arial Narrow" pitchFamily="34" charset="0"/>
            </a:endParaRPr>
          </a:p>
          <a:p>
            <a:pPr marL="355925" indent="-257171" algn="just" defTabSz="617210">
              <a:buFont typeface="Wingdings" panose="05000000000000000000" pitchFamily="2" charset="2"/>
              <a:buChar char="v"/>
              <a:defRPr/>
            </a:pPr>
            <a:endParaRPr lang="pt-BR" sz="1700" dirty="0">
              <a:solidFill>
                <a:prstClr val="black"/>
              </a:solidFill>
              <a:latin typeface="Arial Narrow" pitchFamily="34" charset="0"/>
            </a:endParaRPr>
          </a:p>
        </p:txBody>
      </p:sp>
      <p:cxnSp>
        <p:nvCxnSpPr>
          <p:cNvPr id="7" name="Conector reto 6">
            <a:extLst>
              <a:ext uri="{FF2B5EF4-FFF2-40B4-BE49-F238E27FC236}">
                <a16:creationId xmlns:a16="http://schemas.microsoft.com/office/drawing/2014/main" id="{76FEEAF4-F685-C104-65CE-A548D49017F4}"/>
              </a:ext>
            </a:extLst>
          </p:cNvPr>
          <p:cNvCxnSpPr>
            <a:cxnSpLocks/>
          </p:cNvCxnSpPr>
          <p:nvPr/>
        </p:nvCxnSpPr>
        <p:spPr>
          <a:xfrm>
            <a:off x="190410" y="1250877"/>
            <a:ext cx="0" cy="3327197"/>
          </a:xfrm>
          <a:prstGeom prst="line">
            <a:avLst/>
          </a:prstGeom>
          <a:ln w="28575">
            <a:solidFill>
              <a:srgbClr val="0B3C6E"/>
            </a:solidFill>
          </a:ln>
        </p:spPr>
        <p:style>
          <a:lnRef idx="1">
            <a:schemeClr val="accent1"/>
          </a:lnRef>
          <a:fillRef idx="0">
            <a:schemeClr val="accent1"/>
          </a:fillRef>
          <a:effectRef idx="0">
            <a:schemeClr val="accent1"/>
          </a:effectRef>
          <a:fontRef idx="minor">
            <a:schemeClr val="tx1"/>
          </a:fontRef>
        </p:style>
      </p:cxnSp>
      <p:cxnSp>
        <p:nvCxnSpPr>
          <p:cNvPr id="8" name="Conector de Seta Reta 7">
            <a:extLst>
              <a:ext uri="{FF2B5EF4-FFF2-40B4-BE49-F238E27FC236}">
                <a16:creationId xmlns:a16="http://schemas.microsoft.com/office/drawing/2014/main" id="{B9000E08-5F91-F7B0-695C-911C2FC5C483}"/>
              </a:ext>
            </a:extLst>
          </p:cNvPr>
          <p:cNvCxnSpPr>
            <a:cxnSpLocks/>
          </p:cNvCxnSpPr>
          <p:nvPr/>
        </p:nvCxnSpPr>
        <p:spPr>
          <a:xfrm>
            <a:off x="186878" y="1930056"/>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sp>
        <p:nvSpPr>
          <p:cNvPr id="6" name="Título 2"/>
          <p:cNvSpPr txBox="1">
            <a:spLocks/>
          </p:cNvSpPr>
          <p:nvPr/>
        </p:nvSpPr>
        <p:spPr bwMode="ltGray">
          <a:xfrm>
            <a:off x="684000" y="479352"/>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cxnSp>
        <p:nvCxnSpPr>
          <p:cNvPr id="9" name="Conector de Seta Reta 8">
            <a:extLst>
              <a:ext uri="{FF2B5EF4-FFF2-40B4-BE49-F238E27FC236}">
                <a16:creationId xmlns:a16="http://schemas.microsoft.com/office/drawing/2014/main" id="{E17DE11F-189D-0D60-6CC0-181D6B84B55C}"/>
              </a:ext>
            </a:extLst>
          </p:cNvPr>
          <p:cNvCxnSpPr>
            <a:cxnSpLocks/>
          </p:cNvCxnSpPr>
          <p:nvPr/>
        </p:nvCxnSpPr>
        <p:spPr>
          <a:xfrm>
            <a:off x="186878" y="2344304"/>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DDE58E9A-3982-B17B-823A-9A06ED752829}"/>
              </a:ext>
            </a:extLst>
          </p:cNvPr>
          <p:cNvCxnSpPr>
            <a:cxnSpLocks/>
          </p:cNvCxnSpPr>
          <p:nvPr/>
        </p:nvCxnSpPr>
        <p:spPr>
          <a:xfrm>
            <a:off x="186878" y="3267999"/>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8642F12B-51F7-65F3-666A-430EC24A52AE}"/>
              </a:ext>
            </a:extLst>
          </p:cNvPr>
          <p:cNvCxnSpPr>
            <a:cxnSpLocks/>
          </p:cNvCxnSpPr>
          <p:nvPr/>
        </p:nvCxnSpPr>
        <p:spPr>
          <a:xfrm>
            <a:off x="186878" y="4159751"/>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09CBB27C-1A3E-FF76-38F2-52EFDA04F547}"/>
              </a:ext>
            </a:extLst>
          </p:cNvPr>
          <p:cNvCxnSpPr>
            <a:cxnSpLocks/>
          </p:cNvCxnSpPr>
          <p:nvPr/>
        </p:nvCxnSpPr>
        <p:spPr>
          <a:xfrm>
            <a:off x="186878" y="4578074"/>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sp>
        <p:nvSpPr>
          <p:cNvPr id="3" name="Espaço Reservado para Número de Slide 2">
            <a:extLst>
              <a:ext uri="{FF2B5EF4-FFF2-40B4-BE49-F238E27FC236}">
                <a16:creationId xmlns:a16="http://schemas.microsoft.com/office/drawing/2014/main" id="{3E38BE48-7E71-02C3-D75A-5EBF687F9DEB}"/>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8</a:t>
            </a:fld>
            <a:endParaRPr lang="pt-BR" dirty="0"/>
          </a:p>
        </p:txBody>
      </p:sp>
      <p:pic>
        <p:nvPicPr>
          <p:cNvPr id="18" name="object 4">
            <a:extLst>
              <a:ext uri="{FF2B5EF4-FFF2-40B4-BE49-F238E27FC236}">
                <a16:creationId xmlns:a16="http://schemas.microsoft.com/office/drawing/2014/main" id="{19A4D7B8-A0CE-5051-C319-190BBED18C00}"/>
              </a:ext>
            </a:extLst>
          </p:cNvPr>
          <p:cNvPicPr/>
          <p:nvPr/>
        </p:nvPicPr>
        <p:blipFill>
          <a:blip r:embed="rId2" cstate="print"/>
          <a:stretch>
            <a:fillRect/>
          </a:stretch>
        </p:blipFill>
        <p:spPr>
          <a:xfrm>
            <a:off x="7628576" y="6279745"/>
            <a:ext cx="1142479" cy="448848"/>
          </a:xfrm>
          <a:prstGeom prst="rect">
            <a:avLst/>
          </a:prstGeom>
        </p:spPr>
      </p:pic>
      <p:pic>
        <p:nvPicPr>
          <p:cNvPr id="19" name="object 5">
            <a:extLst>
              <a:ext uri="{FF2B5EF4-FFF2-40B4-BE49-F238E27FC236}">
                <a16:creationId xmlns:a16="http://schemas.microsoft.com/office/drawing/2014/main" id="{83030E89-9FA1-8C98-B6F2-5ECA7336F3CA}"/>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89457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C5DEF8B4-14EA-C9F7-055C-B4BA40175BC2}"/>
              </a:ext>
            </a:extLst>
          </p:cNvPr>
          <p:cNvSpPr/>
          <p:nvPr/>
        </p:nvSpPr>
        <p:spPr>
          <a:xfrm>
            <a:off x="198001" y="1242747"/>
            <a:ext cx="8748000" cy="40005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10">
              <a:defRPr/>
            </a:pPr>
            <a:endParaRPr lang="pt-BR" sz="1260">
              <a:solidFill>
                <a:srgbClr val="FFFFFF"/>
              </a:solidFill>
              <a:latin typeface="Candara"/>
            </a:endParaRPr>
          </a:p>
        </p:txBody>
      </p:sp>
      <p:sp>
        <p:nvSpPr>
          <p:cNvPr id="4" name="CaixaDeTexto 3"/>
          <p:cNvSpPr txBox="1"/>
          <p:nvPr/>
        </p:nvSpPr>
        <p:spPr>
          <a:xfrm>
            <a:off x="198001" y="1275710"/>
            <a:ext cx="8748000" cy="3304800"/>
          </a:xfrm>
          <a:prstGeom prst="rect">
            <a:avLst/>
          </a:prstGeom>
          <a:noFill/>
        </p:spPr>
        <p:txBody>
          <a:bodyPr wrap="square" rtlCol="0">
            <a:noAutofit/>
          </a:bodyPr>
          <a:lstStyle/>
          <a:p>
            <a:pPr algn="just" defTabSz="617210">
              <a:defRPr/>
            </a:pPr>
            <a:r>
              <a:rPr lang="pt-BR" sz="1700" b="1" dirty="0">
                <a:solidFill>
                  <a:srgbClr val="144472"/>
                </a:solidFill>
                <a:latin typeface="Arial Narrow" pitchFamily="34" charset="0"/>
              </a:rPr>
              <a:t>DECLARAÇÃO FINAL DE ESPÓLIO (</a:t>
            </a:r>
            <a:r>
              <a:rPr lang="pt-BR" sz="1700" b="1" dirty="0" err="1">
                <a:solidFill>
                  <a:srgbClr val="144472"/>
                </a:solidFill>
                <a:latin typeface="Arial Narrow" pitchFamily="34" charset="0"/>
              </a:rPr>
              <a:t>Arts</a:t>
            </a:r>
            <a:r>
              <a:rPr lang="pt-BR" sz="1700" b="1" dirty="0">
                <a:solidFill>
                  <a:srgbClr val="144472"/>
                </a:solidFill>
                <a:latin typeface="Arial Narrow" pitchFamily="34" charset="0"/>
              </a:rPr>
              <a:t>. 3º a 8º, da IN RFB nº. 81, de 2001)</a:t>
            </a:r>
          </a:p>
          <a:p>
            <a:pPr marL="98753" algn="just" defTabSz="617210">
              <a:defRPr/>
            </a:pPr>
            <a:endParaRPr lang="pt-BR" sz="1700" b="1" dirty="0">
              <a:solidFill>
                <a:prstClr val="black"/>
              </a:solidFill>
              <a:latin typeface="Arial Narrow" pitchFamily="34" charset="0"/>
            </a:endParaRPr>
          </a:p>
          <a:p>
            <a:pPr marL="259196" algn="just" defTabSz="617210">
              <a:buSzPct val="100000"/>
              <a:defRPr/>
            </a:pPr>
            <a:r>
              <a:rPr lang="pt-BR" sz="1700" dirty="0">
                <a:solidFill>
                  <a:prstClr val="black"/>
                </a:solidFill>
                <a:latin typeface="Arial Narrow" pitchFamily="34" charset="0"/>
              </a:rPr>
              <a:t>Na Declaração Final de Espólio devem ser incluídos os rendimentos próprios, 50% dos rendimentos produzidos pelos bens comuns recebidos no ano-calendário até a data da decisão judicial da partilha, sobrepartilha, adjudicação, ou da escritura pública de inventário e partilha, os bens e direitos que constem do inventário e as obrigações do espólio;</a:t>
            </a:r>
          </a:p>
          <a:p>
            <a:pPr marL="259196" algn="just" defTabSz="617210">
              <a:buSzPct val="100000"/>
              <a:defRPr/>
            </a:pPr>
            <a:endParaRPr lang="pt-BR" sz="1700" dirty="0">
              <a:solidFill>
                <a:prstClr val="black"/>
              </a:solidFill>
              <a:latin typeface="Arial Narrow" pitchFamily="34" charset="0"/>
            </a:endParaRPr>
          </a:p>
          <a:p>
            <a:pPr marL="259196" algn="just" defTabSz="617210">
              <a:buSzPct val="100000"/>
              <a:defRPr/>
            </a:pPr>
            <a:r>
              <a:rPr lang="pt-BR" sz="1700" dirty="0">
                <a:solidFill>
                  <a:prstClr val="black"/>
                </a:solidFill>
                <a:latin typeface="Arial Narrow" pitchFamily="34" charset="0"/>
              </a:rPr>
              <a:t>Opcionalmente, os rendimentos produzidos pelos bens comuns podem ser tributados em sua totalidade, em nome do espólio, o qual pode compensar o total do imposto pago ou retido na fonte sobre esses rendimentos;</a:t>
            </a:r>
          </a:p>
          <a:p>
            <a:pPr marL="259196" algn="just" defTabSz="617210">
              <a:buSzPct val="100000"/>
              <a:defRPr/>
            </a:pPr>
            <a:endParaRPr lang="pt-BR" sz="1700" dirty="0">
              <a:solidFill>
                <a:prstClr val="black"/>
              </a:solidFill>
              <a:latin typeface="Arial Narrow" pitchFamily="34" charset="0"/>
            </a:endParaRPr>
          </a:p>
          <a:p>
            <a:pPr marL="259196" algn="just" defTabSz="617210">
              <a:buSzPct val="100000"/>
              <a:defRPr/>
            </a:pPr>
            <a:r>
              <a:rPr lang="pt-BR" sz="1700" dirty="0">
                <a:solidFill>
                  <a:prstClr val="black"/>
                </a:solidFill>
                <a:latin typeface="Arial Narrow" pitchFamily="34" charset="0"/>
              </a:rPr>
              <a:t>O ganho de capital na alienação de bens e direitos, realizada no curso do inventário, deve ser tributado em nome do espólio, salvo no caso de se tratar de cessão de direitos hereditários, caso em que cabe ao cedente apurar, em seu nome, o ganho de capital, observado o disposto na IN SRF nº. 84, de 11.10.2001. </a:t>
            </a:r>
          </a:p>
          <a:p>
            <a:pPr algn="just" defTabSz="617210">
              <a:buSzPct val="100000"/>
              <a:buFont typeface="Wingdings" pitchFamily="2" charset="2"/>
              <a:buChar char="ü"/>
              <a:defRPr/>
            </a:pPr>
            <a:endParaRPr lang="pt-BR" sz="1700" dirty="0">
              <a:solidFill>
                <a:prstClr val="black"/>
              </a:solidFill>
              <a:latin typeface="Arial Narrow" pitchFamily="34" charset="0"/>
            </a:endParaRPr>
          </a:p>
          <a:p>
            <a:pPr marL="98753" algn="just" defTabSz="617210">
              <a:defRPr/>
            </a:pPr>
            <a:endParaRPr lang="pt-BR" sz="1700" dirty="0">
              <a:solidFill>
                <a:prstClr val="black"/>
              </a:solidFill>
              <a:latin typeface="Arial Narrow" pitchFamily="34" charset="0"/>
            </a:endParaRPr>
          </a:p>
        </p:txBody>
      </p:sp>
      <p:sp>
        <p:nvSpPr>
          <p:cNvPr id="7" name="Título 2"/>
          <p:cNvSpPr txBox="1">
            <a:spLocks/>
          </p:cNvSpPr>
          <p:nvPr/>
        </p:nvSpPr>
        <p:spPr bwMode="ltGray">
          <a:xfrm>
            <a:off x="684000" y="530443"/>
            <a:ext cx="7776000" cy="614264"/>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defTabSz="617210" eaLnBrk="1" fontAlgn="auto" hangingPunct="1">
              <a:spcAft>
                <a:spcPts val="0"/>
              </a:spcAft>
              <a:defRPr/>
            </a:pPr>
            <a:r>
              <a:rPr lang="pt-BR" sz="2520" dirty="0">
                <a:solidFill>
                  <a:srgbClr val="0B3C6E"/>
                </a:solidFill>
                <a:effectLst>
                  <a:outerShdw blurRad="38100" dist="38100" dir="2700000" algn="tl">
                    <a:srgbClr val="000000">
                      <a:alpha val="43137"/>
                    </a:srgbClr>
                  </a:outerShdw>
                </a:effectLst>
                <a:latin typeface="Arial Narrow" panose="020B0606020202030204" pitchFamily="34" charset="0"/>
              </a:rPr>
              <a:t>ESPÓLIO</a:t>
            </a:r>
          </a:p>
        </p:txBody>
      </p:sp>
      <p:cxnSp>
        <p:nvCxnSpPr>
          <p:cNvPr id="5" name="Conector reto 4">
            <a:extLst>
              <a:ext uri="{FF2B5EF4-FFF2-40B4-BE49-F238E27FC236}">
                <a16:creationId xmlns:a16="http://schemas.microsoft.com/office/drawing/2014/main" id="{8F7ED0AF-29BF-CE71-DC37-3A41EB60870C}"/>
              </a:ext>
            </a:extLst>
          </p:cNvPr>
          <p:cNvCxnSpPr>
            <a:cxnSpLocks/>
          </p:cNvCxnSpPr>
          <p:nvPr/>
        </p:nvCxnSpPr>
        <p:spPr>
          <a:xfrm>
            <a:off x="190410" y="1242745"/>
            <a:ext cx="0" cy="3060000"/>
          </a:xfrm>
          <a:prstGeom prst="line">
            <a:avLst/>
          </a:prstGeom>
          <a:ln w="28575">
            <a:solidFill>
              <a:srgbClr val="0B3C6E"/>
            </a:solidFill>
          </a:ln>
        </p:spPr>
        <p:style>
          <a:lnRef idx="1">
            <a:schemeClr val="accent1"/>
          </a:lnRef>
          <a:fillRef idx="0">
            <a:schemeClr val="accent1"/>
          </a:fillRef>
          <a:effectRef idx="0">
            <a:schemeClr val="accent1"/>
          </a:effectRef>
          <a:fontRef idx="minor">
            <a:schemeClr val="tx1"/>
          </a:fontRef>
        </p:style>
      </p:cxnSp>
      <p:cxnSp>
        <p:nvCxnSpPr>
          <p:cNvPr id="6" name="Conector de Seta Reta 5">
            <a:extLst>
              <a:ext uri="{FF2B5EF4-FFF2-40B4-BE49-F238E27FC236}">
                <a16:creationId xmlns:a16="http://schemas.microsoft.com/office/drawing/2014/main" id="{9533FFC6-3566-2E39-1092-FC08D171BBB7}"/>
              </a:ext>
            </a:extLst>
          </p:cNvPr>
          <p:cNvCxnSpPr>
            <a:cxnSpLocks/>
          </p:cNvCxnSpPr>
          <p:nvPr/>
        </p:nvCxnSpPr>
        <p:spPr>
          <a:xfrm>
            <a:off x="186878" y="1967417"/>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de Seta Reta 7">
            <a:extLst>
              <a:ext uri="{FF2B5EF4-FFF2-40B4-BE49-F238E27FC236}">
                <a16:creationId xmlns:a16="http://schemas.microsoft.com/office/drawing/2014/main" id="{33444C70-4E66-E777-AC7B-6504ED16FC56}"/>
              </a:ext>
            </a:extLst>
          </p:cNvPr>
          <p:cNvCxnSpPr>
            <a:cxnSpLocks/>
          </p:cNvCxnSpPr>
          <p:nvPr/>
        </p:nvCxnSpPr>
        <p:spPr>
          <a:xfrm>
            <a:off x="186878" y="3284892"/>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0D591F33-ABEE-9F6D-855D-6A7C8E3B4994}"/>
              </a:ext>
            </a:extLst>
          </p:cNvPr>
          <p:cNvCxnSpPr>
            <a:cxnSpLocks/>
          </p:cNvCxnSpPr>
          <p:nvPr/>
        </p:nvCxnSpPr>
        <p:spPr>
          <a:xfrm>
            <a:off x="186878" y="4295037"/>
            <a:ext cx="291600" cy="0"/>
          </a:xfrm>
          <a:prstGeom prst="straightConnector1">
            <a:avLst/>
          </a:prstGeom>
          <a:ln w="19050">
            <a:solidFill>
              <a:srgbClr val="0B3C6E"/>
            </a:solidFill>
            <a:tailEnd type="triangle"/>
          </a:ln>
        </p:spPr>
        <p:style>
          <a:lnRef idx="1">
            <a:schemeClr val="accent1"/>
          </a:lnRef>
          <a:fillRef idx="0">
            <a:schemeClr val="accent1"/>
          </a:fillRef>
          <a:effectRef idx="0">
            <a:schemeClr val="accent1"/>
          </a:effectRef>
          <a:fontRef idx="minor">
            <a:schemeClr val="tx1"/>
          </a:fontRef>
        </p:style>
      </p:cxnSp>
      <p:sp>
        <p:nvSpPr>
          <p:cNvPr id="10" name="Espaço Reservado para Número de Slide 9">
            <a:extLst>
              <a:ext uri="{FF2B5EF4-FFF2-40B4-BE49-F238E27FC236}">
                <a16:creationId xmlns:a16="http://schemas.microsoft.com/office/drawing/2014/main" id="{072C07C5-F4F4-8932-0FEF-7CF27140C8CB}"/>
              </a:ext>
            </a:extLst>
          </p:cNvPr>
          <p:cNvSpPr>
            <a:spLocks noGrp="1"/>
          </p:cNvSpPr>
          <p:nvPr>
            <p:ph type="sldNum" sz="quarter" idx="12"/>
          </p:nvPr>
        </p:nvSpPr>
        <p:spPr>
          <a:xfrm>
            <a:off x="8604250" y="6408738"/>
            <a:ext cx="539750" cy="287337"/>
          </a:xfrm>
          <a:prstGeom prst="rect">
            <a:avLst/>
          </a:prstGeom>
        </p:spPr>
        <p:txBody>
          <a:bodyPr/>
          <a:lstStyle/>
          <a:p>
            <a:fld id="{78DDC7F0-4D77-4BD8-B3EA-12322BE4504C}" type="slidenum">
              <a:rPr lang="pt-BR" smtClean="0"/>
              <a:pPr/>
              <a:t>9</a:t>
            </a:fld>
            <a:endParaRPr lang="pt-BR" dirty="0"/>
          </a:p>
        </p:txBody>
      </p:sp>
      <p:pic>
        <p:nvPicPr>
          <p:cNvPr id="13" name="object 4">
            <a:extLst>
              <a:ext uri="{FF2B5EF4-FFF2-40B4-BE49-F238E27FC236}">
                <a16:creationId xmlns:a16="http://schemas.microsoft.com/office/drawing/2014/main" id="{10CF8540-C574-D6AE-D1CC-B23543D9F60C}"/>
              </a:ext>
            </a:extLst>
          </p:cNvPr>
          <p:cNvPicPr/>
          <p:nvPr/>
        </p:nvPicPr>
        <p:blipFill>
          <a:blip r:embed="rId2" cstate="print"/>
          <a:stretch>
            <a:fillRect/>
          </a:stretch>
        </p:blipFill>
        <p:spPr>
          <a:xfrm>
            <a:off x="7628576" y="6279745"/>
            <a:ext cx="1142479" cy="448848"/>
          </a:xfrm>
          <a:prstGeom prst="rect">
            <a:avLst/>
          </a:prstGeom>
        </p:spPr>
      </p:pic>
      <p:pic>
        <p:nvPicPr>
          <p:cNvPr id="14" name="object 5">
            <a:extLst>
              <a:ext uri="{FF2B5EF4-FFF2-40B4-BE49-F238E27FC236}">
                <a16:creationId xmlns:a16="http://schemas.microsoft.com/office/drawing/2014/main" id="{D717CB68-801C-E4AB-188D-138BA3B83F20}"/>
              </a:ext>
            </a:extLst>
          </p:cNvPr>
          <p:cNvPicPr/>
          <p:nvPr/>
        </p:nvPicPr>
        <p:blipFill>
          <a:blip r:embed="rId3" cstate="print"/>
          <a:stretch>
            <a:fillRect/>
          </a:stretch>
        </p:blipFill>
        <p:spPr>
          <a:xfrm>
            <a:off x="1" y="5346356"/>
            <a:ext cx="1812324" cy="1511643"/>
          </a:xfrm>
          <a:prstGeom prst="rect">
            <a:avLst/>
          </a:prstGeom>
        </p:spPr>
      </p:pic>
    </p:spTree>
    <p:extLst>
      <p:ext uri="{BB962C8B-B14F-4D97-AF65-F5344CB8AC3E}">
        <p14:creationId xmlns:p14="http://schemas.microsoft.com/office/powerpoint/2010/main" val="24733122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1409</TotalTime>
  <Words>3655</Words>
  <Application>Microsoft Office PowerPoint</Application>
  <PresentationFormat>Apresentação na tela (4:3)</PresentationFormat>
  <Paragraphs>293</Paragraphs>
  <Slides>34</Slides>
  <Notes>3</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34</vt:i4>
      </vt:variant>
    </vt:vector>
  </HeadingPairs>
  <TitlesOfParts>
    <vt:vector size="45" baseType="lpstr">
      <vt:lpstr>Aptos</vt:lpstr>
      <vt:lpstr>Arial</vt:lpstr>
      <vt:lpstr>Arial Narrow</vt:lpstr>
      <vt:lpstr>Calibri</vt:lpstr>
      <vt:lpstr>Calibri Light</vt:lpstr>
      <vt:lpstr>Candara</vt:lpstr>
      <vt:lpstr>Century Gothic</vt:lpstr>
      <vt:lpstr>Verdana</vt:lpstr>
      <vt:lpstr>Wingdings</vt:lpstr>
      <vt:lpstr>Tema do Office</vt:lpstr>
      <vt:lpstr>Office Theme</vt:lpstr>
      <vt:lpstr>Apresentação do PowerPoint</vt:lpstr>
      <vt:lpstr>Apresentação do PowerPoint</vt:lpstr>
      <vt:lpstr>ESPÓLIO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Rui Benevides</dc:creator>
  <cp:lastModifiedBy>CRCGO CRC</cp:lastModifiedBy>
  <cp:revision>42</cp:revision>
  <cp:lastPrinted>2026-03-25T12:41:07Z</cp:lastPrinted>
  <dcterms:created xsi:type="dcterms:W3CDTF">2024-07-05T14:45:19Z</dcterms:created>
  <dcterms:modified xsi:type="dcterms:W3CDTF">2026-03-25T21:10:49Z</dcterms:modified>
</cp:coreProperties>
</file>