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6" r:id="rId9"/>
    <p:sldId id="260" r:id="rId10"/>
  </p:sldIdLst>
  <p:sldSz cx="18288000" cy="10287000"/>
  <p:notesSz cx="6858000" cy="9144000"/>
  <p:embeddedFontLst>
    <p:embeddedFont>
      <p:font typeface="Arial Black" panose="020B0A04020102020204" pitchFamily="34" charset="0"/>
      <p:bold r:id="rId11"/>
    </p:embeddedFont>
    <p:embeddedFont>
      <p:font typeface="Lucida Sans" panose="020B0602030504020204" pitchFamily="34" charset="0"/>
      <p:regular r:id="rId12"/>
      <p:bold r:id="rId13"/>
      <p:italic r:id="rId14"/>
      <p:boldItalic r:id="rId15"/>
    </p:embeddedFont>
    <p:embeddedFont>
      <p:font typeface="Lucida Sans Semi-Bold" panose="020B0604020202020204" charset="0"/>
      <p:regular r:id="rId16"/>
    </p:embeddedFont>
    <p:embeddedFont>
      <p:font typeface="Montserrat" panose="00000500000000000000" pitchFamily="2" charset="0"/>
      <p:regular r:id="rId17"/>
      <p:bold r:id="rId18"/>
      <p:italic r:id="rId19"/>
      <p:boldItalic r:id="rId20"/>
    </p:embeddedFont>
    <p:embeddedFont>
      <p:font typeface="Poppins Bold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94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48123" y="3777387"/>
            <a:ext cx="1044649" cy="3086100"/>
            <a:chOff x="0" y="0"/>
            <a:chExt cx="275134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5134" cy="812800"/>
            </a:xfrm>
            <a:custGeom>
              <a:avLst/>
              <a:gdLst/>
              <a:ahLst/>
              <a:cxnLst/>
              <a:rect l="l" t="t" r="r" b="b"/>
              <a:pathLst>
                <a:path w="275134" h="812800">
                  <a:moveTo>
                    <a:pt x="0" y="0"/>
                  </a:moveTo>
                  <a:lnTo>
                    <a:pt x="275134" y="0"/>
                  </a:lnTo>
                  <a:lnTo>
                    <a:pt x="275134" y="812800"/>
                  </a:lnTo>
                  <a:lnTo>
                    <a:pt x="0" y="812800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003F7B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5134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lang="pt-BR" noProof="0" dirty="0"/>
            </a:p>
          </p:txBody>
        </p:sp>
      </p:grpSp>
      <p:sp>
        <p:nvSpPr>
          <p:cNvPr id="5" name="Freeform 5"/>
          <p:cNvSpPr/>
          <p:nvPr/>
        </p:nvSpPr>
        <p:spPr>
          <a:xfrm rot="-5400000">
            <a:off x="2961944" y="-4600245"/>
            <a:ext cx="10127478" cy="20013767"/>
          </a:xfrm>
          <a:custGeom>
            <a:avLst/>
            <a:gdLst/>
            <a:ahLst/>
            <a:cxnLst/>
            <a:rect l="l" t="t" r="r" b="b"/>
            <a:pathLst>
              <a:path w="10444253" h="20013767">
                <a:moveTo>
                  <a:pt x="0" y="0"/>
                </a:moveTo>
                <a:lnTo>
                  <a:pt x="10444253" y="0"/>
                </a:lnTo>
                <a:lnTo>
                  <a:pt x="10444253" y="20013767"/>
                </a:lnTo>
                <a:lnTo>
                  <a:pt x="0" y="20013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6" name="Freeform 6"/>
          <p:cNvSpPr/>
          <p:nvPr/>
        </p:nvSpPr>
        <p:spPr>
          <a:xfrm>
            <a:off x="1212281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7" name="Freeform 7"/>
          <p:cNvSpPr/>
          <p:nvPr/>
        </p:nvSpPr>
        <p:spPr>
          <a:xfrm rot="-10800000">
            <a:off x="13821615" y="-217158"/>
            <a:ext cx="5156629" cy="3867472"/>
          </a:xfrm>
          <a:custGeom>
            <a:avLst/>
            <a:gdLst/>
            <a:ahLst/>
            <a:cxnLst/>
            <a:rect l="l" t="t" r="r" b="b"/>
            <a:pathLst>
              <a:path w="5156629" h="3867472">
                <a:moveTo>
                  <a:pt x="0" y="0"/>
                </a:moveTo>
                <a:lnTo>
                  <a:pt x="5156629" y="0"/>
                </a:lnTo>
                <a:lnTo>
                  <a:pt x="5156629" y="3867471"/>
                </a:lnTo>
                <a:lnTo>
                  <a:pt x="0" y="38674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grpSp>
        <p:nvGrpSpPr>
          <p:cNvPr id="8" name="Group 8"/>
          <p:cNvGrpSpPr/>
          <p:nvPr/>
        </p:nvGrpSpPr>
        <p:grpSpPr>
          <a:xfrm>
            <a:off x="13579782" y="1716578"/>
            <a:ext cx="3940208" cy="7803186"/>
            <a:chOff x="0" y="0"/>
            <a:chExt cx="5253611" cy="1040424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53611" cy="10404249"/>
            </a:xfrm>
            <a:custGeom>
              <a:avLst/>
              <a:gdLst/>
              <a:ahLst/>
              <a:cxnLst/>
              <a:rect l="l" t="t" r="r" b="b"/>
              <a:pathLst>
                <a:path w="5253611" h="10404249">
                  <a:moveTo>
                    <a:pt x="0" y="0"/>
                  </a:moveTo>
                  <a:lnTo>
                    <a:pt x="5253611" y="0"/>
                  </a:lnTo>
                  <a:lnTo>
                    <a:pt x="5253611" y="10404249"/>
                  </a:lnTo>
                  <a:lnTo>
                    <a:pt x="0" y="10404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5500" t="-7112" r="-25725" b="-7429"/>
              </a:stretch>
            </a:blipFill>
          </p:spPr>
          <p:txBody>
            <a:bodyPr/>
            <a:lstStyle/>
            <a:p>
              <a:endParaRPr lang="pt-BR" noProof="0" dirty="0"/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288578" y="1489926"/>
              <a:ext cx="4568500" cy="4832833"/>
              <a:chOff x="0" y="0"/>
              <a:chExt cx="1193323" cy="1262369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193323" cy="1262369"/>
              </a:xfrm>
              <a:custGeom>
                <a:avLst/>
                <a:gdLst/>
                <a:ahLst/>
                <a:cxnLst/>
                <a:rect l="l" t="t" r="r" b="b"/>
                <a:pathLst>
                  <a:path w="1193323" h="1262369">
                    <a:moveTo>
                      <a:pt x="0" y="0"/>
                    </a:moveTo>
                    <a:lnTo>
                      <a:pt x="1193323" y="0"/>
                    </a:lnTo>
                    <a:lnTo>
                      <a:pt x="1193323" y="1262369"/>
                    </a:lnTo>
                    <a:lnTo>
                      <a:pt x="0" y="1262369"/>
                    </a:lnTo>
                    <a:close/>
                  </a:path>
                </a:pathLst>
              </a:custGeom>
              <a:ln w="114300" cap="sq">
                <a:gradFill>
                  <a:gsLst>
                    <a:gs pos="0">
                      <a:srgbClr val="001A42">
                        <a:alpha val="100000"/>
                      </a:srgbClr>
                    </a:gs>
                    <a:gs pos="100000">
                      <a:srgbClr val="005AA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prstDash val="solid"/>
                <a:miter/>
              </a:ln>
            </p:spPr>
            <p:txBody>
              <a:bodyPr/>
              <a:lstStyle/>
              <a:p>
                <a:endParaRPr lang="pt-BR" noProof="0" dirty="0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19050"/>
                <a:ext cx="1193323" cy="1281419"/>
              </a:xfrm>
              <a:prstGeom prst="rect">
                <a:avLst/>
              </a:prstGeom>
            </p:spPr>
            <p:txBody>
              <a:bodyPr lIns="32892" tIns="32892" rIns="32892" bIns="32892" rtlCol="0" anchor="ctr"/>
              <a:lstStyle/>
              <a:p>
                <a:pPr algn="ctr">
                  <a:lnSpc>
                    <a:spcPts val="1722"/>
                  </a:lnSpc>
                </a:pPr>
                <a:endParaRPr lang="pt-BR" noProof="0" dirty="0"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0" y="0"/>
              <a:ext cx="5253611" cy="5943629"/>
            </a:xfrm>
            <a:custGeom>
              <a:avLst/>
              <a:gdLst/>
              <a:ahLst/>
              <a:cxnLst/>
              <a:rect l="l" t="t" r="r" b="b"/>
              <a:pathLst>
                <a:path w="5253611" h="5943629">
                  <a:moveTo>
                    <a:pt x="0" y="0"/>
                  </a:moveTo>
                  <a:lnTo>
                    <a:pt x="5253611" y="0"/>
                  </a:lnTo>
                  <a:lnTo>
                    <a:pt x="5253611" y="5943629"/>
                  </a:lnTo>
                  <a:lnTo>
                    <a:pt x="0" y="5943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5500" t="-12451" r="-25725" b="-88053"/>
              </a:stretch>
            </a:blipFill>
          </p:spPr>
          <p:txBody>
            <a:bodyPr/>
            <a:lstStyle/>
            <a:p>
              <a:endParaRPr lang="pt-BR" noProof="0" dirty="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15" name="TextBox 15"/>
          <p:cNvSpPr txBox="1"/>
          <p:nvPr/>
        </p:nvSpPr>
        <p:spPr>
          <a:xfrm>
            <a:off x="1066801" y="1562100"/>
            <a:ext cx="11861114" cy="10491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96"/>
              </a:lnSpc>
            </a:pPr>
            <a:r>
              <a:rPr lang="pt-BR" sz="7360" b="1" spc="-566" noProof="0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4ª Jornada Contábil CRCGO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85719" y="2534180"/>
            <a:ext cx="11623278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45"/>
              </a:lnSpc>
            </a:pPr>
            <a:r>
              <a:rPr lang="pt-BR" sz="4768" spc="-367" noProof="0" dirty="0">
                <a:gradFill>
                  <a:gsLst>
                    <a:gs pos="0">
                      <a:srgbClr val="001A42">
                        <a:alpha val="100000"/>
                      </a:srgbClr>
                    </a:gs>
                    <a:gs pos="100000">
                      <a:srgbClr val="005AA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"/>
                <a:ea typeface="Lucida Sans"/>
                <a:cs typeface="Lucida Sans"/>
                <a:sym typeface="Lucida Sans"/>
              </a:rPr>
              <a:t>Imersão 24 horas no Imposto de Renda 2026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04635" y="5254482"/>
            <a:ext cx="11623279" cy="104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96"/>
              </a:lnSpc>
            </a:pPr>
            <a:endParaRPr lang="pt-BR" noProof="0" dirty="0"/>
          </a:p>
        </p:txBody>
      </p:sp>
      <p:sp>
        <p:nvSpPr>
          <p:cNvPr id="18" name="TextBox 18"/>
          <p:cNvSpPr txBox="1"/>
          <p:nvPr/>
        </p:nvSpPr>
        <p:spPr>
          <a:xfrm>
            <a:off x="1304635" y="4305300"/>
            <a:ext cx="10582565" cy="2667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45"/>
              </a:lnSpc>
            </a:pPr>
            <a:endParaRPr lang="pt-BR" sz="4768" spc="-367" noProof="0" dirty="0">
              <a:gradFill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003F7B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Lucida Sans"/>
              <a:ea typeface="Lucida Sans"/>
              <a:cs typeface="Lucida Sans"/>
              <a:sym typeface="Lucida Sans"/>
            </a:endParaRPr>
          </a:p>
          <a:p>
            <a:pPr algn="l">
              <a:lnSpc>
                <a:spcPts val="5245"/>
              </a:lnSpc>
            </a:pPr>
            <a:endParaRPr lang="pt-BR" sz="4768" spc="-367" noProof="0" dirty="0">
              <a:gradFill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003F7B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Lucida Sans"/>
              <a:ea typeface="Lucida Sans"/>
              <a:cs typeface="Lucida Sans"/>
              <a:sym typeface="Lucida Sans"/>
            </a:endParaRPr>
          </a:p>
          <a:p>
            <a:pPr algn="l">
              <a:lnSpc>
                <a:spcPts val="5245"/>
              </a:lnSpc>
            </a:pPr>
            <a:endParaRPr lang="pt-BR" sz="4768" spc="-367" noProof="0" dirty="0">
              <a:gradFill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003F7B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Lucida Sans"/>
              <a:ea typeface="Lucida Sans"/>
              <a:cs typeface="Lucida Sans"/>
              <a:sym typeface="Lucida Sans"/>
            </a:endParaRPr>
          </a:p>
          <a:p>
            <a:pPr algn="l">
              <a:lnSpc>
                <a:spcPts val="5245"/>
              </a:lnSpc>
            </a:pPr>
            <a:endParaRPr lang="pt-BR" sz="4768" spc="-367" noProof="0" dirty="0">
              <a:gradFill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003F7B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0825" y="3291357"/>
            <a:ext cx="11115965" cy="614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45"/>
              </a:lnSpc>
            </a:pPr>
            <a:r>
              <a:rPr lang="pt-BR" sz="4000" spc="-367" noProof="0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"/>
                <a:ea typeface="Lucida Sans"/>
                <a:cs typeface="Lucida Sans"/>
                <a:sym typeface="Lucida Sans"/>
              </a:rPr>
              <a:t>     BENS e DIREITOS, DÍVIDAS e ÔNUS REAIS</a:t>
            </a:r>
            <a:endParaRPr lang="pt-BR" sz="4768" spc="-367" noProof="0" dirty="0">
              <a:gradFill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003F7B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0" name="TextBox 18"/>
          <p:cNvSpPr txBox="1"/>
          <p:nvPr/>
        </p:nvSpPr>
        <p:spPr>
          <a:xfrm>
            <a:off x="1609435" y="4610100"/>
            <a:ext cx="10582565" cy="4667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45"/>
              </a:lnSpc>
            </a:pPr>
            <a:endParaRPr lang="pt-BR" sz="4768" spc="-367" noProof="0" dirty="0">
              <a:gradFill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003F7B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Lucida Sans"/>
              <a:ea typeface="Lucida Sans"/>
              <a:cs typeface="Lucida Sans"/>
              <a:sym typeface="Lucida Sans"/>
            </a:endParaRPr>
          </a:p>
          <a:p>
            <a:pPr algn="l">
              <a:lnSpc>
                <a:spcPts val="5245"/>
              </a:lnSpc>
            </a:pPr>
            <a:endParaRPr lang="pt-BR" sz="4768" spc="-367" noProof="0" dirty="0">
              <a:gradFill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003F7B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Lucida Sans"/>
              <a:ea typeface="Lucida Sans"/>
              <a:cs typeface="Lucida Sans"/>
              <a:sym typeface="Lucida Sans"/>
            </a:endParaRPr>
          </a:p>
          <a:p>
            <a:pPr algn="l">
              <a:lnSpc>
                <a:spcPts val="5245"/>
              </a:lnSpc>
            </a:pPr>
            <a:endParaRPr lang="pt-BR" sz="4768" spc="-367" noProof="0" dirty="0">
              <a:gradFill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003F7B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Lucida Sans"/>
              <a:ea typeface="Lucida Sans"/>
              <a:cs typeface="Lucida Sans"/>
              <a:sym typeface="Lucida Sans"/>
            </a:endParaRPr>
          </a:p>
          <a:p>
            <a:pPr algn="l">
              <a:lnSpc>
                <a:spcPts val="5245"/>
              </a:lnSpc>
            </a:pPr>
            <a:endParaRPr lang="pt-BR" sz="4768" spc="-367" noProof="0" dirty="0">
              <a:gradFill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003F7B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Lucida Sans"/>
              <a:ea typeface="Lucida Sans"/>
              <a:cs typeface="Lucida Sans"/>
              <a:sym typeface="Lucida Sans"/>
            </a:endParaRPr>
          </a:p>
          <a:p>
            <a:pPr algn="l">
              <a:lnSpc>
                <a:spcPts val="5245"/>
              </a:lnSpc>
            </a:pPr>
            <a:endParaRPr lang="pt-BR" sz="4768" spc="-367" noProof="0" dirty="0">
              <a:gradFill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003F7B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Lucida Sans"/>
              <a:ea typeface="Lucida Sans"/>
              <a:cs typeface="Lucida Sans"/>
              <a:sym typeface="Lucida Sans"/>
            </a:endParaRPr>
          </a:p>
          <a:p>
            <a:pPr algn="l">
              <a:lnSpc>
                <a:spcPts val="5245"/>
              </a:lnSpc>
            </a:pPr>
            <a:endParaRPr lang="pt-BR" sz="4768" spc="-367" noProof="0" dirty="0">
              <a:gradFill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003F7B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Lucida Sans"/>
              <a:ea typeface="Lucida Sans"/>
              <a:cs typeface="Lucida Sans"/>
              <a:sym typeface="Lucida Sans"/>
            </a:endParaRPr>
          </a:p>
          <a:p>
            <a:pPr algn="l">
              <a:lnSpc>
                <a:spcPts val="5245"/>
              </a:lnSpc>
            </a:pPr>
            <a:endParaRPr lang="pt-BR" sz="4768" spc="-367" noProof="0" dirty="0">
              <a:gradFill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003F7B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Lucida Sans"/>
              <a:ea typeface="Lucida Sans"/>
              <a:cs typeface="Lucida Sans"/>
              <a:sym typeface="Lucida Sans"/>
            </a:endParaRP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8E925CC2-B23E-DF3E-F279-40735F1CA613}"/>
              </a:ext>
            </a:extLst>
          </p:cNvPr>
          <p:cNvSpPr txBox="1"/>
          <p:nvPr/>
        </p:nvSpPr>
        <p:spPr>
          <a:xfrm>
            <a:off x="1158332" y="3919687"/>
            <a:ext cx="11414668" cy="1047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spc="-367" noProof="0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 Black" pitchFamily="34" charset="0"/>
                <a:ea typeface="Lucida Sans"/>
                <a:cs typeface="Lucida Sans"/>
                <a:sym typeface="Lucida Sans"/>
              </a:rPr>
              <a:t>Francisco Canindé Lopes,  vice-presidente do CRCGO  e </a:t>
            </a:r>
            <a:r>
              <a:rPr lang="pt-BR" sz="2400" spc="-367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 Black" pitchFamily="34" charset="0"/>
                <a:ea typeface="Lucida Sans"/>
                <a:cs typeface="Lucida Sans"/>
                <a:sym typeface="Lucida Sans"/>
              </a:rPr>
              <a:t>Edson Bento dos Santos,  c</a:t>
            </a:r>
            <a:r>
              <a:rPr lang="pt-BR" sz="2400" spc="-367" noProof="0" dirty="0" err="1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 Black" pitchFamily="34" charset="0"/>
                <a:ea typeface="Lucida Sans"/>
                <a:cs typeface="Lucida Sans"/>
                <a:sym typeface="Lucida Sans"/>
              </a:rPr>
              <a:t>ontador</a:t>
            </a:r>
            <a:r>
              <a:rPr lang="pt-BR" sz="2400" spc="-367" noProof="0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 Black" pitchFamily="34" charset="0"/>
                <a:ea typeface="Lucida Sans"/>
                <a:cs typeface="Lucida Sans"/>
                <a:sym typeface="Lucida Sans"/>
              </a:rPr>
              <a:t> e  </a:t>
            </a:r>
            <a:r>
              <a:rPr lang="pt-BR" sz="2400" spc="-367" noProof="0" dirty="0" err="1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 Black" pitchFamily="34" charset="0"/>
                <a:ea typeface="Lucida Sans"/>
                <a:cs typeface="Lucida Sans"/>
                <a:sym typeface="Lucida Sans"/>
              </a:rPr>
              <a:t>ex</a:t>
            </a:r>
            <a:r>
              <a:rPr lang="pt-BR" sz="2400" spc="-367" noProof="0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Arial Black" pitchFamily="34" charset="0"/>
                <a:ea typeface="Lucida Sans"/>
                <a:cs typeface="Lucida Sans"/>
                <a:sym typeface="Lucida Sans"/>
              </a:rPr>
              <a:t> -presidente  do CRCGO</a:t>
            </a:r>
            <a:endParaRPr lang="pt-BR" sz="4768" spc="-367" noProof="0" dirty="0">
              <a:gradFill>
                <a:gsLst>
                  <a:gs pos="0">
                    <a:srgbClr val="000000">
                      <a:alpha val="100000"/>
                    </a:srgbClr>
                  </a:gs>
                  <a:gs pos="100000">
                    <a:srgbClr val="003F7B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Lucida Sans"/>
              <a:ea typeface="Lucida Sans"/>
              <a:cs typeface="Lucida Sans"/>
              <a:sym typeface="Lucida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362" b="-62232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1028700" y="1095375"/>
            <a:ext cx="11623279" cy="104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96"/>
              </a:lnSpc>
            </a:pPr>
            <a:r>
              <a:rPr lang="pt-BR" sz="7360" b="1" spc="-566" noProof="0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Bens e Direitos</a:t>
            </a:r>
          </a:p>
        </p:txBody>
      </p:sp>
      <p:sp>
        <p:nvSpPr>
          <p:cNvPr id="5" name="Freeform 5"/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grpSp>
        <p:nvGrpSpPr>
          <p:cNvPr id="6" name="Group 6"/>
          <p:cNvGrpSpPr/>
          <p:nvPr/>
        </p:nvGrpSpPr>
        <p:grpSpPr>
          <a:xfrm>
            <a:off x="1028700" y="2957009"/>
            <a:ext cx="16040100" cy="2643691"/>
            <a:chOff x="0" y="0"/>
            <a:chExt cx="15841255" cy="27305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5841255" cy="27305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ct val="150000"/>
                </a:lnSpc>
              </a:pPr>
              <a:r>
                <a:rPr lang="pt-BR" sz="3200" noProof="0" dirty="0">
                  <a:solidFill>
                    <a:srgbClr val="231F20"/>
                  </a:solidFill>
                  <a:latin typeface="Arial Black" pitchFamily="34" charset="0"/>
                  <a:ea typeface="Montserrat"/>
                  <a:cs typeface="Montserrat"/>
                  <a:sym typeface="Montserrat"/>
                </a:rPr>
                <a:t>Na declaração de Imposto de Renda, BENS e DIREITOS, representam o patrimônio do contribuinte e devem ser informados na ficha específica.</a:t>
              </a:r>
              <a:endParaRPr lang="pt-BR" sz="2699" noProof="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517946" y="-4873489"/>
            <a:ext cx="10397261" cy="199237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3" name="Freeform 3"/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1028700" y="1095375"/>
            <a:ext cx="11623279" cy="104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96"/>
              </a:lnSpc>
            </a:pPr>
            <a:r>
              <a:rPr lang="pt-BR" sz="7360" b="1" spc="-566" noProof="0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Imóveis</a:t>
            </a:r>
          </a:p>
        </p:txBody>
      </p:sp>
      <p:sp>
        <p:nvSpPr>
          <p:cNvPr id="5" name="Freeform 5"/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grpSp>
        <p:nvGrpSpPr>
          <p:cNvPr id="6" name="Group 6"/>
          <p:cNvGrpSpPr/>
          <p:nvPr/>
        </p:nvGrpSpPr>
        <p:grpSpPr>
          <a:xfrm>
            <a:off x="1028699" y="2957009"/>
            <a:ext cx="16321139" cy="2872291"/>
            <a:chOff x="-1" y="0"/>
            <a:chExt cx="21761519" cy="382972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1" y="0"/>
              <a:ext cx="21761519" cy="382972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ct val="150000"/>
                </a:lnSpc>
              </a:pPr>
              <a:r>
                <a:rPr lang="pt-BR" sz="3200" noProof="0" dirty="0">
                  <a:solidFill>
                    <a:srgbClr val="231F20"/>
                  </a:solidFill>
                  <a:latin typeface="Arial Black" pitchFamily="34" charset="0"/>
                  <a:ea typeface="Montserrat"/>
                  <a:cs typeface="Montserrat"/>
                  <a:sym typeface="Montserrat"/>
                </a:rPr>
                <a:t>Residenciais, comerciais, terrenos, imóveis rurais, benfeitorias e vagas de garagens</a:t>
              </a:r>
              <a:r>
                <a:rPr lang="pt-BR" sz="2699" noProof="0" dirty="0">
                  <a:solidFill>
                    <a:srgbClr val="231F20"/>
                  </a:solidFill>
                  <a:latin typeface="Arial Black" pitchFamily="34" charset="0"/>
                  <a:ea typeface="Montserrat"/>
                  <a:cs typeface="Montserrat"/>
                  <a:sym typeface="Montserrat"/>
                </a:rPr>
                <a:t>.</a:t>
              </a:r>
            </a:p>
            <a:p>
              <a:pPr algn="just">
                <a:lnSpc>
                  <a:spcPts val="3238"/>
                </a:lnSpc>
              </a:pPr>
              <a:endParaRPr lang="pt-BR" sz="2699" noProof="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ts val="3238"/>
                </a:lnSpc>
              </a:pPr>
              <a:endParaRPr lang="pt-BR" sz="2699" noProof="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ts val="3238"/>
                </a:lnSpc>
              </a:pPr>
              <a:endParaRPr lang="pt-BR" sz="2699" noProof="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E138E-CEB2-3892-C457-5F6A50A06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2277887-A670-762B-A54F-8259643A327F}"/>
              </a:ext>
            </a:extLst>
          </p:cNvPr>
          <p:cNvSpPr/>
          <p:nvPr/>
        </p:nvSpPr>
        <p:spPr>
          <a:xfrm rot="-5400000">
            <a:off x="3517946" y="-4873489"/>
            <a:ext cx="10397261" cy="199237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C0783D1-67A8-EAA1-8E09-C4E4E797DB74}"/>
              </a:ext>
            </a:extLst>
          </p:cNvPr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01D23C9A-BB84-659A-0F75-DA64D9A0582B}"/>
              </a:ext>
            </a:extLst>
          </p:cNvPr>
          <p:cNvSpPr txBox="1"/>
          <p:nvPr/>
        </p:nvSpPr>
        <p:spPr>
          <a:xfrm>
            <a:off x="1028700" y="1095375"/>
            <a:ext cx="11623279" cy="104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96"/>
              </a:lnSpc>
            </a:pPr>
            <a:r>
              <a:rPr lang="pt-BR" sz="7360" b="1" spc="-566" noProof="0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Veículos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3FCC35D-F67A-508E-76F6-B9BE22D338DD}"/>
              </a:ext>
            </a:extLst>
          </p:cNvPr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409958FF-160E-3EBC-0F25-E1EF73754CD8}"/>
              </a:ext>
            </a:extLst>
          </p:cNvPr>
          <p:cNvGrpSpPr/>
          <p:nvPr/>
        </p:nvGrpSpPr>
        <p:grpSpPr>
          <a:xfrm>
            <a:off x="1028700" y="2957009"/>
            <a:ext cx="16230600" cy="2796091"/>
            <a:chOff x="0" y="0"/>
            <a:chExt cx="21640800" cy="27305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AD42904-766F-16F6-E4B7-9CF67A90F785}"/>
                </a:ext>
              </a:extLst>
            </p:cNvPr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49CD4DF5-1F2F-7934-3F91-A3A31F040F36}"/>
                </a:ext>
              </a:extLst>
            </p:cNvPr>
            <p:cNvSpPr txBox="1"/>
            <p:nvPr/>
          </p:nvSpPr>
          <p:spPr>
            <a:xfrm>
              <a:off x="0" y="0"/>
              <a:ext cx="21640800" cy="27305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ct val="150000"/>
                </a:lnSpc>
              </a:pPr>
              <a:r>
                <a:rPr lang="pt-BR" sz="3200" noProof="0" dirty="0">
                  <a:solidFill>
                    <a:srgbClr val="231F20"/>
                  </a:solidFill>
                  <a:latin typeface="Arial Black" pitchFamily="34" charset="0"/>
                  <a:ea typeface="Montserrat"/>
                  <a:cs typeface="Montserrat"/>
                  <a:sym typeface="Montserrat"/>
                </a:rPr>
                <a:t>Carros, motos, aeronaves e embarcações com informações, como marca, modelo, ano, placa e </a:t>
              </a:r>
              <a:r>
                <a:rPr lang="pt-BR" sz="3200" noProof="0" dirty="0" err="1">
                  <a:solidFill>
                    <a:srgbClr val="231F20"/>
                  </a:solidFill>
                  <a:latin typeface="Arial Black" pitchFamily="34" charset="0"/>
                  <a:ea typeface="Montserrat"/>
                  <a:cs typeface="Montserrat"/>
                  <a:sym typeface="Montserrat"/>
                </a:rPr>
                <a:t>renavam</a:t>
              </a:r>
              <a:r>
                <a:rPr lang="pt-BR" sz="2699" noProof="0" dirty="0">
                  <a:solidFill>
                    <a:srgbClr val="231F2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.</a:t>
              </a:r>
            </a:p>
            <a:p>
              <a:pPr algn="just">
                <a:lnSpc>
                  <a:spcPts val="3238"/>
                </a:lnSpc>
              </a:pPr>
              <a:endParaRPr lang="pt-BR" sz="2699" noProof="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ts val="3238"/>
                </a:lnSpc>
              </a:pPr>
              <a:endParaRPr lang="pt-BR" sz="2699" noProof="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ts val="3238"/>
                </a:lnSpc>
              </a:pPr>
              <a:endParaRPr lang="pt-BR" sz="2699" noProof="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5848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E3C52-B739-60BE-B5F3-CB7C5AFD1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79A1615-5471-5775-F4E9-41AB1C27BBFF}"/>
              </a:ext>
            </a:extLst>
          </p:cNvPr>
          <p:cNvSpPr/>
          <p:nvPr/>
        </p:nvSpPr>
        <p:spPr>
          <a:xfrm rot="-5400000">
            <a:off x="3517946" y="-4835390"/>
            <a:ext cx="10397261" cy="199237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EDB9721-DC23-2567-0D50-508268DBC375}"/>
              </a:ext>
            </a:extLst>
          </p:cNvPr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E40DA6E4-6D5C-6569-AEC5-397FC19E0D29}"/>
              </a:ext>
            </a:extLst>
          </p:cNvPr>
          <p:cNvSpPr txBox="1"/>
          <p:nvPr/>
        </p:nvSpPr>
        <p:spPr>
          <a:xfrm>
            <a:off x="1028700" y="1095375"/>
            <a:ext cx="11623279" cy="104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96"/>
              </a:lnSpc>
            </a:pPr>
            <a:r>
              <a:rPr lang="pt-BR" sz="7360" b="1" spc="-566" noProof="0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investimentos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4CEE9BC-F2BF-F026-7F01-349F5EFEDD31}"/>
              </a:ext>
            </a:extLst>
          </p:cNvPr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5EC13096-ECE6-5C80-A785-CF01BDD165C7}"/>
              </a:ext>
            </a:extLst>
          </p:cNvPr>
          <p:cNvGrpSpPr/>
          <p:nvPr/>
        </p:nvGrpSpPr>
        <p:grpSpPr>
          <a:xfrm>
            <a:off x="1028699" y="2957009"/>
            <a:ext cx="16321139" cy="3253291"/>
            <a:chOff x="-1" y="0"/>
            <a:chExt cx="21761519" cy="27305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C7739679-0684-E6AA-4A81-74EE507E579E}"/>
                </a:ext>
              </a:extLst>
            </p:cNvPr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1597306D-49CC-3AC2-3CD2-BDEE3D8815C6}"/>
                </a:ext>
              </a:extLst>
            </p:cNvPr>
            <p:cNvSpPr txBox="1"/>
            <p:nvPr/>
          </p:nvSpPr>
          <p:spPr>
            <a:xfrm>
              <a:off x="-1" y="0"/>
              <a:ext cx="21761519" cy="27305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ct val="150000"/>
                </a:lnSpc>
              </a:pPr>
              <a:r>
                <a:rPr lang="pt-BR" sz="3200" noProof="0" dirty="0">
                  <a:solidFill>
                    <a:srgbClr val="231F20"/>
                  </a:solidFill>
                  <a:latin typeface="Arial Black" pitchFamily="34" charset="0"/>
                  <a:ea typeface="Montserrat"/>
                  <a:cs typeface="Montserrat"/>
                  <a:sym typeface="Montserrat"/>
                </a:rPr>
                <a:t>Aplicações financeiras (ações, CDB(s), fundos, </a:t>
              </a:r>
              <a:r>
                <a:rPr lang="pt-BR" sz="3200" noProof="0" dirty="0" err="1">
                  <a:solidFill>
                    <a:srgbClr val="231F20"/>
                  </a:solidFill>
                  <a:latin typeface="Arial Black" pitchFamily="34" charset="0"/>
                  <a:ea typeface="Montserrat"/>
                  <a:cs typeface="Montserrat"/>
                  <a:sym typeface="Montserrat"/>
                </a:rPr>
                <a:t>cripitoativos</a:t>
              </a:r>
              <a:r>
                <a:rPr lang="pt-BR" sz="3200" noProof="0" dirty="0">
                  <a:solidFill>
                    <a:srgbClr val="231F20"/>
                  </a:solidFill>
                  <a:latin typeface="Arial Black" pitchFamily="34" charset="0"/>
                  <a:ea typeface="Montserrat"/>
                  <a:cs typeface="Montserrat"/>
                  <a:sym typeface="Montserrat"/>
                </a:rPr>
                <a:t>) que devem ser declarados a Receita Federal para informar o saldo patrimonial e os rendimentos obtidos.</a:t>
              </a:r>
            </a:p>
            <a:p>
              <a:pPr algn="just">
                <a:lnSpc>
                  <a:spcPts val="3238"/>
                </a:lnSpc>
              </a:pPr>
              <a:endParaRPr lang="pt-BR" sz="2699" noProof="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ts val="3238"/>
                </a:lnSpc>
              </a:pPr>
              <a:endParaRPr lang="pt-BR" sz="2699" noProof="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ts val="3238"/>
                </a:lnSpc>
              </a:pPr>
              <a:endParaRPr lang="pt-BR" sz="2699" noProof="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7797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58E85-27E7-67B5-14DE-BABC81627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053FBED-1BEC-2E03-974C-DF3D3B453080}"/>
              </a:ext>
            </a:extLst>
          </p:cNvPr>
          <p:cNvSpPr/>
          <p:nvPr/>
        </p:nvSpPr>
        <p:spPr>
          <a:xfrm rot="-5400000">
            <a:off x="3517946" y="-4873489"/>
            <a:ext cx="10397261" cy="199237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AAEA717-7E0F-7A80-CC9D-B4CCAB0A2EE3}"/>
              </a:ext>
            </a:extLst>
          </p:cNvPr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B127361D-87C7-B37A-7E1B-8933BE0F92C8}"/>
              </a:ext>
            </a:extLst>
          </p:cNvPr>
          <p:cNvSpPr txBox="1"/>
          <p:nvPr/>
        </p:nvSpPr>
        <p:spPr>
          <a:xfrm>
            <a:off x="1028700" y="1095375"/>
            <a:ext cx="11623279" cy="104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96"/>
              </a:lnSpc>
            </a:pPr>
            <a:r>
              <a:rPr lang="pt-BR" sz="7360" b="1" spc="-566" noProof="0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Regras para 2026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190CCC0-E343-FE15-CB88-1B295F3FF2EC}"/>
              </a:ext>
            </a:extLst>
          </p:cNvPr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91F918C8-DC36-C739-77D9-95AAE540F2D8}"/>
              </a:ext>
            </a:extLst>
          </p:cNvPr>
          <p:cNvGrpSpPr/>
          <p:nvPr/>
        </p:nvGrpSpPr>
        <p:grpSpPr>
          <a:xfrm>
            <a:off x="1028699" y="2144351"/>
            <a:ext cx="15516043" cy="6758647"/>
            <a:chOff x="0" y="0"/>
            <a:chExt cx="12831040" cy="5720772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D4A722CA-7844-DF49-9B94-CD19F5ADD559}"/>
                </a:ext>
              </a:extLst>
            </p:cNvPr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ACBE3EDC-005A-4A0F-28C4-FDEADE52FA87}"/>
                </a:ext>
              </a:extLst>
            </p:cNvPr>
            <p:cNvSpPr txBox="1"/>
            <p:nvPr/>
          </p:nvSpPr>
          <p:spPr>
            <a:xfrm>
              <a:off x="0" y="0"/>
              <a:ext cx="12831040" cy="572077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ct val="150000"/>
                </a:lnSpc>
              </a:pPr>
              <a:endParaRPr lang="pt-BR" sz="3200" noProof="0" dirty="0">
                <a:solidFill>
                  <a:srgbClr val="231F20"/>
                </a:solidFill>
                <a:latin typeface="Arial Black" pitchFamily="34" charset="0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ct val="150000"/>
                </a:lnSpc>
              </a:pPr>
              <a:r>
                <a:rPr lang="pt-BR" sz="3200" noProof="0" dirty="0">
                  <a:solidFill>
                    <a:srgbClr val="231F20"/>
                  </a:solidFill>
                  <a:latin typeface="Arial Black" pitchFamily="34" charset="0"/>
                  <a:ea typeface="Montserrat"/>
                  <a:cs typeface="Montserrat"/>
                  <a:sym typeface="Montserrat"/>
                </a:rPr>
                <a:t>OBRIGATORIEDADE: </a:t>
              </a:r>
            </a:p>
            <a:p>
              <a:pPr algn="just">
                <a:lnSpc>
                  <a:spcPct val="150000"/>
                </a:lnSpc>
              </a:pPr>
              <a:r>
                <a:rPr lang="pt-BR" sz="3200" noProof="0" dirty="0">
                  <a:solidFill>
                    <a:srgbClr val="231F20"/>
                  </a:solidFill>
                  <a:latin typeface="Arial Black" pitchFamily="34" charset="0"/>
                  <a:ea typeface="Montserrat"/>
                  <a:cs typeface="Montserrat"/>
                  <a:sym typeface="Montserrat"/>
                </a:rPr>
                <a:t>Obrigatório declarar se o total de bens e direitos em 31/12/2025 exceder R$ 800.000,00</a:t>
              </a:r>
            </a:p>
            <a:p>
              <a:pPr algn="just">
                <a:lnSpc>
                  <a:spcPct val="150000"/>
                </a:lnSpc>
              </a:pPr>
              <a:endParaRPr lang="pt-BR" sz="3200" noProof="0" dirty="0">
                <a:solidFill>
                  <a:srgbClr val="231F20"/>
                </a:solidFill>
                <a:latin typeface="Arial Black" pitchFamily="34" charset="0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ct val="150000"/>
                </a:lnSpc>
              </a:pPr>
              <a:r>
                <a:rPr lang="pt-BR" sz="3200" noProof="0" dirty="0">
                  <a:solidFill>
                    <a:srgbClr val="231F20"/>
                  </a:solidFill>
                  <a:latin typeface="Arial Black" pitchFamily="34" charset="0"/>
                  <a:ea typeface="Montserrat"/>
                  <a:cs typeface="Montserrat"/>
                  <a:sym typeface="Montserrat"/>
                </a:rPr>
                <a:t>VALOR DE AQUISIÇÃO: </a:t>
              </a:r>
            </a:p>
            <a:p>
              <a:pPr algn="just">
                <a:lnSpc>
                  <a:spcPct val="150000"/>
                </a:lnSpc>
              </a:pPr>
              <a:r>
                <a:rPr lang="pt-BR" sz="3200" noProof="0" dirty="0">
                  <a:solidFill>
                    <a:srgbClr val="231F20"/>
                  </a:solidFill>
                  <a:latin typeface="Arial Black" pitchFamily="34" charset="0"/>
                  <a:ea typeface="Montserrat"/>
                  <a:cs typeface="Montserrat"/>
                  <a:sym typeface="Montserrat"/>
                </a:rPr>
                <a:t>Bens imóveis, carros – são declarados, pelo custo de compra, e não pelo preço de mercado</a:t>
              </a:r>
            </a:p>
            <a:p>
              <a:pPr algn="just">
                <a:lnSpc>
                  <a:spcPts val="3238"/>
                </a:lnSpc>
              </a:pPr>
              <a:endParaRPr lang="pt-BR" sz="2699" noProof="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ts val="3238"/>
                </a:lnSpc>
              </a:pPr>
              <a:endParaRPr lang="pt-BR" sz="2699" noProof="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ts val="3238"/>
                </a:lnSpc>
              </a:pPr>
              <a:endParaRPr lang="pt-BR" sz="2699" noProof="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4482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7BDD5-79C0-AE2E-2C01-56827E711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ECFE8FE-5A1B-B3CF-ACEE-3C3835F6C654}"/>
              </a:ext>
            </a:extLst>
          </p:cNvPr>
          <p:cNvSpPr/>
          <p:nvPr/>
        </p:nvSpPr>
        <p:spPr>
          <a:xfrm rot="-5400000">
            <a:off x="3517946" y="-4873489"/>
            <a:ext cx="10397261" cy="199237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CCC148B-CDBE-4558-071C-69F1887CC95A}"/>
              </a:ext>
            </a:extLst>
          </p:cNvPr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0EAFEEC8-AE5E-A467-CB57-320880872DE3}"/>
              </a:ext>
            </a:extLst>
          </p:cNvPr>
          <p:cNvSpPr txBox="1"/>
          <p:nvPr/>
        </p:nvSpPr>
        <p:spPr>
          <a:xfrm>
            <a:off x="1028700" y="1095375"/>
            <a:ext cx="11623279" cy="104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96"/>
              </a:lnSpc>
            </a:pPr>
            <a:r>
              <a:rPr lang="pt-BR" sz="7360" b="1" spc="-566" noProof="0" dirty="0">
                <a:gradFill>
                  <a:gsLst>
                    <a:gs pos="0">
                      <a:srgbClr val="000000">
                        <a:alpha val="100000"/>
                      </a:srgbClr>
                    </a:gs>
                    <a:gs pos="100000">
                      <a:srgbClr val="003F7B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Lucida Sans Semi-Bold"/>
                <a:ea typeface="Lucida Sans Semi-Bold"/>
                <a:cs typeface="Lucida Sans Semi-Bold"/>
                <a:sym typeface="Lucida Sans Semi-Bold"/>
              </a:rPr>
              <a:t>Dívidas e Ônus Reais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0E68C7A-8D65-DD1E-D23A-78076F8AAC7F}"/>
              </a:ext>
            </a:extLst>
          </p:cNvPr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5DC70B32-0CC1-13BA-C059-2E7BCBA1470B}"/>
              </a:ext>
            </a:extLst>
          </p:cNvPr>
          <p:cNvGrpSpPr/>
          <p:nvPr/>
        </p:nvGrpSpPr>
        <p:grpSpPr>
          <a:xfrm>
            <a:off x="1028699" y="2781300"/>
            <a:ext cx="16321139" cy="4572000"/>
            <a:chOff x="0" y="-234278"/>
            <a:chExt cx="13157200" cy="4349247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B3D4DB00-84AB-FAA1-579D-C64FFF42123F}"/>
                </a:ext>
              </a:extLst>
            </p:cNvPr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9D8F8FB1-327F-CA64-92BA-FAA726C38FD7}"/>
                </a:ext>
              </a:extLst>
            </p:cNvPr>
            <p:cNvSpPr txBox="1"/>
            <p:nvPr/>
          </p:nvSpPr>
          <p:spPr>
            <a:xfrm>
              <a:off x="0" y="-234278"/>
              <a:ext cx="13157200" cy="434924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ct val="150000"/>
                </a:lnSpc>
              </a:pPr>
              <a:r>
                <a:rPr lang="pt-BR" sz="3200" noProof="0" dirty="0">
                  <a:latin typeface="Arial Black" pitchFamily="34" charset="0"/>
                </a:rPr>
                <a:t>No Imposto de Renda 2026, a ficha  deve incluir empréstimos, dívidas bancárias (cheque especial, consignado) e com pessoas físicas, com saldo superior a R$ 5.000 em 31/12/2025. Não inclua financiamentos com alienação fiduciária (carro/casa), que vão em “Bens e Direitos”</a:t>
              </a:r>
              <a:endParaRPr lang="pt-BR" sz="3200" noProof="0" dirty="0">
                <a:solidFill>
                  <a:srgbClr val="231F20"/>
                </a:solidFill>
                <a:latin typeface="Arial Black" pitchFamily="34" charset="0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ts val="3238"/>
                </a:lnSpc>
              </a:pPr>
              <a:endParaRPr lang="pt-BR" sz="3200" noProof="0" dirty="0">
                <a:solidFill>
                  <a:srgbClr val="231F20"/>
                </a:solidFill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ts val="3238"/>
                </a:lnSpc>
              </a:pPr>
              <a:endParaRPr lang="pt-BR" sz="2699" noProof="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ts val="3238"/>
                </a:lnSpc>
              </a:pPr>
              <a:endParaRPr lang="pt-BR" sz="2699" noProof="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6691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C7858-1F0D-0FFE-87F2-655AF7E538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AA9A32D-7541-F72B-64A4-54EA19CF88FB}"/>
              </a:ext>
            </a:extLst>
          </p:cNvPr>
          <p:cNvSpPr/>
          <p:nvPr/>
        </p:nvSpPr>
        <p:spPr>
          <a:xfrm rot="-5400000">
            <a:off x="3517946" y="-4873489"/>
            <a:ext cx="10397261" cy="19923718"/>
          </a:xfrm>
          <a:custGeom>
            <a:avLst/>
            <a:gdLst/>
            <a:ahLst/>
            <a:cxnLst/>
            <a:rect l="l" t="t" r="r" b="b"/>
            <a:pathLst>
              <a:path w="10397261" h="19923718">
                <a:moveTo>
                  <a:pt x="0" y="0"/>
                </a:moveTo>
                <a:lnTo>
                  <a:pt x="10397261" y="0"/>
                </a:lnTo>
                <a:lnTo>
                  <a:pt x="10397261" y="19923717"/>
                </a:lnTo>
                <a:lnTo>
                  <a:pt x="0" y="199237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</a:blip>
            <a:stretch>
              <a:fillRect l="-74320" r="-145054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A876619-75C5-FADD-0F4A-B1E32603A0DC}"/>
              </a:ext>
            </a:extLst>
          </p:cNvPr>
          <p:cNvSpPr/>
          <p:nvPr/>
        </p:nvSpPr>
        <p:spPr>
          <a:xfrm>
            <a:off x="15739648" y="8547697"/>
            <a:ext cx="1610191" cy="710603"/>
          </a:xfrm>
          <a:custGeom>
            <a:avLst/>
            <a:gdLst/>
            <a:ahLst/>
            <a:cxnLst/>
            <a:rect l="l" t="t" r="r" b="b"/>
            <a:pathLst>
              <a:path w="1610191" h="710603">
                <a:moveTo>
                  <a:pt x="0" y="0"/>
                </a:moveTo>
                <a:lnTo>
                  <a:pt x="1610191" y="0"/>
                </a:lnTo>
                <a:lnTo>
                  <a:pt x="1610191" y="710603"/>
                </a:lnTo>
                <a:lnTo>
                  <a:pt x="0" y="710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  <p:txBody>
          <a:bodyPr/>
          <a:lstStyle/>
          <a:p>
            <a:endParaRPr lang="pt-BR" noProof="0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B362F41-9287-62CA-D306-8EEA0D9BA4CA}"/>
              </a:ext>
            </a:extLst>
          </p:cNvPr>
          <p:cNvSpPr/>
          <p:nvPr/>
        </p:nvSpPr>
        <p:spPr>
          <a:xfrm>
            <a:off x="-1084218" y="7893822"/>
            <a:ext cx="3638609" cy="2728956"/>
          </a:xfrm>
          <a:custGeom>
            <a:avLst/>
            <a:gdLst/>
            <a:ahLst/>
            <a:cxnLst/>
            <a:rect l="l" t="t" r="r" b="b"/>
            <a:pathLst>
              <a:path w="3638609" h="2728956">
                <a:moveTo>
                  <a:pt x="0" y="0"/>
                </a:moveTo>
                <a:lnTo>
                  <a:pt x="3638608" y="0"/>
                </a:lnTo>
                <a:lnTo>
                  <a:pt x="3638608" y="2728956"/>
                </a:lnTo>
                <a:lnTo>
                  <a:pt x="0" y="2728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 noProof="0" dirty="0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520FE337-34F7-6197-373F-E574CB4FC55D}"/>
              </a:ext>
            </a:extLst>
          </p:cNvPr>
          <p:cNvGrpSpPr/>
          <p:nvPr/>
        </p:nvGrpSpPr>
        <p:grpSpPr>
          <a:xfrm>
            <a:off x="1028700" y="1619863"/>
            <a:ext cx="15963900" cy="6647837"/>
            <a:chOff x="0" y="0"/>
            <a:chExt cx="13340461" cy="27305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F45D268-4A4C-7E15-C2C7-DA87042136D5}"/>
                </a:ext>
              </a:extLst>
            </p:cNvPr>
            <p:cNvSpPr/>
            <p:nvPr/>
          </p:nvSpPr>
          <p:spPr>
            <a:xfrm>
              <a:off x="0" y="0"/>
              <a:ext cx="12831040" cy="2730500"/>
            </a:xfrm>
            <a:custGeom>
              <a:avLst/>
              <a:gdLst/>
              <a:ahLst/>
              <a:cxnLst/>
              <a:rect l="l" t="t" r="r" b="b"/>
              <a:pathLst>
                <a:path w="12831040" h="2730500">
                  <a:moveTo>
                    <a:pt x="0" y="0"/>
                  </a:moveTo>
                  <a:lnTo>
                    <a:pt x="12831040" y="0"/>
                  </a:lnTo>
                  <a:lnTo>
                    <a:pt x="12831040" y="2730500"/>
                  </a:lnTo>
                  <a:lnTo>
                    <a:pt x="0" y="2730500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28DDA2B5-62CA-80DA-E22C-2E0A5D9A89C3}"/>
                </a:ext>
              </a:extLst>
            </p:cNvPr>
            <p:cNvSpPr txBox="1"/>
            <p:nvPr/>
          </p:nvSpPr>
          <p:spPr>
            <a:xfrm>
              <a:off x="0" y="0"/>
              <a:ext cx="13340461" cy="27305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r>
                <a:rPr lang="pt-BR" sz="4000" b="1" noProof="0" dirty="0">
                  <a:solidFill>
                    <a:srgbClr val="002060"/>
                  </a:solidFill>
                  <a:latin typeface="Arial Black" pitchFamily="34" charset="0"/>
                </a:rPr>
                <a:t>O que declarar:</a:t>
              </a:r>
              <a:r>
                <a:rPr lang="pt-BR" sz="4000" noProof="0" dirty="0">
                  <a:solidFill>
                    <a:srgbClr val="002060"/>
                  </a:solidFill>
                  <a:latin typeface="Arial Black" pitchFamily="34" charset="0"/>
                </a:rPr>
                <a:t> </a:t>
              </a:r>
            </a:p>
            <a:p>
              <a:r>
                <a:rPr lang="pt-BR" sz="4000" noProof="0" dirty="0">
                  <a:latin typeface="Arial Black" pitchFamily="34" charset="0"/>
                </a:rPr>
                <a:t>Empréstimos pessoais, dívidas bancárias, cheque especial utilizado, e empréstimos com parentes/amigos acima de R$ 5.000.</a:t>
              </a:r>
            </a:p>
            <a:p>
              <a:endParaRPr lang="pt-BR" sz="4000" b="1" noProof="0" dirty="0">
                <a:latin typeface="Arial Black" pitchFamily="34" charset="0"/>
              </a:endParaRPr>
            </a:p>
            <a:p>
              <a:r>
                <a:rPr lang="pt-BR" sz="4000" b="1" noProof="0" dirty="0">
                  <a:solidFill>
                    <a:srgbClr val="002060"/>
                  </a:solidFill>
                  <a:latin typeface="Arial Black" pitchFamily="34" charset="0"/>
                </a:rPr>
                <a:t>O que NÃO declarar nesta ficha:</a:t>
              </a:r>
              <a:r>
                <a:rPr lang="pt-BR" sz="4000" noProof="0" dirty="0">
                  <a:solidFill>
                    <a:srgbClr val="002060"/>
                  </a:solidFill>
                  <a:latin typeface="Arial Black" pitchFamily="34" charset="0"/>
                </a:rPr>
                <a:t> </a:t>
              </a:r>
            </a:p>
            <a:p>
              <a:r>
                <a:rPr lang="pt-BR" sz="4000" noProof="0" dirty="0">
                  <a:latin typeface="Arial Black" pitchFamily="34" charset="0"/>
                </a:rPr>
                <a:t>Financiamentos de imóveis ou veículos com garantia (alienação fiduciária), que devem ser lançados na ficha de "Bens e Direitos", informando apenas os valores pagos</a:t>
              </a:r>
              <a:r>
                <a:rPr lang="pt-BR" noProof="0" dirty="0">
                  <a:latin typeface="Arial Black" pitchFamily="34" charset="0"/>
                </a:rPr>
                <a:t>.</a:t>
              </a:r>
              <a:endParaRPr lang="pt-BR" sz="2699" noProof="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ts val="3238"/>
                </a:lnSpc>
              </a:pPr>
              <a:endParaRPr lang="pt-BR" sz="2699" noProof="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ts val="3238"/>
                </a:lnSpc>
              </a:pPr>
              <a:endParaRPr lang="pt-BR" sz="2699" noProof="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algn="just">
                <a:lnSpc>
                  <a:spcPts val="3238"/>
                </a:lnSpc>
              </a:pPr>
              <a:endParaRPr lang="pt-BR" sz="2699" noProof="0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5673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79782" y="1241907"/>
            <a:ext cx="3940208" cy="7803186"/>
            <a:chOff x="0" y="0"/>
            <a:chExt cx="5253611" cy="104042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53611" cy="10404249"/>
            </a:xfrm>
            <a:custGeom>
              <a:avLst/>
              <a:gdLst/>
              <a:ahLst/>
              <a:cxnLst/>
              <a:rect l="l" t="t" r="r" b="b"/>
              <a:pathLst>
                <a:path w="5253611" h="10404249">
                  <a:moveTo>
                    <a:pt x="0" y="0"/>
                  </a:moveTo>
                  <a:lnTo>
                    <a:pt x="5253611" y="0"/>
                  </a:lnTo>
                  <a:lnTo>
                    <a:pt x="5253611" y="10404249"/>
                  </a:lnTo>
                  <a:lnTo>
                    <a:pt x="0" y="10404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5500" t="-7112" r="-25725" b="-7429"/>
              </a:stretch>
            </a:blipFill>
          </p:spPr>
          <p:txBody>
            <a:bodyPr/>
            <a:lstStyle/>
            <a:p>
              <a:endParaRPr lang="pt-BR" noProof="0" dirty="0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288578" y="1489926"/>
              <a:ext cx="4568500" cy="4832833"/>
              <a:chOff x="0" y="0"/>
              <a:chExt cx="1193323" cy="1262369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193323" cy="1262369"/>
              </a:xfrm>
              <a:custGeom>
                <a:avLst/>
                <a:gdLst/>
                <a:ahLst/>
                <a:cxnLst/>
                <a:rect l="l" t="t" r="r" b="b"/>
                <a:pathLst>
                  <a:path w="1193323" h="1262369">
                    <a:moveTo>
                      <a:pt x="0" y="0"/>
                    </a:moveTo>
                    <a:lnTo>
                      <a:pt x="1193323" y="0"/>
                    </a:lnTo>
                    <a:lnTo>
                      <a:pt x="1193323" y="1262369"/>
                    </a:lnTo>
                    <a:lnTo>
                      <a:pt x="0" y="1262369"/>
                    </a:lnTo>
                    <a:close/>
                  </a:path>
                </a:pathLst>
              </a:custGeom>
              <a:ln w="114300" cap="sq">
                <a:gradFill>
                  <a:gsLst>
                    <a:gs pos="0">
                      <a:srgbClr val="001A42">
                        <a:alpha val="100000"/>
                      </a:srgbClr>
                    </a:gs>
                    <a:gs pos="100000">
                      <a:srgbClr val="005AAF">
                        <a:alpha val="10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prstDash val="solid"/>
                <a:miter/>
              </a:ln>
            </p:spPr>
            <p:txBody>
              <a:bodyPr/>
              <a:lstStyle/>
              <a:p>
                <a:endParaRPr lang="pt-BR" noProof="0" dirty="0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19050"/>
                <a:ext cx="1193323" cy="1281419"/>
              </a:xfrm>
              <a:prstGeom prst="rect">
                <a:avLst/>
              </a:prstGeom>
            </p:spPr>
            <p:txBody>
              <a:bodyPr lIns="32892" tIns="32892" rIns="32892" bIns="32892" rtlCol="0" anchor="ctr"/>
              <a:lstStyle/>
              <a:p>
                <a:pPr algn="ctr">
                  <a:lnSpc>
                    <a:spcPts val="1722"/>
                  </a:lnSpc>
                </a:pPr>
                <a:endParaRPr lang="pt-BR" noProof="0" dirty="0"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0" y="0"/>
              <a:ext cx="5253611" cy="5943629"/>
            </a:xfrm>
            <a:custGeom>
              <a:avLst/>
              <a:gdLst/>
              <a:ahLst/>
              <a:cxnLst/>
              <a:rect l="l" t="t" r="r" b="b"/>
              <a:pathLst>
                <a:path w="5253611" h="5943629">
                  <a:moveTo>
                    <a:pt x="0" y="0"/>
                  </a:moveTo>
                  <a:lnTo>
                    <a:pt x="5253611" y="0"/>
                  </a:lnTo>
                  <a:lnTo>
                    <a:pt x="5253611" y="5943629"/>
                  </a:lnTo>
                  <a:lnTo>
                    <a:pt x="0" y="5943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5500" t="-12451" r="-25725" b="-88053"/>
              </a:stretch>
            </a:blipFill>
          </p:spPr>
          <p:txBody>
            <a:bodyPr/>
            <a:lstStyle/>
            <a:p>
              <a:endParaRPr lang="pt-BR" noProof="0"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638180" y="3410502"/>
            <a:ext cx="7011640" cy="2458885"/>
            <a:chOff x="0" y="0"/>
            <a:chExt cx="9348853" cy="327851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348853" cy="3278513"/>
            </a:xfrm>
            <a:custGeom>
              <a:avLst/>
              <a:gdLst/>
              <a:ahLst/>
              <a:cxnLst/>
              <a:rect l="l" t="t" r="r" b="b"/>
              <a:pathLst>
                <a:path w="9348853" h="3278513">
                  <a:moveTo>
                    <a:pt x="0" y="0"/>
                  </a:moveTo>
                  <a:lnTo>
                    <a:pt x="9348853" y="0"/>
                  </a:lnTo>
                  <a:lnTo>
                    <a:pt x="9348853" y="3278513"/>
                  </a:lnTo>
                  <a:lnTo>
                    <a:pt x="0" y="3278513"/>
                  </a:lnTo>
                  <a:close/>
                </a:path>
              </a:pathLst>
            </a:custGeom>
          </p:spPr>
          <p:txBody>
            <a:bodyPr/>
            <a:lstStyle/>
            <a:p>
              <a:endParaRPr lang="pt-BR" noProof="0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61925"/>
              <a:ext cx="9348853" cy="344043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12547"/>
                </a:lnSpc>
              </a:pPr>
              <a:r>
                <a:rPr lang="pt-BR" sz="9879" b="1" spc="-532" noProof="0" dirty="0">
                  <a:gradFill>
                    <a:gsLst>
                      <a:gs pos="0">
                        <a:srgbClr val="001A42">
                          <a:alpha val="100000"/>
                        </a:srgbClr>
                      </a:gs>
                      <a:gs pos="100000">
                        <a:srgbClr val="005AAF">
                          <a:alpha val="100000"/>
                        </a:srgb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Poppins Bold"/>
                  <a:ea typeface="Poppins Bold"/>
                  <a:cs typeface="Poppins Bold"/>
                  <a:sym typeface="Poppins Bold"/>
                </a:rPr>
                <a:t>OBRIGADO!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7875301" y="5710377"/>
            <a:ext cx="2537397" cy="1119795"/>
          </a:xfrm>
          <a:custGeom>
            <a:avLst/>
            <a:gdLst/>
            <a:ahLst/>
            <a:cxnLst/>
            <a:rect l="l" t="t" r="r" b="b"/>
            <a:pathLst>
              <a:path w="2537397" h="1119795">
                <a:moveTo>
                  <a:pt x="0" y="0"/>
                </a:moveTo>
                <a:lnTo>
                  <a:pt x="2537398" y="0"/>
                </a:lnTo>
                <a:lnTo>
                  <a:pt x="2537398" y="1119795"/>
                </a:lnTo>
                <a:lnTo>
                  <a:pt x="0" y="11197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362" b="-62232"/>
            </a:stretch>
          </a:blipFill>
        </p:spPr>
        <p:txBody>
          <a:bodyPr/>
          <a:lstStyle/>
          <a:p>
            <a:pPr algn="ctr"/>
            <a:endParaRPr lang="pt-BR" noProof="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302</Words>
  <Application>Microsoft Office PowerPoint</Application>
  <PresentationFormat>Personalizar</PresentationFormat>
  <Paragraphs>40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7" baseType="lpstr">
      <vt:lpstr>Poppins Bold</vt:lpstr>
      <vt:lpstr>Calibri</vt:lpstr>
      <vt:lpstr>Arial</vt:lpstr>
      <vt:lpstr>Lucida Sans Semi-Bold</vt:lpstr>
      <vt:lpstr>Arial Black</vt:lpstr>
      <vt:lpstr>Montserrat</vt:lpstr>
      <vt:lpstr>Lucida Sans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Modelo apresentação Jornada Contábil 2026.pptx</dc:title>
  <dc:creator>Lopes</dc:creator>
  <cp:lastModifiedBy>CRCGO CRC</cp:lastModifiedBy>
  <cp:revision>17</cp:revision>
  <dcterms:created xsi:type="dcterms:W3CDTF">2006-08-16T00:00:00Z</dcterms:created>
  <dcterms:modified xsi:type="dcterms:W3CDTF">2026-03-24T21:11:17Z</dcterms:modified>
  <dc:identifier>DAGlY-FLEyo</dc:identifier>
</cp:coreProperties>
</file>