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0" r:id="rId3"/>
    <p:sldId id="291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59" r:id="rId34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Lucida Sans" panose="020B0602030504020204" pitchFamily="34" charset="0"/>
      <p:regular r:id="rId39"/>
      <p:bold r:id="rId40"/>
      <p:italic r:id="rId41"/>
      <p:boldItalic r:id="rId42"/>
    </p:embeddedFont>
    <p:embeddedFont>
      <p:font typeface="Lucida Sans Semi-Bold" panose="020B0604020202020204" charset="0"/>
      <p:regular r:id="rId43"/>
    </p:embeddedFont>
    <p:embeddedFont>
      <p:font typeface="Montserrat" panose="020B0604020202020204" charset="0"/>
      <p:regular r:id="rId44"/>
    </p:embeddedFont>
    <p:embeddedFont>
      <p:font typeface="Montserrat Classic" panose="020B0604020202020204" charset="0"/>
      <p:regular r:id="rId45"/>
    </p:embeddedFont>
    <p:embeddedFont>
      <p:font typeface="Poppins Bold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6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110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8123" y="3777387"/>
            <a:ext cx="1044649" cy="3086100"/>
            <a:chOff x="0" y="0"/>
            <a:chExt cx="275134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5134" cy="812800"/>
            </a:xfrm>
            <a:custGeom>
              <a:avLst/>
              <a:gdLst/>
              <a:ahLst/>
              <a:cxnLst/>
              <a:rect l="l" t="t" r="r" b="b"/>
              <a:pathLst>
                <a:path w="275134" h="812800">
                  <a:moveTo>
                    <a:pt x="0" y="0"/>
                  </a:moveTo>
                  <a:lnTo>
                    <a:pt x="275134" y="0"/>
                  </a:lnTo>
                  <a:lnTo>
                    <a:pt x="275134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003F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513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3449425" y="-4942010"/>
            <a:ext cx="10444253" cy="20013767"/>
          </a:xfrm>
          <a:custGeom>
            <a:avLst/>
            <a:gdLst/>
            <a:ahLst/>
            <a:cxnLst/>
            <a:rect l="l" t="t" r="r" b="b"/>
            <a:pathLst>
              <a:path w="10444253" h="20013767">
                <a:moveTo>
                  <a:pt x="0" y="0"/>
                </a:moveTo>
                <a:lnTo>
                  <a:pt x="10444253" y="0"/>
                </a:lnTo>
                <a:lnTo>
                  <a:pt x="10444253" y="20013767"/>
                </a:lnTo>
                <a:lnTo>
                  <a:pt x="0" y="20013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2281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3890262" y="-157253"/>
            <a:ext cx="5156629" cy="3867472"/>
          </a:xfrm>
          <a:custGeom>
            <a:avLst/>
            <a:gdLst/>
            <a:ahLst/>
            <a:cxnLst/>
            <a:rect l="l" t="t" r="r" b="b"/>
            <a:pathLst>
              <a:path w="5156629" h="3867472">
                <a:moveTo>
                  <a:pt x="0" y="0"/>
                </a:moveTo>
                <a:lnTo>
                  <a:pt x="5156629" y="0"/>
                </a:lnTo>
                <a:lnTo>
                  <a:pt x="5156629" y="3867471"/>
                </a:lnTo>
                <a:lnTo>
                  <a:pt x="0" y="3867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579782" y="1716578"/>
            <a:ext cx="3940208" cy="7803186"/>
            <a:chOff x="0" y="0"/>
            <a:chExt cx="5253611" cy="104042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53611" cy="10404249"/>
            </a:xfrm>
            <a:custGeom>
              <a:avLst/>
              <a:gdLst/>
              <a:ahLst/>
              <a:cxnLst/>
              <a:rect l="l" t="t" r="r" b="b"/>
              <a:pathLst>
                <a:path w="5253611" h="10404249">
                  <a:moveTo>
                    <a:pt x="0" y="0"/>
                  </a:moveTo>
                  <a:lnTo>
                    <a:pt x="5253611" y="0"/>
                  </a:lnTo>
                  <a:lnTo>
                    <a:pt x="5253611" y="10404249"/>
                  </a:lnTo>
                  <a:lnTo>
                    <a:pt x="0" y="104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500" t="-7112" r="-25725" b="-7429"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288578" y="1489926"/>
              <a:ext cx="4568500" cy="4832833"/>
              <a:chOff x="0" y="0"/>
              <a:chExt cx="1193323" cy="12623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93323" cy="1262369"/>
              </a:xfrm>
              <a:custGeom>
                <a:avLst/>
                <a:gdLst/>
                <a:ahLst/>
                <a:cxnLst/>
                <a:rect l="l" t="t" r="r" b="b"/>
                <a:pathLst>
                  <a:path w="1193323" h="1262369">
                    <a:moveTo>
                      <a:pt x="0" y="0"/>
                    </a:moveTo>
                    <a:lnTo>
                      <a:pt x="1193323" y="0"/>
                    </a:lnTo>
                    <a:lnTo>
                      <a:pt x="1193323" y="1262369"/>
                    </a:lnTo>
                    <a:lnTo>
                      <a:pt x="0" y="1262369"/>
                    </a:lnTo>
                    <a:close/>
                  </a:path>
                </a:pathLst>
              </a:custGeom>
              <a:ln w="114300" cap="sq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1193323" cy="1281419"/>
              </a:xfrm>
              <a:prstGeom prst="rect">
                <a:avLst/>
              </a:prstGeom>
            </p:spPr>
            <p:txBody>
              <a:bodyPr lIns="32892" tIns="32892" rIns="32892" bIns="32892" rtlCol="0" anchor="ctr"/>
              <a:lstStyle/>
              <a:p>
                <a:pPr algn="ctr">
                  <a:lnSpc>
                    <a:spcPts val="1722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0"/>
              <a:ext cx="5253611" cy="5943629"/>
            </a:xfrm>
            <a:custGeom>
              <a:avLst/>
              <a:gdLst/>
              <a:ahLst/>
              <a:cxnLst/>
              <a:rect l="l" t="t" r="r" b="b"/>
              <a:pathLst>
                <a:path w="5253611" h="5943629">
                  <a:moveTo>
                    <a:pt x="0" y="0"/>
                  </a:moveTo>
                  <a:lnTo>
                    <a:pt x="5253611" y="0"/>
                  </a:lnTo>
                  <a:lnTo>
                    <a:pt x="5253611" y="5943629"/>
                  </a:lnTo>
                  <a:lnTo>
                    <a:pt x="0" y="594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500" t="-12451" r="-25725" b="-88053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04635" y="3342244"/>
            <a:ext cx="11623279" cy="104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4ª Jornada Contábil CRCGO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4635" y="4428683"/>
            <a:ext cx="9837425" cy="132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5"/>
              </a:lnSpc>
            </a:pPr>
            <a:r>
              <a:rPr lang="en-US" sz="4768" spc="-367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Imersão 24 horas no Imposto de Renda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4635" y="5254482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1304635" y="6340921"/>
            <a:ext cx="9837425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5"/>
              </a:lnSpc>
            </a:pPr>
            <a:r>
              <a:rPr lang="pt-BR" sz="4768" spc="-367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DOAÇÕES EFETUADAS ÀS INSTITUIÇÕES E IR SOLIDÁRIO</a:t>
            </a:r>
            <a:endParaRPr lang="en-US" sz="4768" spc="-367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582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FDI – Fundos dos Direitos da Pessoa Idosa 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81224"/>
            <a:ext cx="9658114" cy="2576335"/>
            <a:chOff x="0" y="0"/>
            <a:chExt cx="12877485" cy="34351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46445" y="704613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Amparados pelo Estatuto da Pessoa Idosa (Lei nº 10.741/2003), os Fundos da Pessoa Idosa (FDI) estão presentes em todas as esferas de governo. Eles são geridos pelos respectivos Conselhos de Direitos e captam recursos, incluindo a destinação do Imposto de </a:t>
              </a:r>
              <a:r>
                <a:rPr lang="pt-BR" sz="2800" dirty="0" err="1">
                  <a:solidFill>
                    <a:srgbClr val="9F8D3E"/>
                  </a:solidFill>
                  <a:latin typeface="Montserrat Classic"/>
                </a:rPr>
                <a:t>Rendapara</a:t>
              </a: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 financiar exclusivamente projetos e ações de proteção aos idosos.</a:t>
              </a: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2A61A54F-1D8B-45EC-8C4C-990F638E4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6200" y="4537303"/>
            <a:ext cx="6102005" cy="31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51149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7058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Como são constituídos os conselhos?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81224"/>
            <a:ext cx="9658114" cy="2576335"/>
            <a:chOff x="0" y="0"/>
            <a:chExt cx="12877485" cy="34351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46445" y="704613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Composição Paritária (A Regra de Ouro: 50% / 50%) Os Conselhos (Nacionais, Estaduais e Municipais) são formados por representantes de duas frentes, garantindo total equilíbrio nas decisões:</a:t>
              </a: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4098" name="Picture 2" descr="O que são e o que fazem os Conselhos Estaduais e Municipais de Educação">
            <a:extLst>
              <a:ext uri="{FF2B5EF4-FFF2-40B4-BE49-F238E27FC236}">
                <a16:creationId xmlns:a16="http://schemas.microsoft.com/office/drawing/2014/main" id="{0F89BF96-19E7-475D-8926-4AC25DC13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877" y="3187018"/>
            <a:ext cx="5447202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26127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7058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Como são constituídos os conselhos?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81224"/>
            <a:ext cx="9658114" cy="2576335"/>
            <a:chOff x="0" y="0"/>
            <a:chExt cx="12877485" cy="34351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46445" y="704613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r>
                <a:rPr lang="pt-BR" sz="2800" b="1" dirty="0">
                  <a:solidFill>
                    <a:srgbClr val="9F8D3E"/>
                  </a:solidFill>
                  <a:latin typeface="Montserrat Classic"/>
                </a:rPr>
                <a:t>50% Poder Público: </a:t>
              </a: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Representantes indicados pelas secretarias de governo (Saúde, Educação, Assistência Social, Finanças, etc.).</a:t>
              </a: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" name="Picture 2" descr="O que são e o que fazem os Conselhos Estaduais e Municipais de Educação">
            <a:extLst>
              <a:ext uri="{FF2B5EF4-FFF2-40B4-BE49-F238E27FC236}">
                <a16:creationId xmlns:a16="http://schemas.microsoft.com/office/drawing/2014/main" id="{9B9C4C92-A678-43FC-89F7-49E59B5AA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877" y="3187018"/>
            <a:ext cx="5447202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20150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7058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Como são constituídos os conselhos?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81224"/>
            <a:ext cx="9658114" cy="2576335"/>
            <a:chOff x="0" y="0"/>
            <a:chExt cx="12877485" cy="34351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46445" y="704613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r>
                <a:rPr lang="pt-BR" sz="2800" b="1" dirty="0">
                  <a:solidFill>
                    <a:srgbClr val="9F8D3E"/>
                  </a:solidFill>
                  <a:latin typeface="Montserrat Classic"/>
                </a:rPr>
                <a:t>50% Sociedade Civil: </a:t>
              </a: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Representantes de Organizações da Sociedade Civil (</a:t>
              </a:r>
              <a:r>
                <a:rPr lang="pt-BR" sz="2800" dirty="0" err="1">
                  <a:solidFill>
                    <a:srgbClr val="9F8D3E"/>
                  </a:solidFill>
                  <a:latin typeface="Montserrat Classic"/>
                </a:rPr>
                <a:t>OSCs</a:t>
              </a: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), associações, universidades e entidades de classe (como o nosso Sistema CFC/CRCs).</a:t>
              </a: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" name="Picture 2" descr="O que são e o que fazem os Conselhos Estaduais e Municipais de Educação">
            <a:extLst>
              <a:ext uri="{FF2B5EF4-FFF2-40B4-BE49-F238E27FC236}">
                <a16:creationId xmlns:a16="http://schemas.microsoft.com/office/drawing/2014/main" id="{691EC21F-2D39-49E2-9BF1-1D1FA0F0C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877" y="3187018"/>
            <a:ext cx="5447202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93764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7058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Como são constituídos os conselhos?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81224"/>
            <a:ext cx="9658114" cy="2576335"/>
            <a:chOff x="0" y="0"/>
            <a:chExt cx="12877485" cy="34351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46445" y="704613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800" b="1" dirty="0">
                  <a:solidFill>
                    <a:srgbClr val="9F8D3E"/>
                  </a:solidFill>
                  <a:latin typeface="Montserrat Classic"/>
                </a:rPr>
                <a:t>Processo de Eleição (Como se tornam conselheiros?)</a:t>
              </a: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Governo: Os membros do poder público são nomeados pelo chefe do executivo (Prefeito, Governador ou Presidente).</a:t>
              </a: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" name="Picture 2" descr="O que são e o que fazem os Conselhos Estaduais e Municipais de Educação">
            <a:extLst>
              <a:ext uri="{FF2B5EF4-FFF2-40B4-BE49-F238E27FC236}">
                <a16:creationId xmlns:a16="http://schemas.microsoft.com/office/drawing/2014/main" id="{F544A494-271D-4F99-ADB2-3D9EFCB0A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877" y="3187018"/>
            <a:ext cx="5447202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63722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7058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Como são constituídos os conselhos?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81224"/>
            <a:ext cx="9658114" cy="2576335"/>
            <a:chOff x="0" y="0"/>
            <a:chExt cx="12877485" cy="34351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46445" y="704613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800" b="1" dirty="0">
                  <a:solidFill>
                    <a:srgbClr val="9F8D3E"/>
                  </a:solidFill>
                  <a:latin typeface="Montserrat Classic"/>
                </a:rPr>
                <a:t>Sociedade Civil: </a:t>
              </a: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Os representantes não-governamentais são eleitos democraticamente. Ocorre a publicação de um Edital de Chamamento Público e a realização de um Fórum ou Assembleia de Eleição, onde as entidades habilitadas votam entre si para compor as cadeiras.</a:t>
              </a: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" name="Picture 2" descr="O que são e o que fazem os Conselhos Estaduais e Municipais de Educação">
            <a:extLst>
              <a:ext uri="{FF2B5EF4-FFF2-40B4-BE49-F238E27FC236}">
                <a16:creationId xmlns:a16="http://schemas.microsoft.com/office/drawing/2014/main" id="{0F88177F-6352-4B2A-8220-546ED8D21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877" y="3187018"/>
            <a:ext cx="5447202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46511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7058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Como são constituídos os conselhos?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81224"/>
            <a:ext cx="9658114" cy="2576335"/>
            <a:chOff x="0" y="0"/>
            <a:chExt cx="12877485" cy="34351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46445" y="704613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r>
                <a:rPr lang="pt-BR" sz="2800" b="1" dirty="0">
                  <a:solidFill>
                    <a:srgbClr val="9F8D3E"/>
                  </a:solidFill>
                  <a:latin typeface="Montserrat Classic"/>
                </a:rPr>
                <a:t>O Ministério Público </a:t>
              </a: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Acompanha todo o processo.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" name="Picture 2" descr="O que são e o que fazem os Conselhos Estaduais e Municipais de Educação">
            <a:extLst>
              <a:ext uri="{FF2B5EF4-FFF2-40B4-BE49-F238E27FC236}">
                <a16:creationId xmlns:a16="http://schemas.microsoft.com/office/drawing/2014/main" id="{8DA28D3A-FC8C-41A5-B3F2-3C6CC42AA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877" y="3187018"/>
            <a:ext cx="5447202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40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10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Governança dos fundos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32650"/>
            <a:ext cx="9798420" cy="2896449"/>
            <a:chOff x="0" y="-1131432"/>
            <a:chExt cx="13064559" cy="38619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233519" y="-1131432"/>
              <a:ext cx="12831040" cy="27304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r>
                <a:rPr lang="pt-BR" sz="2800" b="1" dirty="0">
                  <a:solidFill>
                    <a:srgbClr val="9F8D3E"/>
                  </a:solidFill>
                  <a:latin typeface="Montserrat Classic"/>
                </a:rPr>
                <a:t>1. Decisão Exclusiva e Paritária (ECA e Lei 12.213/2010)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O recurso não vai para o "caixa único". Quem decide o destino são os Conselhos (Criança e Adolescente/Pessoa Idosa).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800" b="1" dirty="0">
                  <a:solidFill>
                    <a:srgbClr val="9F8D3E"/>
                  </a:solidFill>
                  <a:latin typeface="Montserrat Classic"/>
                </a:rPr>
                <a:t>Decisões equilibradas: </a:t>
              </a: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conselhos formados por 50% Governo e 50% Sociedade Civil.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218" name="Picture 2" descr="O que é governança corporativa? - Portal">
            <a:extLst>
              <a:ext uri="{FF2B5EF4-FFF2-40B4-BE49-F238E27FC236}">
                <a16:creationId xmlns:a16="http://schemas.microsoft.com/office/drawing/2014/main" id="{5738702A-690C-4115-909A-F9A517384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4000500"/>
            <a:ext cx="5319046" cy="25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01740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10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Governança dos fundos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32650"/>
            <a:ext cx="9798420" cy="2896449"/>
            <a:chOff x="0" y="-1131432"/>
            <a:chExt cx="13064559" cy="38619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233519" y="-1131432"/>
              <a:ext cx="12831040" cy="27304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r>
                <a:rPr lang="pt-BR" sz="2800" b="1" dirty="0">
                  <a:solidFill>
                    <a:srgbClr val="9F8D3E"/>
                  </a:solidFill>
                  <a:latin typeface="Montserrat Classic"/>
                </a:rPr>
                <a:t>2. Aplicação Blindada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O dinheiro só é liberado para projetos aprovados via </a:t>
              </a:r>
              <a:r>
                <a:rPr lang="pt-BR" sz="2800" b="1" dirty="0">
                  <a:solidFill>
                    <a:srgbClr val="9F8D3E"/>
                  </a:solidFill>
                  <a:latin typeface="Montserrat Classic"/>
                </a:rPr>
                <a:t>Editais de Chamamento Público.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800" b="1" dirty="0">
                  <a:solidFill>
                    <a:srgbClr val="9F8D3E"/>
                  </a:solidFill>
                  <a:latin typeface="Montserrat Classic"/>
                </a:rPr>
                <a:t>Proibido por lei: </a:t>
              </a: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usar o fundo para despesas comuns do governo (</a:t>
              </a:r>
              <a:r>
                <a:rPr lang="pt-BR" sz="2800" dirty="0" err="1">
                  <a:solidFill>
                    <a:srgbClr val="9F8D3E"/>
                  </a:solidFill>
                  <a:latin typeface="Montserrat Classic"/>
                </a:rPr>
                <a:t>ex</a:t>
              </a: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: asfalto, folha de pagamento).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" name="Picture 2" descr="O que é governança corporativa? - Portal">
            <a:extLst>
              <a:ext uri="{FF2B5EF4-FFF2-40B4-BE49-F238E27FC236}">
                <a16:creationId xmlns:a16="http://schemas.microsoft.com/office/drawing/2014/main" id="{02FB0092-68DF-4FF5-97FB-9625F806C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4000500"/>
            <a:ext cx="5319046" cy="25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2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10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Governança dos fundos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32650"/>
            <a:ext cx="9798420" cy="2896449"/>
            <a:chOff x="0" y="-1131432"/>
            <a:chExt cx="13064559" cy="38619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233519" y="-1131432"/>
              <a:ext cx="12831040" cy="27304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r>
                <a:rPr lang="pt-BR" sz="2800" b="1" dirty="0">
                  <a:solidFill>
                    <a:srgbClr val="9F8D3E"/>
                  </a:solidFill>
                  <a:latin typeface="Montserrat Classic"/>
                </a:rPr>
                <a:t>3. Transparência e Fiscalização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Controle rigoroso e constante do </a:t>
              </a:r>
              <a:r>
                <a:rPr lang="pt-BR" sz="2800" b="1" dirty="0">
                  <a:solidFill>
                    <a:srgbClr val="9F8D3E"/>
                  </a:solidFill>
                  <a:latin typeface="Montserrat Classic"/>
                </a:rPr>
                <a:t>Ministério Público e Tribunais de Contas (TCE/TCU/TCM).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As entidades que recebem o recurso têm prestação de contas obrigatória e pública.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" name="Picture 2" descr="O que é governança corporativa? - Portal">
            <a:extLst>
              <a:ext uri="{FF2B5EF4-FFF2-40B4-BE49-F238E27FC236}">
                <a16:creationId xmlns:a16="http://schemas.microsoft.com/office/drawing/2014/main" id="{C5232B33-940E-41AC-B378-A2C1E41DC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4000500"/>
            <a:ext cx="5319046" cy="25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34481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908564" y="709763"/>
            <a:ext cx="5194981" cy="733635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6321139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Programa de Voluntariado da Classe Contábil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5D97945B-6764-4CEA-AED8-7E0BCFB765BD}"/>
              </a:ext>
            </a:extLst>
          </p:cNvPr>
          <p:cNvSpPr txBox="1"/>
          <p:nvPr/>
        </p:nvSpPr>
        <p:spPr>
          <a:xfrm>
            <a:off x="1219200" y="3485469"/>
            <a:ext cx="9623280" cy="204787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3359"/>
              </a:lnSpc>
            </a:pPr>
            <a:r>
              <a:rPr lang="pt-BR" sz="2800" b="1" dirty="0">
                <a:solidFill>
                  <a:srgbClr val="766A0E"/>
                </a:solidFill>
                <a:latin typeface="Montserrat Classic"/>
              </a:rPr>
              <a:t>SUBPROGRAMAS</a:t>
            </a:r>
          </a:p>
          <a:p>
            <a:pPr algn="just">
              <a:lnSpc>
                <a:spcPts val="3359"/>
              </a:lnSpc>
            </a:pPr>
            <a:endParaRPr lang="pt-BR" sz="2800" dirty="0">
              <a:solidFill>
                <a:srgbClr val="766A0E"/>
              </a:solidFill>
              <a:latin typeface="Montserrat Classic"/>
            </a:endParaRP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766A0E"/>
                </a:solidFill>
                <a:latin typeface="Montserrat Classic"/>
              </a:rPr>
              <a:t>1 -Rede Nacional de Cidadania Fiscal  Observatórios Sociais;</a:t>
            </a:r>
          </a:p>
          <a:p>
            <a:pPr algn="just">
              <a:lnSpc>
                <a:spcPts val="3359"/>
              </a:lnSpc>
            </a:pPr>
            <a:endParaRPr lang="pt-BR" sz="2800" dirty="0">
              <a:solidFill>
                <a:srgbClr val="766A0E"/>
              </a:solidFill>
              <a:latin typeface="Montserrat Classic"/>
            </a:endParaRP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766A0E"/>
                </a:solidFill>
                <a:latin typeface="Montserrat Classic"/>
              </a:rPr>
              <a:t>2 -Educação Financeira;</a:t>
            </a: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766A0E"/>
              </a:solidFill>
              <a:latin typeface="Montserrat Classic"/>
            </a:endParaRP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766A0E"/>
                </a:solidFill>
                <a:latin typeface="Montserrat Classic"/>
              </a:rPr>
              <a:t>3 - Doações ao Funcriança e Fundo do Idoso (IR Solidário);</a:t>
            </a:r>
          </a:p>
          <a:p>
            <a:pPr algn="just">
              <a:lnSpc>
                <a:spcPts val="3359"/>
              </a:lnSpc>
            </a:pPr>
            <a:endParaRPr lang="pt-BR" sz="2800" dirty="0">
              <a:solidFill>
                <a:srgbClr val="766A0E"/>
              </a:solidFill>
              <a:latin typeface="Montserrat Classic"/>
            </a:endParaRP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766A0E"/>
                </a:solidFill>
                <a:latin typeface="Montserrat Classic"/>
              </a:rPr>
              <a:t>4 - Ações locais de Voluntariado</a:t>
            </a: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766A0E"/>
              </a:solidFill>
              <a:latin typeface="Montserrat Classic"/>
            </a:endParaRP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766A0E"/>
              </a:solidFill>
              <a:latin typeface="Montserrat Classic"/>
            </a:endParaRP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766A0E"/>
              </a:solidFill>
              <a:latin typeface="Montserrat Classic"/>
            </a:endParaRPr>
          </a:p>
          <a:p>
            <a:pPr algn="just">
              <a:lnSpc>
                <a:spcPts val="3359"/>
              </a:lnSpc>
            </a:pPr>
            <a:endParaRPr lang="pt-BR" sz="2800" dirty="0">
              <a:solidFill>
                <a:srgbClr val="766A0E"/>
              </a:solidFill>
              <a:latin typeface="Montserrat Classic"/>
            </a:endParaRPr>
          </a:p>
          <a:p>
            <a:pPr algn="just">
              <a:lnSpc>
                <a:spcPts val="3238"/>
              </a:lnSpc>
            </a:pPr>
            <a:endParaRPr lang="en-US" sz="2699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238"/>
              </a:lnSpc>
            </a:pPr>
            <a:endParaRPr lang="en-US" sz="2699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238"/>
              </a:lnSpc>
            </a:pPr>
            <a:endParaRPr lang="en-US" sz="2699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482" name="Picture 2" descr="CFC Voluntário">
            <a:extLst>
              <a:ext uri="{FF2B5EF4-FFF2-40B4-BE49-F238E27FC236}">
                <a16:creationId xmlns:a16="http://schemas.microsoft.com/office/drawing/2014/main" id="{109708C7-FE74-41EA-8972-EF0A8E0FB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278" y="3495266"/>
            <a:ext cx="5282561" cy="207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37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10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Potencial de Destinação x Valor destinado -2025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1C7F266-DF1C-41FB-A742-136213A9B7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442" y="3393663"/>
            <a:ext cx="11046768" cy="621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21846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10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Posso destinar mesmo tendo valor a restituir?</a:t>
            </a:r>
          </a:p>
        </p:txBody>
      </p:sp>
      <p:sp>
        <p:nvSpPr>
          <p:cNvPr id="5" name="Freeform 5"/>
          <p:cNvSpPr/>
          <p:nvPr/>
        </p:nvSpPr>
        <p:spPr>
          <a:xfrm>
            <a:off x="-1092823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43000" y="132142"/>
            <a:ext cx="12155129" cy="3334957"/>
            <a:chOff x="0" y="-869745"/>
            <a:chExt cx="12864246" cy="36002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33206" y="-869745"/>
              <a:ext cx="12831040" cy="27304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FFFF00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SIM! E é uma excelente escolha financeira e social.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Soma automática: O valor que você paga no DARF da destinação é somado integralmente ao valor total da sua restituição.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Retorno com juros: O dinheiro volta para sua conta corrigido pela taxa Selic;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Custo efetivo zero: Você apenas antecipa o valor e a Receita Federal devolve tudo com rendimento.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Decisão inteligente: Você não paga nada a mais por isso e ainda garante que o dinheiro fique investido em projetos na nossa região, e não no caixa da União.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5362" name="Picture 2" descr="Dinheiro parado? 7 perguntas a que você deve responder antes de investir -  29/01/2018 - UOL Economia">
            <a:extLst>
              <a:ext uri="{FF2B5EF4-FFF2-40B4-BE49-F238E27FC236}">
                <a16:creationId xmlns:a16="http://schemas.microsoft.com/office/drawing/2014/main" id="{119FF1D7-F8C4-40BF-8C0C-2DD5C4A6E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427" y="4152900"/>
            <a:ext cx="3744442" cy="236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174088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10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Como realizar essa destinação diretamente na declaração?</a:t>
            </a:r>
          </a:p>
        </p:txBody>
      </p:sp>
      <p:sp>
        <p:nvSpPr>
          <p:cNvPr id="5" name="Freeform 5"/>
          <p:cNvSpPr/>
          <p:nvPr/>
        </p:nvSpPr>
        <p:spPr>
          <a:xfrm>
            <a:off x="-1092823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55594" y="266700"/>
            <a:ext cx="12211159" cy="3200399"/>
            <a:chOff x="-92505" y="-724483"/>
            <a:chExt cx="12923545" cy="34549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-92505" y="-724483"/>
              <a:ext cx="12831040" cy="27304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FFFF00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01 Passo - Preencher a Ficha “Doações Diretamente na Declaração: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F4D36B33-0B4A-4D03-B061-3DE257E8C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4295774"/>
            <a:ext cx="11877652" cy="523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7645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10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Como realizar essa destinação diretamente na declaração?</a:t>
            </a:r>
          </a:p>
        </p:txBody>
      </p:sp>
      <p:sp>
        <p:nvSpPr>
          <p:cNvPr id="5" name="Freeform 5"/>
          <p:cNvSpPr/>
          <p:nvPr/>
        </p:nvSpPr>
        <p:spPr>
          <a:xfrm>
            <a:off x="-1092823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01806" y="-99244"/>
            <a:ext cx="12323731" cy="4633143"/>
            <a:chOff x="0" y="-2271198"/>
            <a:chExt cx="13042684" cy="50016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211644" y="-2271198"/>
              <a:ext cx="12831040" cy="27304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FFFF00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02 Passo- Selecionar o tipo de Fundo (nacional, estadual, municipal);</a:t>
              </a:r>
            </a:p>
            <a:p>
              <a:pPr algn="just">
                <a:lnSpc>
                  <a:spcPts val="5000"/>
                </a:lnSpc>
                <a:spcBef>
                  <a:spcPct val="0"/>
                </a:spcBef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Nota: Ao escolher o fundo municipal, deverá ser informado a unidade da federação e o município e o sistema informará automaticamente o nº do CNPJ.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E87AF750-1CAA-4836-AB64-74127E564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928" y="5262576"/>
            <a:ext cx="13182600" cy="407869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D394636-BED8-45B6-A839-FD45AF1E9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3871" y="5225468"/>
            <a:ext cx="2561744" cy="197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09326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10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Como realizar essa destinação diretamente na declaração?</a:t>
            </a:r>
          </a:p>
        </p:txBody>
      </p:sp>
      <p:sp>
        <p:nvSpPr>
          <p:cNvPr id="5" name="Freeform 5"/>
          <p:cNvSpPr/>
          <p:nvPr/>
        </p:nvSpPr>
        <p:spPr>
          <a:xfrm>
            <a:off x="-1092823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01806" y="-99244"/>
            <a:ext cx="12323731" cy="4633143"/>
            <a:chOff x="0" y="-2271198"/>
            <a:chExt cx="13042684" cy="50016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211644" y="-2271198"/>
              <a:ext cx="12831040" cy="27304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FFFF00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03 </a:t>
              </a:r>
              <a:r>
                <a:rPr lang="pt-BR" sz="2500" dirty="0" err="1">
                  <a:solidFill>
                    <a:srgbClr val="9F8D3E"/>
                  </a:solidFill>
                  <a:latin typeface="Montserrat Classic"/>
                </a:rPr>
                <a:t>Passo-Após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 a transmissão da declaração, emitir os </a:t>
              </a:r>
              <a:r>
                <a:rPr lang="pt-BR" sz="2500" dirty="0" err="1">
                  <a:solidFill>
                    <a:srgbClr val="9F8D3E"/>
                  </a:solidFill>
                  <a:latin typeface="Montserrat Classic"/>
                </a:rPr>
                <a:t>Darfs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  de  recolhimento do imposto e da(s) destinação(es) conforme os códigos: 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047E9494-8AAC-4499-A29D-5F6AD9281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619355"/>
            <a:ext cx="5433170" cy="381184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904279C-C782-4509-B516-0CC2FCA23BD4}"/>
              </a:ext>
            </a:extLst>
          </p:cNvPr>
          <p:cNvSpPr txBox="1"/>
          <p:nvPr/>
        </p:nvSpPr>
        <p:spPr>
          <a:xfrm>
            <a:off x="1221701" y="8431198"/>
            <a:ext cx="5179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DARF com código 0211- Relativo as quotas  do imposto a recolher à Receita Federal. 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9DF227A-92A1-4E83-BBA5-E1B773667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018" y="4652727"/>
            <a:ext cx="5843564" cy="361497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18ABB5D-D9B3-42E8-A1C2-42C3667028A5}"/>
              </a:ext>
            </a:extLst>
          </p:cNvPr>
          <p:cNvSpPr txBox="1"/>
          <p:nvPr/>
        </p:nvSpPr>
        <p:spPr>
          <a:xfrm>
            <a:off x="7010400" y="8470441"/>
            <a:ext cx="5179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DARF com código 3351 Relativo a destinação aos fundos da Criança e do Adolescente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5A0F47E0-EA69-46AD-A9FC-8C811676E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5610" y="4429077"/>
            <a:ext cx="5433171" cy="381184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DADD6A7-B98E-4C65-82DD-C6B1392FEAE4}"/>
              </a:ext>
            </a:extLst>
          </p:cNvPr>
          <p:cNvSpPr txBox="1"/>
          <p:nvPr/>
        </p:nvSpPr>
        <p:spPr>
          <a:xfrm>
            <a:off x="12799099" y="8431198"/>
            <a:ext cx="5179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DARF com código 9090  Relativo a destinação aos fundos da Pessoa idosa. </a:t>
            </a:r>
          </a:p>
        </p:txBody>
      </p:sp>
    </p:spTree>
    <p:extLst>
      <p:ext uri="{BB962C8B-B14F-4D97-AF65-F5344CB8AC3E}">
        <p14:creationId xmlns:p14="http://schemas.microsoft.com/office/powerpoint/2010/main" val="4023601317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77228" y="-476322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Pagamento do valor destinado na Declaração</a:t>
            </a:r>
          </a:p>
        </p:txBody>
      </p:sp>
      <p:sp>
        <p:nvSpPr>
          <p:cNvPr id="5" name="Freeform 5"/>
          <p:cNvSpPr/>
          <p:nvPr/>
        </p:nvSpPr>
        <p:spPr>
          <a:xfrm>
            <a:off x="-1092823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94784" y="187724"/>
            <a:ext cx="12123754" cy="5261183"/>
            <a:chOff x="-1" y="-2949198"/>
            <a:chExt cx="12831041" cy="56796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-1" y="-2949198"/>
              <a:ext cx="12831040" cy="27304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FFFF00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O valor destinado aos fundos deverá ser efetuado até o prazo final para envio da declaração (29/05/2026)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O não pagamento no prazo estabelecido, implica a glosa definitiva do valor destinado ;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Ocorrendo a glosa dos valores, o contribuinte obriga-se ao recolhimento da diferença do imposto devido apurado na Declaração de Ajuste Anual, com os acréscimos legais previstos aos cofres da união;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Nesse caso os fundos não receberão o valor destinado.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8434" name="Picture 2" descr="Notícias - Liberação de pagamento de exercícios anteriores acima de R$ 5 mil">
            <a:extLst>
              <a:ext uri="{FF2B5EF4-FFF2-40B4-BE49-F238E27FC236}">
                <a16:creationId xmlns:a16="http://schemas.microsoft.com/office/drawing/2014/main" id="{2FD90118-62A3-4890-A6A4-38858B353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831" y="4457700"/>
            <a:ext cx="3615634" cy="241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88910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77228" y="-476322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Informação </a:t>
            </a:r>
            <a:r>
              <a:rPr lang="pt-BR" sz="7360" b="1" spc="-566" dirty="0" err="1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mportante</a:t>
            </a: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!</a:t>
            </a:r>
          </a:p>
        </p:txBody>
      </p:sp>
      <p:sp>
        <p:nvSpPr>
          <p:cNvPr id="5" name="Freeform 5"/>
          <p:cNvSpPr/>
          <p:nvPr/>
        </p:nvSpPr>
        <p:spPr>
          <a:xfrm>
            <a:off x="-1092823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-10600"/>
            <a:ext cx="12389838" cy="5459507"/>
            <a:chOff x="-281608" y="-3163298"/>
            <a:chExt cx="13112648" cy="58937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-281608" y="-3163298"/>
              <a:ext cx="12831040" cy="27304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FFFF00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O que fazer se o prazo vencer e eu não pagar?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Uma vez que o prazo da declaração termina 29/05, não é possível emitir o DARF com multa e juros para validar a doação. O benefício se perde.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A Solução 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(Retificadora): para sair da malha fina, o contribuinte deve fazer uma Declaração Retificadora.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O Ajuste: 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na retificadora, ele deve excluir a doação que não foi paga.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O Resultado: 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o programa recalculará o imposto. O valor que seria destinado voltará a ser "Imposto a Pagar" para o Governo Federal ou será reduzido da sua restituição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42742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77228" y="-476322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92823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3F0218E-82C0-4B68-A1DE-11E36BE39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23900"/>
            <a:ext cx="13478611" cy="75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5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77228" y="-476322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Doações ao longo do exercício.</a:t>
            </a:r>
          </a:p>
        </p:txBody>
      </p:sp>
      <p:sp>
        <p:nvSpPr>
          <p:cNvPr id="5" name="Freeform 5"/>
          <p:cNvSpPr/>
          <p:nvPr/>
        </p:nvSpPr>
        <p:spPr>
          <a:xfrm>
            <a:off x="-1092823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3281986-36A1-4225-81F0-B4B132162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961" y="2495628"/>
            <a:ext cx="12434808" cy="677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7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77228" y="-476322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Doações ao longo do exercício.</a:t>
            </a:r>
          </a:p>
        </p:txBody>
      </p:sp>
      <p:sp>
        <p:nvSpPr>
          <p:cNvPr id="5" name="Freeform 5"/>
          <p:cNvSpPr/>
          <p:nvPr/>
        </p:nvSpPr>
        <p:spPr>
          <a:xfrm>
            <a:off x="-1092823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47476"/>
            <a:ext cx="14439900" cy="5553224"/>
            <a:chOff x="-281608" y="-3102298"/>
            <a:chExt cx="13112648" cy="58327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-281608" y="-3102298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b="1" dirty="0">
                <a:solidFill>
                  <a:srgbClr val="FFFF00"/>
                </a:solidFill>
                <a:latin typeface="Montserrat Classic"/>
              </a:endParaRP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1. Modalidades de Incentivo (Códigos 40 a 47)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O que são: Destinações de parte do imposto devido para causas sociais e culturais.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Principais áreas: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400" dirty="0">
                  <a:solidFill>
                    <a:srgbClr val="9F8D3E"/>
                  </a:solidFill>
                  <a:latin typeface="Montserrat Classic"/>
                </a:rPr>
                <a:t>ECA (Criança/Adolescente) e Fundo do Idoso.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400" dirty="0">
                  <a:solidFill>
                    <a:srgbClr val="9F8D3E"/>
                  </a:solidFill>
                  <a:latin typeface="Montserrat Classic"/>
                </a:rPr>
                <a:t>Projetos Culturais (Lei Rouanet) e Audiovisual.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400" dirty="0">
                  <a:solidFill>
                    <a:srgbClr val="9F8D3E"/>
                  </a:solidFill>
                  <a:latin typeface="Montserrat Classic"/>
                </a:rPr>
                <a:t>Incentivo ao Esporte e Reciclagem.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400" dirty="0">
                  <a:solidFill>
                    <a:srgbClr val="9F8D3E"/>
                  </a:solidFill>
                  <a:latin typeface="Montserrat Classic"/>
                </a:rPr>
                <a:t>Programas de Saúde (</a:t>
              </a:r>
              <a:r>
                <a:rPr lang="pt-BR" sz="2400" dirty="0" err="1">
                  <a:solidFill>
                    <a:srgbClr val="9F8D3E"/>
                  </a:solidFill>
                  <a:latin typeface="Montserrat Classic"/>
                </a:rPr>
                <a:t>Pronon</a:t>
              </a:r>
              <a:r>
                <a:rPr lang="pt-BR" sz="2400" dirty="0">
                  <a:solidFill>
                    <a:srgbClr val="9F8D3E"/>
                  </a:solidFill>
                  <a:latin typeface="Montserrat Classic"/>
                </a:rPr>
                <a:t> e Pronas/PCD).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400" dirty="0">
                  <a:solidFill>
                    <a:srgbClr val="9F8D3E"/>
                  </a:solidFill>
                  <a:latin typeface="Montserrat Classic"/>
                </a:rPr>
                <a:t>Vantagem: O valor doado é subtraído diretamente do imposto a pagar ou somado à restituição</a:t>
              </a:r>
              <a:endParaRPr lang="en-US" sz="24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9460" name="Picture 4" descr="Doações - ACAFISA - Ilha Solteira">
            <a:extLst>
              <a:ext uri="{FF2B5EF4-FFF2-40B4-BE49-F238E27FC236}">
                <a16:creationId xmlns:a16="http://schemas.microsoft.com/office/drawing/2014/main" id="{588E3A29-69A4-4770-92E2-F08B4E4BD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188" y="4009877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325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908564" y="709763"/>
            <a:ext cx="5194981" cy="733635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6321139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Programa de Voluntariado da Classe Contábil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5D97945B-6764-4CEA-AED8-7E0BCFB765BD}"/>
              </a:ext>
            </a:extLst>
          </p:cNvPr>
          <p:cNvSpPr txBox="1"/>
          <p:nvPr/>
        </p:nvSpPr>
        <p:spPr>
          <a:xfrm>
            <a:off x="1219200" y="3485469"/>
            <a:ext cx="9623280" cy="204787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3359"/>
              </a:lnSpc>
            </a:pPr>
            <a:r>
              <a:rPr lang="pt-BR" sz="2800" dirty="0">
                <a:solidFill>
                  <a:srgbClr val="766A0E"/>
                </a:solidFill>
                <a:latin typeface="Montserrat Classic"/>
              </a:rPr>
              <a:t>https://voluntariadocontabil.cfc.org.br/</a:t>
            </a: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766A0E"/>
              </a:solidFill>
              <a:latin typeface="Montserrat Classic"/>
            </a:endParaRP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766A0E"/>
              </a:solidFill>
              <a:latin typeface="Montserrat Classic"/>
            </a:endParaRPr>
          </a:p>
          <a:p>
            <a:pPr algn="just">
              <a:lnSpc>
                <a:spcPts val="3359"/>
              </a:lnSpc>
            </a:pPr>
            <a:endParaRPr lang="pt-BR" sz="2800" dirty="0">
              <a:solidFill>
                <a:srgbClr val="766A0E"/>
              </a:solidFill>
              <a:latin typeface="Montserrat Classic"/>
            </a:endParaRPr>
          </a:p>
          <a:p>
            <a:pPr algn="just">
              <a:lnSpc>
                <a:spcPts val="3238"/>
              </a:lnSpc>
            </a:pPr>
            <a:endParaRPr lang="en-US" sz="2699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238"/>
              </a:lnSpc>
            </a:pPr>
            <a:endParaRPr lang="en-US" sz="2699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238"/>
              </a:lnSpc>
            </a:pPr>
            <a:endParaRPr lang="en-US" sz="2699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841588-B61D-47FA-990E-0BC45FE719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58"/>
          <a:stretch/>
        </p:blipFill>
        <p:spPr>
          <a:xfrm>
            <a:off x="3048000" y="4294257"/>
            <a:ext cx="11027626" cy="519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49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77228" y="-476322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Doações ao longo do exercício.</a:t>
            </a:r>
          </a:p>
        </p:txBody>
      </p:sp>
      <p:sp>
        <p:nvSpPr>
          <p:cNvPr id="5" name="Freeform 5"/>
          <p:cNvSpPr/>
          <p:nvPr/>
        </p:nvSpPr>
        <p:spPr>
          <a:xfrm>
            <a:off x="-1092823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13036" y="367837"/>
            <a:ext cx="14755564" cy="5232863"/>
            <a:chOff x="-568258" y="-2765809"/>
            <a:chExt cx="13399298" cy="54963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-568258" y="-2765809"/>
              <a:ext cx="12831040" cy="27304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b="1" dirty="0">
                <a:solidFill>
                  <a:srgbClr val="FFFF00"/>
                </a:solidFill>
                <a:latin typeface="Montserrat Classic"/>
              </a:endParaRP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2. Regras de Ouro para Dedução: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Prazo: 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Deve ser realizado até o último dia útil bancário de 31/12/2025.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Limite Global: 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Até 6% do Imposto Devido (somando todas as categorias).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Modelo de Declaração: 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Válido apenas para o modelo de Deduções Legais (Completa).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Comprovação: 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Necessário recibo oficial emitido pelo fundo ou projeto beneficiado</a:t>
              </a: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.</a:t>
              </a:r>
            </a:p>
          </p:txBody>
        </p:sp>
      </p:grpSp>
      <p:pic>
        <p:nvPicPr>
          <p:cNvPr id="9" name="Picture 4" descr="Doações - ACAFISA - Ilha Solteira">
            <a:extLst>
              <a:ext uri="{FF2B5EF4-FFF2-40B4-BE49-F238E27FC236}">
                <a16:creationId xmlns:a16="http://schemas.microsoft.com/office/drawing/2014/main" id="{14BFB109-0993-45CB-A382-733B2979C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188" y="4009877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794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77228" y="-476322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Doações ao longo do exercício.</a:t>
            </a:r>
          </a:p>
        </p:txBody>
      </p:sp>
      <p:sp>
        <p:nvSpPr>
          <p:cNvPr id="5" name="Freeform 5"/>
          <p:cNvSpPr/>
          <p:nvPr/>
        </p:nvSpPr>
        <p:spPr>
          <a:xfrm>
            <a:off x="-1092823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38200" y="314936"/>
            <a:ext cx="14630400" cy="5285764"/>
            <a:chOff x="-454598" y="-2821373"/>
            <a:chExt cx="13285638" cy="5551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-454598" y="-2821373"/>
              <a:ext cx="12831040" cy="27304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b="1" dirty="0">
                <a:solidFill>
                  <a:srgbClr val="FFFF00"/>
                </a:solidFill>
                <a:latin typeface="Montserrat Classic"/>
              </a:endParaRP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3. Cuidado: 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Doações Sem Incentivo (Códigos 80, 81 e 99)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O que representam: 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Transferências de dinheiro ou bens para terceiros (</a:t>
              </a:r>
              <a:r>
                <a:rPr lang="pt-BR" sz="2500" dirty="0" err="1">
                  <a:solidFill>
                    <a:srgbClr val="9F8D3E"/>
                  </a:solidFill>
                  <a:latin typeface="Montserrat Classic"/>
                </a:rPr>
                <a:t>ex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: familiares, entidades não cadastradas).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Impacto Fiscal: 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NÃO reduzem o imposto.</a:t>
              </a:r>
            </a:p>
            <a:p>
              <a:pPr marL="457200" indent="-457200" algn="just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500" b="1" dirty="0">
                  <a:solidFill>
                    <a:srgbClr val="9F8D3E"/>
                  </a:solidFill>
                  <a:latin typeface="Montserrat Classic"/>
                </a:rPr>
                <a:t>Importância: </a:t>
              </a:r>
              <a:r>
                <a:rPr lang="pt-BR" sz="2500" dirty="0">
                  <a:solidFill>
                    <a:srgbClr val="9F8D3E"/>
                  </a:solidFill>
                  <a:latin typeface="Montserrat Classic"/>
                </a:rPr>
                <a:t>Devem ser declaradas apenas para justificar a Variação Patrimonial e evitar inconsistências com a Receita Federal (Malha Fina).</a:t>
              </a:r>
            </a:p>
          </p:txBody>
        </p:sp>
      </p:grpSp>
      <p:pic>
        <p:nvPicPr>
          <p:cNvPr id="9" name="Picture 4" descr="Doações - ACAFISA - Ilha Solteira">
            <a:extLst>
              <a:ext uri="{FF2B5EF4-FFF2-40B4-BE49-F238E27FC236}">
                <a16:creationId xmlns:a16="http://schemas.microsoft.com/office/drawing/2014/main" id="{D9A5F1AC-0D3C-493B-9599-626431B39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748" y="3470661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492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38180" y="3410502"/>
            <a:ext cx="7011640" cy="3465997"/>
            <a:chOff x="0" y="0"/>
            <a:chExt cx="9348853" cy="46213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48853" cy="2204561"/>
            </a:xfrm>
            <a:custGeom>
              <a:avLst/>
              <a:gdLst/>
              <a:ahLst/>
              <a:cxnLst/>
              <a:rect l="l" t="t" r="r" b="b"/>
              <a:pathLst>
                <a:path w="9348853" h="2204561">
                  <a:moveTo>
                    <a:pt x="0" y="0"/>
                  </a:moveTo>
                  <a:lnTo>
                    <a:pt x="9348853" y="0"/>
                  </a:lnTo>
                  <a:lnTo>
                    <a:pt x="9348853" y="2204561"/>
                  </a:lnTo>
                  <a:lnTo>
                    <a:pt x="0" y="2204561"/>
                  </a:lnTo>
                  <a:close/>
                </a:path>
              </a:pathLst>
            </a:custGeom>
          </p:spPr>
        </p:sp>
        <p:sp>
          <p:nvSpPr>
            <p:cNvPr id="6" name="Freeform 6"/>
            <p:cNvSpPr/>
            <p:nvPr/>
          </p:nvSpPr>
          <p:spPr>
            <a:xfrm>
              <a:off x="2982828" y="3128268"/>
              <a:ext cx="3383196" cy="1493060"/>
            </a:xfrm>
            <a:custGeom>
              <a:avLst/>
              <a:gdLst/>
              <a:ahLst/>
              <a:cxnLst/>
              <a:rect l="l" t="t" r="r" b="b"/>
              <a:pathLst>
                <a:path w="3383196" h="1493060">
                  <a:moveTo>
                    <a:pt x="0" y="0"/>
                  </a:moveTo>
                  <a:lnTo>
                    <a:pt x="3383197" y="0"/>
                  </a:lnTo>
                  <a:lnTo>
                    <a:pt x="3383197" y="1493059"/>
                  </a:lnTo>
                  <a:lnTo>
                    <a:pt x="0" y="1493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362" b="-6223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3579782" y="1241907"/>
            <a:ext cx="3940208" cy="7803186"/>
            <a:chOff x="0" y="0"/>
            <a:chExt cx="5253611" cy="104042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53611" cy="10404249"/>
            </a:xfrm>
            <a:custGeom>
              <a:avLst/>
              <a:gdLst/>
              <a:ahLst/>
              <a:cxnLst/>
              <a:rect l="l" t="t" r="r" b="b"/>
              <a:pathLst>
                <a:path w="5253611" h="10404249">
                  <a:moveTo>
                    <a:pt x="0" y="0"/>
                  </a:moveTo>
                  <a:lnTo>
                    <a:pt x="5253611" y="0"/>
                  </a:lnTo>
                  <a:lnTo>
                    <a:pt x="5253611" y="10404249"/>
                  </a:lnTo>
                  <a:lnTo>
                    <a:pt x="0" y="104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500" t="-7112" r="-25725" b="-7429"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288578" y="1489926"/>
              <a:ext cx="4568500" cy="4832833"/>
              <a:chOff x="0" y="0"/>
              <a:chExt cx="1193323" cy="126236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93323" cy="1262369"/>
              </a:xfrm>
              <a:custGeom>
                <a:avLst/>
                <a:gdLst/>
                <a:ahLst/>
                <a:cxnLst/>
                <a:rect l="l" t="t" r="r" b="b"/>
                <a:pathLst>
                  <a:path w="1193323" h="1262369">
                    <a:moveTo>
                      <a:pt x="0" y="0"/>
                    </a:moveTo>
                    <a:lnTo>
                      <a:pt x="1193323" y="0"/>
                    </a:lnTo>
                    <a:lnTo>
                      <a:pt x="1193323" y="1262369"/>
                    </a:lnTo>
                    <a:lnTo>
                      <a:pt x="0" y="1262369"/>
                    </a:lnTo>
                    <a:close/>
                  </a:path>
                </a:pathLst>
              </a:custGeom>
              <a:ln w="114300" cap="sq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193323" cy="1281419"/>
              </a:xfrm>
              <a:prstGeom prst="rect">
                <a:avLst/>
              </a:prstGeom>
            </p:spPr>
            <p:txBody>
              <a:bodyPr lIns="32892" tIns="32892" rIns="32892" bIns="32892" rtlCol="0" anchor="ctr"/>
              <a:lstStyle/>
              <a:p>
                <a:pPr algn="ctr">
                  <a:lnSpc>
                    <a:spcPts val="1722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0" y="0"/>
              <a:ext cx="5253611" cy="5943629"/>
            </a:xfrm>
            <a:custGeom>
              <a:avLst/>
              <a:gdLst/>
              <a:ahLst/>
              <a:cxnLst/>
              <a:rect l="l" t="t" r="r" b="b"/>
              <a:pathLst>
                <a:path w="5253611" h="5943629">
                  <a:moveTo>
                    <a:pt x="0" y="0"/>
                  </a:moveTo>
                  <a:lnTo>
                    <a:pt x="5253611" y="0"/>
                  </a:lnTo>
                  <a:lnTo>
                    <a:pt x="5253611" y="5943629"/>
                  </a:lnTo>
                  <a:lnTo>
                    <a:pt x="0" y="594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500" t="-12451" r="-25725" b="-88053"/>
              </a:stretch>
            </a:blipFill>
          </p:spPr>
        </p:sp>
      </p:grpSp>
      <p:sp>
        <p:nvSpPr>
          <p:cNvPr id="13" name="TextBox 16">
            <a:extLst>
              <a:ext uri="{FF2B5EF4-FFF2-40B4-BE49-F238E27FC236}">
                <a16:creationId xmlns:a16="http://schemas.microsoft.com/office/drawing/2014/main" id="{65C6CBC6-D5A9-4F93-BD65-82CCA7C728FE}"/>
              </a:ext>
            </a:extLst>
          </p:cNvPr>
          <p:cNvSpPr txBox="1"/>
          <p:nvPr/>
        </p:nvSpPr>
        <p:spPr>
          <a:xfrm>
            <a:off x="2617918" y="3095384"/>
            <a:ext cx="10012308" cy="2314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  <a:spcBef>
                <a:spcPct val="0"/>
              </a:spcBef>
            </a:pPr>
            <a:r>
              <a:rPr lang="pt-BR" sz="4400" dirty="0">
                <a:solidFill>
                  <a:srgbClr val="9F8D3E"/>
                </a:solidFill>
                <a:latin typeface="Montserrat Classic"/>
              </a:rPr>
              <a:t>“O imposto é obrigatório, mas o destino dele é opcional!”</a:t>
            </a:r>
          </a:p>
          <a:p>
            <a:pPr>
              <a:lnSpc>
                <a:spcPts val="6160"/>
              </a:lnSpc>
              <a:spcBef>
                <a:spcPct val="0"/>
              </a:spcBef>
            </a:pPr>
            <a:endParaRPr lang="pt-BR" sz="4400" dirty="0">
              <a:solidFill>
                <a:srgbClr val="9F8D3E"/>
              </a:solidFill>
              <a:latin typeface="Montserrat Classic"/>
            </a:endParaRPr>
          </a:p>
        </p:txBody>
      </p:sp>
    </p:spTree>
    <p:extLst>
      <p:ext uri="{BB962C8B-B14F-4D97-AF65-F5344CB8AC3E}">
        <p14:creationId xmlns:p14="http://schemas.microsoft.com/office/powerpoint/2010/main" val="1240234072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38180" y="3410502"/>
            <a:ext cx="7011640" cy="3465996"/>
            <a:chOff x="0" y="0"/>
            <a:chExt cx="9348853" cy="462132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348853" cy="2204561"/>
              <a:chOff x="0" y="0"/>
              <a:chExt cx="9348853" cy="220456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348853" cy="2204561"/>
              </a:xfrm>
              <a:custGeom>
                <a:avLst/>
                <a:gdLst/>
                <a:ahLst/>
                <a:cxnLst/>
                <a:rect l="l" t="t" r="r" b="b"/>
                <a:pathLst>
                  <a:path w="9348853" h="2204561">
                    <a:moveTo>
                      <a:pt x="0" y="0"/>
                    </a:moveTo>
                    <a:lnTo>
                      <a:pt x="9348853" y="0"/>
                    </a:lnTo>
                    <a:lnTo>
                      <a:pt x="9348853" y="2204561"/>
                    </a:lnTo>
                    <a:lnTo>
                      <a:pt x="0" y="2204561"/>
                    </a:lnTo>
                    <a:close/>
                  </a:path>
                </a:pathLst>
              </a:custGeom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61925"/>
                <a:ext cx="9348853" cy="2366486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12547"/>
                  </a:lnSpc>
                </a:pPr>
                <a:r>
                  <a:rPr lang="en-US" sz="9879" b="1" spc="-532">
                    <a:gradFill>
                      <a:gsLst>
                        <a:gs pos="0">
                          <a:srgbClr val="001A42">
                            <a:alpha val="100000"/>
                          </a:srgbClr>
                        </a:gs>
                        <a:gs pos="100000">
                          <a:srgbClr val="005AAF">
                            <a:alpha val="10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atin typeface="Poppins Bold"/>
                    <a:ea typeface="Poppins Bold"/>
                    <a:cs typeface="Poppins Bold"/>
                    <a:sym typeface="Poppins Bold"/>
                  </a:rPr>
                  <a:t>OBRIGADO!</a:t>
                </a: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982828" y="3128268"/>
              <a:ext cx="3383196" cy="1493060"/>
            </a:xfrm>
            <a:custGeom>
              <a:avLst/>
              <a:gdLst/>
              <a:ahLst/>
              <a:cxnLst/>
              <a:rect l="l" t="t" r="r" b="b"/>
              <a:pathLst>
                <a:path w="3383196" h="1493060">
                  <a:moveTo>
                    <a:pt x="0" y="0"/>
                  </a:moveTo>
                  <a:lnTo>
                    <a:pt x="3383197" y="0"/>
                  </a:lnTo>
                  <a:lnTo>
                    <a:pt x="3383197" y="1493059"/>
                  </a:lnTo>
                  <a:lnTo>
                    <a:pt x="0" y="1493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362" b="-6223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3579782" y="1241907"/>
            <a:ext cx="3940208" cy="7803186"/>
            <a:chOff x="0" y="0"/>
            <a:chExt cx="5253611" cy="104042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53611" cy="10404249"/>
            </a:xfrm>
            <a:custGeom>
              <a:avLst/>
              <a:gdLst/>
              <a:ahLst/>
              <a:cxnLst/>
              <a:rect l="l" t="t" r="r" b="b"/>
              <a:pathLst>
                <a:path w="5253611" h="10404249">
                  <a:moveTo>
                    <a:pt x="0" y="0"/>
                  </a:moveTo>
                  <a:lnTo>
                    <a:pt x="5253611" y="0"/>
                  </a:lnTo>
                  <a:lnTo>
                    <a:pt x="5253611" y="10404249"/>
                  </a:lnTo>
                  <a:lnTo>
                    <a:pt x="0" y="104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500" t="-7112" r="-25725" b="-7429"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288578" y="1489926"/>
              <a:ext cx="4568500" cy="4832833"/>
              <a:chOff x="0" y="0"/>
              <a:chExt cx="1193323" cy="126236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93323" cy="1262369"/>
              </a:xfrm>
              <a:custGeom>
                <a:avLst/>
                <a:gdLst/>
                <a:ahLst/>
                <a:cxnLst/>
                <a:rect l="l" t="t" r="r" b="b"/>
                <a:pathLst>
                  <a:path w="1193323" h="1262369">
                    <a:moveTo>
                      <a:pt x="0" y="0"/>
                    </a:moveTo>
                    <a:lnTo>
                      <a:pt x="1193323" y="0"/>
                    </a:lnTo>
                    <a:lnTo>
                      <a:pt x="1193323" y="1262369"/>
                    </a:lnTo>
                    <a:lnTo>
                      <a:pt x="0" y="1262369"/>
                    </a:lnTo>
                    <a:close/>
                  </a:path>
                </a:pathLst>
              </a:custGeom>
              <a:ln w="114300" cap="sq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193323" cy="1281419"/>
              </a:xfrm>
              <a:prstGeom prst="rect">
                <a:avLst/>
              </a:prstGeom>
            </p:spPr>
            <p:txBody>
              <a:bodyPr lIns="32892" tIns="32892" rIns="32892" bIns="32892" rtlCol="0" anchor="ctr"/>
              <a:lstStyle/>
              <a:p>
                <a:pPr algn="ctr">
                  <a:lnSpc>
                    <a:spcPts val="1722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0" y="0"/>
              <a:ext cx="5253611" cy="5943629"/>
            </a:xfrm>
            <a:custGeom>
              <a:avLst/>
              <a:gdLst/>
              <a:ahLst/>
              <a:cxnLst/>
              <a:rect l="l" t="t" r="r" b="b"/>
              <a:pathLst>
                <a:path w="5253611" h="5943629">
                  <a:moveTo>
                    <a:pt x="0" y="0"/>
                  </a:moveTo>
                  <a:lnTo>
                    <a:pt x="5253611" y="0"/>
                  </a:lnTo>
                  <a:lnTo>
                    <a:pt x="5253611" y="5943629"/>
                  </a:lnTo>
                  <a:lnTo>
                    <a:pt x="0" y="594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500" t="-12451" r="-25725" b="-88053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Imposto de Renda Solidário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9623280" cy="2047875"/>
            <a:chOff x="0" y="0"/>
            <a:chExt cx="12831040" cy="2730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6160"/>
                </a:lnSpc>
                <a:spcBef>
                  <a:spcPct val="0"/>
                </a:spcBef>
              </a:pPr>
              <a:r>
                <a:rPr lang="en-US" sz="2800" dirty="0" err="1">
                  <a:solidFill>
                    <a:srgbClr val="9F8D3E"/>
                  </a:solidFill>
                  <a:latin typeface="Montserrat Classic"/>
                </a:rPr>
                <a:t>Transformando</a:t>
              </a:r>
              <a:r>
                <a:rPr lang="en-US" sz="2800" dirty="0">
                  <a:solidFill>
                    <a:srgbClr val="9F8D3E"/>
                  </a:solidFill>
                  <a:latin typeface="Montserrat Classic"/>
                </a:rPr>
                <a:t> </a:t>
              </a:r>
              <a:r>
                <a:rPr lang="en-US" sz="2800" dirty="0" err="1">
                  <a:solidFill>
                    <a:srgbClr val="9F8D3E"/>
                  </a:solidFill>
                  <a:latin typeface="Montserrat Classic"/>
                </a:rPr>
                <a:t>Solidariedade</a:t>
              </a:r>
              <a:r>
                <a:rPr lang="en-US" sz="2800" dirty="0">
                  <a:solidFill>
                    <a:srgbClr val="9F8D3E"/>
                  </a:solidFill>
                  <a:latin typeface="Montserrat Classic"/>
                </a:rPr>
                <a:t> </a:t>
              </a:r>
              <a:r>
                <a:rPr lang="en-US" sz="2800" dirty="0" err="1">
                  <a:solidFill>
                    <a:srgbClr val="9F8D3E"/>
                  </a:solidFill>
                  <a:latin typeface="Montserrat Classic"/>
                </a:rPr>
                <a:t>em</a:t>
              </a:r>
              <a:r>
                <a:rPr lang="en-US" sz="2800" dirty="0">
                  <a:solidFill>
                    <a:srgbClr val="9F8D3E"/>
                  </a:solidFill>
                  <a:latin typeface="Montserrat Classic"/>
                </a:rPr>
                <a:t> </a:t>
              </a:r>
              <a:r>
                <a:rPr lang="en-US" sz="2800" dirty="0" err="1">
                  <a:solidFill>
                    <a:srgbClr val="9F8D3E"/>
                  </a:solidFill>
                  <a:latin typeface="Montserrat Classic"/>
                </a:rPr>
                <a:t>Ação</a:t>
              </a:r>
              <a:r>
                <a:rPr lang="en-US" sz="2800" dirty="0">
                  <a:solidFill>
                    <a:srgbClr val="9F8D3E"/>
                  </a:solidFill>
                  <a:latin typeface="Montserrat Classic"/>
                </a:rPr>
                <a:t>!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CB69049A-7BF6-41F1-885C-970FFAA7C7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02" y="4091358"/>
            <a:ext cx="5715000" cy="4811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6321139" cy="311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Você sabia que pode ajudar projetos sociais e culturais usando seu Imposto de Renda?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19200" y="3722504"/>
            <a:ext cx="9627634" cy="2841991"/>
            <a:chOff x="0" y="0"/>
            <a:chExt cx="12836844" cy="37893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5805" y="1058821"/>
              <a:ext cx="12831039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É exatamente isso que chamamos de Destinação do Imposto de Renda: </a:t>
              </a:r>
            </a:p>
            <a:p>
              <a:pPr algn="just">
                <a:lnSpc>
                  <a:spcPts val="3359"/>
                </a:lnSpc>
              </a:pPr>
              <a:endParaRPr lang="pt-BR" sz="2800" dirty="0">
                <a:solidFill>
                  <a:srgbClr val="766A0E"/>
                </a:solidFill>
                <a:latin typeface="Montserrat Classic"/>
              </a:endParaRPr>
            </a:p>
            <a:p>
              <a:pPr algn="just">
                <a:lnSpc>
                  <a:spcPts val="3359"/>
                </a:lnSpc>
              </a:pP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uma maneira legal e segura de contribuir com a sociedade sem pagar nada a mais por isso.</a:t>
              </a:r>
            </a:p>
            <a:p>
              <a:pPr algn="just">
                <a:lnSpc>
                  <a:spcPts val="3359"/>
                </a:lnSpc>
              </a:pPr>
              <a:endParaRPr lang="pt-BR" sz="2800" dirty="0">
                <a:solidFill>
                  <a:srgbClr val="766A0E"/>
                </a:solidFill>
                <a:latin typeface="Montserrat Classic"/>
              </a:endParaRPr>
            </a:p>
            <a:p>
              <a:pPr algn="just">
                <a:lnSpc>
                  <a:spcPts val="3359"/>
                </a:lnSpc>
              </a:pP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As pessoas físicas, podem direcionar uma parte do imposto de renda devido para projetos que ajudam crianças, adolescentes, idosos através de “</a:t>
              </a:r>
              <a:r>
                <a:rPr lang="pt-BR" sz="2800" b="1" dirty="0">
                  <a:solidFill>
                    <a:srgbClr val="766A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"/>
                </a:rPr>
                <a:t>Fundos Especiais</a:t>
              </a: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”.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B40FDC71-E7AB-456D-9426-A493D1BB3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6200" y="4537303"/>
            <a:ext cx="6102005" cy="311623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Benefício social e bem-estar (o "porquê" fazer)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9658114" cy="2576335"/>
            <a:chOff x="0" y="0"/>
            <a:chExt cx="12877485" cy="34351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46445" y="704613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pt-BR" sz="2800" b="1" dirty="0">
                  <a:solidFill>
                    <a:srgbClr val="766A0E"/>
                  </a:solidFill>
                  <a:latin typeface="Montserrat Classic"/>
                </a:rPr>
                <a:t>Localismo: </a:t>
              </a: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o dinheiro fica na sua comunidade, financiando creches, projetos esportivos, lares de idosos e combate à violência.</a:t>
              </a:r>
            </a:p>
            <a:p>
              <a:pPr algn="just">
                <a:lnSpc>
                  <a:spcPts val="3359"/>
                </a:lnSpc>
              </a:pPr>
              <a:endParaRPr lang="pt-BR" sz="2800" dirty="0">
                <a:solidFill>
                  <a:srgbClr val="766A0E"/>
                </a:solidFill>
                <a:latin typeface="Montserrat Classic"/>
              </a:endParaRPr>
            </a:p>
            <a:p>
              <a:pPr algn="just">
                <a:lnSpc>
                  <a:spcPts val="3359"/>
                </a:lnSpc>
              </a:pPr>
              <a:r>
                <a:rPr lang="pt-BR" sz="2800" b="1" dirty="0">
                  <a:solidFill>
                    <a:srgbClr val="766A0E"/>
                  </a:solidFill>
                  <a:latin typeface="Montserrat Classic"/>
                </a:rPr>
                <a:t>Transparência: </a:t>
              </a: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é mais fácil fiscalizar o projeto do bairro do que o orçamento federal.</a:t>
              </a:r>
            </a:p>
            <a:p>
              <a:pPr algn="just">
                <a:lnSpc>
                  <a:spcPts val="3359"/>
                </a:lnSpc>
              </a:pPr>
              <a:endParaRPr lang="pt-BR" sz="2800" dirty="0">
                <a:solidFill>
                  <a:srgbClr val="766A0E"/>
                </a:solidFill>
                <a:latin typeface="Montserrat Classic"/>
              </a:endParaRPr>
            </a:p>
            <a:p>
              <a:pPr algn="just">
                <a:lnSpc>
                  <a:spcPts val="3359"/>
                </a:lnSpc>
              </a:pPr>
              <a:r>
                <a:rPr lang="pt-BR" sz="2800" b="1" dirty="0">
                  <a:solidFill>
                    <a:srgbClr val="766A0E"/>
                  </a:solidFill>
                  <a:latin typeface="Montserrat Classic"/>
                </a:rPr>
                <a:t>Propósito: </a:t>
              </a: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o "bem-estar" de saber que sua declaração de renda ajudou a mudar a vida de uma criança ou garantiu o acolhimento de um idoso.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074" name="Picture 2" descr="O que é Comunidade? - Significados">
            <a:extLst>
              <a:ext uri="{FF2B5EF4-FFF2-40B4-BE49-F238E27FC236}">
                <a16:creationId xmlns:a16="http://schemas.microsoft.com/office/drawing/2014/main" id="{674EE714-F487-49E9-8844-AB492A4BA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934" y="3061817"/>
            <a:ext cx="5942905" cy="445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26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O que são fundos especiais?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9658114" cy="2576335"/>
            <a:chOff x="0" y="0"/>
            <a:chExt cx="12877485" cy="34351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46445" y="704613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pt-BR" sz="2800" b="1" dirty="0">
                  <a:solidFill>
                    <a:srgbClr val="766A0E"/>
                  </a:solidFill>
                  <a:latin typeface="Montserrat Classic"/>
                </a:rPr>
                <a:t>Fundos especiais </a:t>
              </a: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são um conjunto de recursos financeiros com receitas específicas que, por lei, são destinadas a objetivos ou serviços determinados.  Para utilizar esses recursos, são criadas regras específicas de aplicação;</a:t>
              </a:r>
            </a:p>
            <a:p>
              <a:pPr algn="just">
                <a:lnSpc>
                  <a:spcPts val="3359"/>
                </a:lnSpc>
              </a:pPr>
              <a:endParaRPr lang="pt-BR" sz="2800" b="1" dirty="0">
                <a:solidFill>
                  <a:srgbClr val="766A0E"/>
                </a:solidFill>
                <a:latin typeface="Montserrat Classic"/>
              </a:endParaRPr>
            </a:p>
            <a:p>
              <a:pPr algn="just">
                <a:lnSpc>
                  <a:spcPts val="3359"/>
                </a:lnSpc>
              </a:pP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Possui </a:t>
              </a:r>
              <a:r>
                <a:rPr lang="pt-BR" sz="2800" b="1" dirty="0">
                  <a:solidFill>
                    <a:srgbClr val="766A0E"/>
                  </a:solidFill>
                  <a:latin typeface="Montserrat Classic"/>
                </a:rPr>
                <a:t>natureza eminentemente contábil</a:t>
              </a: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 sem natureza jurídica;</a:t>
              </a:r>
            </a:p>
            <a:p>
              <a:pPr algn="just">
                <a:lnSpc>
                  <a:spcPts val="3359"/>
                </a:lnSpc>
              </a:pPr>
              <a:endParaRPr lang="pt-BR" sz="2800" b="1" dirty="0">
                <a:solidFill>
                  <a:srgbClr val="766A0E"/>
                </a:solidFill>
                <a:latin typeface="Montserrat Classic"/>
              </a:endParaRPr>
            </a:p>
            <a:p>
              <a:pPr algn="just">
                <a:lnSpc>
                  <a:spcPts val="3359"/>
                </a:lnSpc>
              </a:pP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Os </a:t>
              </a:r>
              <a:r>
                <a:rPr lang="pt-BR" sz="2800" b="1" dirty="0">
                  <a:solidFill>
                    <a:srgbClr val="766A0E"/>
                  </a:solidFill>
                  <a:latin typeface="Montserrat Classic"/>
                </a:rPr>
                <a:t>recursos </a:t>
              </a: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são utilizados </a:t>
              </a:r>
              <a:r>
                <a:rPr lang="pt-BR" sz="2800" b="1" dirty="0">
                  <a:solidFill>
                    <a:srgbClr val="766A0E"/>
                  </a:solidFill>
                  <a:latin typeface="Montserrat Classic"/>
                </a:rPr>
                <a:t>somente</a:t>
              </a: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 em ações, programas, projetos e atividades que atendem aos </a:t>
              </a:r>
              <a:r>
                <a:rPr lang="pt-BR" sz="2800" b="1" dirty="0">
                  <a:solidFill>
                    <a:srgbClr val="766A0E"/>
                  </a:solidFill>
                  <a:latin typeface="Montserrat Classic"/>
                </a:rPr>
                <a:t>objetivos sociais </a:t>
              </a:r>
              <a:r>
                <a:rPr lang="pt-BR" sz="2800" dirty="0">
                  <a:solidFill>
                    <a:srgbClr val="766A0E"/>
                  </a:solidFill>
                  <a:latin typeface="Montserrat Classic"/>
                </a:rPr>
                <a:t>para os quais foram criados.</a:t>
              </a: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79096E20-83F1-4F4D-B3E0-FBFA0E3E0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7775" y="4509406"/>
            <a:ext cx="6102005" cy="31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3262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391628" y="-4883287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Para quais fundos podemos destinar parte do Imposto de Renda diretamente na declaração? 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9658114" cy="2576335"/>
            <a:chOff x="0" y="0"/>
            <a:chExt cx="12877485" cy="34351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46445" y="704613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457200" indent="-457200">
                <a:lnSpc>
                  <a:spcPts val="61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FDCA- Fundos dos Direitos da Criança e do Adolescente</a:t>
              </a:r>
              <a:r>
                <a:rPr lang="en-US" sz="2800" dirty="0">
                  <a:solidFill>
                    <a:srgbClr val="9F8D3E"/>
                  </a:solidFill>
                  <a:latin typeface="Montserrat Classic"/>
                </a:rPr>
                <a:t>;</a:t>
              </a: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US" sz="2800" dirty="0">
                  <a:solidFill>
                    <a:srgbClr val="9F8D3E"/>
                  </a:solidFill>
                  <a:latin typeface="Montserrat Classic"/>
                </a:rPr>
                <a:t>FDI – </a:t>
              </a: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Fundos dos Direitos da Pessoa Idosa.</a:t>
              </a:r>
              <a:endParaRPr lang="en-US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en-US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3E3AC2A7-2A19-4386-8528-F5205C096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6200" y="4537303"/>
            <a:ext cx="6102005" cy="31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6248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58228" y="-48734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2687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96"/>
              </a:lnSpc>
            </a:pPr>
            <a:r>
              <a:rPr lang="pt-BR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FDCA- Fundos dos Direitos da Criança e do Adolescente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81224"/>
            <a:ext cx="9658114" cy="2576335"/>
            <a:chOff x="0" y="0"/>
            <a:chExt cx="12877485" cy="34351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46445" y="704613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marL="571500" indent="-571500">
                <a:lnSpc>
                  <a:spcPts val="616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endParaRPr lang="pt-BR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6160"/>
                </a:lnSpc>
                <a:spcBef>
                  <a:spcPct val="0"/>
                </a:spcBef>
              </a:pPr>
              <a:r>
                <a:rPr lang="pt-BR" sz="2800" dirty="0">
                  <a:solidFill>
                    <a:srgbClr val="9F8D3E"/>
                  </a:solidFill>
                  <a:latin typeface="Montserrat Classic"/>
                </a:rPr>
                <a:t>Previstos pelo ECA (Lei 8.069/1990), os Fundos da Criança e do Adolescente (FDCA) são fundos públicos geridos pelos Conselhos de Direitos nas três esferas de governo. Eles captam recursos de orçamentos e doações (físicas e jurídicas) para financiar exclusivamente projetos de proteção e desenvolvimento infanto-juvenil.</a:t>
              </a:r>
              <a:endParaRPr lang="en-US" sz="2800" dirty="0">
                <a:solidFill>
                  <a:srgbClr val="9F8D3E"/>
                </a:solidFill>
                <a:latin typeface="Montserrat Classic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C4B583ED-4E7B-46BC-9C6A-CBF576E37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6200" y="4537303"/>
            <a:ext cx="6102005" cy="31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04527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1517</Words>
  <Application>Microsoft Office PowerPoint</Application>
  <PresentationFormat>Personalizar</PresentationFormat>
  <Paragraphs>209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2" baseType="lpstr">
      <vt:lpstr>Montserrat Classic</vt:lpstr>
      <vt:lpstr>Calibri</vt:lpstr>
      <vt:lpstr>Poppins Bold</vt:lpstr>
      <vt:lpstr>Arial</vt:lpstr>
      <vt:lpstr>Lucida Sans Semi-Bold</vt:lpstr>
      <vt:lpstr>Lucida Sans</vt:lpstr>
      <vt:lpstr>Montserrat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apresentação Jornada Contábil 2026.pptx</dc:title>
  <cp:lastModifiedBy>ADM</cp:lastModifiedBy>
  <cp:revision>19</cp:revision>
  <dcterms:created xsi:type="dcterms:W3CDTF">2006-08-16T00:00:00Z</dcterms:created>
  <dcterms:modified xsi:type="dcterms:W3CDTF">2026-03-24T19:04:30Z</dcterms:modified>
  <dc:identifier>DAGlY-FLEyo</dc:identifier>
</cp:coreProperties>
</file>