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68" r:id="rId4"/>
    <p:sldId id="266" r:id="rId5"/>
    <p:sldId id="267" r:id="rId6"/>
    <p:sldId id="257" r:id="rId7"/>
    <p:sldId id="269" r:id="rId8"/>
    <p:sldId id="263" r:id="rId9"/>
    <p:sldId id="261" r:id="rId10"/>
    <p:sldId id="262" r:id="rId11"/>
    <p:sldId id="265" r:id="rId12"/>
    <p:sldId id="258" r:id="rId13"/>
    <p:sldId id="270" r:id="rId14"/>
    <p:sldId id="259" r:id="rId15"/>
  </p:sldIdLst>
  <p:sldSz cx="18288000" cy="10287000"/>
  <p:notesSz cx="6858000" cy="9144000"/>
  <p:embeddedFontLst>
    <p:embeddedFont>
      <p:font typeface="Lucida Sans" panose="020B0602030504020204" pitchFamily="34" charset="0"/>
      <p:regular r:id="rId16"/>
      <p:bold r:id="rId17"/>
      <p:italic r:id="rId18"/>
      <p:boldItalic r:id="rId19"/>
    </p:embeddedFont>
    <p:embeddedFont>
      <p:font typeface="Lucida Sans Semi-Bold" panose="020B0604020202020204" charset="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Poppins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9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8123" y="3777387"/>
            <a:ext cx="1044649" cy="3086100"/>
            <a:chOff x="0" y="0"/>
            <a:chExt cx="27513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134" cy="812800"/>
            </a:xfrm>
            <a:custGeom>
              <a:avLst/>
              <a:gdLst/>
              <a:ahLst/>
              <a:cxnLst/>
              <a:rect l="l" t="t" r="r" b="b"/>
              <a:pathLst>
                <a:path w="275134" h="812800">
                  <a:moveTo>
                    <a:pt x="0" y="0"/>
                  </a:moveTo>
                  <a:lnTo>
                    <a:pt x="275134" y="0"/>
                  </a:lnTo>
                  <a:lnTo>
                    <a:pt x="275134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3F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13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3449425" y="-4942010"/>
            <a:ext cx="10444253" cy="20013767"/>
          </a:xfrm>
          <a:custGeom>
            <a:avLst/>
            <a:gdLst/>
            <a:ahLst/>
            <a:cxnLst/>
            <a:rect l="l" t="t" r="r" b="b"/>
            <a:pathLst>
              <a:path w="10444253" h="20013767">
                <a:moveTo>
                  <a:pt x="0" y="0"/>
                </a:moveTo>
                <a:lnTo>
                  <a:pt x="10444253" y="0"/>
                </a:lnTo>
                <a:lnTo>
                  <a:pt x="10444253" y="20013767"/>
                </a:lnTo>
                <a:lnTo>
                  <a:pt x="0" y="2001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2281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3890262" y="-157253"/>
            <a:ext cx="5156629" cy="3867472"/>
          </a:xfrm>
          <a:custGeom>
            <a:avLst/>
            <a:gdLst/>
            <a:ahLst/>
            <a:cxnLst/>
            <a:rect l="l" t="t" r="r" b="b"/>
            <a:pathLst>
              <a:path w="5156629" h="3867472">
                <a:moveTo>
                  <a:pt x="0" y="0"/>
                </a:moveTo>
                <a:lnTo>
                  <a:pt x="5156629" y="0"/>
                </a:lnTo>
                <a:lnTo>
                  <a:pt x="5156629" y="3867471"/>
                </a:lnTo>
                <a:lnTo>
                  <a:pt x="0" y="3867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579782" y="1716578"/>
            <a:ext cx="3940208" cy="7803186"/>
            <a:chOff x="0" y="0"/>
            <a:chExt cx="5253611" cy="10404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7112" r="-25725" b="-7429"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12451" r="-25725" b="-8805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4635" y="3342244"/>
            <a:ext cx="11623279" cy="104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4ª Jornada Contábil CRCGO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4635" y="4428683"/>
            <a:ext cx="11268365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r>
              <a:rPr lang="en-US" sz="4768" spc="-367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Imersão</a:t>
            </a:r>
            <a:r>
              <a:rPr lang="en-US" sz="4768" spc="-367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24 horas no </a:t>
            </a:r>
            <a:r>
              <a:rPr lang="en-US" sz="4768" spc="-367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Imposto</a:t>
            </a:r>
            <a:r>
              <a:rPr lang="en-US" sz="4768" spc="-367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de Renda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4635" y="5254482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283736" y="5348598"/>
            <a:ext cx="11906691" cy="2580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r>
              <a:rPr lang="en-US" sz="4768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IMPOSTO DE RENDA DA ATIVIDADE RURAL</a:t>
            </a:r>
          </a:p>
          <a:p>
            <a:pPr algn="l">
              <a:lnSpc>
                <a:spcPts val="5245"/>
              </a:lnSpc>
            </a:pPr>
            <a:endParaRPr lang="en-US" sz="4768" spc="-367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r>
              <a:rPr lang="en-US" sz="2800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Gustavo Henrique Carles, Contador do </a:t>
            </a:r>
            <a:r>
              <a:rPr lang="en-US" sz="2800" spc="-367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Senar</a:t>
            </a:r>
            <a:r>
              <a:rPr lang="en-US" sz="2800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Goiás, </a:t>
            </a:r>
            <a:r>
              <a:rPr lang="en-US" sz="2800" spc="-367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Liviel</a:t>
            </a:r>
            <a:r>
              <a:rPr lang="en-US" sz="2800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Floresta, </a:t>
            </a:r>
            <a:r>
              <a:rPr lang="en-US" sz="2800" spc="-367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contador</a:t>
            </a:r>
            <a:r>
              <a:rPr lang="en-US" sz="2800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e Fernanda Bueno, </a:t>
            </a:r>
            <a:r>
              <a:rPr lang="en-US" sz="2800" spc="-367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contadora</a:t>
            </a:r>
            <a:endParaRPr lang="en-US" sz="2800" spc="-367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LIVRO CAIXA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4820900" cy="5920291"/>
            <a:chOff x="0" y="0"/>
            <a:chExt cx="19761200" cy="78937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9761200" cy="78937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 resultado da atividade rural é apurado pelo Livro Caixa, onde se registram todas as receitas e despesas da atividade.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É a base para cálculo do lucro ou prejuízo.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088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GANHO DE CAPITAL DE IMÓVEIS RURAIS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5811500" cy="5844091"/>
            <a:chOff x="0" y="0"/>
            <a:chExt cx="12831040" cy="2730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100854"/>
              <a:ext cx="12831040" cy="262964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venda da propriedade rural pode gerar ganho de capital, tributado separadamente.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Não entra no resultado da atividade rural.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677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CONTROLE DOCUMENTAL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6497300" cy="5767891"/>
            <a:chOff x="0" y="0"/>
            <a:chExt cx="21996400" cy="76905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1996400" cy="76905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Notas fiscais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Contratos (Arrendamento, Parceria, etc.)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Comprovantes bancários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falta de comprovação pode gerar autuação.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82028" y="-4763228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DICA ESTRATÉGICA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6497300" cy="5767891"/>
            <a:chOff x="0" y="0"/>
            <a:chExt cx="21996400" cy="76905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1996400" cy="76905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Estruturar a Operação da Atividade Rural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Preparar o Livro Caixa Digital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Padronizar arquivos por CPF/Atividade/Ano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Controlar separadamente receitas, despesas e investimentos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43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38180" y="3410502"/>
            <a:ext cx="7011640" cy="3465996"/>
            <a:chOff x="0" y="0"/>
            <a:chExt cx="9348853" cy="462132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348853" cy="2204561"/>
              <a:chOff x="0" y="0"/>
              <a:chExt cx="9348853" cy="22045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348853" cy="2204561"/>
              </a:xfrm>
              <a:custGeom>
                <a:avLst/>
                <a:gdLst/>
                <a:ahLst/>
                <a:cxnLst/>
                <a:rect l="l" t="t" r="r" b="b"/>
                <a:pathLst>
                  <a:path w="9348853" h="2204561">
                    <a:moveTo>
                      <a:pt x="0" y="0"/>
                    </a:moveTo>
                    <a:lnTo>
                      <a:pt x="9348853" y="0"/>
                    </a:lnTo>
                    <a:lnTo>
                      <a:pt x="9348853" y="2204561"/>
                    </a:lnTo>
                    <a:lnTo>
                      <a:pt x="0" y="2204561"/>
                    </a:lnTo>
                    <a:close/>
                  </a:path>
                </a:pathLst>
              </a:custGeom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9348853" cy="2366486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12547"/>
                  </a:lnSpc>
                </a:pPr>
                <a:r>
                  <a:rPr lang="en-US" sz="9879" b="1" spc="-532" dirty="0">
                    <a:gradFill>
                      <a:gsLst>
                        <a:gs pos="0">
                          <a:srgbClr val="001A42">
                            <a:alpha val="100000"/>
                          </a:srgbClr>
                        </a:gs>
                        <a:gs pos="100000">
                          <a:srgbClr val="005AA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atin typeface="Poppins Bold"/>
                    <a:ea typeface="Poppins Bold"/>
                    <a:cs typeface="Poppins Bold"/>
                    <a:sym typeface="Poppins Bold"/>
                  </a:rPr>
                  <a:t>OBRIGADO!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982828" y="3128268"/>
              <a:ext cx="3383196" cy="1493060"/>
            </a:xfrm>
            <a:custGeom>
              <a:avLst/>
              <a:gdLst/>
              <a:ahLst/>
              <a:cxnLst/>
              <a:rect l="l" t="t" r="r" b="b"/>
              <a:pathLst>
                <a:path w="3383196" h="1493060">
                  <a:moveTo>
                    <a:pt x="0" y="0"/>
                  </a:moveTo>
                  <a:lnTo>
                    <a:pt x="3383197" y="0"/>
                  </a:lnTo>
                  <a:lnTo>
                    <a:pt x="3383197" y="1493059"/>
                  </a:lnTo>
                  <a:lnTo>
                    <a:pt x="0" y="149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362" b="-6223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579782" y="1241907"/>
            <a:ext cx="3940208" cy="7803186"/>
            <a:chOff x="0" y="0"/>
            <a:chExt cx="5253611" cy="104042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7112" r="-25725" b="-7429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12451" r="-25725" b="-88053"/>
              </a:stretch>
            </a:blipFill>
          </p:spPr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B2B6F299-1212-9178-3949-80AF375DDE99}"/>
              </a:ext>
            </a:extLst>
          </p:cNvPr>
          <p:cNvSpPr txBox="1"/>
          <p:nvPr/>
        </p:nvSpPr>
        <p:spPr>
          <a:xfrm>
            <a:off x="5943599" y="7353300"/>
            <a:ext cx="6400800" cy="247070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Gustavo Henrique Carles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Contador do </a:t>
            </a:r>
            <a:r>
              <a:rPr lang="en-US" sz="2400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Senar</a:t>
            </a:r>
            <a:r>
              <a:rPr lang="en-US" sz="24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Goiás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@gustavo.carles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82028" y="-4763228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957009"/>
            <a:ext cx="9623280" cy="2047875"/>
          </a:xfrm>
          <a:custGeom>
            <a:avLst/>
            <a:gdLst/>
            <a:ahLst/>
            <a:cxnLst/>
            <a:rect l="l" t="t" r="r" b="b"/>
            <a:pathLst>
              <a:path w="12831040" h="2730500">
                <a:moveTo>
                  <a:pt x="0" y="0"/>
                </a:moveTo>
                <a:lnTo>
                  <a:pt x="12831040" y="0"/>
                </a:lnTo>
                <a:lnTo>
                  <a:pt x="12831040" y="2730500"/>
                </a:lnTo>
                <a:lnTo>
                  <a:pt x="0" y="2730500"/>
                </a:lnTo>
                <a:close/>
              </a:path>
            </a:pathLst>
          </a:custGeom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A02494B-30C3-FA08-F5BF-7B697DD92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619" y="2933700"/>
            <a:ext cx="6400800" cy="64008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4C5618BD-6ADA-FB19-525D-3405EEABDC37}"/>
              </a:ext>
            </a:extLst>
          </p:cNvPr>
          <p:cNvSpPr txBox="1"/>
          <p:nvPr/>
        </p:nvSpPr>
        <p:spPr>
          <a:xfrm>
            <a:off x="1028700" y="1095375"/>
            <a:ext cx="164211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SEGURANÇA TRIBUTÁRIA</a:t>
            </a:r>
          </a:p>
        </p:txBody>
      </p:sp>
    </p:spTree>
    <p:extLst>
      <p:ext uri="{BB962C8B-B14F-4D97-AF65-F5344CB8AC3E}">
        <p14:creationId xmlns:p14="http://schemas.microsoft.com/office/powerpoint/2010/main" val="340113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471094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OBRIGATORIEDADE DA DECLARAÇÃO – IN 2.312/2026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9623280" cy="2218945"/>
            <a:chOff x="0" y="0"/>
            <a:chExt cx="12831040" cy="2958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228093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Teve receita rural acima do limite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Deseja compensar prejuízos 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Importante para manter histórico fiscal.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596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LIMITE DE ISENÇÃO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4363700" cy="4701091"/>
            <a:chOff x="0" y="0"/>
            <a:chExt cx="19151600" cy="62681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9151600" cy="62681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 a receita bruta anual for até R$ 177.920,00, o produtor pode optar por declarar apenas 20% como lucro presumido.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Simplifica a tributação.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837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ATIVIDADE RURAL PF X PJ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5659100" cy="4936813"/>
            <a:chOff x="0" y="0"/>
            <a:chExt cx="20878800" cy="65824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0878800" cy="65824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Pessoa Física: pode usar benefícios como compensação integral de prejuízo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Pessoa Jurídica: segue regras do Lucro Presumido ou Real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escolha impacta diretamente a carga tributária.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26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RECEITAS TRIBUTÁVEIS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5354300" cy="2047875"/>
            <a:chOff x="0" y="0"/>
            <a:chExt cx="20472400" cy="2730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047240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Venda de produtos (grãos, animais, leite, etc.)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Subprodutos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Indenizações ligadas à atividade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Tudo que decorre diretamente da exploração rural.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DESPESAS DEDUTÍVEIS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5430500" cy="4777291"/>
            <a:chOff x="0" y="0"/>
            <a:chExt cx="20574000" cy="63697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0574000" cy="63697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Insumos (sementes, fertilizantes)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Mão de obra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Manutenção de máquinas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Energia elétrica rural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Devem ser comprovadas documentalmente.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40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DESPESAS DEDUTÍVEIS</a:t>
            </a:r>
          </a:p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INVESTIMENTOS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699" y="2957009"/>
            <a:ext cx="16321139" cy="5254911"/>
            <a:chOff x="-1" y="0"/>
            <a:chExt cx="21761519" cy="70065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-1" y="530075"/>
              <a:ext cx="21761519" cy="647647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Compra de máquinas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Implementos agrícolas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Construções rurais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Isso reduz diretamente o resultado tributável.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83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50495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COMPENSAÇÃO DE PREJUÍZOS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15049500" cy="5386891"/>
            <a:chOff x="0" y="0"/>
            <a:chExt cx="12831040" cy="2730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Prejuízos da atividade rural podem ser compensados com lucros futuros sem limite de prazo.</a:t>
              </a:r>
            </a:p>
            <a:p>
              <a:pPr algn="just">
                <a:lnSpc>
                  <a:spcPct val="150000"/>
                </a:lnSpc>
              </a:pPr>
              <a:endParaRPr lang="pt-BR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Diferente de outras atividades, é uma vantagem relevante.</a:t>
              </a: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368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342</Words>
  <Application>Microsoft Office PowerPoint</Application>
  <PresentationFormat>Personalizar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Montserrat</vt:lpstr>
      <vt:lpstr>Poppins Bold</vt:lpstr>
      <vt:lpstr>Arial</vt:lpstr>
      <vt:lpstr>Calibri</vt:lpstr>
      <vt:lpstr>Lucida Sans Semi-Bold</vt:lpstr>
      <vt:lpstr>Lucida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Jornada Contábil 2026.pptx</dc:title>
  <dc:creator>Gustavo Henrique B da Silva Carles</dc:creator>
  <cp:lastModifiedBy>CRCGO CRC</cp:lastModifiedBy>
  <cp:revision>6</cp:revision>
  <dcterms:created xsi:type="dcterms:W3CDTF">2006-08-16T00:00:00Z</dcterms:created>
  <dcterms:modified xsi:type="dcterms:W3CDTF">2026-03-25T14:18:58Z</dcterms:modified>
  <dc:identifier>DAGlY-FLEyo</dc:identifier>
</cp:coreProperties>
</file>