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971" r:id="rId6"/>
    <p:sldId id="2949" r:id="rId7"/>
    <p:sldId id="2972" r:id="rId8"/>
    <p:sldId id="2973" r:id="rId9"/>
    <p:sldId id="2976" r:id="rId10"/>
    <p:sldId id="2977" r:id="rId11"/>
    <p:sldId id="2975" r:id="rId12"/>
    <p:sldId id="2974" r:id="rId13"/>
    <p:sldId id="2978" r:id="rId14"/>
    <p:sldId id="2979" r:id="rId15"/>
    <p:sldId id="2980" r:id="rId16"/>
    <p:sldId id="2981" r:id="rId17"/>
    <p:sldId id="2982" r:id="rId18"/>
    <p:sldId id="2983" r:id="rId19"/>
    <p:sldId id="2984" r:id="rId20"/>
    <p:sldId id="2985" r:id="rId21"/>
    <p:sldId id="2986" r:id="rId22"/>
    <p:sldId id="2987" r:id="rId23"/>
    <p:sldId id="2989" r:id="rId24"/>
    <p:sldId id="2988" r:id="rId25"/>
    <p:sldId id="259" r:id="rId26"/>
    <p:sldId id="2991" r:id="rId27"/>
  </p:sldIdLst>
  <p:sldSz cx="18288000" cy="10287000"/>
  <p:notesSz cx="6858000" cy="9144000"/>
  <p:embeddedFontLst>
    <p:embeddedFont>
      <p:font typeface="Lucida Sans" panose="020B0602030504020204" pitchFamily="34" charset="0"/>
      <p:regular r:id="rId29"/>
      <p:bold r:id="rId30"/>
      <p:italic r:id="rId31"/>
      <p:boldItalic r:id="rId32"/>
    </p:embeddedFont>
    <p:embeddedFont>
      <p:font typeface="Lucida Sans Semi-Bold" panose="020B0604020202020204" charset="0"/>
      <p:regular r:id="rId33"/>
    </p:embeddedFont>
    <p:embeddedFont>
      <p:font typeface="Montserrat" panose="020F0502020204030204" pitchFamily="2" charset="0"/>
      <p:regular r:id="rId34"/>
      <p:bold r:id="rId35"/>
      <p:italic r:id="rId36"/>
      <p:boldItalic r:id="rId37"/>
    </p:embeddedFont>
    <p:embeddedFont>
      <p:font typeface="Poppins Bold" panose="020B0604020202020204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601" autoAdjust="0"/>
  </p:normalViewPr>
  <p:slideViewPr>
    <p:cSldViewPr>
      <p:cViewPr varScale="1">
        <p:scale>
          <a:sx n="38" d="100"/>
          <a:sy n="38" d="100"/>
        </p:scale>
        <p:origin x="102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FE09A7-612C-4F1D-AC8E-2B674E5A891D}" type="doc">
      <dgm:prSet loTypeId="urn:microsoft.com/office/officeart/2008/layout/PictureStrips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pt-BR"/>
        </a:p>
      </dgm:t>
    </dgm:pt>
    <dgm:pt modelId="{D8B19DD9-C9C7-4CDE-91E0-3687F0CAE7AA}">
      <dgm:prSet phldrT="[Texto]"/>
      <dgm:spPr/>
      <dgm:t>
        <a:bodyPr/>
        <a:lstStyle/>
        <a:p>
          <a:pPr>
            <a:buNone/>
          </a:pPr>
          <a:r>
            <a:rPr lang="pt-BR" dirty="0"/>
            <a:t>Tributáveis</a:t>
          </a:r>
        </a:p>
      </dgm:t>
    </dgm:pt>
    <dgm:pt modelId="{C5E6071B-F89F-42DA-8AC3-081140FA8226}" type="parTrans" cxnId="{EF8788BA-9919-4ED4-9C76-E05CAEACEB0F}">
      <dgm:prSet/>
      <dgm:spPr/>
      <dgm:t>
        <a:bodyPr/>
        <a:lstStyle/>
        <a:p>
          <a:endParaRPr lang="pt-BR"/>
        </a:p>
      </dgm:t>
    </dgm:pt>
    <dgm:pt modelId="{CBB5B336-0FA1-450D-976E-A0578A5F37E2}" type="sibTrans" cxnId="{EF8788BA-9919-4ED4-9C76-E05CAEACEB0F}">
      <dgm:prSet/>
      <dgm:spPr/>
      <dgm:t>
        <a:bodyPr/>
        <a:lstStyle/>
        <a:p>
          <a:endParaRPr lang="pt-BR"/>
        </a:p>
      </dgm:t>
    </dgm:pt>
    <dgm:pt modelId="{64D584C0-CFEB-4814-B368-37AFD449CC25}">
      <dgm:prSet phldrT="[Texto]"/>
      <dgm:spPr/>
      <dgm:t>
        <a:bodyPr/>
        <a:lstStyle/>
        <a:p>
          <a:pPr>
            <a:buNone/>
          </a:pPr>
          <a:r>
            <a:rPr lang="pt-BR" dirty="0"/>
            <a:t>Isentos e não tributáveis</a:t>
          </a:r>
        </a:p>
      </dgm:t>
    </dgm:pt>
    <dgm:pt modelId="{B4811E5C-C85D-4795-BDA4-C15BDF79238E}" type="parTrans" cxnId="{EC821608-5014-45B4-834D-252281338198}">
      <dgm:prSet/>
      <dgm:spPr/>
      <dgm:t>
        <a:bodyPr/>
        <a:lstStyle/>
        <a:p>
          <a:endParaRPr lang="pt-BR"/>
        </a:p>
      </dgm:t>
    </dgm:pt>
    <dgm:pt modelId="{51EAAE40-119B-4B9B-B5FF-2678AE524AF8}" type="sibTrans" cxnId="{EC821608-5014-45B4-834D-252281338198}">
      <dgm:prSet/>
      <dgm:spPr/>
      <dgm:t>
        <a:bodyPr/>
        <a:lstStyle/>
        <a:p>
          <a:endParaRPr lang="pt-BR"/>
        </a:p>
      </dgm:t>
    </dgm:pt>
    <dgm:pt modelId="{D6A8DFFB-B497-4D6C-8F1F-BFBE8C676BCB}">
      <dgm:prSet phldrT="[Texto]"/>
      <dgm:spPr/>
      <dgm:t>
        <a:bodyPr/>
        <a:lstStyle/>
        <a:p>
          <a:pPr>
            <a:buNone/>
          </a:pPr>
          <a:r>
            <a:rPr lang="pt-BR" dirty="0"/>
            <a:t>Tributação exclusiva na fonte</a:t>
          </a:r>
        </a:p>
      </dgm:t>
    </dgm:pt>
    <dgm:pt modelId="{B6AA3917-F60C-4F96-8AC2-289989541A57}" type="parTrans" cxnId="{C3E8EFFF-2029-4ED1-8214-DA7706AC5DDB}">
      <dgm:prSet/>
      <dgm:spPr/>
      <dgm:t>
        <a:bodyPr/>
        <a:lstStyle/>
        <a:p>
          <a:endParaRPr lang="pt-BR"/>
        </a:p>
      </dgm:t>
    </dgm:pt>
    <dgm:pt modelId="{CF5B023E-6337-4844-B5F0-AA238C39C604}" type="sibTrans" cxnId="{C3E8EFFF-2029-4ED1-8214-DA7706AC5DDB}">
      <dgm:prSet/>
      <dgm:spPr/>
      <dgm:t>
        <a:bodyPr/>
        <a:lstStyle/>
        <a:p>
          <a:endParaRPr lang="pt-BR"/>
        </a:p>
      </dgm:t>
    </dgm:pt>
    <dgm:pt modelId="{32542217-3988-4B38-BD33-252A4360D186}">
      <dgm:prSet/>
      <dgm:spPr/>
      <dgm:t>
        <a:bodyPr/>
        <a:lstStyle/>
        <a:p>
          <a:pPr>
            <a:buNone/>
          </a:pPr>
          <a:r>
            <a:rPr lang="pt-BR" dirty="0"/>
            <a:t>Recebidos acumuladamente (RRA)</a:t>
          </a:r>
        </a:p>
      </dgm:t>
    </dgm:pt>
    <dgm:pt modelId="{887264AA-0F97-47EB-8C1A-C5283200485D}" type="parTrans" cxnId="{17256867-AD27-47E6-AF20-F8FFA8D40F0C}">
      <dgm:prSet/>
      <dgm:spPr/>
      <dgm:t>
        <a:bodyPr/>
        <a:lstStyle/>
        <a:p>
          <a:endParaRPr lang="pt-BR"/>
        </a:p>
      </dgm:t>
    </dgm:pt>
    <dgm:pt modelId="{BC98F3F7-F6AD-4335-9F20-4E401685195D}" type="sibTrans" cxnId="{17256867-AD27-47E6-AF20-F8FFA8D40F0C}">
      <dgm:prSet/>
      <dgm:spPr/>
      <dgm:t>
        <a:bodyPr/>
        <a:lstStyle/>
        <a:p>
          <a:endParaRPr lang="pt-BR"/>
        </a:p>
      </dgm:t>
    </dgm:pt>
    <dgm:pt modelId="{FFBEA99B-2850-4D0A-A04C-6E3160574454}" type="pres">
      <dgm:prSet presAssocID="{DEFE09A7-612C-4F1D-AC8E-2B674E5A891D}" presName="Name0" presStyleCnt="0">
        <dgm:presLayoutVars>
          <dgm:dir/>
          <dgm:resizeHandles val="exact"/>
        </dgm:presLayoutVars>
      </dgm:prSet>
      <dgm:spPr/>
    </dgm:pt>
    <dgm:pt modelId="{ECFF113F-55BA-4911-9B58-64ED53A9A2E7}" type="pres">
      <dgm:prSet presAssocID="{D8B19DD9-C9C7-4CDE-91E0-3687F0CAE7AA}" presName="composite" presStyleCnt="0"/>
      <dgm:spPr/>
    </dgm:pt>
    <dgm:pt modelId="{AB5CE6BE-3C74-4588-A5F1-EF7BD4140257}" type="pres">
      <dgm:prSet presAssocID="{D8B19DD9-C9C7-4CDE-91E0-3687F0CAE7AA}" presName="rect1" presStyleLbl="trAlignAcc1" presStyleIdx="0" presStyleCnt="4">
        <dgm:presLayoutVars>
          <dgm:bulletEnabled val="1"/>
        </dgm:presLayoutVars>
      </dgm:prSet>
      <dgm:spPr/>
    </dgm:pt>
    <dgm:pt modelId="{AF17CD9E-CB99-4948-943B-92BA588AA494}" type="pres">
      <dgm:prSet presAssocID="{D8B19DD9-C9C7-4CDE-91E0-3687F0CAE7AA}" presName="rect2" presStyleLbl="fgImgPlace1" presStyleIdx="0" presStyleCnt="4" custScaleX="90909" custScaleY="9090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lo 1 com preenchimento sólido"/>
        </a:ext>
      </dgm:extLst>
    </dgm:pt>
    <dgm:pt modelId="{6AC224DC-C0BF-4EE2-93AC-4B764D8620B1}" type="pres">
      <dgm:prSet presAssocID="{CBB5B336-0FA1-450D-976E-A0578A5F37E2}" presName="sibTrans" presStyleCnt="0"/>
      <dgm:spPr/>
    </dgm:pt>
    <dgm:pt modelId="{16C5A876-B412-42B3-8AB3-9E3ABEBC89AC}" type="pres">
      <dgm:prSet presAssocID="{64D584C0-CFEB-4814-B368-37AFD449CC25}" presName="composite" presStyleCnt="0"/>
      <dgm:spPr/>
    </dgm:pt>
    <dgm:pt modelId="{885FA561-3517-4E55-9203-3EEA4B272985}" type="pres">
      <dgm:prSet presAssocID="{64D584C0-CFEB-4814-B368-37AFD449CC25}" presName="rect1" presStyleLbl="trAlignAcc1" presStyleIdx="1" presStyleCnt="4">
        <dgm:presLayoutVars>
          <dgm:bulletEnabled val="1"/>
        </dgm:presLayoutVars>
      </dgm:prSet>
      <dgm:spPr/>
    </dgm:pt>
    <dgm:pt modelId="{04413276-4B97-49AD-B5E6-142755E809C4}" type="pres">
      <dgm:prSet presAssocID="{64D584C0-CFEB-4814-B368-37AFD449CC25}" presName="rect2" presStyleLbl="fgImgPlac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Crachá com preenchimento sólido"/>
        </a:ext>
      </dgm:extLst>
    </dgm:pt>
    <dgm:pt modelId="{99B44F66-E9DC-42E8-8FD6-5D4487BB2875}" type="pres">
      <dgm:prSet presAssocID="{51EAAE40-119B-4B9B-B5FF-2678AE524AF8}" presName="sibTrans" presStyleCnt="0"/>
      <dgm:spPr/>
    </dgm:pt>
    <dgm:pt modelId="{9D809CCF-BC81-42D1-8364-B50FFD00D2E2}" type="pres">
      <dgm:prSet presAssocID="{D6A8DFFB-B497-4D6C-8F1F-BFBE8C676BCB}" presName="composite" presStyleCnt="0"/>
      <dgm:spPr/>
    </dgm:pt>
    <dgm:pt modelId="{5FE704CD-753F-4826-8D70-9D5346BC4F22}" type="pres">
      <dgm:prSet presAssocID="{D6A8DFFB-B497-4D6C-8F1F-BFBE8C676BCB}" presName="rect1" presStyleLbl="trAlignAcc1" presStyleIdx="2" presStyleCnt="4">
        <dgm:presLayoutVars>
          <dgm:bulletEnabled val="1"/>
        </dgm:presLayoutVars>
      </dgm:prSet>
      <dgm:spPr/>
    </dgm:pt>
    <dgm:pt modelId="{0ABDC943-72D1-42CB-BC39-ACD986CCB616}" type="pres">
      <dgm:prSet presAssocID="{D6A8DFFB-B497-4D6C-8F1F-BFBE8C676BCB}" presName="rect2" presStyleLbl="fgImgPlac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lo 3 com preenchimento sólido"/>
        </a:ext>
      </dgm:extLst>
    </dgm:pt>
    <dgm:pt modelId="{AD68D1A5-28F2-45A1-B062-DF3A8D61748E}" type="pres">
      <dgm:prSet presAssocID="{CF5B023E-6337-4844-B5F0-AA238C39C604}" presName="sibTrans" presStyleCnt="0"/>
      <dgm:spPr/>
    </dgm:pt>
    <dgm:pt modelId="{D84C2440-6B1B-4ED5-B638-07435703A39A}" type="pres">
      <dgm:prSet presAssocID="{32542217-3988-4B38-BD33-252A4360D186}" presName="composite" presStyleCnt="0"/>
      <dgm:spPr/>
    </dgm:pt>
    <dgm:pt modelId="{0D068A87-913F-41E5-99AC-8CC8C69FDCEC}" type="pres">
      <dgm:prSet presAssocID="{32542217-3988-4B38-BD33-252A4360D186}" presName="rect1" presStyleLbl="trAlignAcc1" presStyleIdx="3" presStyleCnt="4">
        <dgm:presLayoutVars>
          <dgm:bulletEnabled val="1"/>
        </dgm:presLayoutVars>
      </dgm:prSet>
      <dgm:spPr/>
    </dgm:pt>
    <dgm:pt modelId="{AE1E252E-750D-4110-AE93-EC28E971C20C}" type="pres">
      <dgm:prSet presAssocID="{32542217-3988-4B38-BD33-252A4360D186}" presName="rect2" presStyleLbl="fgImgPlac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</dgm:spPr>
      <dgm:extLst>
        <a:ext uri="{E40237B7-FDA0-4F09-8148-C483321AD2D9}">
          <dgm14:cNvPr xmlns:dgm14="http://schemas.microsoft.com/office/drawing/2010/diagram" id="0" name="" descr="Selo 4 com preenchimento sólido"/>
        </a:ext>
      </dgm:extLst>
    </dgm:pt>
  </dgm:ptLst>
  <dgm:cxnLst>
    <dgm:cxn modelId="{EC821608-5014-45B4-834D-252281338198}" srcId="{DEFE09A7-612C-4F1D-AC8E-2B674E5A891D}" destId="{64D584C0-CFEB-4814-B368-37AFD449CC25}" srcOrd="1" destOrd="0" parTransId="{B4811E5C-C85D-4795-BDA4-C15BDF79238E}" sibTransId="{51EAAE40-119B-4B9B-B5FF-2678AE524AF8}"/>
    <dgm:cxn modelId="{9CF69D26-145A-414B-994B-7D450D14118E}" type="presOf" srcId="{64D584C0-CFEB-4814-B368-37AFD449CC25}" destId="{885FA561-3517-4E55-9203-3EEA4B272985}" srcOrd="0" destOrd="0" presId="urn:microsoft.com/office/officeart/2008/layout/PictureStrips"/>
    <dgm:cxn modelId="{BB83AF34-327A-4126-B631-C9AEA06559BC}" type="presOf" srcId="{32542217-3988-4B38-BD33-252A4360D186}" destId="{0D068A87-913F-41E5-99AC-8CC8C69FDCEC}" srcOrd="0" destOrd="0" presId="urn:microsoft.com/office/officeart/2008/layout/PictureStrips"/>
    <dgm:cxn modelId="{17256867-AD27-47E6-AF20-F8FFA8D40F0C}" srcId="{DEFE09A7-612C-4F1D-AC8E-2B674E5A891D}" destId="{32542217-3988-4B38-BD33-252A4360D186}" srcOrd="3" destOrd="0" parTransId="{887264AA-0F97-47EB-8C1A-C5283200485D}" sibTransId="{BC98F3F7-F6AD-4335-9F20-4E401685195D}"/>
    <dgm:cxn modelId="{BC81B689-FC2A-4862-9B94-CB83669FB162}" type="presOf" srcId="{D8B19DD9-C9C7-4CDE-91E0-3687F0CAE7AA}" destId="{AB5CE6BE-3C74-4588-A5F1-EF7BD4140257}" srcOrd="0" destOrd="0" presId="urn:microsoft.com/office/officeart/2008/layout/PictureStrips"/>
    <dgm:cxn modelId="{5078E58A-3135-4456-B0A0-F7C2F1D14E2E}" type="presOf" srcId="{DEFE09A7-612C-4F1D-AC8E-2B674E5A891D}" destId="{FFBEA99B-2850-4D0A-A04C-6E3160574454}" srcOrd="0" destOrd="0" presId="urn:microsoft.com/office/officeart/2008/layout/PictureStrips"/>
    <dgm:cxn modelId="{EF8788BA-9919-4ED4-9C76-E05CAEACEB0F}" srcId="{DEFE09A7-612C-4F1D-AC8E-2B674E5A891D}" destId="{D8B19DD9-C9C7-4CDE-91E0-3687F0CAE7AA}" srcOrd="0" destOrd="0" parTransId="{C5E6071B-F89F-42DA-8AC3-081140FA8226}" sibTransId="{CBB5B336-0FA1-450D-976E-A0578A5F37E2}"/>
    <dgm:cxn modelId="{83978ACC-7B7F-4749-9FB4-39FBEE8826EB}" type="presOf" srcId="{D6A8DFFB-B497-4D6C-8F1F-BFBE8C676BCB}" destId="{5FE704CD-753F-4826-8D70-9D5346BC4F22}" srcOrd="0" destOrd="0" presId="urn:microsoft.com/office/officeart/2008/layout/PictureStrips"/>
    <dgm:cxn modelId="{C3E8EFFF-2029-4ED1-8214-DA7706AC5DDB}" srcId="{DEFE09A7-612C-4F1D-AC8E-2B674E5A891D}" destId="{D6A8DFFB-B497-4D6C-8F1F-BFBE8C676BCB}" srcOrd="2" destOrd="0" parTransId="{B6AA3917-F60C-4F96-8AC2-289989541A57}" sibTransId="{CF5B023E-6337-4844-B5F0-AA238C39C604}"/>
    <dgm:cxn modelId="{A125377A-6211-4350-8C76-2B8890A58130}" type="presParOf" srcId="{FFBEA99B-2850-4D0A-A04C-6E3160574454}" destId="{ECFF113F-55BA-4911-9B58-64ED53A9A2E7}" srcOrd="0" destOrd="0" presId="urn:microsoft.com/office/officeart/2008/layout/PictureStrips"/>
    <dgm:cxn modelId="{7A726AF8-4682-4B9F-AFAC-396CFEC05CBE}" type="presParOf" srcId="{ECFF113F-55BA-4911-9B58-64ED53A9A2E7}" destId="{AB5CE6BE-3C74-4588-A5F1-EF7BD4140257}" srcOrd="0" destOrd="0" presId="urn:microsoft.com/office/officeart/2008/layout/PictureStrips"/>
    <dgm:cxn modelId="{1F877CFB-E483-41D7-883C-A55C438A9855}" type="presParOf" srcId="{ECFF113F-55BA-4911-9B58-64ED53A9A2E7}" destId="{AF17CD9E-CB99-4948-943B-92BA588AA494}" srcOrd="1" destOrd="0" presId="urn:microsoft.com/office/officeart/2008/layout/PictureStrips"/>
    <dgm:cxn modelId="{00637DBE-1CEC-4692-84E7-AA337EF14749}" type="presParOf" srcId="{FFBEA99B-2850-4D0A-A04C-6E3160574454}" destId="{6AC224DC-C0BF-4EE2-93AC-4B764D8620B1}" srcOrd="1" destOrd="0" presId="urn:microsoft.com/office/officeart/2008/layout/PictureStrips"/>
    <dgm:cxn modelId="{7FEB27FB-9583-4608-9CF1-59CE7C66457D}" type="presParOf" srcId="{FFBEA99B-2850-4D0A-A04C-6E3160574454}" destId="{16C5A876-B412-42B3-8AB3-9E3ABEBC89AC}" srcOrd="2" destOrd="0" presId="urn:microsoft.com/office/officeart/2008/layout/PictureStrips"/>
    <dgm:cxn modelId="{ACAA7A94-B98E-4CBC-A0EB-E482A2411FE5}" type="presParOf" srcId="{16C5A876-B412-42B3-8AB3-9E3ABEBC89AC}" destId="{885FA561-3517-4E55-9203-3EEA4B272985}" srcOrd="0" destOrd="0" presId="urn:microsoft.com/office/officeart/2008/layout/PictureStrips"/>
    <dgm:cxn modelId="{6F8C0736-F9C1-45EE-87AC-27F9B4C9EFB5}" type="presParOf" srcId="{16C5A876-B412-42B3-8AB3-9E3ABEBC89AC}" destId="{04413276-4B97-49AD-B5E6-142755E809C4}" srcOrd="1" destOrd="0" presId="urn:microsoft.com/office/officeart/2008/layout/PictureStrips"/>
    <dgm:cxn modelId="{33F7DD89-BF79-4B48-82C4-8FD867C749D0}" type="presParOf" srcId="{FFBEA99B-2850-4D0A-A04C-6E3160574454}" destId="{99B44F66-E9DC-42E8-8FD6-5D4487BB2875}" srcOrd="3" destOrd="0" presId="urn:microsoft.com/office/officeart/2008/layout/PictureStrips"/>
    <dgm:cxn modelId="{2987AFAA-A581-45F0-A3E6-423F10634185}" type="presParOf" srcId="{FFBEA99B-2850-4D0A-A04C-6E3160574454}" destId="{9D809CCF-BC81-42D1-8364-B50FFD00D2E2}" srcOrd="4" destOrd="0" presId="urn:microsoft.com/office/officeart/2008/layout/PictureStrips"/>
    <dgm:cxn modelId="{003B2389-4393-4AAC-9158-1CCD757878A8}" type="presParOf" srcId="{9D809CCF-BC81-42D1-8364-B50FFD00D2E2}" destId="{5FE704CD-753F-4826-8D70-9D5346BC4F22}" srcOrd="0" destOrd="0" presId="urn:microsoft.com/office/officeart/2008/layout/PictureStrips"/>
    <dgm:cxn modelId="{F8833958-B4A0-48B8-90CA-A73EC9BFEFD2}" type="presParOf" srcId="{9D809CCF-BC81-42D1-8364-B50FFD00D2E2}" destId="{0ABDC943-72D1-42CB-BC39-ACD986CCB616}" srcOrd="1" destOrd="0" presId="urn:microsoft.com/office/officeart/2008/layout/PictureStrips"/>
    <dgm:cxn modelId="{7DB27AF2-9C6E-40CC-8785-EF4F72E38F73}" type="presParOf" srcId="{FFBEA99B-2850-4D0A-A04C-6E3160574454}" destId="{AD68D1A5-28F2-45A1-B062-DF3A8D61748E}" srcOrd="5" destOrd="0" presId="urn:microsoft.com/office/officeart/2008/layout/PictureStrips"/>
    <dgm:cxn modelId="{E8A771A6-226E-44C7-9AF8-87E2827298A6}" type="presParOf" srcId="{FFBEA99B-2850-4D0A-A04C-6E3160574454}" destId="{D84C2440-6B1B-4ED5-B638-07435703A39A}" srcOrd="6" destOrd="0" presId="urn:microsoft.com/office/officeart/2008/layout/PictureStrips"/>
    <dgm:cxn modelId="{ED8B49A3-34E8-4DEF-86AE-C1C2A9BF5769}" type="presParOf" srcId="{D84C2440-6B1B-4ED5-B638-07435703A39A}" destId="{0D068A87-913F-41E5-99AC-8CC8C69FDCEC}" srcOrd="0" destOrd="0" presId="urn:microsoft.com/office/officeart/2008/layout/PictureStrips"/>
    <dgm:cxn modelId="{66B7D3A7-E6CF-437F-8942-C769DDE8953F}" type="presParOf" srcId="{D84C2440-6B1B-4ED5-B638-07435703A39A}" destId="{AE1E252E-750D-4110-AE93-EC28E971C20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5CE6BE-3C74-4588-A5F1-EF7BD4140257}">
      <dsp:nvSpPr>
        <dsp:cNvPr id="0" name=""/>
        <dsp:cNvSpPr/>
      </dsp:nvSpPr>
      <dsp:spPr>
        <a:xfrm>
          <a:off x="2382591" y="433571"/>
          <a:ext cx="4275212" cy="133600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92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Tributáveis</a:t>
          </a:r>
        </a:p>
      </dsp:txBody>
      <dsp:txXfrm>
        <a:off x="2382591" y="433571"/>
        <a:ext cx="4275212" cy="1336004"/>
      </dsp:txXfrm>
    </dsp:sp>
    <dsp:sp modelId="{AF17CD9E-CB99-4948-943B-92BA588AA494}">
      <dsp:nvSpPr>
        <dsp:cNvPr id="0" name=""/>
        <dsp:cNvSpPr/>
      </dsp:nvSpPr>
      <dsp:spPr>
        <a:xfrm>
          <a:off x="2246967" y="304358"/>
          <a:ext cx="850183" cy="12752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5FA561-3517-4E55-9203-3EEA4B272985}">
      <dsp:nvSpPr>
        <dsp:cNvPr id="0" name=""/>
        <dsp:cNvSpPr/>
      </dsp:nvSpPr>
      <dsp:spPr>
        <a:xfrm>
          <a:off x="2403846" y="2115452"/>
          <a:ext cx="4275212" cy="133600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92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Isentos e não tributáveis</a:t>
          </a:r>
        </a:p>
      </dsp:txBody>
      <dsp:txXfrm>
        <a:off x="2403846" y="2115452"/>
        <a:ext cx="4275212" cy="1336004"/>
      </dsp:txXfrm>
    </dsp:sp>
    <dsp:sp modelId="{04413276-4B97-49AD-B5E6-142755E809C4}">
      <dsp:nvSpPr>
        <dsp:cNvPr id="0" name=""/>
        <dsp:cNvSpPr/>
      </dsp:nvSpPr>
      <dsp:spPr>
        <a:xfrm>
          <a:off x="2225712" y="1922474"/>
          <a:ext cx="935202" cy="1402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E704CD-753F-4826-8D70-9D5346BC4F22}">
      <dsp:nvSpPr>
        <dsp:cNvPr id="0" name=""/>
        <dsp:cNvSpPr/>
      </dsp:nvSpPr>
      <dsp:spPr>
        <a:xfrm>
          <a:off x="2403846" y="3797333"/>
          <a:ext cx="4275212" cy="133600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92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Tributação exclusiva na fonte</a:t>
          </a:r>
        </a:p>
      </dsp:txBody>
      <dsp:txXfrm>
        <a:off x="2403846" y="3797333"/>
        <a:ext cx="4275212" cy="1336004"/>
      </dsp:txXfrm>
    </dsp:sp>
    <dsp:sp modelId="{0ABDC943-72D1-42CB-BC39-ACD986CCB616}">
      <dsp:nvSpPr>
        <dsp:cNvPr id="0" name=""/>
        <dsp:cNvSpPr/>
      </dsp:nvSpPr>
      <dsp:spPr>
        <a:xfrm>
          <a:off x="2225712" y="3604354"/>
          <a:ext cx="935202" cy="1402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068A87-913F-41E5-99AC-8CC8C69FDCEC}">
      <dsp:nvSpPr>
        <dsp:cNvPr id="0" name=""/>
        <dsp:cNvSpPr/>
      </dsp:nvSpPr>
      <dsp:spPr>
        <a:xfrm>
          <a:off x="2414474" y="5479213"/>
          <a:ext cx="4275212" cy="1336004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492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/>
            <a:t>Recebidos acumuladamente (RRA)</a:t>
          </a:r>
        </a:p>
      </dsp:txBody>
      <dsp:txXfrm>
        <a:off x="2414474" y="5479213"/>
        <a:ext cx="4275212" cy="1336004"/>
      </dsp:txXfrm>
    </dsp:sp>
    <dsp:sp modelId="{AE1E252E-750D-4110-AE93-EC28E971C20C}">
      <dsp:nvSpPr>
        <dsp:cNvPr id="0" name=""/>
        <dsp:cNvSpPr/>
      </dsp:nvSpPr>
      <dsp:spPr>
        <a:xfrm>
          <a:off x="2236340" y="5286235"/>
          <a:ext cx="935202" cy="140280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61FBF-85DE-43FC-BA84-399A1F7A2AD4}" type="datetimeFigureOut">
              <a:rPr lang="pt-BR" smtClean="0"/>
              <a:t>25/03/2026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ED55-6427-4B27-A9F2-9E3537249C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04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7ED55-6427-4B27-A9F2-9E3537249C5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3878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84D158-841C-7D22-28BE-474AC10B3F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B1B0355-6D97-7A1A-42C6-52E206BBBC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798DD769-7E9A-C580-92B4-E367525EE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0D30B5B-3FE0-DE5D-5DC5-950B392676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7ED55-6427-4B27-A9F2-9E3537249C5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0951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7EA26-F757-A873-BF08-F56885096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71AB5BE-EC6A-C06B-7795-337476F27C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62876B1-60F8-C55F-014C-752A12D60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8791D3-AEAF-F669-2264-E85F1B9AB3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7ED55-6427-4B27-A9F2-9E3537249C5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306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DC4D387-A785-7AF7-E709-B91195073C8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7810163" y="63500"/>
            <a:ext cx="4397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Publica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2.png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slide" Target="slide7.xml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81219" y="3734587"/>
            <a:ext cx="1044649" cy="3086100"/>
            <a:chOff x="0" y="0"/>
            <a:chExt cx="27513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5134" cy="812800"/>
            </a:xfrm>
            <a:custGeom>
              <a:avLst/>
              <a:gdLst/>
              <a:ahLst/>
              <a:cxnLst/>
              <a:rect l="l" t="t" r="r" b="b"/>
              <a:pathLst>
                <a:path w="275134" h="812800">
                  <a:moveTo>
                    <a:pt x="0" y="0"/>
                  </a:moveTo>
                  <a:lnTo>
                    <a:pt x="275134" y="0"/>
                  </a:lnTo>
                  <a:lnTo>
                    <a:pt x="275134" y="812800"/>
                  </a:lnTo>
                  <a:lnTo>
                    <a:pt x="0" y="8128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003F7B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5134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122818" y="8572500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 rot="-10800000">
            <a:off x="13890262" y="-324172"/>
            <a:ext cx="5156629" cy="3867472"/>
          </a:xfrm>
          <a:custGeom>
            <a:avLst/>
            <a:gdLst/>
            <a:ahLst/>
            <a:cxnLst/>
            <a:rect l="l" t="t" r="r" b="b"/>
            <a:pathLst>
              <a:path w="5156629" h="3867472">
                <a:moveTo>
                  <a:pt x="0" y="0"/>
                </a:moveTo>
                <a:lnTo>
                  <a:pt x="5156629" y="0"/>
                </a:lnTo>
                <a:lnTo>
                  <a:pt x="5156629" y="3867471"/>
                </a:lnTo>
                <a:lnTo>
                  <a:pt x="0" y="3867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/>
          <p:cNvGrpSpPr/>
          <p:nvPr/>
        </p:nvGrpSpPr>
        <p:grpSpPr>
          <a:xfrm>
            <a:off x="13579782" y="1716578"/>
            <a:ext cx="3940208" cy="7803186"/>
            <a:chOff x="0" y="0"/>
            <a:chExt cx="5253611" cy="1040424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/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TextBox 15"/>
          <p:cNvSpPr txBox="1"/>
          <p:nvPr/>
        </p:nvSpPr>
        <p:spPr>
          <a:xfrm>
            <a:off x="1304635" y="2857500"/>
            <a:ext cx="11623279" cy="1049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6"/>
              </a:lnSpc>
            </a:pPr>
            <a:r>
              <a:rPr lang="en-US" sz="7360" b="1" spc="-566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  <a:sym typeface="Lucida Sans Semi-Bold"/>
              </a:rPr>
              <a:t>4ª Jornada </a:t>
            </a:r>
            <a:r>
              <a:rPr lang="en-US" sz="7360" b="1" spc="-566" dirty="0" err="1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  <a:sym typeface="Lucida Sans Semi-Bold"/>
              </a:rPr>
              <a:t>Contábil</a:t>
            </a:r>
            <a:r>
              <a:rPr lang="en-US" sz="7360" b="1" spc="-566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  <a:sym typeface="Lucida Sans Semi-Bold"/>
              </a:rPr>
              <a:t> CRCGO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04635" y="4193527"/>
            <a:ext cx="10430165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r>
              <a:rPr lang="en-US" sz="4768" spc="-367" dirty="0" err="1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"/>
                <a:ea typeface="Lucida Sans"/>
                <a:cs typeface="Lucida Sans"/>
                <a:sym typeface="Lucida Sans"/>
              </a:rPr>
              <a:t>Imersão</a:t>
            </a:r>
            <a:r>
              <a:rPr lang="en-US" sz="4768" spc="-367" dirty="0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"/>
                <a:ea typeface="Lucida Sans"/>
                <a:cs typeface="Lucida Sans"/>
                <a:sym typeface="Lucida Sans"/>
              </a:rPr>
              <a:t> 24 horas no </a:t>
            </a:r>
            <a:r>
              <a:rPr lang="en-US" sz="4768" spc="-367" dirty="0" err="1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"/>
                <a:ea typeface="Lucida Sans"/>
                <a:cs typeface="Lucida Sans"/>
                <a:sym typeface="Lucida Sans"/>
              </a:rPr>
              <a:t>Imposto</a:t>
            </a:r>
            <a:r>
              <a:rPr lang="en-US" sz="4768" spc="-367" dirty="0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"/>
                <a:ea typeface="Lucida Sans"/>
                <a:cs typeface="Lucida Sans"/>
                <a:sym typeface="Lucida Sans"/>
              </a:rPr>
              <a:t> de Renda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04635" y="4533900"/>
            <a:ext cx="11623279" cy="1048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96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304635" y="5184918"/>
            <a:ext cx="9837425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45"/>
              </a:lnSpc>
            </a:pPr>
            <a:r>
              <a:rPr lang="pt-BR" sz="4800" dirty="0"/>
              <a:t>Imposto de Renda 2026: </a:t>
            </a:r>
            <a:endParaRPr lang="pt-BR" sz="4768" spc="-367" dirty="0">
              <a:gradFill>
                <a:gsLst>
                  <a:gs pos="0">
                    <a:srgbClr val="000000">
                      <a:alpha val="100000"/>
                    </a:srgbClr>
                  </a:gs>
                  <a:gs pos="100000">
                    <a:srgbClr val="003F7B">
                      <a:alpha val="100000"/>
                    </a:srgbClr>
                  </a:gs>
                </a:gsLst>
                <a:path path="circle">
                  <a:fillToRect r="100000" b="100000"/>
                </a:path>
                <a:tileRect l="-100000" t="-100000"/>
              </a:gra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9" name="Conector Reto 5">
            <a:extLst>
              <a:ext uri="{FF2B5EF4-FFF2-40B4-BE49-F238E27FC236}">
                <a16:creationId xmlns:a16="http://schemas.microsoft.com/office/drawing/2014/main" id="{FE96DD20-7AD6-4734-D570-1C2C3230CAD6}"/>
              </a:ext>
            </a:extLst>
          </p:cNvPr>
          <p:cNvCxnSpPr>
            <a:cxnSpLocks/>
          </p:cNvCxnSpPr>
          <p:nvPr/>
        </p:nvCxnSpPr>
        <p:spPr>
          <a:xfrm>
            <a:off x="1304635" y="5946918"/>
            <a:ext cx="11192165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18">
            <a:extLst>
              <a:ext uri="{FF2B5EF4-FFF2-40B4-BE49-F238E27FC236}">
                <a16:creationId xmlns:a16="http://schemas.microsoft.com/office/drawing/2014/main" id="{D668F0DB-31CF-A9F8-BA5C-78C57F4F2008}"/>
              </a:ext>
            </a:extLst>
          </p:cNvPr>
          <p:cNvSpPr txBox="1"/>
          <p:nvPr/>
        </p:nvSpPr>
        <p:spPr>
          <a:xfrm>
            <a:off x="1320964" y="6023118"/>
            <a:ext cx="11709236" cy="1281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245"/>
              </a:lnSpc>
            </a:pPr>
            <a:r>
              <a:rPr lang="pt-BR" sz="4000" spc="-367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"/>
                <a:ea typeface="Lucida Sans"/>
                <a:cs typeface="Lucida Sans"/>
                <a:sym typeface="Lucida Sans"/>
              </a:rPr>
              <a:t>Rendimentos Isentos, Não Tributáveis, Exclusivos na Fonte e Recebidos Acumuladamente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DB3937AE-89EF-ECE7-E14A-1524C27D6199}"/>
              </a:ext>
            </a:extLst>
          </p:cNvPr>
          <p:cNvSpPr txBox="1"/>
          <p:nvPr/>
        </p:nvSpPr>
        <p:spPr>
          <a:xfrm>
            <a:off x="1304635" y="7462988"/>
            <a:ext cx="1119216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400" dirty="0" err="1">
                <a:solidFill>
                  <a:srgbClr val="002060"/>
                </a:solidFill>
                <a:latin typeface="Lucida Sans" panose="020B0602030504020204" pitchFamily="34" charset="0"/>
              </a:rPr>
              <a:t>Clenice</a:t>
            </a:r>
            <a:r>
              <a:rPr lang="pt-BR" sz="4400" dirty="0">
                <a:solidFill>
                  <a:srgbClr val="002060"/>
                </a:solidFill>
                <a:latin typeface="Lucida Sans" panose="020B0602030504020204" pitchFamily="34" charset="0"/>
              </a:rPr>
              <a:t> Cesário Caixeta e Daniela Vieira, conselheiras do CRCGO  </a:t>
            </a:r>
          </a:p>
          <a:p>
            <a:pPr algn="ctr"/>
            <a:endParaRPr lang="pt-B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3FEDC-E25D-B810-B093-4C219E27B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550C9F6-A882-3266-F171-5705310F4FE6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A855ED-DF67-12CB-73C5-66B2DD8032BD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D4B25A-C8B1-28E5-B098-645FF2EE7392}"/>
              </a:ext>
            </a:extLst>
          </p:cNvPr>
          <p:cNvSpPr txBox="1"/>
          <p:nvPr/>
        </p:nvSpPr>
        <p:spPr>
          <a:xfrm>
            <a:off x="1028700" y="1095375"/>
            <a:ext cx="132969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1.3 </a:t>
            </a:r>
            <a:r>
              <a:rPr lang="pt-BR" sz="8000" dirty="0"/>
              <a:t>FGTS</a:t>
            </a:r>
            <a:endParaRPr lang="pt-BR" dirty="0"/>
          </a:p>
        </p:txBody>
      </p:sp>
      <p:sp>
        <p:nvSpPr>
          <p:cNvPr id="2" name="Seta: para a Esquerda 1">
            <a:hlinkClick r:id="rId4" action="ppaction://hlinksldjump"/>
            <a:extLst>
              <a:ext uri="{FF2B5EF4-FFF2-40B4-BE49-F238E27FC236}">
                <a16:creationId xmlns:a16="http://schemas.microsoft.com/office/drawing/2014/main" id="{90BEE9EB-7FC6-01C7-F949-0E7199591AC4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192D81D-467C-CE68-3D9E-44ADA5D38105}"/>
              </a:ext>
            </a:extLst>
          </p:cNvPr>
          <p:cNvSpPr txBox="1"/>
          <p:nvPr/>
        </p:nvSpPr>
        <p:spPr>
          <a:xfrm>
            <a:off x="1017814" y="2134121"/>
            <a:ext cx="4773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>
                <a:solidFill>
                  <a:srgbClr val="002060"/>
                </a:solidFill>
              </a:rPr>
              <a:t>FGTS NA RESCISÃO TRABALHISTA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59B03012-91E4-693B-68E8-A43571598585}"/>
              </a:ext>
            </a:extLst>
          </p:cNvPr>
          <p:cNvSpPr txBox="1"/>
          <p:nvPr/>
        </p:nvSpPr>
        <p:spPr>
          <a:xfrm>
            <a:off x="963386" y="2501672"/>
            <a:ext cx="51543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Na demissão sem justa causa: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O trabalhador pode receber: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✔ saldo FGTS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✔ multa de 40%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✔ verbas rescisórias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Classificação correta: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• FGTS → Isento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• Multa FGTS → Isenta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• Férias vencidas → Tributáveis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• Saldo salário → Tributável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t-BR" sz="2400" dirty="0">
              <a:solidFill>
                <a:srgbClr val="00206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002060"/>
                </a:solidFill>
              </a:rPr>
              <a:t>Mistura de naturezas é a maior causa de erro.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CA44C9C8-D1DF-78C5-5A46-9F97BDBE8CB7}"/>
              </a:ext>
            </a:extLst>
          </p:cNvPr>
          <p:cNvSpPr txBox="1"/>
          <p:nvPr/>
        </p:nvSpPr>
        <p:spPr>
          <a:xfrm>
            <a:off x="6172200" y="2134120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FGTS USADO PARA COMPRA DE IMÓVEL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95F9CDA-4745-0253-919B-3C0F619F6134}"/>
              </a:ext>
            </a:extLst>
          </p:cNvPr>
          <p:cNvSpPr txBox="1"/>
          <p:nvPr/>
        </p:nvSpPr>
        <p:spPr>
          <a:xfrm>
            <a:off x="6172200" y="2595786"/>
            <a:ext cx="54864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Quando o FGTS é utilizado para aquisição imobiliária: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Não é rendimento tributável.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Mas exige: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✔ atualização do valor do bem na ficha “Bens e Direitos”.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Exemplo: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Imóvel = R$ 300.000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FGTS utilizado = R$ 50.000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➡ O valor pago compõe o custo de aquisição do imóvel.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31CAC726-8B9C-74FD-178B-F55BDD82CD4E}"/>
              </a:ext>
            </a:extLst>
          </p:cNvPr>
          <p:cNvSpPr txBox="1"/>
          <p:nvPr/>
        </p:nvSpPr>
        <p:spPr>
          <a:xfrm>
            <a:off x="12039600" y="2134120"/>
            <a:ext cx="4804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FGTS E EVOLUÇÃO PATRIMONIAL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0FCE60FB-E4C4-FE76-B0F0-CEEFE0A8EADC}"/>
              </a:ext>
            </a:extLst>
          </p:cNvPr>
          <p:cNvSpPr txBox="1"/>
          <p:nvPr/>
        </p:nvSpPr>
        <p:spPr>
          <a:xfrm>
            <a:off x="12039601" y="2642713"/>
            <a:ext cx="54864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Mesmo sendo isento, o FGTS explica aumento de patrimônio.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Exemplo clássico: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Contribuinte compra carro após saque FGTS.</a:t>
            </a:r>
          </a:p>
          <a:p>
            <a:pPr>
              <a:buNone/>
            </a:pPr>
            <a:r>
              <a:rPr lang="pt-BR" sz="2400" dirty="0">
                <a:solidFill>
                  <a:srgbClr val="002060"/>
                </a:solidFill>
              </a:rPr>
              <a:t>Se não declarar: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🚨 Receita identifica incompatibilidade financeira.</a:t>
            </a:r>
          </a:p>
          <a:p>
            <a:pPr>
              <a:buNone/>
            </a:pPr>
            <a:r>
              <a:rPr lang="pt-BR" sz="2400" dirty="0" err="1">
                <a:solidFill>
                  <a:srgbClr val="002060"/>
                </a:solidFill>
              </a:rPr>
              <a:t>Obs</a:t>
            </a:r>
            <a:r>
              <a:rPr lang="pt-BR" sz="2400" dirty="0">
                <a:solidFill>
                  <a:srgbClr val="002060"/>
                </a:solidFill>
              </a:rPr>
              <a:t>: O FGTS justifica a origem do recurso.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992B14-C429-A762-3C4D-D5D85A431A24}"/>
              </a:ext>
            </a:extLst>
          </p:cNvPr>
          <p:cNvSpPr txBox="1"/>
          <p:nvPr/>
        </p:nvSpPr>
        <p:spPr>
          <a:xfrm>
            <a:off x="4115101" y="7385230"/>
            <a:ext cx="4773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</a:rPr>
              <a:t>FGTS E MALHA FINA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428EAFD-8C2E-38E0-82FF-52582BA4DC58}"/>
              </a:ext>
            </a:extLst>
          </p:cNvPr>
          <p:cNvSpPr txBox="1"/>
          <p:nvPr/>
        </p:nvSpPr>
        <p:spPr>
          <a:xfrm>
            <a:off x="4115101" y="7893822"/>
            <a:ext cx="520473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>
                <a:solidFill>
                  <a:srgbClr val="002060"/>
                </a:solidFill>
              </a:rPr>
              <a:t>Situações frequentes: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</a:rPr>
              <a:t>❌ Não declarar saque elevado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❌ Declarar valor diferente do informe da Caixa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❌ Informar como rendimento tributável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❌ Não atualizar bens adquiridos com FGTS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FF7AE54-2ECD-7E87-DEB9-3D3B639AC733}"/>
              </a:ext>
            </a:extLst>
          </p:cNvPr>
          <p:cNvSpPr txBox="1"/>
          <p:nvPr/>
        </p:nvSpPr>
        <p:spPr>
          <a:xfrm>
            <a:off x="10948277" y="6597258"/>
            <a:ext cx="5715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000" dirty="0">
                <a:solidFill>
                  <a:srgbClr val="002060"/>
                </a:solidFill>
              </a:rPr>
              <a:t>• Preciso declarar FGTS se não saquei?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➡ Não.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</a:rPr>
              <a:t>• FGTS paga imposto?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➡ Não.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</a:rPr>
              <a:t>• Multa de 40% é tributada?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➡ Não.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</a:rPr>
              <a:t>• FGTS usado em imóvel precisa declarar?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➡ Sim, no bem adquirido.</a:t>
            </a:r>
          </a:p>
          <a:p>
            <a:pPr>
              <a:buNone/>
            </a:pPr>
            <a:r>
              <a:rPr lang="pt-BR" sz="2000" dirty="0">
                <a:solidFill>
                  <a:srgbClr val="002060"/>
                </a:solidFill>
              </a:rPr>
              <a:t>• Saque-aniversário muda algo?</a:t>
            </a:r>
            <a:br>
              <a:rPr lang="pt-BR" sz="2000" dirty="0">
                <a:solidFill>
                  <a:srgbClr val="002060"/>
                </a:solidFill>
              </a:rPr>
            </a:br>
            <a:r>
              <a:rPr lang="pt-BR" sz="2000" dirty="0">
                <a:solidFill>
                  <a:srgbClr val="002060"/>
                </a:solidFill>
              </a:rPr>
              <a:t>➡ Continua isento.</a:t>
            </a:r>
          </a:p>
        </p:txBody>
      </p:sp>
    </p:spTree>
    <p:extLst>
      <p:ext uri="{BB962C8B-B14F-4D97-AF65-F5344CB8AC3E}">
        <p14:creationId xmlns:p14="http://schemas.microsoft.com/office/powerpoint/2010/main" val="1024061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  <p:bldP spid="21" grpId="0"/>
      <p:bldP spid="23" grpId="0"/>
      <p:bldP spid="25" grpId="0"/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BC720-34DB-A495-2765-C027126A66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A4DCD43-BDEA-E041-D689-8FD7875EF032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CB2AD76-EC84-F855-1A19-A66E9A7F5C54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B10E538-AF68-8564-9156-6AC20876FCC5}"/>
              </a:ext>
            </a:extLst>
          </p:cNvPr>
          <p:cNvSpPr txBox="1"/>
          <p:nvPr/>
        </p:nvSpPr>
        <p:spPr>
          <a:xfrm>
            <a:off x="1028700" y="1095375"/>
            <a:ext cx="132969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1.5 </a:t>
            </a:r>
            <a:r>
              <a:rPr lang="pt-BR" sz="8000" dirty="0"/>
              <a:t>HERANÇA E DOAÇÃO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D68A554-8D3A-BAA3-88FF-3871FBB26A30}"/>
              </a:ext>
            </a:extLst>
          </p:cNvPr>
          <p:cNvSpPr txBox="1"/>
          <p:nvPr/>
        </p:nvSpPr>
        <p:spPr>
          <a:xfrm>
            <a:off x="1020233" y="3191748"/>
            <a:ext cx="9691006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✔ Isentas de IRPF</a:t>
            </a:r>
          </a:p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✔ Sujeitas ao ITCMD (estadual)</a:t>
            </a:r>
          </a:p>
          <a:p>
            <a:pPr>
              <a:lnSpc>
                <a:spcPct val="150000"/>
              </a:lnSpc>
              <a:buNone/>
            </a:pPr>
            <a:endParaRPr lang="pt-BR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Na declaração:</a:t>
            </a:r>
          </a:p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• Informar em rendimentos isentos</a:t>
            </a:r>
          </a:p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• Atualizar bens recebidos.</a:t>
            </a: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id="{9A86A368-957A-5302-9F67-3CB74EAD0C73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04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E8D1CA-7462-4C07-CCCE-B62AA9924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B3E7ADE0-720A-2611-B708-DB560A03DC5B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C1DDBA9-A3AF-BCE9-5098-6720795333A1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9FEDE03-DF86-ED4C-6401-B0C609E83C93}"/>
              </a:ext>
            </a:extLst>
          </p:cNvPr>
          <p:cNvSpPr txBox="1"/>
          <p:nvPr/>
        </p:nvSpPr>
        <p:spPr>
          <a:xfrm>
            <a:off x="1028700" y="1095375"/>
            <a:ext cx="132969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1.6 </a:t>
            </a:r>
            <a:r>
              <a:rPr lang="pt-BR" sz="8000" dirty="0"/>
              <a:t>RENDIMENTOS DE POUPANÇA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85B54650-F71F-7C1C-074A-682A3B5C1283}"/>
              </a:ext>
            </a:extLst>
          </p:cNvPr>
          <p:cNvSpPr txBox="1"/>
          <p:nvPr/>
        </p:nvSpPr>
        <p:spPr>
          <a:xfrm>
            <a:off x="1001486" y="3276198"/>
            <a:ext cx="969100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3200" dirty="0">
                <a:solidFill>
                  <a:srgbClr val="002060"/>
                </a:solidFill>
              </a:rPr>
              <a:t>• Totalmente isentos para pessoa física</a:t>
            </a:r>
          </a:p>
          <a:p>
            <a:pPr>
              <a:lnSpc>
                <a:spcPct val="150000"/>
              </a:lnSpc>
              <a:buNone/>
            </a:pPr>
            <a:r>
              <a:rPr lang="pt-BR" sz="3200" dirty="0">
                <a:solidFill>
                  <a:srgbClr val="002060"/>
                </a:solidFill>
              </a:rPr>
              <a:t>• Devem ser informados pelo valor anual.</a:t>
            </a:r>
          </a:p>
          <a:p>
            <a:pPr>
              <a:lnSpc>
                <a:spcPct val="150000"/>
              </a:lnSpc>
              <a:buNone/>
            </a:pPr>
            <a:endParaRPr lang="pt-BR" sz="32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Erro comum: </a:t>
            </a:r>
            <a:r>
              <a:rPr lang="pt-BR" sz="3200" dirty="0">
                <a:solidFill>
                  <a:srgbClr val="002060"/>
                </a:solidFill>
              </a:rPr>
              <a:t>Declarar como rendimento tributável.</a:t>
            </a: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id="{73E5044C-9857-9864-54AA-493AFA54A7B7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677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0F9EA-9E5A-E1AA-8CE4-31A954A7C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5A83C94-D747-B025-8941-F9D5AD8F74D4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EA47A3-3635-5F56-D072-B8F19D5FBB3E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2F22CD4-CDAD-79A4-62F8-30734E6B8A99}"/>
              </a:ext>
            </a:extLst>
          </p:cNvPr>
          <p:cNvSpPr txBox="1"/>
          <p:nvPr/>
        </p:nvSpPr>
        <p:spPr>
          <a:xfrm>
            <a:off x="1028700" y="1095375"/>
            <a:ext cx="132969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1.6 </a:t>
            </a:r>
            <a:r>
              <a:rPr lang="pt-BR" sz="8000" dirty="0"/>
              <a:t>ERROS MAIS COMUNS (ISENTOS)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8BE1814-8028-9F5D-0DB3-9EFC580CEC2C}"/>
              </a:ext>
            </a:extLst>
          </p:cNvPr>
          <p:cNvSpPr txBox="1"/>
          <p:nvPr/>
        </p:nvSpPr>
        <p:spPr>
          <a:xfrm>
            <a:off x="1028700" y="3839521"/>
            <a:ext cx="9691006" cy="3059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❌ Não declarar </a:t>
            </a:r>
            <a:r>
              <a:rPr lang="pt-BR" sz="3600" b="1" dirty="0">
                <a:solidFill>
                  <a:srgbClr val="002060"/>
                </a:solidFill>
              </a:rPr>
              <a:t>rendimento</a:t>
            </a:r>
            <a:r>
              <a:rPr lang="pt-BR" sz="3200" b="1" dirty="0">
                <a:solidFill>
                  <a:srgbClr val="002060"/>
                </a:solidFill>
              </a:rPr>
              <a:t> isento</a:t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>❌ Declarar em ficha errada</a:t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>❌ Não justificar aumento patrimonial</a:t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3200" b="1" dirty="0">
                <a:solidFill>
                  <a:srgbClr val="002060"/>
                </a:solidFill>
              </a:rPr>
              <a:t>❌ Confundir indenização com salário</a:t>
            </a: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id="{951FCF82-BD64-5DE5-A8B1-8854CB9D032B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440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8CA61-00BC-70E7-A931-BA210FBED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033DF118-30D2-EE72-AF77-F887D9B8D6F2}"/>
              </a:ext>
            </a:extLst>
          </p:cNvPr>
          <p:cNvSpPr/>
          <p:nvPr/>
        </p:nvSpPr>
        <p:spPr>
          <a:xfrm>
            <a:off x="12122818" y="8572500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EB556167-9A0F-3D9F-5976-A0E52FE5EAB3}"/>
              </a:ext>
            </a:extLst>
          </p:cNvPr>
          <p:cNvSpPr/>
          <p:nvPr/>
        </p:nvSpPr>
        <p:spPr>
          <a:xfrm rot="-10800000">
            <a:off x="13890262" y="-324172"/>
            <a:ext cx="5156629" cy="3867472"/>
          </a:xfrm>
          <a:custGeom>
            <a:avLst/>
            <a:gdLst/>
            <a:ahLst/>
            <a:cxnLst/>
            <a:rect l="l" t="t" r="r" b="b"/>
            <a:pathLst>
              <a:path w="5156629" h="3867472">
                <a:moveTo>
                  <a:pt x="0" y="0"/>
                </a:moveTo>
                <a:lnTo>
                  <a:pt x="5156629" y="0"/>
                </a:lnTo>
                <a:lnTo>
                  <a:pt x="5156629" y="3867471"/>
                </a:lnTo>
                <a:lnTo>
                  <a:pt x="0" y="3867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E9CDAAAB-8B37-97FB-8CE3-01BD1CB49562}"/>
              </a:ext>
            </a:extLst>
          </p:cNvPr>
          <p:cNvGrpSpPr/>
          <p:nvPr/>
        </p:nvGrpSpPr>
        <p:grpSpPr>
          <a:xfrm>
            <a:off x="13579782" y="1716578"/>
            <a:ext cx="3940208" cy="7803186"/>
            <a:chOff x="0" y="0"/>
            <a:chExt cx="5253611" cy="104042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9545613-6CCC-9DEB-119A-49BDD939E4C1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DB28E5AD-308A-978A-D30C-56BD7B7B86E2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E4DDB843-0C5F-2EFA-61C7-2EDA5C5F8B0B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AF81F927-07E0-95D3-5F3A-BFA9CEA1A3EB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5185040-16CC-8283-F9BA-25293095E99D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484DAF01-C637-D451-76BB-FCEBD4313C01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CF5800-B7D9-5430-15AA-D6058977DFA7}"/>
              </a:ext>
            </a:extLst>
          </p:cNvPr>
          <p:cNvSpPr txBox="1"/>
          <p:nvPr/>
        </p:nvSpPr>
        <p:spPr>
          <a:xfrm>
            <a:off x="1065410" y="2028301"/>
            <a:ext cx="132969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dirty="0"/>
              <a:t>2. TRIBUTAÇÃO EXCLUSIVA NA FONTE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DD45143-3FB3-FDB1-7D78-28A7632E01E8}"/>
              </a:ext>
            </a:extLst>
          </p:cNvPr>
          <p:cNvSpPr txBox="1"/>
          <p:nvPr/>
        </p:nvSpPr>
        <p:spPr>
          <a:xfrm>
            <a:off x="1065410" y="4431844"/>
            <a:ext cx="10058400" cy="196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Rendimentos cujo imposto: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Já foi definitivamente retido;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Não entra no cálculo anual do IR.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1E67B21-CC24-3FD1-BD4B-3353D8BF7EE8}"/>
              </a:ext>
            </a:extLst>
          </p:cNvPr>
          <p:cNvCxnSpPr/>
          <p:nvPr/>
        </p:nvCxnSpPr>
        <p:spPr>
          <a:xfrm>
            <a:off x="1142173" y="4305300"/>
            <a:ext cx="1219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83FB162-0AB8-E3E9-8B3F-FCC47D5853AE}"/>
              </a:ext>
            </a:extLst>
          </p:cNvPr>
          <p:cNvSpPr txBox="1"/>
          <p:nvPr/>
        </p:nvSpPr>
        <p:spPr>
          <a:xfrm>
            <a:off x="1065410" y="7124700"/>
            <a:ext cx="100584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Importante: </a:t>
            </a:r>
            <a:r>
              <a:rPr lang="pt-BR" sz="2800" dirty="0">
                <a:solidFill>
                  <a:srgbClr val="002060"/>
                </a:solidFill>
              </a:rPr>
              <a:t>Tributação encerrada na fonte pagadora.</a:t>
            </a:r>
            <a:endParaRPr lang="pt-BR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79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8D9226-675F-2801-C222-2471E8FBC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7CA92B2-C0D7-C7B9-B751-E696DB210954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642BC9D-6A7E-B83C-735A-F566277181C3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5FA43D6-900D-C1D2-24E0-BCC82B260B53}"/>
              </a:ext>
            </a:extLst>
          </p:cNvPr>
          <p:cNvSpPr txBox="1"/>
          <p:nvPr/>
        </p:nvSpPr>
        <p:spPr>
          <a:xfrm>
            <a:off x="1028700" y="1095375"/>
            <a:ext cx="13296900" cy="962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2. </a:t>
            </a:r>
            <a:r>
              <a:rPr lang="pt-BR" sz="4800" dirty="0"/>
              <a:t>TRIBUTAÇÃO EXCLUSIVA NA FONTE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7B11E9-8DD9-2C9F-A0D4-A9B37A94B6C1}"/>
              </a:ext>
            </a:extLst>
          </p:cNvPr>
          <p:cNvSpPr txBox="1"/>
          <p:nvPr/>
        </p:nvSpPr>
        <p:spPr>
          <a:xfrm>
            <a:off x="1034143" y="2476500"/>
            <a:ext cx="9691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PRINCIPAIS EXEMPLOS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2471DB-C43D-A4DA-21C0-3CCE7FDB35EA}"/>
              </a:ext>
            </a:extLst>
          </p:cNvPr>
          <p:cNvSpPr txBox="1"/>
          <p:nvPr/>
        </p:nvSpPr>
        <p:spPr>
          <a:xfrm>
            <a:off x="1028700" y="3697585"/>
            <a:ext cx="4358989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2.1 13º salário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2.2 Aplicações financeiras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2.3 Ganhos em loteria</a:t>
            </a:r>
          </a:p>
        </p:txBody>
      </p:sp>
      <p:pic>
        <p:nvPicPr>
          <p:cNvPr id="19" name="Gráfico 18" descr="Pince para ampliar estrutura de tópicos">
            <a:hlinkClick r:id="rId4" action="ppaction://hlinksldjump"/>
            <a:extLst>
              <a:ext uri="{FF2B5EF4-FFF2-40B4-BE49-F238E27FC236}">
                <a16:creationId xmlns:a16="http://schemas.microsoft.com/office/drawing/2014/main" id="{D31588F0-904B-010F-271C-73B715E39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18924">
            <a:off x="5047259" y="3835484"/>
            <a:ext cx="772885" cy="77288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1C5CFCA-11ED-F4A6-790F-613D3399C451}"/>
              </a:ext>
            </a:extLst>
          </p:cNvPr>
          <p:cNvSpPr txBox="1"/>
          <p:nvPr/>
        </p:nvSpPr>
        <p:spPr>
          <a:xfrm>
            <a:off x="9829800" y="3479444"/>
            <a:ext cx="6934200" cy="1318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</a:rPr>
              <a:t>2.4 Juros sobre capital próprio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2.5 Participação nos lucros (PLR)</a:t>
            </a:r>
            <a:endParaRPr lang="pt-BR" sz="2800" dirty="0"/>
          </a:p>
        </p:txBody>
      </p:sp>
      <p:pic>
        <p:nvPicPr>
          <p:cNvPr id="22" name="Gráfico 21" descr="Pince para ampliar estrutura de tópicos">
            <a:hlinkClick r:id="rId7" action="ppaction://hlinksldjump"/>
            <a:extLst>
              <a:ext uri="{FF2B5EF4-FFF2-40B4-BE49-F238E27FC236}">
                <a16:creationId xmlns:a16="http://schemas.microsoft.com/office/drawing/2014/main" id="{D144C34B-DC90-7C49-5623-9F8D75D08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8924">
            <a:off x="5592535" y="4727372"/>
            <a:ext cx="772885" cy="772885"/>
          </a:xfrm>
          <a:prstGeom prst="rect">
            <a:avLst/>
          </a:prstGeom>
        </p:spPr>
      </p:pic>
      <p:pic>
        <p:nvPicPr>
          <p:cNvPr id="24" name="Gráfico 23" descr="Pince para ampliar estrutura de tópicos">
            <a:hlinkClick r:id="rId7" action="ppaction://hlinksldjump"/>
            <a:extLst>
              <a:ext uri="{FF2B5EF4-FFF2-40B4-BE49-F238E27FC236}">
                <a16:creationId xmlns:a16="http://schemas.microsoft.com/office/drawing/2014/main" id="{88919298-18DA-3EF6-D220-826F337EDC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8924">
            <a:off x="14407613" y="3374202"/>
            <a:ext cx="772885" cy="772885"/>
          </a:xfrm>
          <a:prstGeom prst="rect">
            <a:avLst/>
          </a:prstGeom>
        </p:spPr>
      </p:pic>
      <p:pic>
        <p:nvPicPr>
          <p:cNvPr id="25" name="Gráfico 24" descr="Pince para ampliar estrutura de tópicos">
            <a:hlinkClick r:id="rId7" action="ppaction://hlinksldjump"/>
            <a:extLst>
              <a:ext uri="{FF2B5EF4-FFF2-40B4-BE49-F238E27FC236}">
                <a16:creationId xmlns:a16="http://schemas.microsoft.com/office/drawing/2014/main" id="{632EB207-F6DA-10D5-3908-2D951D09B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8924">
            <a:off x="4555303" y="5527790"/>
            <a:ext cx="772885" cy="77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16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56D6B-594D-1E99-89BD-E54D4A48B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ulado Duplo 8">
            <a:extLst>
              <a:ext uri="{FF2B5EF4-FFF2-40B4-BE49-F238E27FC236}">
                <a16:creationId xmlns:a16="http://schemas.microsoft.com/office/drawing/2014/main" id="{BF36F83B-7C13-6C6D-9C37-F970EB910C58}"/>
              </a:ext>
            </a:extLst>
          </p:cNvPr>
          <p:cNvSpPr/>
          <p:nvPr/>
        </p:nvSpPr>
        <p:spPr>
          <a:xfrm>
            <a:off x="-154823" y="8796366"/>
            <a:ext cx="18669000" cy="2498123"/>
          </a:xfrm>
          <a:prstGeom prst="doubleWave">
            <a:avLst/>
          </a:prstGeom>
          <a:blipFill dpi="0" rotWithShape="1">
            <a:blip r:embed="rId3">
              <a:alphaModFix am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3" t="-95679" r="-233" b="-133751"/>
            </a:stretch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699CC57-19B1-3B1B-723B-D8E7ADBE9B86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E3B5173-9510-83E0-B721-B284BF87A1A4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411553F-8100-918D-58A7-52E1A7660CA1}"/>
              </a:ext>
            </a:extLst>
          </p:cNvPr>
          <p:cNvSpPr txBox="1"/>
          <p:nvPr/>
        </p:nvSpPr>
        <p:spPr>
          <a:xfrm>
            <a:off x="1028700" y="1095375"/>
            <a:ext cx="132969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2.1 </a:t>
            </a:r>
            <a:r>
              <a:rPr lang="pt-BR" sz="8000" dirty="0"/>
              <a:t>13º SALÁRIO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2B8BC1C-AF0C-D59C-1669-09B0C43541C8}"/>
              </a:ext>
            </a:extLst>
          </p:cNvPr>
          <p:cNvSpPr txBox="1"/>
          <p:nvPr/>
        </p:nvSpPr>
        <p:spPr>
          <a:xfrm>
            <a:off x="1028700" y="2324100"/>
            <a:ext cx="9691006" cy="196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Características: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Tributação exclusiva;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Não soma aos salários anuais</a:t>
            </a:r>
          </a:p>
        </p:txBody>
      </p:sp>
      <p:sp>
        <p:nvSpPr>
          <p:cNvPr id="7" name="Seta: para a Esquerda 6">
            <a:hlinkClick r:id="rId6" action="ppaction://hlinksldjump"/>
            <a:extLst>
              <a:ext uri="{FF2B5EF4-FFF2-40B4-BE49-F238E27FC236}">
                <a16:creationId xmlns:a16="http://schemas.microsoft.com/office/drawing/2014/main" id="{31458D39-3D60-4361-3041-585ED79560D3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4BD0A36-AEBC-C106-908F-4959BD632B06}"/>
              </a:ext>
            </a:extLst>
          </p:cNvPr>
          <p:cNvSpPr txBox="1"/>
          <p:nvPr/>
        </p:nvSpPr>
        <p:spPr>
          <a:xfrm>
            <a:off x="1028700" y="5143500"/>
            <a:ext cx="72771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Erro comum: </a:t>
            </a:r>
            <a:r>
              <a:rPr lang="pt-BR" sz="2800" dirty="0">
                <a:solidFill>
                  <a:srgbClr val="002060"/>
                </a:solidFill>
              </a:rPr>
              <a:t>Somar ao rendimento tributável.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AF877FB7-3FB9-1E76-ACA4-2675F4657A20}"/>
              </a:ext>
            </a:extLst>
          </p:cNvPr>
          <p:cNvSpPr txBox="1"/>
          <p:nvPr/>
        </p:nvSpPr>
        <p:spPr>
          <a:xfrm>
            <a:off x="9480097" y="1012371"/>
            <a:ext cx="6438900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2.2 </a:t>
            </a:r>
            <a:r>
              <a:rPr lang="pt-BR" sz="8000" dirty="0"/>
              <a:t>APLICAÇÕES FINANCEIRAS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DEAE91E-DE3D-8141-CBF3-BAECB4A6E2D2}"/>
              </a:ext>
            </a:extLst>
          </p:cNvPr>
          <p:cNvSpPr txBox="1"/>
          <p:nvPr/>
        </p:nvSpPr>
        <p:spPr>
          <a:xfrm>
            <a:off x="9480097" y="3929753"/>
            <a:ext cx="9691006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Incluem: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• CDB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• Fundos de investimento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• Tesouro Diret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C4FB606-E974-9F02-46DA-0B28C82B16A0}"/>
              </a:ext>
            </a:extLst>
          </p:cNvPr>
          <p:cNvSpPr txBox="1"/>
          <p:nvPr/>
        </p:nvSpPr>
        <p:spPr>
          <a:xfrm>
            <a:off x="9496426" y="6538722"/>
            <a:ext cx="7869742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Imposto: </a:t>
            </a:r>
            <a:r>
              <a:rPr lang="pt-BR" sz="2800" dirty="0">
                <a:solidFill>
                  <a:srgbClr val="002060"/>
                </a:solidFill>
              </a:rPr>
              <a:t>Retido automaticamente conforme prazo.</a:t>
            </a:r>
          </a:p>
        </p:txBody>
      </p:sp>
    </p:spTree>
    <p:extLst>
      <p:ext uri="{BB962C8B-B14F-4D97-AF65-F5344CB8AC3E}">
        <p14:creationId xmlns:p14="http://schemas.microsoft.com/office/powerpoint/2010/main" val="409792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06666-35DA-1B40-3FC9-04D8344E0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0925A1DB-D0C6-9D2D-4D9A-A2431F85FDBE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7617B-F6AA-CB52-B27E-5004AD6F3364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Seta: para a Esquerda 6">
            <a:hlinkClick r:id="rId5" action="ppaction://hlinksldjump"/>
            <a:extLst>
              <a:ext uri="{FF2B5EF4-FFF2-40B4-BE49-F238E27FC236}">
                <a16:creationId xmlns:a16="http://schemas.microsoft.com/office/drawing/2014/main" id="{40561ABE-D9AE-C24C-8FB3-AC4E15AA5FD4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392CD3A2-98F1-AB26-AC25-670F02F79E22}"/>
              </a:ext>
            </a:extLst>
          </p:cNvPr>
          <p:cNvSpPr txBox="1"/>
          <p:nvPr/>
        </p:nvSpPr>
        <p:spPr>
          <a:xfrm>
            <a:off x="914400" y="1095375"/>
            <a:ext cx="8147957" cy="3116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2.3 </a:t>
            </a:r>
            <a:r>
              <a:rPr lang="pt-BR" sz="8000" dirty="0"/>
              <a:t>PLR (Participação nos Lucros)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5C7DE7E-8027-2B38-7528-63C5A6CBF970}"/>
              </a:ext>
            </a:extLst>
          </p:cNvPr>
          <p:cNvSpPr txBox="1"/>
          <p:nvPr/>
        </p:nvSpPr>
        <p:spPr>
          <a:xfrm>
            <a:off x="914400" y="4325225"/>
            <a:ext cx="9691006" cy="196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Possui tabela própria: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Tributação exclusiva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Não integra salário anual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B60DAD2-8AF2-FE8F-3732-BE36E3F852DA}"/>
              </a:ext>
            </a:extLst>
          </p:cNvPr>
          <p:cNvSpPr txBox="1"/>
          <p:nvPr/>
        </p:nvSpPr>
        <p:spPr>
          <a:xfrm>
            <a:off x="914400" y="6797162"/>
            <a:ext cx="9691006" cy="131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Dúvida frequente: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 “Aumenta meu imposto anual?” ❌ Não.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98549428-DAAD-DC29-83C4-EB8B196B510C}"/>
              </a:ext>
            </a:extLst>
          </p:cNvPr>
          <p:cNvSpPr txBox="1"/>
          <p:nvPr/>
        </p:nvSpPr>
        <p:spPr>
          <a:xfrm>
            <a:off x="9954986" y="1495010"/>
            <a:ext cx="8147957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2.4 </a:t>
            </a:r>
            <a:r>
              <a:rPr lang="pt-BR" sz="8000" dirty="0"/>
              <a:t>LOTERIAS E PRÊMIOS</a:t>
            </a:r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D2E88BD-7B70-43EC-77B5-BB539C9D58F8}"/>
              </a:ext>
            </a:extLst>
          </p:cNvPr>
          <p:cNvSpPr txBox="1"/>
          <p:nvPr/>
        </p:nvSpPr>
        <p:spPr>
          <a:xfrm>
            <a:off x="9954986" y="4828984"/>
            <a:ext cx="6705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• Imposto retido na fonte;</a:t>
            </a:r>
          </a:p>
          <a:p>
            <a:r>
              <a:rPr lang="pt-BR" sz="2800" dirty="0">
                <a:solidFill>
                  <a:srgbClr val="002060"/>
                </a:solidFill>
              </a:rPr>
              <a:t>• Contribuinte recebe valor líquido;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01449C0-6920-9E5A-AC10-EDD4B4190B66}"/>
              </a:ext>
            </a:extLst>
          </p:cNvPr>
          <p:cNvSpPr txBox="1"/>
          <p:nvPr/>
        </p:nvSpPr>
        <p:spPr>
          <a:xfrm>
            <a:off x="9944100" y="7066787"/>
            <a:ext cx="73152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Na declaração: </a:t>
            </a:r>
            <a:r>
              <a:rPr lang="pt-BR" sz="2800" dirty="0">
                <a:solidFill>
                  <a:srgbClr val="002060"/>
                </a:solidFill>
              </a:rPr>
              <a:t>Informar apenas para registro patrimonial.</a:t>
            </a:r>
          </a:p>
        </p:txBody>
      </p:sp>
    </p:spTree>
    <p:extLst>
      <p:ext uri="{BB962C8B-B14F-4D97-AF65-F5344CB8AC3E}">
        <p14:creationId xmlns:p14="http://schemas.microsoft.com/office/powerpoint/2010/main" val="3820025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DA4F4-66A9-852B-A4A4-9A83FD340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ndulado Duplo 8">
            <a:extLst>
              <a:ext uri="{FF2B5EF4-FFF2-40B4-BE49-F238E27FC236}">
                <a16:creationId xmlns:a16="http://schemas.microsoft.com/office/drawing/2014/main" id="{A4BDAAA0-5137-B26F-3924-41A543988085}"/>
              </a:ext>
            </a:extLst>
          </p:cNvPr>
          <p:cNvSpPr/>
          <p:nvPr/>
        </p:nvSpPr>
        <p:spPr>
          <a:xfrm>
            <a:off x="-154823" y="8796366"/>
            <a:ext cx="18669000" cy="2498123"/>
          </a:xfrm>
          <a:prstGeom prst="doubleWave">
            <a:avLst/>
          </a:prstGeom>
          <a:blipFill dpi="0" rotWithShape="1">
            <a:blip r:embed="rId3">
              <a:alphaModFix amt="8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33" t="-95679" r="-233" b="-133751"/>
            </a:stretch>
          </a:blip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B39E7A4-025C-11BF-07CC-9FB1A9FEF417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CD4BEE6-F530-F227-FA33-35F0C2825A86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B9799023-A445-8A47-ED85-F4752760A410}"/>
              </a:ext>
            </a:extLst>
          </p:cNvPr>
          <p:cNvSpPr txBox="1"/>
          <p:nvPr/>
        </p:nvSpPr>
        <p:spPr>
          <a:xfrm>
            <a:off x="1028700" y="1095375"/>
            <a:ext cx="14710948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2.2 </a:t>
            </a:r>
            <a:r>
              <a:rPr lang="pt-BR" sz="8000" dirty="0"/>
              <a:t>ERROS COMUNS (EXCLUSIVA)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F2C8288-E57C-5169-0C48-2ED8E1E34A4C}"/>
              </a:ext>
            </a:extLst>
          </p:cNvPr>
          <p:cNvSpPr txBox="1"/>
          <p:nvPr/>
        </p:nvSpPr>
        <p:spPr>
          <a:xfrm>
            <a:off x="1028700" y="2847240"/>
            <a:ext cx="9691006" cy="290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❌ Declarar como rendimento tributável;</a:t>
            </a:r>
          </a:p>
          <a:p>
            <a:pPr>
              <a:lnSpc>
                <a:spcPct val="20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❌ Omitir aplicações financeiras;</a:t>
            </a:r>
          </a:p>
          <a:p>
            <a:pPr>
              <a:lnSpc>
                <a:spcPct val="20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❌ Duplicar valores</a:t>
            </a:r>
          </a:p>
        </p:txBody>
      </p:sp>
      <p:sp>
        <p:nvSpPr>
          <p:cNvPr id="7" name="Seta: para a Esquerda 6">
            <a:hlinkClick r:id="rId6" action="ppaction://hlinksldjump"/>
            <a:extLst>
              <a:ext uri="{FF2B5EF4-FFF2-40B4-BE49-F238E27FC236}">
                <a16:creationId xmlns:a16="http://schemas.microsoft.com/office/drawing/2014/main" id="{01E0C4A1-8DF1-6ED5-4C41-FB20066F1DDB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034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6F86-BEC1-1170-76FD-0BCDEDC8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FECA62E8-BFA9-7BD2-9BBD-7DF6286A2983}"/>
              </a:ext>
            </a:extLst>
          </p:cNvPr>
          <p:cNvSpPr/>
          <p:nvPr/>
        </p:nvSpPr>
        <p:spPr>
          <a:xfrm>
            <a:off x="12122818" y="8572500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855E4BD-5663-E89E-A2CD-CB7BA90A264B}"/>
              </a:ext>
            </a:extLst>
          </p:cNvPr>
          <p:cNvSpPr/>
          <p:nvPr/>
        </p:nvSpPr>
        <p:spPr>
          <a:xfrm rot="-10800000">
            <a:off x="13890262" y="-324172"/>
            <a:ext cx="5156629" cy="3867472"/>
          </a:xfrm>
          <a:custGeom>
            <a:avLst/>
            <a:gdLst/>
            <a:ahLst/>
            <a:cxnLst/>
            <a:rect l="l" t="t" r="r" b="b"/>
            <a:pathLst>
              <a:path w="5156629" h="3867472">
                <a:moveTo>
                  <a:pt x="0" y="0"/>
                </a:moveTo>
                <a:lnTo>
                  <a:pt x="5156629" y="0"/>
                </a:lnTo>
                <a:lnTo>
                  <a:pt x="5156629" y="3867471"/>
                </a:lnTo>
                <a:lnTo>
                  <a:pt x="0" y="3867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FC37D9B-3DDA-B176-4032-88A698B82A85}"/>
              </a:ext>
            </a:extLst>
          </p:cNvPr>
          <p:cNvGrpSpPr/>
          <p:nvPr/>
        </p:nvGrpSpPr>
        <p:grpSpPr>
          <a:xfrm>
            <a:off x="13579782" y="1716578"/>
            <a:ext cx="3940208" cy="7803186"/>
            <a:chOff x="0" y="0"/>
            <a:chExt cx="5253611" cy="104042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A2CE318-F1CD-2CD9-13E6-824FE38DA4A9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69862D69-C215-2536-221E-EB9948CE17B3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8DFAEDB7-19FB-38B4-CFA4-8158A73C7889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8E146C23-2382-3CBF-52D1-BCD64C74585D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8535A32-317D-79AA-0247-A80F62B447C6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517286F7-7BA8-6016-7209-0D9AFBE5A879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81D79-AF23-8FB0-190B-F6FB447AEFA5}"/>
              </a:ext>
            </a:extLst>
          </p:cNvPr>
          <p:cNvSpPr txBox="1"/>
          <p:nvPr/>
        </p:nvSpPr>
        <p:spPr>
          <a:xfrm>
            <a:off x="1065410" y="2028301"/>
            <a:ext cx="132969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dirty="0"/>
              <a:t>3. RENDIMENTOS RECEBIDOS ACUMULADAMENTE (RRA)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17A8EAC-7A06-1B36-76E1-C8E8862C0CF6}"/>
              </a:ext>
            </a:extLst>
          </p:cNvPr>
          <p:cNvSpPr txBox="1"/>
          <p:nvPr/>
        </p:nvSpPr>
        <p:spPr>
          <a:xfrm>
            <a:off x="1065410" y="4431844"/>
            <a:ext cx="10058400" cy="19616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Valores recebidos de uma só vez referentes a anos anteriores.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Ações trabalhistas;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Benefícios previdenciários atrasados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EDC4ED6B-3639-0041-00A0-FE0C94432CF7}"/>
              </a:ext>
            </a:extLst>
          </p:cNvPr>
          <p:cNvCxnSpPr/>
          <p:nvPr/>
        </p:nvCxnSpPr>
        <p:spPr>
          <a:xfrm>
            <a:off x="1142173" y="4305300"/>
            <a:ext cx="1219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382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Lupa">
            <a:extLst>
              <a:ext uri="{FF2B5EF4-FFF2-40B4-BE49-F238E27FC236}">
                <a16:creationId xmlns:a16="http://schemas.microsoft.com/office/drawing/2014/main" id="{87ACFB30-47C3-3839-E7CE-2F3BB0A25A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8"/>
          <a:stretch>
            <a:fillRect/>
          </a:stretch>
        </p:blipFill>
        <p:spPr>
          <a:xfrm>
            <a:off x="13182600" y="1866900"/>
            <a:ext cx="4671461" cy="5128661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1095375"/>
            <a:ext cx="150495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096"/>
              </a:lnSpc>
            </a:pPr>
            <a:r>
              <a:rPr lang="pt-BR" sz="7360" b="1" spc="-566" dirty="0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  <a:sym typeface="Lucida Sans Semi-Bold"/>
              </a:rPr>
              <a:t>Imposto de Renda 2026</a:t>
            </a:r>
          </a:p>
        </p:txBody>
      </p:sp>
      <p:sp>
        <p:nvSpPr>
          <p:cNvPr id="5" name="Freeform 5"/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BDA5B59-E854-BE06-7D8D-F0E65FFD9FC7}"/>
              </a:ext>
            </a:extLst>
          </p:cNvPr>
          <p:cNvSpPr txBox="1"/>
          <p:nvPr/>
        </p:nvSpPr>
        <p:spPr>
          <a:xfrm>
            <a:off x="1023257" y="2625454"/>
            <a:ext cx="9623280" cy="56773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latin typeface="+mj-lt"/>
                <a:ea typeface="Montserrat"/>
                <a:cs typeface="Montserrat"/>
                <a:sym typeface="Montserrat"/>
              </a:rPr>
              <a:t>Objetivos da Live: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  <a:p>
            <a:pPr algn="just">
              <a:lnSpc>
                <a:spcPts val="3238"/>
              </a:lnSpc>
            </a:pP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D030584F-C097-FD16-554E-C4D0BF365248}"/>
              </a:ext>
            </a:extLst>
          </p:cNvPr>
          <p:cNvSpPr txBox="1"/>
          <p:nvPr/>
        </p:nvSpPr>
        <p:spPr>
          <a:xfrm>
            <a:off x="1012370" y="3400654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Esclarecer a classificação correta dos rendimentos no </a:t>
            </a:r>
            <a:r>
              <a:rPr lang="pt-BR" sz="4400" b="1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IRPF;</a:t>
            </a:r>
            <a:endParaRPr lang="en-US" sz="4400" b="1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D8345230-9A07-174D-501B-2275E3A242A8}"/>
              </a:ext>
            </a:extLst>
          </p:cNvPr>
          <p:cNvSpPr txBox="1"/>
          <p:nvPr/>
        </p:nvSpPr>
        <p:spPr>
          <a:xfrm>
            <a:off x="1023257" y="4157443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Evitar erros comuns na declaração;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7E96D144-2F2C-F0AE-AAD8-1B61EC73967F}"/>
              </a:ext>
            </a:extLst>
          </p:cNvPr>
          <p:cNvSpPr txBox="1"/>
          <p:nvPr/>
        </p:nvSpPr>
        <p:spPr>
          <a:xfrm>
            <a:off x="1012369" y="4977225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</a:t>
            </a:r>
            <a:r>
              <a:rPr lang="pt-BR" sz="4400" dirty="0">
                <a:solidFill>
                  <a:srgbClr val="002060"/>
                </a:solidFill>
              </a:rPr>
              <a:t>Diferenciar tipos de tributação;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BF3FAAA3-DF1D-A383-65AC-3639E163B715}"/>
              </a:ext>
            </a:extLst>
          </p:cNvPr>
          <p:cNvSpPr txBox="1"/>
          <p:nvPr/>
        </p:nvSpPr>
        <p:spPr>
          <a:xfrm>
            <a:off x="1023257" y="5731522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</a:t>
            </a:r>
            <a:r>
              <a:rPr lang="pt-BR" sz="4400" dirty="0">
                <a:solidFill>
                  <a:srgbClr val="002060"/>
                </a:solidFill>
              </a:rPr>
              <a:t>Orientar preenchimento correto no programa IRPF;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4058D4C-2CEA-A7C9-F918-0E3B8D1327CA}"/>
              </a:ext>
            </a:extLst>
          </p:cNvPr>
          <p:cNvSpPr txBox="1"/>
          <p:nvPr/>
        </p:nvSpPr>
        <p:spPr>
          <a:xfrm>
            <a:off x="1023257" y="6491092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</a:t>
            </a:r>
            <a:r>
              <a:rPr lang="pt-BR" sz="4400" dirty="0">
                <a:solidFill>
                  <a:srgbClr val="002060"/>
                </a:solidFill>
              </a:rPr>
              <a:t>Responder dúvidas recorrentes dos contribuintes;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7CB05DC7-DCF3-B080-8F0F-0E8653D02F32}"/>
              </a:ext>
            </a:extLst>
          </p:cNvPr>
          <p:cNvGrpSpPr/>
          <p:nvPr/>
        </p:nvGrpSpPr>
        <p:grpSpPr>
          <a:xfrm>
            <a:off x="-3923673" y="1938962"/>
            <a:ext cx="3940208" cy="7803186"/>
            <a:chOff x="0" y="0"/>
            <a:chExt cx="5253611" cy="10404249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745910D-0DF6-ED19-C597-CFB54FB951C2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id="{A3DA09D8-317D-B9BF-C13E-67BD98F7EB9E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9EAF2F39-ACC7-E735-DA8A-1E89DB7C4759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66E2D45C-28A1-232D-1555-D306CF01859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21" name="Freeform 13">
              <a:extLst>
                <a:ext uri="{FF2B5EF4-FFF2-40B4-BE49-F238E27FC236}">
                  <a16:creationId xmlns:a16="http://schemas.microsoft.com/office/drawing/2014/main" id="{1E2BCF3C-246F-A5D5-E9CB-73D974AE463C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47A9C-0AD6-B2B6-A48A-606C8970D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FAC7C401-E335-1027-CB85-2326E8F171CC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72C283F-7D37-0A9D-9A7A-1BF6639DD44A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6C79BB78-6215-759B-4987-3C571838B9B6}"/>
              </a:ext>
            </a:extLst>
          </p:cNvPr>
          <p:cNvSpPr txBox="1"/>
          <p:nvPr/>
        </p:nvSpPr>
        <p:spPr>
          <a:xfrm>
            <a:off x="1028700" y="1095375"/>
            <a:ext cx="13296900" cy="962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3. </a:t>
            </a:r>
            <a:r>
              <a:rPr lang="pt-BR" sz="4800" dirty="0"/>
              <a:t>TRIBUTAÇÃO EXCLUSIVA NA FONTE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701423-9A6E-2532-1155-390F15852158}"/>
              </a:ext>
            </a:extLst>
          </p:cNvPr>
          <p:cNvSpPr txBox="1"/>
          <p:nvPr/>
        </p:nvSpPr>
        <p:spPr>
          <a:xfrm>
            <a:off x="914400" y="2476500"/>
            <a:ext cx="1165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3.1 POR QUE EXISTE O RRA? Ele existe para evitar tributação injusta.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F9924C9-F86C-7674-4984-582B92061A7D}"/>
              </a:ext>
            </a:extLst>
          </p:cNvPr>
          <p:cNvSpPr txBox="1"/>
          <p:nvPr/>
        </p:nvSpPr>
        <p:spPr>
          <a:xfrm>
            <a:off x="914400" y="3061690"/>
            <a:ext cx="116585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Sem regra RRA:</a:t>
            </a:r>
          </a:p>
          <a:p>
            <a:r>
              <a:rPr lang="pt-BR" sz="2800" dirty="0">
                <a:solidFill>
                  <a:srgbClr val="002060"/>
                </a:solidFill>
              </a:rPr>
              <a:t>➡ contribuinte pagaria imposto maior por receber tudo no mesmo ano.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6E3005B-97BA-3DAD-9781-FA6589EFF7F3}"/>
              </a:ext>
            </a:extLst>
          </p:cNvPr>
          <p:cNvSpPr txBox="1"/>
          <p:nvPr/>
        </p:nvSpPr>
        <p:spPr>
          <a:xfrm>
            <a:off x="914400" y="4391680"/>
            <a:ext cx="969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3.2 FORMAS DE TRIBUTAÇÃO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08F1DF9-E1DE-F104-62E6-8635202DFB69}"/>
              </a:ext>
            </a:extLst>
          </p:cNvPr>
          <p:cNvSpPr txBox="1"/>
          <p:nvPr/>
        </p:nvSpPr>
        <p:spPr>
          <a:xfrm>
            <a:off x="898070" y="4957186"/>
            <a:ext cx="121647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O contribuinte pode optar por:</a:t>
            </a:r>
          </a:p>
          <a:p>
            <a:r>
              <a:rPr lang="pt-BR" sz="2800" dirty="0">
                <a:solidFill>
                  <a:srgbClr val="002060"/>
                </a:solidFill>
              </a:rPr>
              <a:t>1️⃣ Ajuste anual;</a:t>
            </a:r>
          </a:p>
          <a:p>
            <a:r>
              <a:rPr lang="pt-BR" sz="2800" dirty="0">
                <a:solidFill>
                  <a:srgbClr val="002060"/>
                </a:solidFill>
              </a:rPr>
              <a:t>2️⃣ Tributação exclusiva na fonte (regra especial)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>
                <a:solidFill>
                  <a:srgbClr val="002060"/>
                </a:solidFill>
              </a:rPr>
              <a:t>(Regra geral: exclusiva costuma ser mais vantajosa.)</a:t>
            </a:r>
          </a:p>
        </p:txBody>
      </p:sp>
    </p:spTree>
    <p:extLst>
      <p:ext uri="{BB962C8B-B14F-4D97-AF65-F5344CB8AC3E}">
        <p14:creationId xmlns:p14="http://schemas.microsoft.com/office/powerpoint/2010/main" val="16004114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BC022-9D1C-E020-FDE1-57E5DA775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A90C4A3D-41C6-8DA0-6709-DC78F0B5C2C3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253EF91-07C8-41E1-47C6-A3761E852A5B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21E2597B-1345-7346-FE89-136673B8E0DD}"/>
              </a:ext>
            </a:extLst>
          </p:cNvPr>
          <p:cNvSpPr txBox="1"/>
          <p:nvPr/>
        </p:nvSpPr>
        <p:spPr>
          <a:xfrm>
            <a:off x="1013732" y="1284067"/>
            <a:ext cx="13296900" cy="92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5400" dirty="0"/>
              <a:t>3. 1 </a:t>
            </a:r>
            <a:r>
              <a:rPr lang="pt-BR" sz="4400" dirty="0"/>
              <a:t>COMO FUNCIONA O CÁLCULO?</a:t>
            </a:r>
            <a:endParaRPr lang="pt-BR" sz="7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6C856C-580B-4BA5-D5EB-D63F2ACA35D9}"/>
              </a:ext>
            </a:extLst>
          </p:cNvPr>
          <p:cNvSpPr txBox="1"/>
          <p:nvPr/>
        </p:nvSpPr>
        <p:spPr>
          <a:xfrm>
            <a:off x="914400" y="2293750"/>
            <a:ext cx="88228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 Receita considera:</a:t>
            </a:r>
          </a:p>
          <a:p>
            <a:r>
              <a:rPr lang="pt-BR" sz="2800" dirty="0">
                <a:solidFill>
                  <a:srgbClr val="002060"/>
                </a:solidFill>
              </a:rPr>
              <a:t>• Quantidade de meses a que se refere o rendimento;</a:t>
            </a:r>
          </a:p>
          <a:p>
            <a:r>
              <a:rPr lang="pt-BR" sz="2800" dirty="0">
                <a:solidFill>
                  <a:srgbClr val="002060"/>
                </a:solidFill>
              </a:rPr>
              <a:t>• Aplicação proporcional da tabela do IR.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2060"/>
                </a:solidFill>
              </a:rPr>
              <a:t>Tributação diluída no tempo.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BA41669-1F0B-6EFB-F3A3-41BDA3FC8CED}"/>
              </a:ext>
            </a:extLst>
          </p:cNvPr>
          <p:cNvSpPr txBox="1"/>
          <p:nvPr/>
        </p:nvSpPr>
        <p:spPr>
          <a:xfrm>
            <a:off x="914400" y="4696480"/>
            <a:ext cx="969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3.2 EXEMPLO PRÁTICO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227311A-83F8-264C-F02E-045F6D3D71C6}"/>
              </a:ext>
            </a:extLst>
          </p:cNvPr>
          <p:cNvSpPr txBox="1"/>
          <p:nvPr/>
        </p:nvSpPr>
        <p:spPr>
          <a:xfrm>
            <a:off x="898070" y="5335131"/>
            <a:ext cx="733153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Recebimento em 2025: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002060"/>
                </a:solidFill>
              </a:rPr>
              <a:t>R$ 60.000 referentes a 24 meses;</a:t>
            </a:r>
          </a:p>
          <a:p>
            <a:pPr marL="571500" indent="-571500">
              <a:buFont typeface="+mj-lt"/>
              <a:buAutoNum type="romanUcPeriod"/>
            </a:pPr>
            <a:r>
              <a:rPr lang="pt-BR" sz="2800" dirty="0">
                <a:solidFill>
                  <a:srgbClr val="002060"/>
                </a:solidFill>
              </a:rPr>
              <a:t>Cálculo: Base mensal simulada = R$ 2.500</a:t>
            </a:r>
          </a:p>
          <a:p>
            <a:endParaRPr lang="pt-BR" sz="2800" dirty="0">
              <a:solidFill>
                <a:srgbClr val="002060"/>
              </a:solidFill>
            </a:endParaRPr>
          </a:p>
          <a:p>
            <a:r>
              <a:rPr lang="pt-BR" sz="2800" dirty="0">
                <a:solidFill>
                  <a:srgbClr val="002060"/>
                </a:solidFill>
              </a:rPr>
              <a:t>Resultado: Menor carga tributária.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F1956D3-0435-13A6-5D67-EF007D068D7A}"/>
              </a:ext>
            </a:extLst>
          </p:cNvPr>
          <p:cNvSpPr txBox="1"/>
          <p:nvPr/>
        </p:nvSpPr>
        <p:spPr>
          <a:xfrm>
            <a:off x="10605406" y="2684908"/>
            <a:ext cx="65395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PRINCIPAIS DÚVIDAS SOBRE RRA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9D13B3A-81D9-B134-D3D5-B16AE0EE3694}"/>
              </a:ext>
            </a:extLst>
          </p:cNvPr>
          <p:cNvSpPr txBox="1"/>
          <p:nvPr/>
        </p:nvSpPr>
        <p:spPr>
          <a:xfrm>
            <a:off x="10578192" y="3208128"/>
            <a:ext cx="7453994" cy="2941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pt-BR" sz="2400" dirty="0">
                <a:solidFill>
                  <a:srgbClr val="002060"/>
                </a:solidFill>
              </a:rPr>
              <a:t>• Precisa retificar anos anteriores? ❌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• Sempre é exclusivo? ❌ depende da opção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• Advogado entra no cálculo? ✅ sim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• INSS atrasado entra? ✅ sim</a:t>
            </a:r>
          </a:p>
        </p:txBody>
      </p:sp>
    </p:spTree>
    <p:extLst>
      <p:ext uri="{BB962C8B-B14F-4D97-AF65-F5344CB8AC3E}">
        <p14:creationId xmlns:p14="http://schemas.microsoft.com/office/powerpoint/2010/main" val="3448655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08CF60-89CE-70A6-C4D9-A572BD093E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2DE3BB11-7730-453B-F0AD-8371E79BE07E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3ED86C3-B5A2-B7AF-EB56-B9BADB710D02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45AEF1AC-3B7D-B634-893F-1E6A57E16A65}"/>
              </a:ext>
            </a:extLst>
          </p:cNvPr>
          <p:cNvSpPr txBox="1"/>
          <p:nvPr/>
        </p:nvSpPr>
        <p:spPr>
          <a:xfrm>
            <a:off x="1013732" y="1284067"/>
            <a:ext cx="13296900" cy="92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5400" dirty="0"/>
              <a:t>3. 3 </a:t>
            </a:r>
            <a:r>
              <a:rPr lang="pt-BR" sz="4400" dirty="0"/>
              <a:t>COMPARATIVO FINAL</a:t>
            </a:r>
            <a:endParaRPr lang="pt-BR" sz="7200"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E2B0249-9E7E-2321-DFAA-796E6CFF2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787875"/>
              </p:ext>
            </p:extLst>
          </p:nvPr>
        </p:nvGraphicFramePr>
        <p:xfrm>
          <a:off x="1013732" y="2705100"/>
          <a:ext cx="11406868" cy="207264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3391970">
                  <a:extLst>
                    <a:ext uri="{9D8B030D-6E8A-4147-A177-3AD203B41FA5}">
                      <a16:colId xmlns:a16="http://schemas.microsoft.com/office/drawing/2014/main" val="3213383674"/>
                    </a:ext>
                  </a:extLst>
                </a:gridCol>
                <a:gridCol w="3886796">
                  <a:extLst>
                    <a:ext uri="{9D8B030D-6E8A-4147-A177-3AD203B41FA5}">
                      <a16:colId xmlns:a16="http://schemas.microsoft.com/office/drawing/2014/main" val="368552097"/>
                    </a:ext>
                  </a:extLst>
                </a:gridCol>
                <a:gridCol w="4128102">
                  <a:extLst>
                    <a:ext uri="{9D8B030D-6E8A-4147-A177-3AD203B41FA5}">
                      <a16:colId xmlns:a16="http://schemas.microsoft.com/office/drawing/2014/main" val="41009177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b="1" dirty="0"/>
                        <a:t>Tipo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b="1" dirty="0"/>
                        <a:t>Paga IR?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b="1" dirty="0"/>
                        <a:t>Entra no ajuste anual?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982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Isento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Não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Apenas informativo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1528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Exclusivo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Já pago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Não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71918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dirty="0"/>
                        <a:t>RRA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/>
                        <a:t>Depende da opção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800" dirty="0"/>
                        <a:t>Parcial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081323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id="{4AAA6B0A-C46F-AC5A-9FAC-C0E1CEA412FB}"/>
              </a:ext>
            </a:extLst>
          </p:cNvPr>
          <p:cNvSpPr txBox="1"/>
          <p:nvPr/>
        </p:nvSpPr>
        <p:spPr>
          <a:xfrm>
            <a:off x="914400" y="5406295"/>
            <a:ext cx="13296900" cy="92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5400" dirty="0"/>
              <a:t>3. 4 </a:t>
            </a:r>
            <a:r>
              <a:rPr lang="pt-BR" sz="4400" dirty="0"/>
              <a:t>MALHA FINA: PRINCIPAIS MOTIVOS</a:t>
            </a:r>
            <a:endParaRPr lang="pt-BR" sz="72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8E95A4-9817-0374-0C7A-2F0AA71A5FF6}"/>
              </a:ext>
            </a:extLst>
          </p:cNvPr>
          <p:cNvSpPr txBox="1"/>
          <p:nvPr/>
        </p:nvSpPr>
        <p:spPr>
          <a:xfrm>
            <a:off x="908957" y="6471551"/>
            <a:ext cx="96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>
                <a:solidFill>
                  <a:srgbClr val="002060"/>
                </a:solidFill>
              </a:rPr>
              <a:t>• Divergência com informe de rendimentos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D59D2BE-AA9A-7E00-53B7-DD4F769CA8D7}"/>
              </a:ext>
            </a:extLst>
          </p:cNvPr>
          <p:cNvSpPr txBox="1"/>
          <p:nvPr/>
        </p:nvSpPr>
        <p:spPr>
          <a:xfrm>
            <a:off x="908957" y="7065553"/>
            <a:ext cx="96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• Classificação incorreta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1DADDE3-A52A-3FDD-5D4C-D6D501040B80}"/>
              </a:ext>
            </a:extLst>
          </p:cNvPr>
          <p:cNvSpPr txBox="1"/>
          <p:nvPr/>
        </p:nvSpPr>
        <p:spPr>
          <a:xfrm>
            <a:off x="1371600" y="7659555"/>
            <a:ext cx="96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• Valores omitidos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165DF82-BC37-4324-CE39-A5E4203F3CE1}"/>
              </a:ext>
            </a:extLst>
          </p:cNvPr>
          <p:cNvSpPr txBox="1"/>
          <p:nvPr/>
        </p:nvSpPr>
        <p:spPr>
          <a:xfrm>
            <a:off x="1871663" y="8253557"/>
            <a:ext cx="9691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• RRA declarado errado</a:t>
            </a:r>
          </a:p>
        </p:txBody>
      </p:sp>
    </p:spTree>
    <p:extLst>
      <p:ext uri="{BB962C8B-B14F-4D97-AF65-F5344CB8AC3E}">
        <p14:creationId xmlns:p14="http://schemas.microsoft.com/office/powerpoint/2010/main" val="2310877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4302D-A577-AEE6-B006-387B4CC7F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C898AE9-9040-A6F6-A36D-D39A2DB3008D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17340CF-4E28-8480-E31F-B3C5AAB43C98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8576FBD-5404-F2B8-A3FB-DF82943955BF}"/>
              </a:ext>
            </a:extLst>
          </p:cNvPr>
          <p:cNvSpPr txBox="1"/>
          <p:nvPr/>
        </p:nvSpPr>
        <p:spPr>
          <a:xfrm>
            <a:off x="1013732" y="1284067"/>
            <a:ext cx="13296900" cy="92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5400" dirty="0"/>
              <a:t>3. 5 </a:t>
            </a:r>
            <a:r>
              <a:rPr lang="pt-BR" sz="4400" dirty="0"/>
              <a:t>DÚVIDAS MAIS FREQUENTES</a:t>
            </a:r>
            <a:endParaRPr lang="pt-BR" sz="7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942B2D7-ABA2-724A-8D99-59F07F4BF156}"/>
              </a:ext>
            </a:extLst>
          </p:cNvPr>
          <p:cNvSpPr txBox="1"/>
          <p:nvPr/>
        </p:nvSpPr>
        <p:spPr>
          <a:xfrm>
            <a:off x="1030061" y="2213552"/>
            <a:ext cx="9691006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 dirty="0">
                <a:solidFill>
                  <a:srgbClr val="002060"/>
                </a:solidFill>
              </a:rPr>
              <a:t>• Preciso declarar rendimento isento?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020B4AA-0DB0-9B53-4722-8D599BD45C9B}"/>
              </a:ext>
            </a:extLst>
          </p:cNvPr>
          <p:cNvSpPr txBox="1"/>
          <p:nvPr/>
        </p:nvSpPr>
        <p:spPr>
          <a:xfrm>
            <a:off x="1051832" y="3143037"/>
            <a:ext cx="9691006" cy="83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2800" dirty="0">
                <a:solidFill>
                  <a:srgbClr val="002060"/>
                </a:solidFill>
              </a:rPr>
              <a:t>• Dividendos mudaram em 2026?</a:t>
            </a:r>
            <a:endParaRPr lang="pt-BR" sz="28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4C46E74-C2CE-8483-A9D2-A9AC353FB3C7}"/>
              </a:ext>
            </a:extLst>
          </p:cNvPr>
          <p:cNvSpPr txBox="1"/>
          <p:nvPr/>
        </p:nvSpPr>
        <p:spPr>
          <a:xfrm>
            <a:off x="1068161" y="4375360"/>
            <a:ext cx="969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• Ação trabalhista sempre é RRA?</a:t>
            </a:r>
            <a:endParaRPr lang="pt-BR" sz="2800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1F11B81-18AF-5FE3-86DF-0E275B15A611}"/>
              </a:ext>
            </a:extLst>
          </p:cNvPr>
          <p:cNvSpPr txBox="1"/>
          <p:nvPr/>
        </p:nvSpPr>
        <p:spPr>
          <a:xfrm>
            <a:off x="1068161" y="5241459"/>
            <a:ext cx="969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• PLR aumenta imposto?</a:t>
            </a:r>
            <a:endParaRPr lang="pt-BR" sz="28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4380B6D-A4FA-9880-B240-7F838F8C93A8}"/>
              </a:ext>
            </a:extLst>
          </p:cNvPr>
          <p:cNvSpPr txBox="1"/>
          <p:nvPr/>
        </p:nvSpPr>
        <p:spPr>
          <a:xfrm>
            <a:off x="1068161" y="6042227"/>
            <a:ext cx="969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• Posso mudar opção do RRA depois?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247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881FA-3617-2C3C-3664-D4227ED97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4C3ECD18-569B-CCDF-647E-D7A0EEEC37A8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6CAD657-2AEC-E53C-6C95-58C07920396C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8153AEB-EFCA-3B55-4CB4-727089D227C6}"/>
              </a:ext>
            </a:extLst>
          </p:cNvPr>
          <p:cNvSpPr txBox="1"/>
          <p:nvPr/>
        </p:nvSpPr>
        <p:spPr>
          <a:xfrm>
            <a:off x="1013732" y="1284067"/>
            <a:ext cx="7977868" cy="92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5400" dirty="0"/>
              <a:t>3. 6 </a:t>
            </a:r>
            <a:r>
              <a:rPr lang="pt-BR" sz="4400" dirty="0"/>
              <a:t>CHECKLIST DO CONTADOR</a:t>
            </a:r>
            <a:endParaRPr lang="pt-BR" sz="72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18EC4A5-FE0C-DB35-D300-2E6ECCEE11B2}"/>
              </a:ext>
            </a:extLst>
          </p:cNvPr>
          <p:cNvSpPr txBox="1"/>
          <p:nvPr/>
        </p:nvSpPr>
        <p:spPr>
          <a:xfrm>
            <a:off x="1013732" y="2213552"/>
            <a:ext cx="6834868" cy="3900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Antes de transmitir: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Conferir natureza do rendimento;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Validar informes;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Conferir ficha correta;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Revisar evolução patrimonial;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Conferir retenções.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A2815207-0181-76E2-37A2-347C8264EAEB}"/>
              </a:ext>
            </a:extLst>
          </p:cNvPr>
          <p:cNvSpPr txBox="1"/>
          <p:nvPr/>
        </p:nvSpPr>
        <p:spPr>
          <a:xfrm>
            <a:off x="9465129" y="1284067"/>
            <a:ext cx="8213271" cy="9294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5400" dirty="0"/>
              <a:t>3. 7 </a:t>
            </a:r>
            <a:r>
              <a:rPr lang="pt-BR" sz="4400" dirty="0"/>
              <a:t>ORIENTAÇÃO FINAL</a:t>
            </a:r>
            <a:endParaRPr lang="pt-BR" sz="7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6CB9A378-CEFC-51FB-DDE5-D0640ABCCED1}"/>
              </a:ext>
            </a:extLst>
          </p:cNvPr>
          <p:cNvSpPr txBox="1"/>
          <p:nvPr/>
        </p:nvSpPr>
        <p:spPr>
          <a:xfrm>
            <a:off x="9465129" y="2476500"/>
            <a:ext cx="7239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002060"/>
                </a:solidFill>
              </a:rPr>
              <a:t>A correta classificação dos rendimentos: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B264A0-48EB-F589-17C9-711B1AC45AA7}"/>
              </a:ext>
            </a:extLst>
          </p:cNvPr>
          <p:cNvSpPr txBox="1"/>
          <p:nvPr/>
        </p:nvSpPr>
        <p:spPr>
          <a:xfrm>
            <a:off x="9465129" y="2967063"/>
            <a:ext cx="6976382" cy="66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</a:rPr>
              <a:t>✔ Evita autuações;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74A5B28-6351-4BBC-963F-EFF75E58E559}"/>
              </a:ext>
            </a:extLst>
          </p:cNvPr>
          <p:cNvSpPr txBox="1"/>
          <p:nvPr/>
        </p:nvSpPr>
        <p:spPr>
          <a:xfrm>
            <a:off x="9465129" y="3676823"/>
            <a:ext cx="6976382" cy="66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>
                <a:solidFill>
                  <a:srgbClr val="002060"/>
                </a:solidFill>
              </a:rPr>
              <a:t>✔ Reduz riscos fiscais;</a:t>
            </a:r>
            <a:endParaRPr lang="pt-BR" sz="2800" dirty="0">
              <a:solidFill>
                <a:srgbClr val="002060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68B934F-2F38-1646-439A-B484ED22A1FA}"/>
              </a:ext>
            </a:extLst>
          </p:cNvPr>
          <p:cNvSpPr txBox="1"/>
          <p:nvPr/>
        </p:nvSpPr>
        <p:spPr>
          <a:xfrm>
            <a:off x="9465129" y="4345789"/>
            <a:ext cx="6976382" cy="66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</a:rPr>
              <a:t>✔ Garante tributação justa;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A0BF09CA-74FF-7C08-5EBD-4F00E2DA6F07}"/>
              </a:ext>
            </a:extLst>
          </p:cNvPr>
          <p:cNvSpPr txBox="1"/>
          <p:nvPr/>
        </p:nvSpPr>
        <p:spPr>
          <a:xfrm>
            <a:off x="9465129" y="5104742"/>
            <a:ext cx="6976382" cy="668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</a:rPr>
              <a:t>✔ Demonstra conformidade fiscal.</a:t>
            </a:r>
          </a:p>
        </p:txBody>
      </p:sp>
    </p:spTree>
    <p:extLst>
      <p:ext uri="{BB962C8B-B14F-4D97-AF65-F5344CB8AC3E}">
        <p14:creationId xmlns:p14="http://schemas.microsoft.com/office/powerpoint/2010/main" val="515529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399861" y="2241654"/>
            <a:ext cx="9488278" cy="3368022"/>
            <a:chOff x="0" y="-2286132"/>
            <a:chExt cx="9700186" cy="4490694"/>
          </a:xfrm>
        </p:grpSpPr>
        <p:sp>
          <p:nvSpPr>
            <p:cNvPr id="4" name="Freeform 4"/>
            <p:cNvSpPr/>
            <p:nvPr/>
          </p:nvSpPr>
          <p:spPr>
            <a:xfrm>
              <a:off x="0" y="1"/>
              <a:ext cx="9348853" cy="2204561"/>
            </a:xfrm>
            <a:custGeom>
              <a:avLst/>
              <a:gdLst/>
              <a:ahLst/>
              <a:cxnLst/>
              <a:rect l="l" t="t" r="r" b="b"/>
              <a:pathLst>
                <a:path w="9348853" h="2204561">
                  <a:moveTo>
                    <a:pt x="0" y="0"/>
                  </a:moveTo>
                  <a:lnTo>
                    <a:pt x="9348853" y="0"/>
                  </a:lnTo>
                  <a:lnTo>
                    <a:pt x="9348853" y="2204561"/>
                  </a:lnTo>
                  <a:lnTo>
                    <a:pt x="0" y="2204561"/>
                  </a:lnTo>
                  <a:close/>
                </a:path>
              </a:pathLst>
            </a:custGeom>
          </p:spPr>
          <p:txBody>
            <a:bodyPr lIns="0" tIns="0" rIns="0" bIns="0" rtlCol="0" anchor="t"/>
            <a:lstStyle/>
            <a:p>
              <a:pPr algn="ctr">
                <a:lnSpc>
                  <a:spcPts val="12547"/>
                </a:lnSpc>
              </a:pPr>
              <a:endParaRPr lang="pt-BR" sz="9879" b="1" spc="-532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Poppins Bold"/>
                <a:cs typeface="Poppins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51333" y="-2286132"/>
              <a:ext cx="9348853" cy="2366486"/>
            </a:xfrm>
            <a:prstGeom prst="rect">
              <a:avLst/>
            </a:prstGeom>
          </p:spPr>
          <p:txBody>
            <a:bodyPr lIns="0" tIns="0" rIns="0" bIns="0" rtlCol="0" anchor="t"/>
            <a:lstStyle>
              <a:defPPr>
                <a:defRPr lang="en-US"/>
              </a:defPPr>
              <a:lvl1pPr>
                <a:lnSpc>
                  <a:spcPts val="12547"/>
                </a:lnSpc>
                <a:defRPr sz="9879" b="1" spc="-532">
                  <a:gradFill>
                    <a:gsLst>
                      <a:gs pos="0">
                        <a:srgbClr val="001A42">
                          <a:alpha val="100000"/>
                        </a:srgbClr>
                      </a:gs>
                      <a:gs pos="100000">
                        <a:srgbClr val="005AAF">
                          <a:alpha val="100000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atin typeface="Poppins Bold"/>
                  <a:ea typeface="Poppins Bold"/>
                  <a:cs typeface="Poppins Bold"/>
                </a:defRPr>
              </a:lvl1pPr>
            </a:lstStyle>
            <a:p>
              <a:pPr algn="ctr"/>
              <a:r>
                <a:rPr lang="en-US" dirty="0" err="1">
                  <a:sym typeface="Poppins Bold"/>
                </a:rPr>
                <a:t>Obrigada</a:t>
              </a:r>
              <a:r>
                <a:rPr lang="en-US" dirty="0">
                  <a:sym typeface="Poppins Bold"/>
                </a:rPr>
                <a:t> pela </a:t>
              </a:r>
              <a:r>
                <a:rPr lang="en-US" dirty="0" err="1">
                  <a:sym typeface="Poppins Bold"/>
                </a:rPr>
                <a:t>participação</a:t>
              </a:r>
              <a:r>
                <a:rPr lang="en-US" dirty="0">
                  <a:sym typeface="Poppins Bold"/>
                </a:rPr>
                <a:t>!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0749233" y="7973566"/>
            <a:ext cx="2537397" cy="1119795"/>
          </a:xfrm>
          <a:custGeom>
            <a:avLst/>
            <a:gdLst/>
            <a:ahLst/>
            <a:cxnLst/>
            <a:rect l="l" t="t" r="r" b="b"/>
            <a:pathLst>
              <a:path w="3383196" h="1493060">
                <a:moveTo>
                  <a:pt x="0" y="0"/>
                </a:moveTo>
                <a:lnTo>
                  <a:pt x="3383197" y="0"/>
                </a:lnTo>
                <a:lnTo>
                  <a:pt x="3383197" y="1493059"/>
                </a:lnTo>
                <a:lnTo>
                  <a:pt x="0" y="14930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 dirty="0"/>
          </a:p>
        </p:txBody>
      </p:sp>
      <p:grpSp>
        <p:nvGrpSpPr>
          <p:cNvPr id="7" name="Group 7"/>
          <p:cNvGrpSpPr/>
          <p:nvPr/>
        </p:nvGrpSpPr>
        <p:grpSpPr>
          <a:xfrm>
            <a:off x="13579782" y="1241907"/>
            <a:ext cx="3940208" cy="7803186"/>
            <a:chOff x="0" y="0"/>
            <a:chExt cx="5253611" cy="1040424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7F9CC3D2-8021-A417-22AA-447E5EA720F0}"/>
              </a:ext>
            </a:extLst>
          </p:cNvPr>
          <p:cNvGrpSpPr/>
          <p:nvPr/>
        </p:nvGrpSpPr>
        <p:grpSpPr>
          <a:xfrm>
            <a:off x="-3974075" y="1790700"/>
            <a:ext cx="3940208" cy="7803186"/>
            <a:chOff x="0" y="0"/>
            <a:chExt cx="5253611" cy="10404249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899FA0E6-0554-6779-5706-13D6DC04FDA8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3A65F495-3812-B82C-2CB0-F546427348F5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6" name="Freeform 10">
                <a:extLst>
                  <a:ext uri="{FF2B5EF4-FFF2-40B4-BE49-F238E27FC236}">
                    <a16:creationId xmlns:a16="http://schemas.microsoft.com/office/drawing/2014/main" id="{D40950C9-29AB-E1DF-DEAA-391F80D27920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" name="TextBox 11">
                <a:extLst>
                  <a:ext uri="{FF2B5EF4-FFF2-40B4-BE49-F238E27FC236}">
                    <a16:creationId xmlns:a16="http://schemas.microsoft.com/office/drawing/2014/main" id="{E4EE7B87-8494-F7E5-C008-14300A6BA291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1592F79C-DF1B-5DA0-2D35-0451653D8BE3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79413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/>
          <p:cNvSpPr txBox="1"/>
          <p:nvPr/>
        </p:nvSpPr>
        <p:spPr>
          <a:xfrm>
            <a:off x="1028700" y="1095375"/>
            <a:ext cx="1162327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dirty="0"/>
              <a:t>A IMPORTÂNCIA DO TEMA</a:t>
            </a:r>
          </a:p>
        </p:txBody>
      </p:sp>
      <p:sp>
        <p:nvSpPr>
          <p:cNvPr id="5" name="Freeform 5"/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id="{400F5203-F2D0-81E2-36AB-2AAEF6BBB484}"/>
              </a:ext>
            </a:extLst>
          </p:cNvPr>
          <p:cNvSpPr txBox="1"/>
          <p:nvPr/>
        </p:nvSpPr>
        <p:spPr>
          <a:xfrm>
            <a:off x="1023256" y="2552700"/>
            <a:ext cx="12464143" cy="322306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latin typeface="+mj-lt"/>
                <a:ea typeface="Montserrat"/>
                <a:cs typeface="Montserrat"/>
                <a:sym typeface="Montserrat"/>
              </a:rPr>
              <a:t>Erros na classificação dos rendimentos podem gerar: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298E6EE-CC7B-6B51-2826-0401D50F433F}"/>
              </a:ext>
            </a:extLst>
          </p:cNvPr>
          <p:cNvSpPr txBox="1"/>
          <p:nvPr/>
        </p:nvSpPr>
        <p:spPr>
          <a:xfrm>
            <a:off x="1012370" y="3400654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Malha fina;</a:t>
            </a:r>
            <a:endParaRPr lang="en-US" sz="4400" b="1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6436148-B9F2-162C-ACDC-73B53739C90C}"/>
              </a:ext>
            </a:extLst>
          </p:cNvPr>
          <p:cNvSpPr txBox="1"/>
          <p:nvPr/>
        </p:nvSpPr>
        <p:spPr>
          <a:xfrm>
            <a:off x="1023257" y="4229100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Tributação indevida;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ECA0A5E4-3538-FB65-5279-48F23AD1F412}"/>
              </a:ext>
            </a:extLst>
          </p:cNvPr>
          <p:cNvSpPr txBox="1"/>
          <p:nvPr/>
        </p:nvSpPr>
        <p:spPr>
          <a:xfrm>
            <a:off x="1012369" y="5143500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</a:t>
            </a:r>
            <a:r>
              <a:rPr lang="pt-BR" sz="4400" dirty="0">
                <a:solidFill>
                  <a:srgbClr val="002060"/>
                </a:solidFill>
              </a:rPr>
              <a:t>Pagamento maior de imposto;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04544-87BE-DCD3-A75E-870FADB586BD}"/>
              </a:ext>
            </a:extLst>
          </p:cNvPr>
          <p:cNvSpPr txBox="1"/>
          <p:nvPr/>
        </p:nvSpPr>
        <p:spPr>
          <a:xfrm>
            <a:off x="1023257" y="6065773"/>
            <a:ext cx="15904029" cy="754127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algn="just">
              <a:lnSpc>
                <a:spcPts val="3238"/>
              </a:lnSpc>
            </a:pPr>
            <a:r>
              <a:rPr lang="pt-BR" sz="4400" dirty="0">
                <a:solidFill>
                  <a:srgbClr val="002060"/>
                </a:solidFill>
                <a:ea typeface="Montserrat"/>
                <a:cs typeface="Montserrat"/>
                <a:sym typeface="Montserrat"/>
              </a:rPr>
              <a:t>✔ </a:t>
            </a:r>
            <a:r>
              <a:rPr lang="pt-BR" sz="4400" dirty="0">
                <a:solidFill>
                  <a:srgbClr val="002060"/>
                </a:solidFill>
              </a:rPr>
              <a:t>Multas e intimações da Receita Federal.</a:t>
            </a:r>
            <a:endParaRPr lang="en-US" sz="4400" dirty="0">
              <a:solidFill>
                <a:srgbClr val="00206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pic>
        <p:nvPicPr>
          <p:cNvPr id="12" name="Gráfico 11" descr="Aviso estrutura de tópicos">
            <a:extLst>
              <a:ext uri="{FF2B5EF4-FFF2-40B4-BE49-F238E27FC236}">
                <a16:creationId xmlns:a16="http://schemas.microsoft.com/office/drawing/2014/main" id="{86C896BB-8893-D807-F954-6AA33C0621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87399" y="3027187"/>
            <a:ext cx="3157952" cy="3157952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74305E-B483-D6D5-2828-D5395EA0F7A7}"/>
              </a:ext>
            </a:extLst>
          </p:cNvPr>
          <p:cNvSpPr txBox="1"/>
          <p:nvPr/>
        </p:nvSpPr>
        <p:spPr>
          <a:xfrm>
            <a:off x="1905000" y="8067982"/>
            <a:ext cx="13348607" cy="959430"/>
          </a:xfrm>
          <a:prstGeom prst="rect">
            <a:avLst/>
          </a:prstGeom>
        </p:spPr>
        <p:txBody>
          <a:bodyPr lIns="0" tIns="0" rIns="0" bIns="0" rtlCol="0" anchor="t"/>
          <a:lstStyle>
            <a:defPPr>
              <a:defRPr lang="en-US"/>
            </a:defPPr>
            <a:lvl1pPr algn="just">
              <a:lnSpc>
                <a:spcPts val="3238"/>
              </a:lnSpc>
              <a:defRPr sz="4400">
                <a:solidFill>
                  <a:srgbClr val="002060"/>
                </a:solidFill>
                <a:ea typeface="Montserrat"/>
                <a:cs typeface="Montserrat"/>
              </a:defRPr>
            </a:lvl1pPr>
          </a:lstStyle>
          <a:p>
            <a:r>
              <a:rPr lang="pt-BR" sz="4000" i="1" dirty="0"/>
              <a:t>Importante: A natureza do rendimento define a tributação.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E7674-140F-458D-E011-95870DD7A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3B4A775D-66E9-09A1-C111-6B582D2B92B2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2B59790-206A-D4BF-B573-45348F3BB214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TextBox 4">
            <a:extLst>
              <a:ext uri="{FF2B5EF4-FFF2-40B4-BE49-F238E27FC236}">
                <a16:creationId xmlns:a16="http://schemas.microsoft.com/office/drawing/2014/main" id="{A62FBF65-556E-E3B4-0A44-583E6524217A}"/>
              </a:ext>
            </a:extLst>
          </p:cNvPr>
          <p:cNvSpPr txBox="1"/>
          <p:nvPr/>
        </p:nvSpPr>
        <p:spPr>
          <a:xfrm>
            <a:off x="1028700" y="1095375"/>
            <a:ext cx="132969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dirty="0"/>
              <a:t>VISÃO GERAL DOS TIPOS DE RENDIMENTOS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CA863A7-8034-3F8B-26B8-1EA82306DC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0189962"/>
              </p:ext>
            </p:extLst>
          </p:nvPr>
        </p:nvGraphicFramePr>
        <p:xfrm>
          <a:off x="234043" y="2933700"/>
          <a:ext cx="8915400" cy="7119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2" name="CaixaDeTexto 41">
            <a:extLst>
              <a:ext uri="{FF2B5EF4-FFF2-40B4-BE49-F238E27FC236}">
                <a16:creationId xmlns:a16="http://schemas.microsoft.com/office/drawing/2014/main" id="{9D8F2DE1-A839-BFCF-8D41-9E74B0EFC59B}"/>
              </a:ext>
            </a:extLst>
          </p:cNvPr>
          <p:cNvSpPr txBox="1"/>
          <p:nvPr/>
        </p:nvSpPr>
        <p:spPr>
          <a:xfrm>
            <a:off x="8616042" y="5121729"/>
            <a:ext cx="96719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>
                <a:solidFill>
                  <a:srgbClr val="002060"/>
                </a:solidFill>
              </a:rPr>
              <a:t>⚠ Focaremos apenas nos grupos 2, 3 e 4.</a:t>
            </a:r>
          </a:p>
        </p:txBody>
      </p:sp>
    </p:spTree>
    <p:extLst>
      <p:ext uri="{BB962C8B-B14F-4D97-AF65-F5344CB8AC3E}">
        <p14:creationId xmlns:p14="http://schemas.microsoft.com/office/powerpoint/2010/main" val="7150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A44CE-6940-7588-12DC-8DC0729E0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>
            <a:extLst>
              <a:ext uri="{FF2B5EF4-FFF2-40B4-BE49-F238E27FC236}">
                <a16:creationId xmlns:a16="http://schemas.microsoft.com/office/drawing/2014/main" id="{195DCB4A-88CF-D7FB-5AF4-2E70E91B13CE}"/>
              </a:ext>
            </a:extLst>
          </p:cNvPr>
          <p:cNvSpPr/>
          <p:nvPr/>
        </p:nvSpPr>
        <p:spPr>
          <a:xfrm>
            <a:off x="12122818" y="8572500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E8FABFF-817D-705F-414C-8ABFB2D6F36C}"/>
              </a:ext>
            </a:extLst>
          </p:cNvPr>
          <p:cNvSpPr/>
          <p:nvPr/>
        </p:nvSpPr>
        <p:spPr>
          <a:xfrm rot="-10800000">
            <a:off x="13890262" y="-324172"/>
            <a:ext cx="5156629" cy="3867472"/>
          </a:xfrm>
          <a:custGeom>
            <a:avLst/>
            <a:gdLst/>
            <a:ahLst/>
            <a:cxnLst/>
            <a:rect l="l" t="t" r="r" b="b"/>
            <a:pathLst>
              <a:path w="5156629" h="3867472">
                <a:moveTo>
                  <a:pt x="0" y="0"/>
                </a:moveTo>
                <a:lnTo>
                  <a:pt x="5156629" y="0"/>
                </a:lnTo>
                <a:lnTo>
                  <a:pt x="5156629" y="3867471"/>
                </a:lnTo>
                <a:lnTo>
                  <a:pt x="0" y="38674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0DBADCFD-7F98-B98A-B001-0FD11BE06F8D}"/>
              </a:ext>
            </a:extLst>
          </p:cNvPr>
          <p:cNvGrpSpPr/>
          <p:nvPr/>
        </p:nvGrpSpPr>
        <p:grpSpPr>
          <a:xfrm>
            <a:off x="13579782" y="1716578"/>
            <a:ext cx="3940208" cy="7803186"/>
            <a:chOff x="0" y="0"/>
            <a:chExt cx="5253611" cy="10404249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9A071646-B4C2-4118-4C32-CC40C2C6680C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4F525C94-E008-6DA4-6583-0A0D670AB63C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41BAB5D9-63F0-7C17-A9DC-C6D9BCF52272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" name="TextBox 12">
                <a:extLst>
                  <a:ext uri="{FF2B5EF4-FFF2-40B4-BE49-F238E27FC236}">
                    <a16:creationId xmlns:a16="http://schemas.microsoft.com/office/drawing/2014/main" id="{7AB12121-B9A7-F67F-3FEF-8A79EE1BF6C6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7E30F98-E36D-7A6C-366E-54FEEAF761FC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4" name="Freeform 14">
            <a:extLst>
              <a:ext uri="{FF2B5EF4-FFF2-40B4-BE49-F238E27FC236}">
                <a16:creationId xmlns:a16="http://schemas.microsoft.com/office/drawing/2014/main" id="{74196956-EB0C-62A3-C23C-B55B2863CAFB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03EF77-959A-7ABB-82AC-AD736FA39218}"/>
              </a:ext>
            </a:extLst>
          </p:cNvPr>
          <p:cNvSpPr txBox="1"/>
          <p:nvPr/>
        </p:nvSpPr>
        <p:spPr>
          <a:xfrm>
            <a:off x="1065410" y="2028301"/>
            <a:ext cx="132969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dirty="0"/>
              <a:t>1. RENDIMENTOS ISENTOS E NÃO TRIBUTÁVEIS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FADB48C-F099-A45F-9602-AC83DB218157}"/>
              </a:ext>
            </a:extLst>
          </p:cNvPr>
          <p:cNvSpPr txBox="1"/>
          <p:nvPr/>
        </p:nvSpPr>
        <p:spPr>
          <a:xfrm>
            <a:off x="1065410" y="4431844"/>
            <a:ext cx="10058400" cy="26079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São valores recebidos pelo contribuinte que: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Não sofrem incidência de IR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Devem ser declarados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Influenciam evolução patrimonial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2BFADE58-47E4-A0CF-150A-708F78813925}"/>
              </a:ext>
            </a:extLst>
          </p:cNvPr>
          <p:cNvCxnSpPr/>
          <p:nvPr/>
        </p:nvCxnSpPr>
        <p:spPr>
          <a:xfrm>
            <a:off x="1142173" y="4305300"/>
            <a:ext cx="121928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62D2D81-416C-3A57-ECAD-A9B202402BBC}"/>
              </a:ext>
            </a:extLst>
          </p:cNvPr>
          <p:cNvSpPr txBox="1"/>
          <p:nvPr/>
        </p:nvSpPr>
        <p:spPr>
          <a:xfrm>
            <a:off x="1065410" y="7124700"/>
            <a:ext cx="10058400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b="1" dirty="0">
                <a:solidFill>
                  <a:srgbClr val="002060"/>
                </a:solidFill>
              </a:rPr>
              <a:t>Importante: Isenção ≠ dispensa de declarar.</a:t>
            </a:r>
          </a:p>
        </p:txBody>
      </p:sp>
    </p:spTree>
    <p:extLst>
      <p:ext uri="{BB962C8B-B14F-4D97-AF65-F5344CB8AC3E}">
        <p14:creationId xmlns:p14="http://schemas.microsoft.com/office/powerpoint/2010/main" val="963629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DA2045-FE84-124E-F2E1-51EA7FEFF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E5A34CF8-B2A6-92AD-D35C-B96B3A32E1E2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6A5F0BE-EDAF-3A27-A48E-02ED02AE220A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1835932B-06EF-EE4C-5C4E-07FADB9B1367}"/>
              </a:ext>
            </a:extLst>
          </p:cNvPr>
          <p:cNvSpPr txBox="1"/>
          <p:nvPr/>
        </p:nvSpPr>
        <p:spPr>
          <a:xfrm>
            <a:off x="1028700" y="1095375"/>
            <a:ext cx="13296900" cy="962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 </a:t>
            </a:r>
            <a:r>
              <a:rPr lang="pt-BR" sz="4800" dirty="0"/>
              <a:t>RENDIMENTOS ISENTOS E NÃO TRIBUTÁVEIS</a:t>
            </a:r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5B7BD-595E-DD69-8F21-B5E81047C237}"/>
              </a:ext>
            </a:extLst>
          </p:cNvPr>
          <p:cNvSpPr txBox="1"/>
          <p:nvPr/>
        </p:nvSpPr>
        <p:spPr>
          <a:xfrm>
            <a:off x="1034143" y="2476500"/>
            <a:ext cx="96910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002060"/>
                </a:solidFill>
              </a:rPr>
              <a:t>PRINCIPAIS EXEMPLOS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32DAF87C-F423-157A-E398-59A498B5F56C}"/>
              </a:ext>
            </a:extLst>
          </p:cNvPr>
          <p:cNvSpPr txBox="1"/>
          <p:nvPr/>
        </p:nvSpPr>
        <p:spPr>
          <a:xfrm>
            <a:off x="1028700" y="3697585"/>
            <a:ext cx="4358989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1.1 Lucros e dividendos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1.2 Indenizações trabalhistas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1.3 FGTS</a:t>
            </a:r>
          </a:p>
        </p:txBody>
      </p:sp>
      <p:pic>
        <p:nvPicPr>
          <p:cNvPr id="19" name="Gráfico 18" descr="Pince para ampliar estrutura de tópicos">
            <a:hlinkClick r:id="rId4" action="ppaction://hlinksldjump"/>
            <a:extLst>
              <a:ext uri="{FF2B5EF4-FFF2-40B4-BE49-F238E27FC236}">
                <a16:creationId xmlns:a16="http://schemas.microsoft.com/office/drawing/2014/main" id="{B12AA6BC-96CC-CC14-4BBF-CFC71E61F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1018924">
            <a:off x="5047259" y="3835484"/>
            <a:ext cx="772885" cy="772885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8F54FAB9-183C-4160-6283-9E8389219371}"/>
              </a:ext>
            </a:extLst>
          </p:cNvPr>
          <p:cNvSpPr txBox="1"/>
          <p:nvPr/>
        </p:nvSpPr>
        <p:spPr>
          <a:xfrm>
            <a:off x="9829800" y="3479444"/>
            <a:ext cx="6934200" cy="261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dirty="0">
                <a:solidFill>
                  <a:srgbClr val="002060"/>
                </a:solidFill>
              </a:rPr>
              <a:t>1.4 Seguro-desemprego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1.5 Heranças e doações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1.6 Rendimentos da poupança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1.7 Bolsas de estudo (sem contraprestação)</a:t>
            </a:r>
            <a:endParaRPr lang="pt-BR" sz="2800" dirty="0"/>
          </a:p>
        </p:txBody>
      </p:sp>
      <p:pic>
        <p:nvPicPr>
          <p:cNvPr id="22" name="Gráfico 21" descr="Pince para ampliar estrutura de tópicos">
            <a:hlinkClick r:id="rId7" action="ppaction://hlinksldjump"/>
            <a:extLst>
              <a:ext uri="{FF2B5EF4-FFF2-40B4-BE49-F238E27FC236}">
                <a16:creationId xmlns:a16="http://schemas.microsoft.com/office/drawing/2014/main" id="{B3CD943D-72A8-5A54-3D37-67A972CBA5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8924">
            <a:off x="5592535" y="4727372"/>
            <a:ext cx="772885" cy="772885"/>
          </a:xfrm>
          <a:prstGeom prst="rect">
            <a:avLst/>
          </a:prstGeom>
        </p:spPr>
      </p:pic>
      <p:pic>
        <p:nvPicPr>
          <p:cNvPr id="24" name="Gráfico 23" descr="Pince para ampliar estrutura de tópicos">
            <a:hlinkClick r:id="rId7" action="ppaction://hlinksldjump"/>
            <a:extLst>
              <a:ext uri="{FF2B5EF4-FFF2-40B4-BE49-F238E27FC236}">
                <a16:creationId xmlns:a16="http://schemas.microsoft.com/office/drawing/2014/main" id="{0B05EAA3-A8C9-A665-45CC-2658DF6F1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8924">
            <a:off x="13939157" y="4060002"/>
            <a:ext cx="772885" cy="772885"/>
          </a:xfrm>
          <a:prstGeom prst="rect">
            <a:avLst/>
          </a:prstGeom>
        </p:spPr>
      </p:pic>
      <p:pic>
        <p:nvPicPr>
          <p:cNvPr id="25" name="Gráfico 24" descr="Pince para ampliar estrutura de tópicos">
            <a:hlinkClick r:id="rId7" action="ppaction://hlinksldjump"/>
            <a:extLst>
              <a:ext uri="{FF2B5EF4-FFF2-40B4-BE49-F238E27FC236}">
                <a16:creationId xmlns:a16="http://schemas.microsoft.com/office/drawing/2014/main" id="{745D9C3C-1C7F-182D-1674-35F73D89C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8924">
            <a:off x="2613893" y="5454113"/>
            <a:ext cx="772885" cy="772885"/>
          </a:xfrm>
          <a:prstGeom prst="rect">
            <a:avLst/>
          </a:prstGeom>
        </p:spPr>
      </p:pic>
      <p:pic>
        <p:nvPicPr>
          <p:cNvPr id="26" name="Gráfico 25" descr="Pince para ampliar estrutura de tópicos">
            <a:hlinkClick r:id="rId7" action="ppaction://hlinksldjump"/>
            <a:extLst>
              <a:ext uri="{FF2B5EF4-FFF2-40B4-BE49-F238E27FC236}">
                <a16:creationId xmlns:a16="http://schemas.microsoft.com/office/drawing/2014/main" id="{C6910502-2FD6-A926-E3B2-D36626D321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1018924">
            <a:off x="14494883" y="4727372"/>
            <a:ext cx="772885" cy="772885"/>
          </a:xfrm>
          <a:prstGeom prst="rect">
            <a:avLst/>
          </a:prstGeom>
        </p:spPr>
      </p:pic>
      <p:grpSp>
        <p:nvGrpSpPr>
          <p:cNvPr id="27" name="Group 8">
            <a:extLst>
              <a:ext uri="{FF2B5EF4-FFF2-40B4-BE49-F238E27FC236}">
                <a16:creationId xmlns:a16="http://schemas.microsoft.com/office/drawing/2014/main" id="{042D5298-2AA7-3EA7-02DC-8ABAF4605348}"/>
              </a:ext>
            </a:extLst>
          </p:cNvPr>
          <p:cNvGrpSpPr/>
          <p:nvPr/>
        </p:nvGrpSpPr>
        <p:grpSpPr>
          <a:xfrm>
            <a:off x="-3923673" y="1938962"/>
            <a:ext cx="3940208" cy="7803186"/>
            <a:chOff x="0" y="0"/>
            <a:chExt cx="5253611" cy="10404249"/>
          </a:xfrm>
        </p:grpSpPr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66AC3F27-8AD5-1FA9-DBEC-73DA2F7A9D23}"/>
                </a:ext>
              </a:extLst>
            </p:cNvPr>
            <p:cNvSpPr/>
            <p:nvPr/>
          </p:nvSpPr>
          <p:spPr>
            <a:xfrm>
              <a:off x="0" y="0"/>
              <a:ext cx="5253611" cy="10404249"/>
            </a:xfrm>
            <a:custGeom>
              <a:avLst/>
              <a:gdLst/>
              <a:ahLst/>
              <a:cxnLst/>
              <a:rect l="l" t="t" r="r" b="b"/>
              <a:pathLst>
                <a:path w="5253611" h="10404249">
                  <a:moveTo>
                    <a:pt x="0" y="0"/>
                  </a:moveTo>
                  <a:lnTo>
                    <a:pt x="5253611" y="0"/>
                  </a:lnTo>
                  <a:lnTo>
                    <a:pt x="5253611" y="10404249"/>
                  </a:lnTo>
                  <a:lnTo>
                    <a:pt x="0" y="10404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500" t="-7112" r="-25725" b="-7429"/>
              </a:stretch>
            </a:blipFill>
          </p:spPr>
          <p:txBody>
            <a:bodyPr/>
            <a:lstStyle/>
            <a:p>
              <a:endParaRPr lang="pt-BR"/>
            </a:p>
          </p:txBody>
        </p:sp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6011681E-143E-196F-22C7-7010380D34CB}"/>
                </a:ext>
              </a:extLst>
            </p:cNvPr>
            <p:cNvGrpSpPr/>
            <p:nvPr/>
          </p:nvGrpSpPr>
          <p:grpSpPr>
            <a:xfrm>
              <a:off x="288578" y="1489926"/>
              <a:ext cx="4568500" cy="4832833"/>
              <a:chOff x="0" y="0"/>
              <a:chExt cx="1193323" cy="1262369"/>
            </a:xfrm>
          </p:grpSpPr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DF36989F-1764-D493-DA3F-5311F4125F57}"/>
                  </a:ext>
                </a:extLst>
              </p:cNvPr>
              <p:cNvSpPr/>
              <p:nvPr/>
            </p:nvSpPr>
            <p:spPr>
              <a:xfrm>
                <a:off x="0" y="0"/>
                <a:ext cx="1193323" cy="1262369"/>
              </a:xfrm>
              <a:custGeom>
                <a:avLst/>
                <a:gdLst/>
                <a:ahLst/>
                <a:cxnLst/>
                <a:rect l="l" t="t" r="r" b="b"/>
                <a:pathLst>
                  <a:path w="1193323" h="1262369">
                    <a:moveTo>
                      <a:pt x="0" y="0"/>
                    </a:moveTo>
                    <a:lnTo>
                      <a:pt x="1193323" y="0"/>
                    </a:lnTo>
                    <a:lnTo>
                      <a:pt x="1193323" y="1262369"/>
                    </a:lnTo>
                    <a:lnTo>
                      <a:pt x="0" y="1262369"/>
                    </a:lnTo>
                    <a:close/>
                  </a:path>
                </a:pathLst>
              </a:custGeom>
              <a:ln w="114300" cap="sq">
                <a:gradFill>
                  <a:gsLst>
                    <a:gs pos="0">
                      <a:srgbClr val="001A42">
                        <a:alpha val="100000"/>
                      </a:srgbClr>
                    </a:gs>
                    <a:gs pos="100000">
                      <a:srgbClr val="005AAF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prstDash val="solid"/>
                <a:miter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2" name="TextBox 12">
                <a:extLst>
                  <a:ext uri="{FF2B5EF4-FFF2-40B4-BE49-F238E27FC236}">
                    <a16:creationId xmlns:a16="http://schemas.microsoft.com/office/drawing/2014/main" id="{4A138285-62EA-D48F-145B-E7768008A878}"/>
                  </a:ext>
                </a:extLst>
              </p:cNvPr>
              <p:cNvSpPr txBox="1"/>
              <p:nvPr/>
            </p:nvSpPr>
            <p:spPr>
              <a:xfrm>
                <a:off x="0" y="-19050"/>
                <a:ext cx="1193323" cy="1281419"/>
              </a:xfrm>
              <a:prstGeom prst="rect">
                <a:avLst/>
              </a:prstGeom>
            </p:spPr>
            <p:txBody>
              <a:bodyPr lIns="32892" tIns="32892" rIns="32892" bIns="32892" rtlCol="0" anchor="ctr"/>
              <a:lstStyle/>
              <a:p>
                <a:pPr algn="ctr">
                  <a:lnSpc>
                    <a:spcPts val="1722"/>
                  </a:lnSpc>
                </a:pPr>
                <a:endParaRPr/>
              </a:p>
            </p:txBody>
          </p:sp>
        </p:grp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62546FA4-C747-4725-3D1F-0A7317DEC397}"/>
                </a:ext>
              </a:extLst>
            </p:cNvPr>
            <p:cNvSpPr/>
            <p:nvPr/>
          </p:nvSpPr>
          <p:spPr>
            <a:xfrm>
              <a:off x="0" y="0"/>
              <a:ext cx="5253611" cy="5943629"/>
            </a:xfrm>
            <a:custGeom>
              <a:avLst/>
              <a:gdLst/>
              <a:ahLst/>
              <a:cxnLst/>
              <a:rect l="l" t="t" r="r" b="b"/>
              <a:pathLst>
                <a:path w="5253611" h="5943629">
                  <a:moveTo>
                    <a:pt x="0" y="0"/>
                  </a:moveTo>
                  <a:lnTo>
                    <a:pt x="5253611" y="0"/>
                  </a:lnTo>
                  <a:lnTo>
                    <a:pt x="5253611" y="5943629"/>
                  </a:lnTo>
                  <a:lnTo>
                    <a:pt x="0" y="5943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5500" t="-12451" r="-25725" b="-88053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833783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4D909-8BF8-822A-97F6-E3E74487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CA86DD97-353B-AAD2-C9D3-538107F02655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467DAD88-B286-8203-979E-2FEF3A74DFDC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C0A42CE-3070-C756-927B-ACCF32F4FD15}"/>
              </a:ext>
            </a:extLst>
          </p:cNvPr>
          <p:cNvSpPr txBox="1"/>
          <p:nvPr/>
        </p:nvSpPr>
        <p:spPr>
          <a:xfrm>
            <a:off x="1028700" y="1095375"/>
            <a:ext cx="132969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1.1 </a:t>
            </a:r>
            <a:r>
              <a:rPr lang="pt-BR" sz="8000" dirty="0">
                <a:solidFill>
                  <a:srgbClr val="002060"/>
                </a:solidFill>
              </a:rPr>
              <a:t>Lucros e dividendos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A381CB-F737-C052-B20C-14E433111D53}"/>
              </a:ext>
            </a:extLst>
          </p:cNvPr>
          <p:cNvSpPr txBox="1"/>
          <p:nvPr/>
        </p:nvSpPr>
        <p:spPr>
          <a:xfrm>
            <a:off x="1028700" y="2324100"/>
            <a:ext cx="9691006" cy="5285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Características: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✔ Isentos para pessoa física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Informados pela fonte pagadora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✔ Devem constar na ficha específica</a:t>
            </a:r>
          </a:p>
          <a:p>
            <a:pPr>
              <a:lnSpc>
                <a:spcPct val="150000"/>
              </a:lnSpc>
              <a:buNone/>
            </a:pPr>
            <a:endParaRPr lang="pt-BR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Dúvida comum:</a:t>
            </a:r>
            <a:br>
              <a:rPr lang="pt-BR" sz="3200" b="1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“Se é isento, preciso declarar?”</a:t>
            </a:r>
            <a:br>
              <a:rPr lang="pt-BR" sz="2800" dirty="0">
                <a:solidFill>
                  <a:srgbClr val="002060"/>
                </a:solidFill>
              </a:rPr>
            </a:br>
            <a:r>
              <a:rPr lang="pt-BR" sz="2800" dirty="0">
                <a:solidFill>
                  <a:srgbClr val="002060"/>
                </a:solidFill>
              </a:rPr>
              <a:t>✅ SIM.</a:t>
            </a: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id="{9B73FD67-00C6-D2DF-F3F7-BEC7E5122083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38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F00D67-9B56-08F0-0D9D-F94A702FB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D817875F-4BB7-76BD-5E2D-473126B17DFF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6205FA92-562F-9CAE-4FB0-7A571F4AFB44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A280AACB-D1C2-C3AA-4478-68267CA81CBD}"/>
              </a:ext>
            </a:extLst>
          </p:cNvPr>
          <p:cNvSpPr txBox="1"/>
          <p:nvPr/>
        </p:nvSpPr>
        <p:spPr>
          <a:xfrm>
            <a:off x="1028700" y="1095375"/>
            <a:ext cx="13296900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1.2 </a:t>
            </a:r>
            <a:r>
              <a:rPr lang="pt-BR" sz="8000" dirty="0"/>
              <a:t>INDENIZAÇÕES TRABALHISTAS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6AF36A-11B1-4780-C630-DD32A2680E2E}"/>
              </a:ext>
            </a:extLst>
          </p:cNvPr>
          <p:cNvSpPr txBox="1"/>
          <p:nvPr/>
        </p:nvSpPr>
        <p:spPr>
          <a:xfrm>
            <a:off x="1001486" y="3276198"/>
            <a:ext cx="9691006" cy="407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São isentos: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• Aviso prévio indenizado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• FGTS + multa rescisória</a:t>
            </a:r>
          </a:p>
          <a:p>
            <a:pPr>
              <a:lnSpc>
                <a:spcPct val="150000"/>
              </a:lnSpc>
              <a:buNone/>
            </a:pPr>
            <a:r>
              <a:rPr lang="pt-BR" sz="2800" dirty="0">
                <a:solidFill>
                  <a:srgbClr val="002060"/>
                </a:solidFill>
              </a:rPr>
              <a:t>• Indenização por rescisão</a:t>
            </a:r>
          </a:p>
          <a:p>
            <a:pPr>
              <a:lnSpc>
                <a:spcPct val="150000"/>
              </a:lnSpc>
              <a:buNone/>
            </a:pPr>
            <a:endParaRPr lang="pt-BR" sz="32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pt-BR" sz="3200" b="1" dirty="0">
                <a:solidFill>
                  <a:srgbClr val="002060"/>
                </a:solidFill>
              </a:rPr>
              <a:t>⚠ Atenção: Verbas salariais continuam tributáveis.</a:t>
            </a: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id="{C9B28818-7CAC-2825-15F1-7D9E2FD2962D}"/>
              </a:ext>
            </a:extLst>
          </p:cNvPr>
          <p:cNvSpPr/>
          <p:nvPr/>
        </p:nvSpPr>
        <p:spPr>
          <a:xfrm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5206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E0992-3474-DD4B-FA55-F6863C59A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>
            <a:extLst>
              <a:ext uri="{FF2B5EF4-FFF2-40B4-BE49-F238E27FC236}">
                <a16:creationId xmlns:a16="http://schemas.microsoft.com/office/drawing/2014/main" id="{5D149E73-8E64-7B86-E719-1EF74F2A3379}"/>
              </a:ext>
            </a:extLst>
          </p:cNvPr>
          <p:cNvSpPr/>
          <p:nvPr/>
        </p:nvSpPr>
        <p:spPr>
          <a:xfrm>
            <a:off x="15739648" y="8547697"/>
            <a:ext cx="1610191" cy="710603"/>
          </a:xfrm>
          <a:custGeom>
            <a:avLst/>
            <a:gdLst/>
            <a:ahLst/>
            <a:cxnLst/>
            <a:rect l="l" t="t" r="r" b="b"/>
            <a:pathLst>
              <a:path w="1610191" h="710603">
                <a:moveTo>
                  <a:pt x="0" y="0"/>
                </a:moveTo>
                <a:lnTo>
                  <a:pt x="1610191" y="0"/>
                </a:lnTo>
                <a:lnTo>
                  <a:pt x="1610191" y="710603"/>
                </a:lnTo>
                <a:lnTo>
                  <a:pt x="0" y="7106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362" b="-6223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D09D967-8456-D3C8-F35A-44FC897D65A2}"/>
              </a:ext>
            </a:extLst>
          </p:cNvPr>
          <p:cNvSpPr/>
          <p:nvPr/>
        </p:nvSpPr>
        <p:spPr>
          <a:xfrm>
            <a:off x="-1084218" y="7893822"/>
            <a:ext cx="3638609" cy="2728956"/>
          </a:xfrm>
          <a:custGeom>
            <a:avLst/>
            <a:gdLst/>
            <a:ahLst/>
            <a:cxnLst/>
            <a:rect l="l" t="t" r="r" b="b"/>
            <a:pathLst>
              <a:path w="3638609" h="2728956">
                <a:moveTo>
                  <a:pt x="0" y="0"/>
                </a:moveTo>
                <a:lnTo>
                  <a:pt x="3638608" y="0"/>
                </a:lnTo>
                <a:lnTo>
                  <a:pt x="3638608" y="2728956"/>
                </a:lnTo>
                <a:lnTo>
                  <a:pt x="0" y="272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14E4793-0541-4BE2-6EAB-531838F928E6}"/>
              </a:ext>
            </a:extLst>
          </p:cNvPr>
          <p:cNvSpPr txBox="1"/>
          <p:nvPr/>
        </p:nvSpPr>
        <p:spPr>
          <a:xfrm>
            <a:off x="1028700" y="1095375"/>
            <a:ext cx="13296900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8096"/>
              </a:lnSpc>
              <a:defRPr sz="7360" b="1" spc="-566">
                <a:gradFill>
                  <a:gsLst>
                    <a:gs pos="0">
                      <a:srgbClr val="000000">
                        <a:alpha val="100000"/>
                      </a:srgbClr>
                    </a:gs>
                    <a:gs pos="100000">
                      <a:srgbClr val="003F7B">
                        <a:alpha val="10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atin typeface="Lucida Sans Semi-Bold"/>
                <a:ea typeface="Lucida Sans Semi-Bold"/>
                <a:cs typeface="Lucida Sans Semi-Bold"/>
              </a:defRPr>
            </a:lvl1pPr>
          </a:lstStyle>
          <a:p>
            <a:r>
              <a:rPr lang="pt-BR" sz="6600" dirty="0"/>
              <a:t>1.3 </a:t>
            </a:r>
            <a:r>
              <a:rPr lang="pt-BR" sz="8000" dirty="0"/>
              <a:t>FGTS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F6BCB34-2E80-2145-F8C6-6CD149053BF2}"/>
              </a:ext>
            </a:extLst>
          </p:cNvPr>
          <p:cNvSpPr txBox="1"/>
          <p:nvPr/>
        </p:nvSpPr>
        <p:spPr>
          <a:xfrm>
            <a:off x="1028700" y="2324100"/>
            <a:ext cx="8877300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pt-BR" sz="2600" dirty="0">
                <a:solidFill>
                  <a:srgbClr val="002060"/>
                </a:solidFill>
              </a:rPr>
              <a:t>O Fundo de Garantia do Tempo de Serviço (FGTS):</a:t>
            </a:r>
          </a:p>
          <a:p>
            <a:pPr>
              <a:lnSpc>
                <a:spcPct val="150000"/>
              </a:lnSpc>
              <a:buNone/>
            </a:pPr>
            <a:r>
              <a:rPr lang="pt-BR" sz="2600" dirty="0">
                <a:solidFill>
                  <a:srgbClr val="002060"/>
                </a:solidFill>
              </a:rPr>
              <a:t>✔ É um direito trabalhista</a:t>
            </a:r>
          </a:p>
          <a:p>
            <a:pPr>
              <a:lnSpc>
                <a:spcPct val="150000"/>
              </a:lnSpc>
              <a:buNone/>
            </a:pPr>
            <a:r>
              <a:rPr lang="pt-BR" sz="2600" dirty="0">
                <a:solidFill>
                  <a:srgbClr val="002060"/>
                </a:solidFill>
              </a:rPr>
              <a:t>✔ Possui natureza indenizatória</a:t>
            </a:r>
          </a:p>
          <a:p>
            <a:pPr>
              <a:lnSpc>
                <a:spcPct val="150000"/>
              </a:lnSpc>
              <a:buNone/>
            </a:pPr>
            <a:r>
              <a:rPr lang="pt-BR" sz="2600" dirty="0">
                <a:solidFill>
                  <a:srgbClr val="002060"/>
                </a:solidFill>
              </a:rPr>
              <a:t>✔ Não representa acréscimo patrimonial tributável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600" dirty="0">
                <a:solidFill>
                  <a:srgbClr val="002060"/>
                </a:solidFill>
              </a:rPr>
              <a:t> Por isso, é rendimento isento de Imposto de Renda.</a:t>
            </a:r>
          </a:p>
        </p:txBody>
      </p:sp>
      <p:sp>
        <p:nvSpPr>
          <p:cNvPr id="7" name="Seta: para a Esquerda 6">
            <a:hlinkClick r:id="rId4" action="ppaction://hlinksldjump"/>
            <a:extLst>
              <a:ext uri="{FF2B5EF4-FFF2-40B4-BE49-F238E27FC236}">
                <a16:creationId xmlns:a16="http://schemas.microsoft.com/office/drawing/2014/main" id="{FDD71290-1E84-8148-65DF-069896816DE1}"/>
              </a:ext>
            </a:extLst>
          </p:cNvPr>
          <p:cNvSpPr/>
          <p:nvPr/>
        </p:nvSpPr>
        <p:spPr>
          <a:xfrm rot="10800000">
            <a:off x="16840200" y="838200"/>
            <a:ext cx="838200" cy="381000"/>
          </a:xfrm>
          <a:prstGeom prst="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69F87D4-EDAF-EB5C-BF36-8CF1D2EFB2F7}"/>
              </a:ext>
            </a:extLst>
          </p:cNvPr>
          <p:cNvSpPr txBox="1"/>
          <p:nvPr/>
        </p:nvSpPr>
        <p:spPr>
          <a:xfrm>
            <a:off x="1028700" y="5586586"/>
            <a:ext cx="8648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2060"/>
                </a:solidFill>
              </a:rPr>
              <a:t>Base legal: natureza indenizatória prevista na legislação trabalhista e entendimento da Receita Federal.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780EF4C-30AE-61C3-ECD5-2B90DF455FD5}"/>
              </a:ext>
            </a:extLst>
          </p:cNvPr>
          <p:cNvSpPr txBox="1"/>
          <p:nvPr/>
        </p:nvSpPr>
        <p:spPr>
          <a:xfrm>
            <a:off x="990600" y="6250781"/>
            <a:ext cx="834189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600" dirty="0">
                <a:solidFill>
                  <a:srgbClr val="002060"/>
                </a:solidFill>
              </a:rPr>
              <a:t>O FGTS deve ser declarado quando houver:</a:t>
            </a:r>
          </a:p>
          <a:p>
            <a:pPr>
              <a:buNone/>
            </a:pPr>
            <a:r>
              <a:rPr lang="pt-BR" sz="2600" dirty="0">
                <a:solidFill>
                  <a:srgbClr val="002060"/>
                </a:solidFill>
              </a:rPr>
              <a:t>• Saque por rescisão contratual</a:t>
            </a:r>
            <a:br>
              <a:rPr lang="pt-BR" sz="2600" dirty="0">
                <a:solidFill>
                  <a:srgbClr val="002060"/>
                </a:solidFill>
              </a:rPr>
            </a:br>
            <a:r>
              <a:rPr lang="pt-BR" sz="2600" dirty="0">
                <a:solidFill>
                  <a:srgbClr val="002060"/>
                </a:solidFill>
              </a:rPr>
              <a:t>• Saque-aniversário</a:t>
            </a:r>
            <a:br>
              <a:rPr lang="pt-BR" sz="2600" dirty="0">
                <a:solidFill>
                  <a:srgbClr val="002060"/>
                </a:solidFill>
              </a:rPr>
            </a:br>
            <a:r>
              <a:rPr lang="pt-BR" sz="2600" dirty="0">
                <a:solidFill>
                  <a:srgbClr val="002060"/>
                </a:solidFill>
              </a:rPr>
              <a:t>• Aposentadoria</a:t>
            </a:r>
            <a:br>
              <a:rPr lang="pt-BR" sz="2600" dirty="0">
                <a:solidFill>
                  <a:srgbClr val="002060"/>
                </a:solidFill>
              </a:rPr>
            </a:br>
            <a:r>
              <a:rPr lang="pt-BR" sz="2600" dirty="0">
                <a:solidFill>
                  <a:srgbClr val="002060"/>
                </a:solidFill>
              </a:rPr>
              <a:t>• Doença grave</a:t>
            </a:r>
            <a:br>
              <a:rPr lang="pt-BR" sz="2600" dirty="0">
                <a:solidFill>
                  <a:srgbClr val="002060"/>
                </a:solidFill>
              </a:rPr>
            </a:br>
            <a:r>
              <a:rPr lang="pt-BR" sz="2600" dirty="0">
                <a:solidFill>
                  <a:srgbClr val="002060"/>
                </a:solidFill>
              </a:rPr>
              <a:t>• Aquisição de imóvel</a:t>
            </a:r>
            <a:br>
              <a:rPr lang="pt-BR" sz="2600" dirty="0">
                <a:solidFill>
                  <a:srgbClr val="002060"/>
                </a:solidFill>
              </a:rPr>
            </a:br>
            <a:r>
              <a:rPr lang="pt-BR" sz="2600" dirty="0">
                <a:solidFill>
                  <a:srgbClr val="002060"/>
                </a:solidFill>
              </a:rPr>
              <a:t>• Situações emergenciais autorizadas pelo governo</a:t>
            </a:r>
          </a:p>
          <a:p>
            <a:pPr>
              <a:buNone/>
            </a:pPr>
            <a:r>
              <a:rPr lang="pt-BR" sz="2600" dirty="0">
                <a:solidFill>
                  <a:srgbClr val="002060"/>
                </a:solidFill>
              </a:rPr>
              <a:t>⚠ Se não houve saque → não declarar valores apenas depositados.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6872F37-9DEA-D4E3-5EB3-2DB064431320}"/>
              </a:ext>
            </a:extLst>
          </p:cNvPr>
          <p:cNvSpPr txBox="1"/>
          <p:nvPr/>
        </p:nvSpPr>
        <p:spPr>
          <a:xfrm>
            <a:off x="11582400" y="2241970"/>
            <a:ext cx="4648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2060"/>
                </a:solidFill>
              </a:rPr>
              <a:t>ONDE DECLARAR O FGTS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E1AD5BF-C526-EF35-2FBC-10CA801815A0}"/>
              </a:ext>
            </a:extLst>
          </p:cNvPr>
          <p:cNvSpPr txBox="1"/>
          <p:nvPr/>
        </p:nvSpPr>
        <p:spPr>
          <a:xfrm>
            <a:off x="10077450" y="2895475"/>
            <a:ext cx="76581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002060"/>
                </a:solidFill>
              </a:rPr>
              <a:t>Ficha: 👉 </a:t>
            </a:r>
            <a:r>
              <a:rPr lang="pt-BR" sz="2600" b="1" dirty="0">
                <a:solidFill>
                  <a:srgbClr val="002060"/>
                </a:solidFill>
              </a:rPr>
              <a:t>Rendimentos Isentos e Não Tributáveis</a:t>
            </a:r>
            <a:endParaRPr lang="pt-BR" sz="2600" dirty="0">
              <a:solidFill>
                <a:srgbClr val="002060"/>
              </a:solidFill>
            </a:endParaRPr>
          </a:p>
          <a:p>
            <a:r>
              <a:rPr lang="pt-BR" sz="2600" dirty="0">
                <a:solidFill>
                  <a:srgbClr val="002060"/>
                </a:solidFill>
              </a:rPr>
              <a:t>Código usual:</a:t>
            </a:r>
            <a:br>
              <a:rPr lang="pt-BR" sz="2600" dirty="0">
                <a:solidFill>
                  <a:srgbClr val="002060"/>
                </a:solidFill>
              </a:rPr>
            </a:br>
            <a:r>
              <a:rPr lang="pt-BR" sz="2600" b="1" dirty="0">
                <a:solidFill>
                  <a:srgbClr val="002060"/>
                </a:solidFill>
              </a:rPr>
              <a:t>04 – Indenizações por rescisão de contrato de trabalho, inclusive FGTS</a:t>
            </a:r>
            <a:endParaRPr lang="pt-BR" sz="2600" dirty="0">
              <a:solidFill>
                <a:srgbClr val="002060"/>
              </a:solidFill>
            </a:endParaRPr>
          </a:p>
          <a:p>
            <a:r>
              <a:rPr lang="pt-BR" sz="2600" dirty="0">
                <a:solidFill>
                  <a:srgbClr val="002060"/>
                </a:solidFill>
              </a:rPr>
              <a:t>Informar:</a:t>
            </a:r>
          </a:p>
          <a:p>
            <a:r>
              <a:rPr lang="pt-BR" sz="2600" dirty="0">
                <a:solidFill>
                  <a:srgbClr val="002060"/>
                </a:solidFill>
              </a:rPr>
              <a:t>• Fonte pagadora: Caixa Econômica Federal</a:t>
            </a:r>
            <a:br>
              <a:rPr lang="pt-BR" sz="2600" dirty="0">
                <a:solidFill>
                  <a:srgbClr val="002060"/>
                </a:solidFill>
              </a:rPr>
            </a:br>
            <a:r>
              <a:rPr lang="pt-BR" sz="2600" dirty="0">
                <a:solidFill>
                  <a:srgbClr val="002060"/>
                </a:solidFill>
              </a:rPr>
              <a:t>• Valor total sacado no ano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43E13BA4-E9C5-08B6-5502-284D6C7AE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315424"/>
              </p:ext>
            </p:extLst>
          </p:nvPr>
        </p:nvGraphicFramePr>
        <p:xfrm>
          <a:off x="10947400" y="6065022"/>
          <a:ext cx="5867400" cy="1981200"/>
        </p:xfrm>
        <a:graphic>
          <a:graphicData uri="http://schemas.openxmlformats.org/drawingml/2006/table">
            <a:tbl>
              <a:tblPr>
                <a:tableStyleId>{2A488322-F2BA-4B5B-9748-0D474271808F}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1201994203"/>
                    </a:ext>
                  </a:extLst>
                </a:gridCol>
                <a:gridCol w="2933700">
                  <a:extLst>
                    <a:ext uri="{9D8B030D-6E8A-4147-A177-3AD203B41FA5}">
                      <a16:colId xmlns:a16="http://schemas.microsoft.com/office/drawing/2014/main" val="2943581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</a:rPr>
                        <a:t>Verba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b="1" dirty="0">
                          <a:solidFill>
                            <a:srgbClr val="002060"/>
                          </a:solidFill>
                        </a:rPr>
                        <a:t>Tributação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058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Salário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Tributável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945940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FGTS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Isento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88967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Multa de 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>
                          <a:solidFill>
                            <a:srgbClr val="002060"/>
                          </a:solidFill>
                        </a:rPr>
                        <a:t>Isenta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0144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</a:rPr>
                        <a:t>Aviso prévio indenizado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pt-BR" sz="2000" dirty="0">
                          <a:solidFill>
                            <a:srgbClr val="002060"/>
                          </a:solidFill>
                        </a:rPr>
                        <a:t>Isento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274031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957558-CDE0-B4A5-09DF-333FEC72BAFC}"/>
              </a:ext>
            </a:extLst>
          </p:cNvPr>
          <p:cNvSpPr txBox="1"/>
          <p:nvPr/>
        </p:nvSpPr>
        <p:spPr>
          <a:xfrm>
            <a:off x="10085917" y="8492962"/>
            <a:ext cx="57023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2060"/>
                </a:solidFill>
              </a:rPr>
              <a:t>Erro comum:</a:t>
            </a:r>
            <a:br>
              <a:rPr lang="pt-BR" sz="2400" dirty="0">
                <a:solidFill>
                  <a:srgbClr val="002060"/>
                </a:solidFill>
              </a:rPr>
            </a:br>
            <a:r>
              <a:rPr lang="pt-BR" sz="2400" dirty="0">
                <a:solidFill>
                  <a:srgbClr val="002060"/>
                </a:solidFill>
              </a:rPr>
              <a:t>❌ declarar FGTS junto com rendimentos do trabalho.</a:t>
            </a:r>
          </a:p>
        </p:txBody>
      </p:sp>
    </p:spTree>
    <p:extLst>
      <p:ext uri="{BB962C8B-B14F-4D97-AF65-F5344CB8AC3E}">
        <p14:creationId xmlns:p14="http://schemas.microsoft.com/office/powerpoint/2010/main" val="4187611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2302</TotalTime>
  <Words>1381</Words>
  <Application>Microsoft Office PowerPoint</Application>
  <PresentationFormat>Personalizar</PresentationFormat>
  <Paragraphs>215</Paragraphs>
  <Slides>26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5" baseType="lpstr">
      <vt:lpstr>Poppins Bold</vt:lpstr>
      <vt:lpstr>Calibri</vt:lpstr>
      <vt:lpstr>Arial</vt:lpstr>
      <vt:lpstr>Lucida Sans Semi-Bold</vt:lpstr>
      <vt:lpstr>Montserrat</vt:lpstr>
      <vt:lpstr>Wingdings</vt:lpstr>
      <vt:lpstr>Lucida Sans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Jornada Contábil 2026.pptx</dc:title>
  <cp:lastModifiedBy>VITOR DANIEL CARVALHO ARRUDA</cp:lastModifiedBy>
  <cp:revision>8</cp:revision>
  <dcterms:created xsi:type="dcterms:W3CDTF">2006-08-16T00:00:00Z</dcterms:created>
  <dcterms:modified xsi:type="dcterms:W3CDTF">2026-03-25T11:48:37Z</dcterms:modified>
  <dc:identifier>DAGlY-FLEyo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f8ac67e-b707-4416-986f-4fc16942e0ad_Enabled">
    <vt:lpwstr>true</vt:lpwstr>
  </property>
  <property fmtid="{D5CDD505-2E9C-101B-9397-08002B2CF9AE}" pid="3" name="MSIP_Label_9f8ac67e-b707-4416-986f-4fc16942e0ad_SetDate">
    <vt:lpwstr>2026-03-19T12:19:32Z</vt:lpwstr>
  </property>
  <property fmtid="{D5CDD505-2E9C-101B-9397-08002B2CF9AE}" pid="4" name="MSIP_Label_9f8ac67e-b707-4416-986f-4fc16942e0ad_Method">
    <vt:lpwstr>Privileged</vt:lpwstr>
  </property>
  <property fmtid="{D5CDD505-2E9C-101B-9397-08002B2CF9AE}" pid="5" name="MSIP_Label_9f8ac67e-b707-4416-986f-4fc16942e0ad_Name">
    <vt:lpwstr>Publica</vt:lpwstr>
  </property>
  <property fmtid="{D5CDD505-2E9C-101B-9397-08002B2CF9AE}" pid="6" name="MSIP_Label_9f8ac67e-b707-4416-986f-4fc16942e0ad_SiteId">
    <vt:lpwstr>93ffafed-a620-41ce-a1d7-3596d27596ab</vt:lpwstr>
  </property>
  <property fmtid="{D5CDD505-2E9C-101B-9397-08002B2CF9AE}" pid="7" name="MSIP_Label_9f8ac67e-b707-4416-986f-4fc16942e0ad_ActionId">
    <vt:lpwstr>7faf9834-27de-44f2-a0e1-6c8ec1ea501a</vt:lpwstr>
  </property>
  <property fmtid="{D5CDD505-2E9C-101B-9397-08002B2CF9AE}" pid="8" name="MSIP_Label_9f8ac67e-b707-4416-986f-4fc16942e0ad_ContentBits">
    <vt:lpwstr>1</vt:lpwstr>
  </property>
  <property fmtid="{D5CDD505-2E9C-101B-9397-08002B2CF9AE}" pid="9" name="MSIP_Label_9f8ac67e-b707-4416-986f-4fc16942e0ad_Tag">
    <vt:lpwstr>10, 0, 1, 1</vt:lpwstr>
  </property>
  <property fmtid="{D5CDD505-2E9C-101B-9397-08002B2CF9AE}" pid="10" name="ClassificationContentMarkingHeaderLocations">
    <vt:lpwstr>Office Theme:8</vt:lpwstr>
  </property>
  <property fmtid="{D5CDD505-2E9C-101B-9397-08002B2CF9AE}" pid="11" name="ClassificationContentMarkingHeaderText">
    <vt:lpwstr>Publica</vt:lpwstr>
  </property>
</Properties>
</file>