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65" r:id="rId7"/>
    <p:sldId id="267" r:id="rId8"/>
    <p:sldId id="268" r:id="rId9"/>
    <p:sldId id="269" r:id="rId10"/>
    <p:sldId id="259" r:id="rId11"/>
  </p:sldIdLst>
  <p:sldSz cx="18288000" cy="10287000"/>
  <p:notesSz cx="6858000" cy="9144000"/>
  <p:embeddedFontLst>
    <p:embeddedFont>
      <p:font typeface="Lucida Sans" panose="020B0602030504020204" pitchFamily="34" charset="0"/>
      <p:regular r:id="rId12"/>
      <p:bold r:id="rId13"/>
      <p:italic r:id="rId14"/>
      <p:boldItalic r:id="rId15"/>
    </p:embeddedFont>
    <p:embeddedFont>
      <p:font typeface="Lucida Sans Semi-Bold" panose="020B0604020202020204" charset="0"/>
      <p:regular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Poppi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9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8123" y="3777387"/>
            <a:ext cx="1044649" cy="3086100"/>
            <a:chOff x="0" y="0"/>
            <a:chExt cx="27513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134" cy="812800"/>
            </a:xfrm>
            <a:custGeom>
              <a:avLst/>
              <a:gdLst/>
              <a:ahLst/>
              <a:cxnLst/>
              <a:rect l="l" t="t" r="r" b="b"/>
              <a:pathLst>
                <a:path w="275134" h="812800">
                  <a:moveTo>
                    <a:pt x="0" y="0"/>
                  </a:moveTo>
                  <a:lnTo>
                    <a:pt x="275134" y="0"/>
                  </a:lnTo>
                  <a:lnTo>
                    <a:pt x="275134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3F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513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3449425" y="-4942010"/>
            <a:ext cx="10444253" cy="20013767"/>
          </a:xfrm>
          <a:custGeom>
            <a:avLst/>
            <a:gdLst/>
            <a:ahLst/>
            <a:cxnLst/>
            <a:rect l="l" t="t" r="r" b="b"/>
            <a:pathLst>
              <a:path w="10444253" h="20013767">
                <a:moveTo>
                  <a:pt x="0" y="0"/>
                </a:moveTo>
                <a:lnTo>
                  <a:pt x="10444253" y="0"/>
                </a:lnTo>
                <a:lnTo>
                  <a:pt x="10444253" y="20013767"/>
                </a:lnTo>
                <a:lnTo>
                  <a:pt x="0" y="20013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2281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3890262" y="-157253"/>
            <a:ext cx="5156629" cy="3867472"/>
          </a:xfrm>
          <a:custGeom>
            <a:avLst/>
            <a:gdLst/>
            <a:ahLst/>
            <a:cxnLst/>
            <a:rect l="l" t="t" r="r" b="b"/>
            <a:pathLst>
              <a:path w="5156629" h="3867472">
                <a:moveTo>
                  <a:pt x="0" y="0"/>
                </a:moveTo>
                <a:lnTo>
                  <a:pt x="5156629" y="0"/>
                </a:lnTo>
                <a:lnTo>
                  <a:pt x="5156629" y="3867471"/>
                </a:lnTo>
                <a:lnTo>
                  <a:pt x="0" y="3867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579782" y="1716578"/>
            <a:ext cx="3940208" cy="7803186"/>
            <a:chOff x="0" y="0"/>
            <a:chExt cx="5253611" cy="10404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7112" r="-25725" b="-7429"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12451" r="-25725" b="-8805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04635" y="3342244"/>
            <a:ext cx="11623279" cy="104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7360" b="1" spc="-566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4ª Jornada Contábil CRCGO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4635" y="4428683"/>
            <a:ext cx="9837425" cy="132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5"/>
              </a:lnSpc>
            </a:pPr>
            <a:r>
              <a:rPr lang="en-US" sz="4768" spc="-367" dirty="0" err="1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Imersão</a:t>
            </a:r>
            <a:r>
              <a:rPr lang="en-US" sz="4768" spc="-367" dirty="0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24 horas no </a:t>
            </a:r>
            <a:r>
              <a:rPr lang="en-US" sz="4768" spc="-367" dirty="0" err="1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Imposto</a:t>
            </a:r>
            <a:r>
              <a:rPr lang="en-US" sz="4768" spc="-367" dirty="0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de Renda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4635" y="5254482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304635" y="5840874"/>
            <a:ext cx="9837425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5"/>
              </a:lnSpc>
            </a:pPr>
            <a:r>
              <a:rPr lang="pt-BR" sz="4768" b="1" spc="-367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DEPENDENTES E ALIMENTANDO</a:t>
            </a:r>
            <a:endParaRPr lang="en-US" sz="4768" spc="-367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5FFBA3D-3751-2C11-6EC7-2A1236A0E68D}"/>
              </a:ext>
            </a:extLst>
          </p:cNvPr>
          <p:cNvSpPr/>
          <p:nvPr/>
        </p:nvSpPr>
        <p:spPr>
          <a:xfrm>
            <a:off x="1304635" y="6787099"/>
            <a:ext cx="101253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"/>
                <a:ea typeface="Lucida Sans"/>
                <a:cs typeface="Lucida Sans"/>
                <a:sym typeface="Lucida Sans"/>
              </a:rPr>
              <a:t>Sucena Hummel, vice-presidente de Administração e Planejamento do CRCGO e Edson Cândido Pinto, presidente do Sescon-Goiás</a:t>
            </a:r>
            <a:endParaRPr lang="pt-B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38180" y="3410502"/>
            <a:ext cx="7011640" cy="3465996"/>
            <a:chOff x="0" y="0"/>
            <a:chExt cx="9348853" cy="462132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9348853" cy="2204561"/>
              <a:chOff x="0" y="0"/>
              <a:chExt cx="9348853" cy="220456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348853" cy="2204561"/>
              </a:xfrm>
              <a:custGeom>
                <a:avLst/>
                <a:gdLst/>
                <a:ahLst/>
                <a:cxnLst/>
                <a:rect l="l" t="t" r="r" b="b"/>
                <a:pathLst>
                  <a:path w="9348853" h="2204561">
                    <a:moveTo>
                      <a:pt x="0" y="0"/>
                    </a:moveTo>
                    <a:lnTo>
                      <a:pt x="9348853" y="0"/>
                    </a:lnTo>
                    <a:lnTo>
                      <a:pt x="9348853" y="2204561"/>
                    </a:lnTo>
                    <a:lnTo>
                      <a:pt x="0" y="2204561"/>
                    </a:lnTo>
                    <a:close/>
                  </a:path>
                </a:pathLst>
              </a:custGeom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9348853" cy="2366486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l">
                  <a:lnSpc>
                    <a:spcPts val="12547"/>
                  </a:lnSpc>
                </a:pPr>
                <a:r>
                  <a:rPr lang="en-US" sz="9879" b="1" spc="-532" dirty="0">
                    <a:gradFill>
                      <a:gsLst>
                        <a:gs pos="0">
                          <a:srgbClr val="001A42">
                            <a:alpha val="100000"/>
                          </a:srgbClr>
                        </a:gs>
                        <a:gs pos="100000">
                          <a:srgbClr val="005AAF">
                            <a:alpha val="10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  <a:latin typeface="Poppins Bold"/>
                    <a:ea typeface="Poppins Bold"/>
                    <a:cs typeface="Poppins Bold"/>
                    <a:sym typeface="Poppins Bold"/>
                  </a:rPr>
                  <a:t>OBRIGADO!</a:t>
                </a: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2982828" y="3128268"/>
              <a:ext cx="3383196" cy="1493060"/>
            </a:xfrm>
            <a:custGeom>
              <a:avLst/>
              <a:gdLst/>
              <a:ahLst/>
              <a:cxnLst/>
              <a:rect l="l" t="t" r="r" b="b"/>
              <a:pathLst>
                <a:path w="3383196" h="1493060">
                  <a:moveTo>
                    <a:pt x="0" y="0"/>
                  </a:moveTo>
                  <a:lnTo>
                    <a:pt x="3383197" y="0"/>
                  </a:lnTo>
                  <a:lnTo>
                    <a:pt x="3383197" y="1493059"/>
                  </a:lnTo>
                  <a:lnTo>
                    <a:pt x="0" y="1493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4362" b="-6223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579782" y="1241907"/>
            <a:ext cx="3940208" cy="7803186"/>
            <a:chOff x="0" y="0"/>
            <a:chExt cx="5253611" cy="104042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7112" r="-25725" b="-7429"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500" t="-12451" r="-25725" b="-88053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71017" y="-4002649"/>
            <a:ext cx="11450549" cy="193903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09600" y="501019"/>
            <a:ext cx="11623279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pt-BR" sz="3600" b="1" dirty="0"/>
              <a:t>Regras do Imposto de Renda para Dependente</a:t>
            </a:r>
            <a:endParaRPr lang="pt-BR" sz="8000" dirty="0"/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957009"/>
            <a:ext cx="9623280" cy="2047875"/>
            <a:chOff x="0" y="0"/>
            <a:chExt cx="12831040" cy="2730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283104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en-US" sz="2699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" name="TextBox 4">
            <a:extLst>
              <a:ext uri="{FF2B5EF4-FFF2-40B4-BE49-F238E27FC236}">
                <a16:creationId xmlns:a16="http://schemas.microsoft.com/office/drawing/2014/main" id="{4E2F2E65-F178-94DB-4364-EC562D400FF8}"/>
              </a:ext>
            </a:extLst>
          </p:cNvPr>
          <p:cNvSpPr txBox="1"/>
          <p:nvPr/>
        </p:nvSpPr>
        <p:spPr>
          <a:xfrm>
            <a:off x="1264046" y="2142010"/>
            <a:ext cx="15995254" cy="289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/>
              <a:t>Entendendo a definição de dependentes</a:t>
            </a:r>
          </a:p>
          <a:p>
            <a:endParaRPr lang="pt-BR" sz="3600" b="1" dirty="0"/>
          </a:p>
          <a:p>
            <a:endParaRPr lang="pt-BR" sz="3600" dirty="0"/>
          </a:p>
          <a:p>
            <a:endParaRPr lang="pt-BR" sz="8000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224756B-87E0-FC50-D11C-54EB62174186}"/>
              </a:ext>
            </a:extLst>
          </p:cNvPr>
          <p:cNvSpPr txBox="1"/>
          <p:nvPr/>
        </p:nvSpPr>
        <p:spPr>
          <a:xfrm>
            <a:off x="2525816" y="7990925"/>
            <a:ext cx="7584680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/>
              <a:t>Impactos na base de cálculo</a:t>
            </a:r>
            <a:endParaRPr lang="pt-BR" sz="3600" dirty="0"/>
          </a:p>
          <a:p>
            <a:endParaRPr lang="pt-BR" sz="8000" dirty="0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98A7761A-9FD0-64A1-45E6-6F29BF034E5A}"/>
              </a:ext>
            </a:extLst>
          </p:cNvPr>
          <p:cNvSpPr txBox="1"/>
          <p:nvPr/>
        </p:nvSpPr>
        <p:spPr>
          <a:xfrm>
            <a:off x="1524000" y="5010769"/>
            <a:ext cx="11623279" cy="1785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pt-BR" sz="3600" b="1" dirty="0"/>
              <a:t>Regras para inclusão de dependentes</a:t>
            </a:r>
            <a:endParaRPr lang="pt-BR" sz="3600" dirty="0"/>
          </a:p>
          <a:p>
            <a:endParaRPr lang="pt-BR" sz="8000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295C3B7-1512-06E3-5322-A2FD0E34920A}"/>
              </a:ext>
            </a:extLst>
          </p:cNvPr>
          <p:cNvSpPr/>
          <p:nvPr/>
        </p:nvSpPr>
        <p:spPr>
          <a:xfrm>
            <a:off x="9329323" y="658295"/>
            <a:ext cx="6400800" cy="29801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  <a:p>
            <a:pPr algn="ctr"/>
            <a:r>
              <a:rPr lang="pt-BR" sz="2800" dirty="0"/>
              <a:t>Dependentes são pessoas que dependem financeiramente do contribuinte, como filhos e cônjuges</a:t>
            </a:r>
          </a:p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35A0B42-3A4C-DFC4-65DB-26D3AFE324D6}"/>
              </a:ext>
            </a:extLst>
          </p:cNvPr>
          <p:cNvSpPr/>
          <p:nvPr/>
        </p:nvSpPr>
        <p:spPr>
          <a:xfrm>
            <a:off x="9172575" y="3792039"/>
            <a:ext cx="6400800" cy="29801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É obrigatório seguir  as regras da Receita Federal para incluir dependentes na declaração de Imposto de Renda.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DF45D75-0796-FB41-120E-1F9C611DF531}"/>
              </a:ext>
            </a:extLst>
          </p:cNvPr>
          <p:cNvSpPr/>
          <p:nvPr/>
        </p:nvSpPr>
        <p:spPr>
          <a:xfrm>
            <a:off x="9172575" y="7015420"/>
            <a:ext cx="6400800" cy="29801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  <a:p>
            <a:pPr algn="ctr"/>
            <a:r>
              <a:rPr lang="pt-BR" sz="2800" dirty="0"/>
              <a:t>A inclusão de dependentes pode reduzir a base de cálculo do imposto, gerando benefícios fiscais.</a:t>
            </a:r>
          </a:p>
          <a:p>
            <a:pPr algn="ctr"/>
            <a:endParaRPr lang="pt-BR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CA1D2-8F38-9D97-836E-9BF152B26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A3A4987-268D-0C0A-C5FC-13F85ACC3CD4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05B6FB8-C77B-9262-3AC9-6538CCB6C72F}"/>
              </a:ext>
            </a:extLst>
          </p:cNvPr>
          <p:cNvSpPr txBox="1"/>
          <p:nvPr/>
        </p:nvSpPr>
        <p:spPr>
          <a:xfrm>
            <a:off x="38100" y="534168"/>
            <a:ext cx="16954500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b="1" dirty="0">
                <a:solidFill>
                  <a:schemeClr val="tx2"/>
                </a:solidFill>
              </a:rPr>
              <a:t>Benefícios fiscais  -  Deduções permitidas</a:t>
            </a:r>
          </a:p>
          <a:p>
            <a:endParaRPr lang="pt-BR" sz="4400" dirty="0">
              <a:solidFill>
                <a:schemeClr val="tx2"/>
              </a:solidFill>
            </a:endParaRPr>
          </a:p>
          <a:p>
            <a:endParaRPr lang="pt-BR" sz="600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CF6A575-C9E4-02D3-2F60-12E24493E53D}"/>
              </a:ext>
            </a:extLst>
          </p:cNvPr>
          <p:cNvSpPr/>
          <p:nvPr/>
        </p:nvSpPr>
        <p:spPr>
          <a:xfrm>
            <a:off x="-347661" y="8801868"/>
            <a:ext cx="1981199" cy="1485132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0D95C16-E585-7DC0-A340-5CFE3B4F1B68}"/>
              </a:ext>
            </a:extLst>
          </p:cNvPr>
          <p:cNvSpPr/>
          <p:nvPr/>
        </p:nvSpPr>
        <p:spPr>
          <a:xfrm>
            <a:off x="914400" y="4540094"/>
            <a:ext cx="4953000" cy="2047875"/>
          </a:xfrm>
          <a:custGeom>
            <a:avLst/>
            <a:gdLst/>
            <a:ahLst/>
            <a:cxnLst/>
            <a:rect l="l" t="t" r="r" b="b"/>
            <a:pathLst>
              <a:path w="12831040" h="2730500">
                <a:moveTo>
                  <a:pt x="0" y="0"/>
                </a:moveTo>
                <a:lnTo>
                  <a:pt x="12831040" y="0"/>
                </a:lnTo>
                <a:lnTo>
                  <a:pt x="12831040" y="2730500"/>
                </a:lnTo>
                <a:lnTo>
                  <a:pt x="0" y="2730500"/>
                </a:lnTo>
                <a:close/>
              </a:path>
            </a:pathLst>
          </a:custGeom>
        </p:spPr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09CA8F2-3FFD-7394-D7FE-966BD3710A57}"/>
              </a:ext>
            </a:extLst>
          </p:cNvPr>
          <p:cNvSpPr txBox="1"/>
          <p:nvPr/>
        </p:nvSpPr>
        <p:spPr>
          <a:xfrm>
            <a:off x="1028700" y="4358787"/>
            <a:ext cx="410407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endParaRPr lang="pt-BR" sz="6000" dirty="0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A2340DCC-8DA6-5D20-169E-18F7F413A013}"/>
              </a:ext>
            </a:extLst>
          </p:cNvPr>
          <p:cNvSpPr txBox="1"/>
          <p:nvPr/>
        </p:nvSpPr>
        <p:spPr>
          <a:xfrm>
            <a:off x="1191227" y="1386545"/>
            <a:ext cx="12230701" cy="10402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b="1" dirty="0"/>
              <a:t>Dedução fixa por dependente</a:t>
            </a:r>
          </a:p>
          <a:p>
            <a:r>
              <a:rPr lang="pt-BR" sz="2800" dirty="0"/>
              <a:t>Valor anual (base recente): </a:t>
            </a:r>
            <a:r>
              <a:rPr lang="pt-BR" sz="2800" b="1" dirty="0"/>
              <a:t>R$ 2.275,08 por dependente</a:t>
            </a:r>
            <a:r>
              <a:rPr lang="pt-BR" sz="2800" dirty="0"/>
              <a:t> </a:t>
            </a:r>
          </a:p>
          <a:p>
            <a:r>
              <a:rPr lang="pt-BR" sz="2800" dirty="0"/>
              <a:t>Reduz diretamente a base de cálculo do imposto </a:t>
            </a:r>
          </a:p>
          <a:p>
            <a:r>
              <a:rPr lang="pt-BR" sz="2800" dirty="0"/>
              <a:t>👉 Quanto mais dependentes (legítimos), maior a redução do imposto devido</a:t>
            </a:r>
          </a:p>
          <a:p>
            <a:endParaRPr lang="pt-BR" sz="2800" b="1" dirty="0"/>
          </a:p>
          <a:p>
            <a:r>
              <a:rPr lang="pt-BR" sz="2800" b="1" dirty="0"/>
              <a:t>Despesas médicas (SEM LIMITE)</a:t>
            </a:r>
          </a:p>
          <a:p>
            <a:r>
              <a:rPr lang="pt-BR" sz="2800" dirty="0"/>
              <a:t>👉 Uma das maiores vantagens fiscais </a:t>
            </a:r>
          </a:p>
          <a:p>
            <a:endParaRPr lang="pt-BR" sz="2800" b="1" dirty="0"/>
          </a:p>
          <a:p>
            <a:r>
              <a:rPr lang="pt-BR" sz="2800" b="1" dirty="0"/>
              <a:t>Despesas com educação (COM LIMITE)</a:t>
            </a:r>
          </a:p>
          <a:p>
            <a:r>
              <a:rPr lang="pt-BR" sz="2800" dirty="0"/>
              <a:t>Limite: </a:t>
            </a:r>
            <a:r>
              <a:rPr lang="pt-BR" sz="2800" b="1" dirty="0"/>
              <a:t>R$ 3.561,50 por dependente/ano</a:t>
            </a:r>
            <a:r>
              <a:rPr lang="pt-BR" sz="2800" dirty="0"/>
              <a:t> </a:t>
            </a:r>
          </a:p>
          <a:p>
            <a:r>
              <a:rPr lang="pt-BR" sz="2800" dirty="0"/>
              <a:t>👉 Inclui: Educação infantil / Ensino fundamental, médio, superior e Pós-graduação</a:t>
            </a:r>
          </a:p>
          <a:p>
            <a:endParaRPr lang="pt-BR" sz="2800" b="1" dirty="0"/>
          </a:p>
          <a:p>
            <a:r>
              <a:rPr lang="pt-BR" sz="2800" b="1" dirty="0"/>
              <a:t>Previdência privada (PGBL)</a:t>
            </a:r>
          </a:p>
          <a:p>
            <a:r>
              <a:rPr lang="pt-BR" sz="2800" dirty="0"/>
              <a:t>Dedutível até </a:t>
            </a:r>
            <a:r>
              <a:rPr lang="pt-BR" sz="2800" b="1" dirty="0"/>
              <a:t>12% da renda tributável do titular</a:t>
            </a:r>
            <a:r>
              <a:rPr lang="pt-BR" sz="2800" dirty="0"/>
              <a:t> </a:t>
            </a:r>
          </a:p>
          <a:p>
            <a:r>
              <a:rPr lang="pt-BR" sz="2800" dirty="0"/>
              <a:t>👉Inclui contribuições feitas em nome do dependente</a:t>
            </a:r>
          </a:p>
          <a:p>
            <a:endParaRPr lang="pt-BR" sz="2800" b="1" dirty="0"/>
          </a:p>
          <a:p>
            <a:r>
              <a:rPr lang="pt-BR" sz="2800" b="1" dirty="0"/>
              <a:t>Livro-caixa (situações específicas)</a:t>
            </a:r>
          </a:p>
          <a:p>
            <a:r>
              <a:rPr lang="pt-BR" sz="2800" dirty="0"/>
              <a:t>Quando o dependente tem rendimentos tributáveis (</a:t>
            </a:r>
            <a:r>
              <a:rPr lang="pt-BR" sz="2800" dirty="0" err="1"/>
              <a:t>ex</a:t>
            </a:r>
            <a:r>
              <a:rPr lang="pt-BR" sz="2800" dirty="0"/>
              <a:t>: autônomo) </a:t>
            </a:r>
          </a:p>
          <a:p>
            <a:r>
              <a:rPr lang="pt-BR" sz="2800" dirty="0"/>
              <a:t>👉 Permite dedução de despesas necessárias à atividade</a:t>
            </a:r>
          </a:p>
          <a:p>
            <a:endParaRPr lang="pt-BR" sz="2800" dirty="0"/>
          </a:p>
          <a:p>
            <a:r>
              <a:rPr lang="pt-BR" sz="2800" dirty="0"/>
              <a:t> </a:t>
            </a:r>
          </a:p>
          <a:p>
            <a:endParaRPr lang="pt-BR" sz="2800" dirty="0"/>
          </a:p>
          <a:p>
            <a:pPr>
              <a:buNone/>
            </a:pPr>
            <a:endParaRPr lang="pt-BR" sz="6000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0D73362-7BA8-CE01-D804-D3475DF5D17A}"/>
              </a:ext>
            </a:extLst>
          </p:cNvPr>
          <p:cNvSpPr/>
          <p:nvPr/>
        </p:nvSpPr>
        <p:spPr>
          <a:xfrm>
            <a:off x="13117128" y="1234110"/>
            <a:ext cx="4648200" cy="3657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  <a:p>
            <a:pPr algn="ctr"/>
            <a:endParaRPr lang="pt-BR" sz="2000" dirty="0"/>
          </a:p>
          <a:p>
            <a:pPr algn="ctr"/>
            <a:r>
              <a:rPr lang="pt-BR" sz="2000" b="1" dirty="0"/>
              <a:t>Dedução integral, desde que comprovadas:</a:t>
            </a:r>
          </a:p>
          <a:p>
            <a:pPr algn="ctr"/>
            <a:r>
              <a:rPr lang="pt-BR" sz="2000" b="1" dirty="0"/>
              <a:t>Consultas médicas e odontológicas </a:t>
            </a:r>
          </a:p>
          <a:p>
            <a:pPr algn="ctr"/>
            <a:r>
              <a:rPr lang="pt-BR" sz="2000" b="1" dirty="0"/>
              <a:t>Exames laboratoriais </a:t>
            </a:r>
          </a:p>
          <a:p>
            <a:pPr algn="ctr"/>
            <a:r>
              <a:rPr lang="pt-BR" sz="2000" b="1" dirty="0"/>
              <a:t>Internações hospitalares </a:t>
            </a:r>
          </a:p>
          <a:p>
            <a:pPr algn="ctr"/>
            <a:r>
              <a:rPr lang="pt-BR" sz="2000" b="1" dirty="0"/>
              <a:t>Planos de saúde </a:t>
            </a:r>
          </a:p>
          <a:p>
            <a:pPr algn="ctr"/>
            <a:r>
              <a:rPr lang="pt-BR" sz="2000" b="1" dirty="0"/>
              <a:t>Psicólogos, fisioterapeutas, etc. </a:t>
            </a:r>
          </a:p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022798F-6984-D91B-C6AF-1058279D6A29}"/>
              </a:ext>
            </a:extLst>
          </p:cNvPr>
          <p:cNvSpPr/>
          <p:nvPr/>
        </p:nvSpPr>
        <p:spPr>
          <a:xfrm>
            <a:off x="13182600" y="5576467"/>
            <a:ext cx="4648200" cy="2545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  <a:p>
            <a:pPr algn="ctr"/>
            <a:endParaRPr lang="pt-BR" sz="2000" b="1" dirty="0">
              <a:solidFill>
                <a:srgbClr val="FF0000"/>
              </a:solidFill>
            </a:endParaRPr>
          </a:p>
          <a:p>
            <a:pPr algn="ctr"/>
            <a:r>
              <a:rPr lang="pt-BR" sz="2000" b="1" dirty="0">
                <a:solidFill>
                  <a:srgbClr val="FF0000"/>
                </a:solidFill>
              </a:rPr>
              <a:t>❌ </a:t>
            </a:r>
            <a:r>
              <a:rPr lang="pt-BR" sz="2000" b="1" dirty="0">
                <a:solidFill>
                  <a:schemeClr val="bg1"/>
                </a:solidFill>
              </a:rPr>
              <a:t>Não inclui: cursos livres, idiomas, esportes</a:t>
            </a:r>
          </a:p>
          <a:p>
            <a:endParaRPr lang="pt-BR" sz="2000" dirty="0"/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00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95375"/>
            <a:ext cx="169545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pt-BR" sz="6000" b="1" dirty="0">
                <a:solidFill>
                  <a:srgbClr val="464B5F"/>
                </a:solidFill>
                <a:effectLst/>
                <a:latin typeface="Arial" panose="020B0604020202020204" pitchFamily="34" charset="0"/>
              </a:rPr>
              <a:t>Como declarar dependentes corretamente</a:t>
            </a:r>
            <a:endParaRPr lang="pt-BR" sz="6000" dirty="0"/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" y="4540094"/>
            <a:ext cx="4953000" cy="2047875"/>
          </a:xfrm>
          <a:custGeom>
            <a:avLst/>
            <a:gdLst/>
            <a:ahLst/>
            <a:cxnLst/>
            <a:rect l="l" t="t" r="r" b="b"/>
            <a:pathLst>
              <a:path w="12831040" h="2730500">
                <a:moveTo>
                  <a:pt x="0" y="0"/>
                </a:moveTo>
                <a:lnTo>
                  <a:pt x="12831040" y="0"/>
                </a:lnTo>
                <a:lnTo>
                  <a:pt x="12831040" y="2730500"/>
                </a:lnTo>
                <a:lnTo>
                  <a:pt x="0" y="2730500"/>
                </a:lnTo>
                <a:close/>
              </a:path>
            </a:pathLst>
          </a:custGeom>
        </p:spPr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6E17E2A-48A9-3864-4BE6-3C849A021109}"/>
              </a:ext>
            </a:extLst>
          </p:cNvPr>
          <p:cNvSpPr/>
          <p:nvPr/>
        </p:nvSpPr>
        <p:spPr>
          <a:xfrm>
            <a:off x="904875" y="3134361"/>
            <a:ext cx="30099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7B73510-DBE0-57D2-C980-1F649C91ADFB}"/>
              </a:ext>
            </a:extLst>
          </p:cNvPr>
          <p:cNvSpPr txBox="1"/>
          <p:nvPr/>
        </p:nvSpPr>
        <p:spPr>
          <a:xfrm>
            <a:off x="1028700" y="4358787"/>
            <a:ext cx="410407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endParaRPr lang="pt-BR" sz="6000" dirty="0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55791D07-36A8-0C6B-7F9E-318FFCA71BB1}"/>
              </a:ext>
            </a:extLst>
          </p:cNvPr>
          <p:cNvSpPr txBox="1"/>
          <p:nvPr/>
        </p:nvSpPr>
        <p:spPr>
          <a:xfrm>
            <a:off x="687000" y="4792930"/>
            <a:ext cx="337185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/>
              <a:t>Documentação necessária para a declaração</a:t>
            </a:r>
            <a:endParaRPr lang="pt-BR" sz="3600" dirty="0"/>
          </a:p>
          <a:p>
            <a:pPr>
              <a:buNone/>
            </a:pPr>
            <a:endParaRPr lang="pt-BR" sz="60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AC5DCF0-807D-784F-1ED4-F21EEFE5698C}"/>
              </a:ext>
            </a:extLst>
          </p:cNvPr>
          <p:cNvSpPr/>
          <p:nvPr/>
        </p:nvSpPr>
        <p:spPr>
          <a:xfrm>
            <a:off x="5876925" y="3825460"/>
            <a:ext cx="5649525" cy="31468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Não declarar os rendimentos do dependente</a:t>
            </a:r>
          </a:p>
          <a:p>
            <a:pPr algn="ctr"/>
            <a:r>
              <a:rPr lang="pt-BR" dirty="0"/>
              <a:t>Dependente declarado em duas declarações</a:t>
            </a:r>
          </a:p>
          <a:p>
            <a:pPr algn="ctr"/>
            <a:r>
              <a:rPr lang="pt-BR" dirty="0"/>
              <a:t>Incluir como dependente quem não pode ser</a:t>
            </a:r>
          </a:p>
          <a:p>
            <a:pPr algn="ctr"/>
            <a:r>
              <a:rPr lang="pt-BR" dirty="0"/>
              <a:t>Confundir dependente com alimentando</a:t>
            </a:r>
          </a:p>
          <a:p>
            <a:pPr algn="ctr"/>
            <a:r>
              <a:rPr lang="pt-BR" dirty="0"/>
              <a:t>Despesas médicas em duplicidade</a:t>
            </a:r>
          </a:p>
          <a:p>
            <a:pPr algn="ctr"/>
            <a:r>
              <a:rPr lang="pt-BR" dirty="0"/>
              <a:t>Despesas sem vínculo com o dependente</a:t>
            </a:r>
          </a:p>
          <a:p>
            <a:pPr algn="ctr"/>
            <a:r>
              <a:rPr lang="pt-BR" dirty="0"/>
              <a:t>Incluir dependente com renda alta sem simular</a:t>
            </a:r>
          </a:p>
          <a:p>
            <a:pPr algn="ctr"/>
            <a:r>
              <a:rPr lang="pt-BR" dirty="0"/>
              <a:t>Erro na idade/condição do dependente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076B4BE5-7B7B-1FCD-4DCA-58A5DADB47FB}"/>
              </a:ext>
            </a:extLst>
          </p:cNvPr>
          <p:cNvSpPr txBox="1"/>
          <p:nvPr/>
        </p:nvSpPr>
        <p:spPr>
          <a:xfrm>
            <a:off x="5147061" y="2891311"/>
            <a:ext cx="710981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/>
              <a:t>Erros comuns na declaração</a:t>
            </a:r>
            <a:endParaRPr lang="pt-BR" sz="3600" dirty="0"/>
          </a:p>
          <a:p>
            <a:pPr>
              <a:buNone/>
            </a:pPr>
            <a:endParaRPr lang="pt-BR" sz="60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5C50599-2A6C-4FE9-B8E9-B80EDBAC2BDE}"/>
              </a:ext>
            </a:extLst>
          </p:cNvPr>
          <p:cNvSpPr/>
          <p:nvPr/>
        </p:nvSpPr>
        <p:spPr>
          <a:xfrm>
            <a:off x="13506268" y="5135873"/>
            <a:ext cx="3009900" cy="1143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Perda da dedução fixa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4E83A807-708B-BFB1-D7C6-89C748C03C32}"/>
              </a:ext>
            </a:extLst>
          </p:cNvPr>
          <p:cNvSpPr txBox="1"/>
          <p:nvPr/>
        </p:nvSpPr>
        <p:spPr>
          <a:xfrm>
            <a:off x="13344525" y="2995314"/>
            <a:ext cx="337185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/>
              <a:t>Implicações de não declarar dependentes</a:t>
            </a:r>
            <a:endParaRPr lang="pt-BR" sz="3600" dirty="0"/>
          </a:p>
          <a:p>
            <a:pPr>
              <a:buNone/>
            </a:pPr>
            <a:endParaRPr lang="pt-BR" sz="6000" dirty="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629C4E86-0689-DB74-F163-C5AF4646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3249594"/>
            <a:ext cx="2819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CPF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Nome completo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Data de nascimento 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ACF130C-8DBC-83D8-80A0-6FB55784314C}"/>
              </a:ext>
            </a:extLst>
          </p:cNvPr>
          <p:cNvSpPr/>
          <p:nvPr/>
        </p:nvSpPr>
        <p:spPr>
          <a:xfrm>
            <a:off x="4400587" y="7762403"/>
            <a:ext cx="9311889" cy="204787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Comprovação do vínculo </a:t>
            </a:r>
          </a:p>
          <a:p>
            <a:pPr algn="ctr"/>
            <a:r>
              <a:rPr lang="pt-BR" b="1" dirty="0"/>
              <a:t>Dependendo do tipo de dependente:</a:t>
            </a:r>
          </a:p>
          <a:p>
            <a:pPr algn="ctr"/>
            <a:r>
              <a:rPr lang="pt-BR" b="1" dirty="0"/>
              <a:t>Filho(a): certidão de nascimento </a:t>
            </a:r>
          </a:p>
          <a:p>
            <a:pPr algn="ctr"/>
            <a:r>
              <a:rPr lang="pt-BR" b="1" dirty="0"/>
              <a:t>Cônjuge: certidão de casamento </a:t>
            </a:r>
          </a:p>
          <a:p>
            <a:pPr algn="ctr"/>
            <a:r>
              <a:rPr lang="pt-BR" b="1" dirty="0"/>
              <a:t>Companheiro(a): declaração de união estável ou documentos comprobatórios </a:t>
            </a:r>
          </a:p>
          <a:p>
            <a:pPr algn="ctr"/>
            <a:r>
              <a:rPr lang="pt-BR" b="1" dirty="0"/>
              <a:t>Pais/avós: documentos que comprovem dependência econômica </a:t>
            </a:r>
          </a:p>
          <a:p>
            <a:pPr algn="ctr"/>
            <a:r>
              <a:rPr lang="pt-BR" b="1" dirty="0"/>
              <a:t>Tutelados/curatelados: termo judicial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32158-7829-F8D9-3B5A-F7015326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8642515-3F61-C6E2-B66D-27C8EC0F739C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1C31236-4DDE-6056-779F-C58B300768A5}"/>
              </a:ext>
            </a:extLst>
          </p:cNvPr>
          <p:cNvSpPr txBox="1"/>
          <p:nvPr/>
        </p:nvSpPr>
        <p:spPr>
          <a:xfrm>
            <a:off x="1028700" y="1095375"/>
            <a:ext cx="169545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tx2"/>
                </a:solidFill>
              </a:rPr>
              <a:t>Quando NÃO declarar pode ser vantajoso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509E46B-9293-2E9C-CC6B-A4D5046B2DAE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C5BBE95-8F6E-E413-6E14-2A1AF5D4E8B4}"/>
              </a:ext>
            </a:extLst>
          </p:cNvPr>
          <p:cNvSpPr/>
          <p:nvPr/>
        </p:nvSpPr>
        <p:spPr>
          <a:xfrm>
            <a:off x="914400" y="4540094"/>
            <a:ext cx="4953000" cy="2047875"/>
          </a:xfrm>
          <a:custGeom>
            <a:avLst/>
            <a:gdLst/>
            <a:ahLst/>
            <a:cxnLst/>
            <a:rect l="l" t="t" r="r" b="b"/>
            <a:pathLst>
              <a:path w="12831040" h="2730500">
                <a:moveTo>
                  <a:pt x="0" y="0"/>
                </a:moveTo>
                <a:lnTo>
                  <a:pt x="12831040" y="0"/>
                </a:lnTo>
                <a:lnTo>
                  <a:pt x="12831040" y="2730500"/>
                </a:lnTo>
                <a:lnTo>
                  <a:pt x="0" y="2730500"/>
                </a:lnTo>
                <a:close/>
              </a:path>
            </a:pathLst>
          </a:custGeom>
        </p:spPr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D0D5C4C-2B12-2353-8604-E01656C65B16}"/>
              </a:ext>
            </a:extLst>
          </p:cNvPr>
          <p:cNvSpPr txBox="1"/>
          <p:nvPr/>
        </p:nvSpPr>
        <p:spPr>
          <a:xfrm>
            <a:off x="1028700" y="4358787"/>
            <a:ext cx="410407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endParaRPr lang="pt-BR" sz="6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F260A05-A7CA-2361-925A-EB61E809B9BA}"/>
              </a:ext>
            </a:extLst>
          </p:cNvPr>
          <p:cNvSpPr txBox="1"/>
          <p:nvPr/>
        </p:nvSpPr>
        <p:spPr>
          <a:xfrm>
            <a:off x="1524000" y="2297874"/>
            <a:ext cx="169545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/>
              <a:t>✔ Dependente com renda própria</a:t>
            </a:r>
          </a:p>
          <a:p>
            <a:r>
              <a:rPr lang="pt-BR" sz="4400" dirty="0"/>
              <a:t>✔ Baixo volume de despesas dedutíveis</a:t>
            </a:r>
          </a:p>
          <a:p>
            <a:r>
              <a:rPr lang="pt-BR" sz="4400" dirty="0"/>
              <a:t>✔ Planejamento entre pais (casos de separação)</a:t>
            </a:r>
          </a:p>
          <a:p>
            <a:endParaRPr lang="pt-BR" sz="4400" b="1" dirty="0">
              <a:solidFill>
                <a:schemeClr val="tx2"/>
              </a:solidFill>
            </a:endParaRPr>
          </a:p>
          <a:p>
            <a:endParaRPr lang="pt-BR" sz="4400" b="1" dirty="0">
              <a:solidFill>
                <a:schemeClr val="tx2"/>
              </a:solidFill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D39EB71B-CA7F-2C99-F4B4-53DC851F6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939328"/>
              </p:ext>
            </p:extLst>
          </p:nvPr>
        </p:nvGraphicFramePr>
        <p:xfrm>
          <a:off x="2438400" y="5336258"/>
          <a:ext cx="12192000" cy="1828800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69297439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5791722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pt-BR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pt-BR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208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 dirty="0"/>
                        <a:t>Dependente sem renda + despesas altas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 dirty="0"/>
                        <a:t>Declarar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121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/>
                        <a:t>Dependente com renda própria relevante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/>
                        <a:t>Avaliar / não declarar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6941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/>
                        <a:t>Pais separados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 dirty="0"/>
                        <a:t>Planejar quem declara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634366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68A7A255-D863-0A57-59A8-7094CDABA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897991"/>
            <a:ext cx="967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📊 </a:t>
            </a:r>
            <a:r>
              <a:rPr kumimoji="0" lang="pt-BR" altLang="pt-B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Visão estratégica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79D3F59-6A5C-D5A6-1DE5-A3FCC322D20F}"/>
              </a:ext>
            </a:extLst>
          </p:cNvPr>
          <p:cNvSpPr/>
          <p:nvPr/>
        </p:nvSpPr>
        <p:spPr>
          <a:xfrm>
            <a:off x="12439652" y="3990645"/>
            <a:ext cx="5257800" cy="33855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Não declarar dependente não gera penalidade mas pode gerar perda de economia tributária.</a:t>
            </a:r>
          </a:p>
        </p:txBody>
      </p:sp>
    </p:spTree>
    <p:extLst>
      <p:ext uri="{BB962C8B-B14F-4D97-AF65-F5344CB8AC3E}">
        <p14:creationId xmlns:p14="http://schemas.microsoft.com/office/powerpoint/2010/main" val="72803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A40C5-C7B3-16B8-AC32-F0768007A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61C4F14-261E-A7C5-0E76-2FD89924207A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560E044-6E9B-A69C-7BE9-61DB67866201}"/>
              </a:ext>
            </a:extLst>
          </p:cNvPr>
          <p:cNvSpPr txBox="1"/>
          <p:nvPr/>
        </p:nvSpPr>
        <p:spPr>
          <a:xfrm>
            <a:off x="666750" y="667671"/>
            <a:ext cx="15182850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b="1" dirty="0"/>
              <a:t>Simulação IRPF – Com x Sem Dependente</a:t>
            </a:r>
          </a:p>
          <a:p>
            <a:endParaRPr lang="pt-BR" sz="3200" b="1" dirty="0"/>
          </a:p>
          <a:p>
            <a:pPr algn="ctr"/>
            <a:r>
              <a:rPr lang="pt-BR" sz="2400" b="1" dirty="0"/>
              <a:t>👤 Cenário do contribuinte</a:t>
            </a:r>
          </a:p>
          <a:p>
            <a:pPr algn="ctr"/>
            <a:r>
              <a:rPr lang="pt-BR" sz="2400" dirty="0"/>
              <a:t>Renda anual: </a:t>
            </a:r>
            <a:r>
              <a:rPr lang="pt-BR" sz="2400" b="1" dirty="0"/>
              <a:t>R$ 80.000</a:t>
            </a:r>
            <a:r>
              <a:rPr lang="pt-BR" sz="2400" dirty="0"/>
              <a:t> </a:t>
            </a:r>
          </a:p>
          <a:p>
            <a:pPr algn="ctr"/>
            <a:r>
              <a:rPr lang="pt-BR" sz="2400" dirty="0"/>
              <a:t>Despesas médicas (dependente): </a:t>
            </a:r>
            <a:r>
              <a:rPr lang="pt-BR" sz="2400" b="1" dirty="0"/>
              <a:t>R$ 6.000</a:t>
            </a:r>
            <a:r>
              <a:rPr lang="pt-BR" sz="2400" dirty="0"/>
              <a:t> </a:t>
            </a:r>
          </a:p>
          <a:p>
            <a:pPr algn="ctr"/>
            <a:r>
              <a:rPr lang="pt-BR" sz="2400" dirty="0"/>
              <a:t>Educação (dependente): </a:t>
            </a:r>
            <a:r>
              <a:rPr lang="pt-BR" sz="2400" b="1" dirty="0"/>
              <a:t>R$ 3.000</a:t>
            </a:r>
            <a:r>
              <a:rPr lang="pt-BR" sz="2400" dirty="0"/>
              <a:t> </a:t>
            </a:r>
          </a:p>
          <a:p>
            <a:pPr algn="ctr"/>
            <a:r>
              <a:rPr lang="pt-BR" sz="2400" dirty="0"/>
              <a:t>1 dependente (sem renda)</a:t>
            </a:r>
          </a:p>
          <a:p>
            <a:endParaRPr lang="pt-BR" sz="2400" dirty="0"/>
          </a:p>
          <a:p>
            <a:endParaRPr lang="pt-BR" sz="600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7D832D7-DF55-320F-6B67-5279CB5068AB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4626DB6-80EE-5E55-DA30-C9C26F74EBDF}"/>
              </a:ext>
            </a:extLst>
          </p:cNvPr>
          <p:cNvSpPr/>
          <p:nvPr/>
        </p:nvSpPr>
        <p:spPr>
          <a:xfrm>
            <a:off x="914400" y="4540094"/>
            <a:ext cx="4953000" cy="2047875"/>
          </a:xfrm>
          <a:custGeom>
            <a:avLst/>
            <a:gdLst/>
            <a:ahLst/>
            <a:cxnLst/>
            <a:rect l="l" t="t" r="r" b="b"/>
            <a:pathLst>
              <a:path w="12831040" h="2730500">
                <a:moveTo>
                  <a:pt x="0" y="0"/>
                </a:moveTo>
                <a:lnTo>
                  <a:pt x="12831040" y="0"/>
                </a:lnTo>
                <a:lnTo>
                  <a:pt x="12831040" y="2730500"/>
                </a:lnTo>
                <a:lnTo>
                  <a:pt x="0" y="2730500"/>
                </a:lnTo>
                <a:close/>
              </a:path>
            </a:pathLst>
          </a:custGeom>
        </p:spPr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4794FC51-41D3-FF94-5AB1-063F59DE9FE7}"/>
              </a:ext>
            </a:extLst>
          </p:cNvPr>
          <p:cNvSpPr txBox="1"/>
          <p:nvPr/>
        </p:nvSpPr>
        <p:spPr>
          <a:xfrm>
            <a:off x="1028700" y="4358787"/>
            <a:ext cx="410407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endParaRPr lang="pt-BR" sz="60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1BB0EBC-7CB4-9D89-34AB-8073272174DB}"/>
              </a:ext>
            </a:extLst>
          </p:cNvPr>
          <p:cNvSpPr txBox="1"/>
          <p:nvPr/>
        </p:nvSpPr>
        <p:spPr>
          <a:xfrm>
            <a:off x="2057400" y="4286217"/>
            <a:ext cx="46434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🔎 CENÁRIO 1: SEM dependente</a:t>
            </a:r>
          </a:p>
          <a:p>
            <a:r>
              <a:rPr lang="pt-BR" sz="2400" dirty="0"/>
              <a:t>Base inicial: R$ 80.000 </a:t>
            </a:r>
          </a:p>
          <a:p>
            <a:r>
              <a:rPr lang="pt-BR" sz="2400" dirty="0"/>
              <a:t>Sem deduções relevantes </a:t>
            </a:r>
          </a:p>
          <a:p>
            <a:pPr>
              <a:buNone/>
            </a:pPr>
            <a:r>
              <a:rPr lang="pt-BR" sz="2400" dirty="0"/>
              <a:t>👉 Base de cálculo: </a:t>
            </a:r>
            <a:r>
              <a:rPr lang="pt-BR" sz="2400" b="1" dirty="0"/>
              <a:t>R$ 80.000</a:t>
            </a:r>
            <a:endParaRPr lang="pt-BR" sz="2400" dirty="0"/>
          </a:p>
          <a:p>
            <a:pPr>
              <a:buNone/>
            </a:pPr>
            <a:r>
              <a:rPr lang="pt-BR" sz="2400" dirty="0"/>
              <a:t>➡️ Imposto aproximado: </a:t>
            </a:r>
            <a:r>
              <a:rPr lang="pt-BR" sz="2400" b="1" dirty="0"/>
              <a:t>R$ 13.500</a:t>
            </a:r>
            <a:endParaRPr lang="pt-BR" sz="24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FD41DCE-1545-2EE1-2563-E6C653C25D43}"/>
              </a:ext>
            </a:extLst>
          </p:cNvPr>
          <p:cNvSpPr txBox="1"/>
          <p:nvPr/>
        </p:nvSpPr>
        <p:spPr>
          <a:xfrm>
            <a:off x="10801532" y="4023382"/>
            <a:ext cx="64577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🔎 CENÁRIO 2: COM dependente</a:t>
            </a:r>
          </a:p>
          <a:p>
            <a:r>
              <a:rPr lang="pt-BR" sz="2400" b="1" dirty="0"/>
              <a:t>📉 Deduções aplicadas:</a:t>
            </a:r>
          </a:p>
          <a:p>
            <a:r>
              <a:rPr lang="pt-BR" sz="2400" dirty="0"/>
              <a:t>Dedução por dependente: </a:t>
            </a:r>
            <a:r>
              <a:rPr lang="pt-BR" sz="2400" b="1" dirty="0"/>
              <a:t>R$ 2.275,08</a:t>
            </a:r>
            <a:r>
              <a:rPr lang="pt-BR" sz="2400" dirty="0"/>
              <a:t> </a:t>
            </a:r>
          </a:p>
          <a:p>
            <a:r>
              <a:rPr lang="pt-BR" sz="2400" dirty="0"/>
              <a:t>Despesas médicas: </a:t>
            </a:r>
            <a:r>
              <a:rPr lang="pt-BR" sz="2400" b="1" dirty="0"/>
              <a:t>R$ 6.000</a:t>
            </a:r>
            <a:r>
              <a:rPr lang="pt-BR" sz="2400" dirty="0"/>
              <a:t> </a:t>
            </a:r>
          </a:p>
          <a:p>
            <a:r>
              <a:rPr lang="pt-BR" sz="2400" dirty="0"/>
              <a:t>Educação: </a:t>
            </a:r>
            <a:r>
              <a:rPr lang="pt-BR" sz="2400" b="1" dirty="0"/>
              <a:t>R$ 3.000</a:t>
            </a:r>
            <a:r>
              <a:rPr lang="pt-BR" sz="2400" dirty="0"/>
              <a:t> </a:t>
            </a:r>
          </a:p>
          <a:p>
            <a:r>
              <a:rPr lang="pt-BR" sz="2400" dirty="0"/>
              <a:t>👉 Total de deduções: </a:t>
            </a:r>
            <a:r>
              <a:rPr lang="pt-BR" sz="2400" b="1" dirty="0"/>
              <a:t>R$ 11.275,08</a:t>
            </a:r>
          </a:p>
          <a:p>
            <a:r>
              <a:rPr lang="pt-BR" sz="2400" b="1" dirty="0"/>
              <a:t>Nova base de cálculo:</a:t>
            </a:r>
          </a:p>
          <a:p>
            <a:r>
              <a:rPr lang="pt-BR" sz="2400" dirty="0"/>
              <a:t>R$ 80.000 – R$ 11.275,08</a:t>
            </a:r>
            <a:br>
              <a:rPr lang="pt-BR" sz="2400" dirty="0"/>
            </a:br>
            <a:r>
              <a:rPr lang="pt-BR" sz="2400" dirty="0"/>
              <a:t>= </a:t>
            </a:r>
            <a:r>
              <a:rPr lang="pt-BR" sz="2400" b="1" dirty="0"/>
              <a:t>R$ 68.724,92</a:t>
            </a:r>
            <a:r>
              <a:rPr lang="pt-BR" sz="2400" dirty="0"/>
              <a:t> </a:t>
            </a:r>
          </a:p>
          <a:p>
            <a:r>
              <a:rPr lang="pt-BR" sz="2400" b="1" dirty="0"/>
              <a:t>💰 Imposto aproximado:</a:t>
            </a:r>
          </a:p>
          <a:p>
            <a:r>
              <a:rPr lang="pt-BR" sz="2400" dirty="0"/>
              <a:t>➡️ </a:t>
            </a:r>
            <a:r>
              <a:rPr lang="pt-BR" sz="2400" b="1" dirty="0"/>
              <a:t>R$ 10.800</a:t>
            </a:r>
            <a:endParaRPr lang="pt-BR" sz="2400" dirty="0"/>
          </a:p>
          <a:p>
            <a:endParaRPr lang="pt-BR" sz="2400" dirty="0"/>
          </a:p>
        </p:txBody>
      </p:sp>
      <p:graphicFrame>
        <p:nvGraphicFramePr>
          <p:cNvPr id="26" name="Tabela 25">
            <a:extLst>
              <a:ext uri="{FF2B5EF4-FFF2-40B4-BE49-F238E27FC236}">
                <a16:creationId xmlns:a16="http://schemas.microsoft.com/office/drawing/2014/main" id="{2C52D5E5-04E7-8059-3C5F-2DD877DDE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299348"/>
              </p:ext>
            </p:extLst>
          </p:nvPr>
        </p:nvGraphicFramePr>
        <p:xfrm>
          <a:off x="3080737" y="7068160"/>
          <a:ext cx="8229600" cy="13716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344797561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220963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/>
                        <a:t>Situação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 dirty="0"/>
                        <a:t>Imposto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637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/>
                        <a:t>Sem dependente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 dirty="0"/>
                        <a:t>R$ 13.500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551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/>
                        <a:t>Com dependente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2400" dirty="0"/>
                        <a:t>R$ 10.800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2796"/>
                  </a:ext>
                </a:extLst>
              </a:tr>
            </a:tbl>
          </a:graphicData>
        </a:graphic>
      </p:graphicFrame>
      <p:sp>
        <p:nvSpPr>
          <p:cNvPr id="27" name="Rectangle 12">
            <a:extLst>
              <a:ext uri="{FF2B5EF4-FFF2-40B4-BE49-F238E27FC236}">
                <a16:creationId xmlns:a16="http://schemas.microsoft.com/office/drawing/2014/main" id="{7C7CC18B-5FEB-973C-DA35-C880D6864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297" y="6460788"/>
            <a:ext cx="550526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💡 Resultado da simulação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sz="2400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3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C83C5-722E-6E52-12E7-66757546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0DB45FA-4B5D-06D3-8861-B6258DEC156C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8B8F772-E130-2AE4-4EB9-D281F3C5A310}"/>
              </a:ext>
            </a:extLst>
          </p:cNvPr>
          <p:cNvSpPr txBox="1"/>
          <p:nvPr/>
        </p:nvSpPr>
        <p:spPr>
          <a:xfrm>
            <a:off x="1028700" y="1095375"/>
            <a:ext cx="16954500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tx2"/>
                </a:solidFill>
              </a:rPr>
              <a:t>Alimentandos</a:t>
            </a:r>
            <a:endParaRPr lang="pt-BR" sz="5400" dirty="0">
              <a:solidFill>
                <a:schemeClr val="tx2"/>
              </a:solidFill>
            </a:endParaRPr>
          </a:p>
          <a:p>
            <a:endParaRPr lang="pt-BR" sz="600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D89E76-1069-21D8-C28F-FD6C01EE113F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13C424B5-A64E-C062-C526-D54EACF4B955}"/>
              </a:ext>
            </a:extLst>
          </p:cNvPr>
          <p:cNvSpPr txBox="1"/>
          <p:nvPr/>
        </p:nvSpPr>
        <p:spPr>
          <a:xfrm>
            <a:off x="1028700" y="4338402"/>
            <a:ext cx="410407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endParaRPr lang="pt-BR" sz="6000" dirty="0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C299190F-0C45-A21B-4177-ED6FFBCB100A}"/>
              </a:ext>
            </a:extLst>
          </p:cNvPr>
          <p:cNvSpPr txBox="1"/>
          <p:nvPr/>
        </p:nvSpPr>
        <p:spPr>
          <a:xfrm>
            <a:off x="1471430" y="2247900"/>
            <a:ext cx="150495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b="1" dirty="0"/>
              <a:t>Alimentandos</a:t>
            </a:r>
            <a:r>
              <a:rPr lang="pt-BR" sz="2800" dirty="0"/>
              <a:t> são pessoas que </a:t>
            </a:r>
            <a:r>
              <a:rPr lang="pt-BR" sz="2800" b="1" dirty="0"/>
              <a:t>recebem pensão alimentícia</a:t>
            </a:r>
            <a:r>
              <a:rPr lang="pt-BR" sz="2800" dirty="0"/>
              <a:t> do contribuinte, determinada por decisão judicial ou escritura pública.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5D194E0-316D-3516-C3F2-B078B214C213}"/>
              </a:ext>
            </a:extLst>
          </p:cNvPr>
          <p:cNvSpPr txBox="1"/>
          <p:nvPr/>
        </p:nvSpPr>
        <p:spPr>
          <a:xfrm>
            <a:off x="1981200" y="3398046"/>
            <a:ext cx="11963400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dirty="0"/>
              <a:t>👉 São beneficiários de pensão alimentícia legalmente formalizada, como:</a:t>
            </a:r>
          </a:p>
          <a:p>
            <a:pPr>
              <a:buNone/>
            </a:pPr>
            <a:endParaRPr lang="pt-BR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Filhos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Ex-cônjuge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Ex-companheiro(a) </a:t>
            </a:r>
          </a:p>
          <a:p>
            <a:endParaRPr lang="pt-BR" sz="2800" dirty="0"/>
          </a:p>
          <a:p>
            <a:r>
              <a:rPr lang="pt-BR" sz="2800" dirty="0"/>
              <a:t>Benefício fiscal do alimentando</a:t>
            </a:r>
          </a:p>
          <a:p>
            <a:endParaRPr lang="pt-BR" sz="2800" dirty="0"/>
          </a:p>
          <a:p>
            <a:r>
              <a:rPr lang="pt-BR" sz="2800" dirty="0"/>
              <a:t>👉 O contribuinte pode deduzir:</a:t>
            </a:r>
          </a:p>
          <a:p>
            <a:r>
              <a:rPr lang="pt-BR" sz="2800" dirty="0"/>
              <a:t>100% do valor da pensão alimentícia paga </a:t>
            </a:r>
          </a:p>
          <a:p>
            <a:endParaRPr lang="pt-BR" sz="2800" dirty="0"/>
          </a:p>
          <a:p>
            <a:r>
              <a:rPr lang="pt-BR" sz="2800" dirty="0"/>
              <a:t>📍 Condição:</a:t>
            </a:r>
          </a:p>
          <a:p>
            <a:r>
              <a:rPr lang="pt-BR" sz="2800" dirty="0"/>
              <a:t>Deve estar prevista em decisão judicial ou escritura pública</a:t>
            </a:r>
          </a:p>
          <a:p>
            <a:pPr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9828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BE313-627C-92B5-D1C0-E2DEEE978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596C7B0-448B-796F-021D-410867E0FBFE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9C35CC0-92B9-4E47-BE98-E732F20F092A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D76CFC81-4562-3A04-82FB-569ACBDAD982}"/>
              </a:ext>
            </a:extLst>
          </p:cNvPr>
          <p:cNvSpPr txBox="1"/>
          <p:nvPr/>
        </p:nvSpPr>
        <p:spPr>
          <a:xfrm>
            <a:off x="1028700" y="4338402"/>
            <a:ext cx="410407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endParaRPr lang="pt-BR" sz="6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1AF7F9A-0F54-B7EA-6C38-AD3F61EB1221}"/>
              </a:ext>
            </a:extLst>
          </p:cNvPr>
          <p:cNvSpPr txBox="1"/>
          <p:nvPr/>
        </p:nvSpPr>
        <p:spPr>
          <a:xfrm>
            <a:off x="2209800" y="1614579"/>
            <a:ext cx="129540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b="1" dirty="0"/>
              <a:t>⚠️ Pontos críticos (muito importantes)</a:t>
            </a:r>
          </a:p>
          <a:p>
            <a:pPr>
              <a:buNone/>
            </a:pPr>
            <a:r>
              <a:rPr lang="pt-BR" sz="2800" b="1" dirty="0"/>
              <a:t>1. ❌ Não pode ser dependente e alimentando ao mesmo tempo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Para a mesma pessoa, escolha apenas uma opção </a:t>
            </a:r>
          </a:p>
          <a:p>
            <a:pPr>
              <a:buNone/>
            </a:pPr>
            <a:br>
              <a:rPr lang="pt-BR" sz="2800" dirty="0"/>
            </a:br>
            <a:endParaRPr lang="pt-BR" sz="2800" dirty="0"/>
          </a:p>
          <a:p>
            <a:pPr>
              <a:buNone/>
            </a:pPr>
            <a:r>
              <a:rPr lang="pt-BR" sz="2800" b="1" dirty="0"/>
              <a:t>2. ⚠️ Pensão informal NÃO é dedutível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Pagamentos “de boca” não geram benefício fiscal </a:t>
            </a:r>
          </a:p>
          <a:p>
            <a:pPr>
              <a:buNone/>
            </a:pPr>
            <a:br>
              <a:rPr lang="pt-BR" sz="2800" dirty="0"/>
            </a:br>
            <a:endParaRPr lang="pt-BR" sz="2800" dirty="0"/>
          </a:p>
          <a:p>
            <a:pPr>
              <a:buNone/>
            </a:pPr>
            <a:r>
              <a:rPr lang="pt-BR" sz="2800" b="1" dirty="0"/>
              <a:t>3. 📊 O alimentando declara a pensão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Quem recebe deve informar como rendimento isento e não tributável </a:t>
            </a:r>
          </a:p>
          <a:p>
            <a:pPr>
              <a:buNone/>
            </a:pPr>
            <a:br>
              <a:rPr lang="pt-BR" sz="2400" dirty="0"/>
            </a:br>
            <a:endParaRPr lang="pt-BR" sz="2400" dirty="0"/>
          </a:p>
          <a:p>
            <a:pPr>
              <a:buNone/>
            </a:pPr>
            <a:r>
              <a:rPr lang="pt-BR" sz="2800" b="1" dirty="0"/>
              <a:t>4. 👨‍👩‍👧 Planejamento entre pais separados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Um pode declarar como dependente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dirty="0"/>
              <a:t>Outro pode deduzir como alimentando </a:t>
            </a:r>
          </a:p>
          <a:p>
            <a:pPr>
              <a:buNone/>
            </a:pPr>
            <a:r>
              <a:rPr lang="pt-BR" sz="2800" dirty="0"/>
              <a:t>👉 Estratégia importante para reduzir carga tributária familiar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33023D7-B05F-A764-A84C-D10D14F3E095}"/>
              </a:ext>
            </a:extLst>
          </p:cNvPr>
          <p:cNvSpPr txBox="1"/>
          <p:nvPr/>
        </p:nvSpPr>
        <p:spPr>
          <a:xfrm>
            <a:off x="1028700" y="629695"/>
            <a:ext cx="16954500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tx2"/>
                </a:solidFill>
              </a:rPr>
              <a:t>Alimentandos</a:t>
            </a:r>
            <a:endParaRPr lang="pt-BR" sz="5400" dirty="0">
              <a:solidFill>
                <a:schemeClr val="tx2"/>
              </a:solidFill>
            </a:endParaRPr>
          </a:p>
          <a:p>
            <a:endParaRPr lang="pt-BR" sz="6000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FFB84B6-A026-9489-A7A6-717BF13ED6B9}"/>
              </a:ext>
            </a:extLst>
          </p:cNvPr>
          <p:cNvSpPr/>
          <p:nvPr/>
        </p:nvSpPr>
        <p:spPr>
          <a:xfrm>
            <a:off x="12725400" y="3263721"/>
            <a:ext cx="5257800" cy="274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pt-BR" sz="2400" b="1" dirty="0"/>
              <a:t>📊 Exemplo prático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Pai paga pensão: R$ 1.500/mês</a:t>
            </a:r>
            <a:br>
              <a:rPr lang="pt-BR" sz="2400" dirty="0"/>
            </a:br>
            <a:r>
              <a:rPr lang="pt-BR" sz="2400" dirty="0"/>
              <a:t>👉 Total anual: R$ 18.000 </a:t>
            </a:r>
          </a:p>
          <a:p>
            <a:pPr>
              <a:buNone/>
            </a:pPr>
            <a:r>
              <a:rPr lang="pt-BR" sz="2400" dirty="0"/>
              <a:t>✔ Pode deduzir integralmente esses R$ 18.000 da base de cálculo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9383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C7B05-09CB-12EE-BFED-7EBFF001E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53EDBD2-F8F0-DC81-F327-FF9FDC765858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7868F4-A9B1-8AC4-490A-27F9CDE6DEAD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7922695D-EAF8-00C7-2F9E-D49327352353}"/>
              </a:ext>
            </a:extLst>
          </p:cNvPr>
          <p:cNvSpPr txBox="1"/>
          <p:nvPr/>
        </p:nvSpPr>
        <p:spPr>
          <a:xfrm>
            <a:off x="1028700" y="4338402"/>
            <a:ext cx="410407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endParaRPr lang="pt-BR" sz="6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D4FD8A6-D081-4AA6-C79E-1DF00A644C76}"/>
              </a:ext>
            </a:extLst>
          </p:cNvPr>
          <p:cNvSpPr txBox="1"/>
          <p:nvPr/>
        </p:nvSpPr>
        <p:spPr>
          <a:xfrm>
            <a:off x="1524000" y="723900"/>
            <a:ext cx="9686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Principais dúvidas sobre dependentes no IRPF</a:t>
            </a:r>
            <a:endParaRPr lang="pt-BR" sz="28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F54B23C-C093-16ED-0178-570301050D37}"/>
              </a:ext>
            </a:extLst>
          </p:cNvPr>
          <p:cNvSpPr txBox="1"/>
          <p:nvPr/>
        </p:nvSpPr>
        <p:spPr>
          <a:xfrm>
            <a:off x="2554391" y="1562100"/>
            <a:ext cx="9686924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sz="3200" dirty="0"/>
              <a:t>Quem pode ser dependente?</a:t>
            </a:r>
          </a:p>
          <a:p>
            <a:pPr marL="342900" indent="-342900">
              <a:buAutoNum type="arabicPeriod"/>
            </a:pPr>
            <a:r>
              <a:rPr lang="pt-BR" sz="3200" dirty="0"/>
              <a:t>Vale sempre a pena incluir dependente?</a:t>
            </a:r>
          </a:p>
          <a:p>
            <a:pPr marL="342900" indent="-342900">
              <a:buAutoNum type="arabicPeriod"/>
            </a:pPr>
            <a:r>
              <a:rPr lang="pt-BR" sz="3200" dirty="0"/>
              <a:t>Precisa declarar os rendimentos do dependente?</a:t>
            </a:r>
          </a:p>
          <a:p>
            <a:pPr marL="342900" indent="-342900">
              <a:buAutoNum type="arabicPeriod"/>
            </a:pPr>
            <a:r>
              <a:rPr lang="pt-BR" sz="3200" dirty="0"/>
              <a:t>Se é possível dividir o dependente entre pai e mãe?</a:t>
            </a:r>
          </a:p>
          <a:p>
            <a:pPr marL="342900" indent="-342900">
              <a:buAutoNum type="arabicPeriod"/>
            </a:pPr>
            <a:r>
              <a:rPr lang="pt-BR" sz="3200" dirty="0"/>
              <a:t>Posso trocar o dependente de um ano para outro?</a:t>
            </a:r>
          </a:p>
          <a:p>
            <a:pPr marL="342900" indent="-342900">
              <a:buAutoNum type="arabicPeriod"/>
            </a:pPr>
            <a:r>
              <a:rPr lang="pt-BR" sz="3200" dirty="0"/>
              <a:t>Posso incluir despesas do dependente?</a:t>
            </a:r>
          </a:p>
          <a:p>
            <a:pPr marL="342900" indent="-342900">
              <a:buAutoNum type="arabicPeriod"/>
            </a:pPr>
            <a:r>
              <a:rPr lang="pt-BR" sz="3200" dirty="0"/>
              <a:t>Filho que trabalha pode ser dependente?</a:t>
            </a:r>
          </a:p>
          <a:p>
            <a:pPr marL="342900" indent="-342900">
              <a:buAutoNum type="arabicPeriod"/>
            </a:pPr>
            <a:r>
              <a:rPr lang="pt-BR" sz="3200" dirty="0"/>
              <a:t>Pais podem ser dependentes?</a:t>
            </a:r>
          </a:p>
          <a:p>
            <a:pPr marL="342900" indent="-342900">
              <a:buAutoNum type="arabicPeriod"/>
            </a:pPr>
            <a:r>
              <a:rPr lang="pt-BR" sz="3200" dirty="0"/>
              <a:t>O que acontece se declarar errado?</a:t>
            </a:r>
          </a:p>
          <a:p>
            <a:pPr marL="342900" indent="-342900">
              <a:buFontTx/>
              <a:buAutoNum type="arabicPeriod"/>
            </a:pPr>
            <a:r>
              <a:rPr lang="pt-BR" sz="3200" dirty="0"/>
              <a:t>Qual o principal erro com dependentes?</a:t>
            </a:r>
          </a:p>
          <a:p>
            <a:endParaRPr lang="pt-BR" b="1" dirty="0"/>
          </a:p>
          <a:p>
            <a:pPr marL="342900" indent="-342900">
              <a:buAutoNum type="arabicPeriod"/>
            </a:pPr>
            <a:endParaRPr lang="pt-BR" b="1" dirty="0"/>
          </a:p>
          <a:p>
            <a:pPr marL="342900" indent="-342900">
              <a:buAutoNum type="arabicPeriod"/>
            </a:pPr>
            <a:endParaRPr lang="pt-BR" b="1" dirty="0"/>
          </a:p>
          <a:p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A093154-15DF-FD8A-1171-99023B252255}"/>
              </a:ext>
            </a:extLst>
          </p:cNvPr>
          <p:cNvSpPr/>
          <p:nvPr/>
        </p:nvSpPr>
        <p:spPr>
          <a:xfrm>
            <a:off x="5334000" y="7010995"/>
            <a:ext cx="6019800" cy="27289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Incluir dependente não é padrão é </a:t>
            </a:r>
            <a:r>
              <a:rPr lang="pt-BR" sz="3200" b="1" dirty="0"/>
              <a:t>decisão estratégica tributária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338319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4683</TotalTime>
  <Words>875</Words>
  <Application>Microsoft Office PowerPoint</Application>
  <PresentationFormat>Personalizar</PresentationFormat>
  <Paragraphs>161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Lucida Sans Semi-Bold</vt:lpstr>
      <vt:lpstr>Poppins Bold</vt:lpstr>
      <vt:lpstr>Lucida Sans</vt:lpstr>
      <vt:lpstr>Montserrat</vt:lpstr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apresentação Jornada Contábil 2026.pptx</dc:title>
  <dc:creator>Sucena</dc:creator>
  <cp:lastModifiedBy>CRCGO CRC</cp:lastModifiedBy>
  <cp:revision>5</cp:revision>
  <dcterms:created xsi:type="dcterms:W3CDTF">2006-08-16T00:00:00Z</dcterms:created>
  <dcterms:modified xsi:type="dcterms:W3CDTF">2026-03-24T19:25:48Z</dcterms:modified>
  <dc:identifier>DAGlY-FLEyo</dc:identifier>
</cp:coreProperties>
</file>