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89" r:id="rId4"/>
    <p:sldId id="263" r:id="rId5"/>
    <p:sldId id="290" r:id="rId6"/>
    <p:sldId id="267" r:id="rId7"/>
    <p:sldId id="264" r:id="rId8"/>
    <p:sldId id="265" r:id="rId9"/>
    <p:sldId id="261" r:id="rId10"/>
    <p:sldId id="266" r:id="rId11"/>
    <p:sldId id="262" r:id="rId12"/>
    <p:sldId id="269" r:id="rId13"/>
    <p:sldId id="270" r:id="rId14"/>
    <p:sldId id="291" r:id="rId15"/>
    <p:sldId id="292" r:id="rId16"/>
    <p:sldId id="271" r:id="rId17"/>
    <p:sldId id="293" r:id="rId18"/>
    <p:sldId id="272" r:id="rId19"/>
    <p:sldId id="268" r:id="rId20"/>
    <p:sldId id="273" r:id="rId21"/>
    <p:sldId id="274" r:id="rId22"/>
    <p:sldId id="294" r:id="rId23"/>
    <p:sldId id="276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60" r:id="rId37"/>
  </p:sldIdLst>
  <p:sldSz cx="18288000" cy="10287000"/>
  <p:notesSz cx="6858000" cy="9144000"/>
  <p:embeddedFontLst>
    <p:embeddedFont>
      <p:font typeface="Lucida Sans" panose="020B0602030504020204" pitchFamily="34" charset="0"/>
      <p:regular r:id="rId39"/>
      <p:bold r:id="rId40"/>
      <p:italic r:id="rId41"/>
      <p:boldItalic r:id="rId42"/>
    </p:embeddedFont>
    <p:embeddedFont>
      <p:font typeface="Lucida Sans Semi-Bold" panose="020B0604020202020204" charset="0"/>
      <p:regular r:id="rId43"/>
    </p:embeddedFont>
    <p:embeddedFont>
      <p:font typeface="Montserrat" panose="00000500000000000000" pitchFamily="2" charset="0"/>
      <p:regular r:id="rId44"/>
      <p:bold r:id="rId45"/>
    </p:embeddedFont>
    <p:embeddedFont>
      <p:font typeface="Poppins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0D184-0416-49EA-8175-2A4E96D67A2C}" type="datetimeFigureOut">
              <a:rPr lang="pt-BR" smtClean="0"/>
              <a:t>25/03/2026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5DAC1-BEAA-4C2C-B10F-AC4AE9213A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820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DAC1-BEAA-4C2C-B10F-AC4AE9213A8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7626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1E98-7695-E9DD-C54C-6BAB8DADD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0F4D68-C98B-96E4-47DD-717D75C96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CA78C5C-1156-EC17-3D39-8228C6545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3C640D-A07C-91A2-0E9B-6A9E538CF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DAC1-BEAA-4C2C-B10F-AC4AE9213A8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435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C7F1C-9887-088B-406A-F50C82F68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4FD084-2226-AAF8-ECBE-E0E867ADD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53AF1E1-7A7E-5426-DF49-18D2E48EF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68AC69-25A4-043D-165C-B5684AF16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DAC1-BEAA-4C2C-B10F-AC4AE9213A8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192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DAC1-BEAA-4C2C-B10F-AC4AE9213A8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4039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6EFA6-C7C7-E521-3F1C-BBFD0841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815826F-2DBB-AB2B-D40B-5C2968EFF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CBA7283-F17C-DE58-DDA8-70F2D0059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0D87BFC-B6F1-5549-3C55-56097478C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DAC1-BEAA-4C2C-B10F-AC4AE9213A85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950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DAC1-BEAA-4C2C-B10F-AC4AE9213A8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30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969AF-2628-8C60-D119-3F2C9C2B4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308B3A0-5503-C56C-DA3D-7EA26CD34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5189A0-0DDC-D029-9F86-86A770C35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764861-379C-27E1-9E1C-E1602482C6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DAC1-BEAA-4C2C-B10F-AC4AE9213A8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60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sdp.receita.fazenda.gov.br/csd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8123" y="3777387"/>
            <a:ext cx="1044649" cy="3086100"/>
            <a:chOff x="0" y="0"/>
            <a:chExt cx="27513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134" cy="812800"/>
            </a:xfrm>
            <a:custGeom>
              <a:avLst/>
              <a:gdLst/>
              <a:ahLst/>
              <a:cxnLst/>
              <a:rect l="l" t="t" r="r" b="b"/>
              <a:pathLst>
                <a:path w="275134" h="812800">
                  <a:moveTo>
                    <a:pt x="0" y="0"/>
                  </a:moveTo>
                  <a:lnTo>
                    <a:pt x="275134" y="0"/>
                  </a:lnTo>
                  <a:lnTo>
                    <a:pt x="275134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3F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513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4147571" y="-4692884"/>
            <a:ext cx="10444253" cy="18678435"/>
          </a:xfrm>
          <a:custGeom>
            <a:avLst/>
            <a:gdLst/>
            <a:ahLst/>
            <a:cxnLst/>
            <a:rect l="l" t="t" r="r" b="b"/>
            <a:pathLst>
              <a:path w="10444253" h="20013767">
                <a:moveTo>
                  <a:pt x="0" y="0"/>
                </a:moveTo>
                <a:lnTo>
                  <a:pt x="10444253" y="0"/>
                </a:lnTo>
                <a:lnTo>
                  <a:pt x="10444253" y="20013767"/>
                </a:lnTo>
                <a:lnTo>
                  <a:pt x="0" y="20013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212281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-10800000">
            <a:off x="13890262" y="-157253"/>
            <a:ext cx="5156629" cy="3867472"/>
          </a:xfrm>
          <a:custGeom>
            <a:avLst/>
            <a:gdLst/>
            <a:ahLst/>
            <a:cxnLst/>
            <a:rect l="l" t="t" r="r" b="b"/>
            <a:pathLst>
              <a:path w="5156629" h="3867472">
                <a:moveTo>
                  <a:pt x="0" y="0"/>
                </a:moveTo>
                <a:lnTo>
                  <a:pt x="5156629" y="0"/>
                </a:lnTo>
                <a:lnTo>
                  <a:pt x="5156629" y="3867471"/>
                </a:lnTo>
                <a:lnTo>
                  <a:pt x="0" y="3867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3579782" y="1716578"/>
            <a:ext cx="3940208" cy="7803186"/>
            <a:chOff x="0" y="0"/>
            <a:chExt cx="5253611" cy="104042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500" t="-7112" r="-25725" b="-7429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500" t="-12451" r="-25725" b="-8805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1241754" y="2717431"/>
            <a:ext cx="11623279" cy="104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4ª Jornada </a:t>
            </a:r>
            <a:r>
              <a:rPr lang="en-US" sz="7360" b="1" spc="-566" dirty="0" err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Contábil</a:t>
            </a: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 CRCGO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4635" y="3910668"/>
            <a:ext cx="9837425" cy="132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5"/>
              </a:lnSpc>
            </a:pPr>
            <a:r>
              <a:rPr lang="en-US" sz="4768" spc="-367" dirty="0" err="1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Imersão</a:t>
            </a:r>
            <a:r>
              <a:rPr lang="en-US" sz="4768" spc="-367" dirty="0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24 horas no </a:t>
            </a:r>
            <a:r>
              <a:rPr lang="en-US" sz="4768" spc="-367" dirty="0" err="1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Imposto</a:t>
            </a:r>
            <a:r>
              <a:rPr lang="en-US" sz="4768" spc="-367" dirty="0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de Renda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4635" y="5254482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933529" y="5706849"/>
            <a:ext cx="11623279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4768" spc="-3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Lucida Sans"/>
                <a:cs typeface="Times New Roman" panose="02020603050405020304" pitchFamily="18" charset="0"/>
                <a:sym typeface="Lucida Sans"/>
              </a:rPr>
              <a:t> </a:t>
            </a:r>
            <a:r>
              <a:rPr lang="pt-BR" sz="7200" spc="-3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Rendimentos Tributados no Brasil e Exterior</a:t>
            </a:r>
          </a:p>
          <a:p>
            <a:pPr algn="l">
              <a:lnSpc>
                <a:spcPts val="5245"/>
              </a:lnSpc>
            </a:pPr>
            <a:endParaRPr lang="en-US" sz="4768" spc="-367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120CD9F-406B-D24E-39C3-79120C224801}"/>
              </a:ext>
            </a:extLst>
          </p:cNvPr>
          <p:cNvSpPr/>
          <p:nvPr/>
        </p:nvSpPr>
        <p:spPr>
          <a:xfrm>
            <a:off x="1214860" y="7179060"/>
            <a:ext cx="102835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"/>
                <a:ea typeface="Lucida Sans"/>
                <a:cs typeface="Lucida Sans"/>
                <a:sym typeface="Lucida Sans"/>
              </a:rPr>
              <a:t>Silvanete</a:t>
            </a:r>
            <a:r>
              <a:rPr lang="en-US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"/>
                <a:ea typeface="Lucida Sans"/>
                <a:cs typeface="Lucida Sans"/>
                <a:sym typeface="Lucida Sans"/>
              </a:rPr>
              <a:t> Melo, </a:t>
            </a:r>
            <a:r>
              <a:rPr lang="en-US" sz="2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"/>
                <a:ea typeface="Lucida Sans"/>
                <a:cs typeface="Lucida Sans"/>
                <a:sym typeface="Lucida Sans"/>
              </a:rPr>
              <a:t>conselheira</a:t>
            </a:r>
            <a:r>
              <a:rPr lang="en-US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"/>
                <a:ea typeface="Lucida Sans"/>
                <a:cs typeface="Lucida Sans"/>
                <a:sym typeface="Lucida Sans"/>
              </a:rPr>
              <a:t> do CRCGO e Rangel Francisco, </a:t>
            </a:r>
            <a:r>
              <a:rPr lang="en-US" sz="2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"/>
                <a:ea typeface="Lucida Sans"/>
                <a:cs typeface="Lucida Sans"/>
                <a:sym typeface="Lucida Sans"/>
              </a:rPr>
              <a:t>contador</a:t>
            </a:r>
            <a:endParaRPr lang="pt-BR" sz="2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B7CC3-686B-C086-BB51-2B493EB96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076987-2009-8E98-4AA8-DE0BAE251289}"/>
              </a:ext>
            </a:extLst>
          </p:cNvPr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E9ED983-C6AB-98AA-4579-D6934C7492E2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CBDA25-9DE9-8DEF-BF07-A2CFD1934B6F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D6CA822-C520-C6D0-48D9-94BFDBD8CAD4}"/>
              </a:ext>
            </a:extLst>
          </p:cNvPr>
          <p:cNvGrpSpPr/>
          <p:nvPr/>
        </p:nvGrpSpPr>
        <p:grpSpPr>
          <a:xfrm>
            <a:off x="304800" y="-800099"/>
            <a:ext cx="16279886" cy="8693922"/>
            <a:chOff x="-340686" y="-1323643"/>
            <a:chExt cx="21082000" cy="405414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128500D-3BD2-3A87-97B0-E390D7187D37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54AA552-F508-9F32-0D6E-FA20C1743F8C}"/>
                </a:ext>
              </a:extLst>
            </p:cNvPr>
            <p:cNvSpPr txBox="1"/>
            <p:nvPr/>
          </p:nvSpPr>
          <p:spPr>
            <a:xfrm>
              <a:off x="-340686" y="-1323643"/>
              <a:ext cx="21082000" cy="35441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endParaRPr lang="pt-BR" sz="2200" dirty="0">
                <a:latin typeface="Montserrat" panose="00000500000000000000" pitchFamily="2" charset="0"/>
              </a:endParaRPr>
            </a:p>
            <a:p>
              <a:endParaRPr lang="pt-BR" sz="2600" b="1" dirty="0">
                <a:latin typeface="Montserrat" panose="00000500000000000000" pitchFamily="2" charset="0"/>
              </a:endParaRPr>
            </a:p>
            <a:p>
              <a:r>
                <a:rPr lang="pt-BR" sz="4000" dirty="0"/>
                <a:t>Atenção</a:t>
              </a:r>
            </a:p>
            <a:p>
              <a:endParaRPr lang="pt-BR" sz="2800" dirty="0"/>
            </a:p>
            <a:p>
              <a:r>
                <a:rPr lang="pt-BR" sz="3600" dirty="0"/>
                <a:t>No caso de cessão gratuita de imóvel, exceto para cônjuge, pais ou filhos do contribuinte, é considerado rendimento anual de aluguel, no ano-calendário, o equivalente a 10% (dez por cento) do valor venal do imóvel. Para efeito desse cálculo, pode ser utilizado o valor constante na guia do Imposto sobre a Propriedade Predial e Territorial Urbana (IPTU), correspondente ao ano-calendário da declaração.</a:t>
              </a:r>
            </a:p>
            <a:p>
              <a:endParaRPr lang="pt-BR" sz="2600" b="1" dirty="0">
                <a:latin typeface="Montserrat" panose="00000500000000000000" pitchFamily="2" charset="0"/>
              </a:endParaRPr>
            </a:p>
            <a:p>
              <a:r>
                <a:rPr lang="pt-BR" sz="3600" b="1" dirty="0"/>
                <a:t>Exclusões de Rendimentos de Aluguéis</a:t>
              </a:r>
              <a:br>
                <a:rPr lang="pt-BR" sz="3600" dirty="0"/>
              </a:br>
              <a:r>
                <a:rPr lang="pt-BR" sz="3600" dirty="0"/>
                <a:t>Podem ser excluídos os seguintes encargos, desde que o ônus tenha sido exclusivamente do locador:</a:t>
              </a:r>
              <a:br>
                <a:rPr lang="pt-BR" sz="3600" dirty="0"/>
              </a:br>
              <a:endParaRPr lang="pt-BR" sz="3600" dirty="0"/>
            </a:p>
            <a:p>
              <a:r>
                <a:rPr lang="pt-BR" sz="3600" dirty="0"/>
                <a:t>a) impostos, taxas e emolumentos incidentes sobre o bem que produzir o rendimento;</a:t>
              </a:r>
              <a:br>
                <a:rPr lang="pt-BR" sz="3600" dirty="0"/>
              </a:br>
              <a:r>
                <a:rPr lang="pt-BR" sz="3600" dirty="0"/>
                <a:t>b) aluguel pago pela locação de imóvel sublocado;</a:t>
              </a:r>
              <a:br>
                <a:rPr lang="pt-BR" sz="3600" dirty="0"/>
              </a:br>
              <a:r>
                <a:rPr lang="pt-BR" sz="3600" dirty="0"/>
                <a:t>c) despesas pagas para cobrança ou recebimento do rendimento; e</a:t>
              </a:r>
              <a:br>
                <a:rPr lang="pt-BR" sz="3600" dirty="0"/>
              </a:br>
              <a:r>
                <a:rPr lang="pt-BR" sz="3600" dirty="0"/>
                <a:t>d) despesas de condomínio.</a:t>
              </a:r>
              <a:endParaRPr lang="en-US" sz="3600" dirty="0">
                <a:sym typeface="Montserrat"/>
              </a:endParaRPr>
            </a:p>
            <a:p>
              <a:pPr algn="just"/>
              <a:endParaRPr lang="en-US" sz="3600" dirty="0"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207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423EA-5D90-070D-6592-9A65BEB21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7F3E94-48AD-0E9D-AB19-A9F59177C5B3}"/>
              </a:ext>
            </a:extLst>
          </p:cNvPr>
          <p:cNvSpPr/>
          <p:nvPr/>
        </p:nvSpPr>
        <p:spPr>
          <a:xfrm>
            <a:off x="914400" y="419100"/>
            <a:ext cx="13487400" cy="2242445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pPr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RESULTADO TRIBUTÁVEL DA ATIVIDADE RURAL </a:t>
            </a:r>
          </a:p>
          <a:p>
            <a:endParaRPr lang="pt-BR" sz="2400" dirty="0">
              <a:latin typeface="Montserrat" panose="00000500000000000000" pitchFamily="2" charset="0"/>
            </a:endParaRPr>
          </a:p>
          <a:p>
            <a:endParaRPr lang="pt-BR" sz="3600" dirty="0"/>
          </a:p>
          <a:p>
            <a:r>
              <a:rPr lang="pt-BR" sz="3600" dirty="0"/>
              <a:t>A exploração da terra pode ser efetivada pela pessoa física, jurídica ou pessoa física equiparada a pessoa</a:t>
            </a:r>
          </a:p>
          <a:p>
            <a:r>
              <a:rPr lang="pt-BR" sz="3600" dirty="0"/>
              <a:t>jurídica, na condição de:</a:t>
            </a:r>
          </a:p>
          <a:p>
            <a:endParaRPr lang="pt-BR" sz="3600" dirty="0"/>
          </a:p>
          <a:p>
            <a:r>
              <a:rPr lang="pt-BR" sz="3600" dirty="0"/>
              <a:t>proprietário único (que pode ser propriedade comum ao casal);</a:t>
            </a:r>
          </a:p>
          <a:p>
            <a:r>
              <a:rPr lang="pt-BR" sz="3600" dirty="0"/>
              <a:t>condômino;</a:t>
            </a:r>
          </a:p>
          <a:p>
            <a:r>
              <a:rPr lang="pt-BR" sz="3600" dirty="0"/>
              <a:t>arrendatário;</a:t>
            </a:r>
          </a:p>
          <a:p>
            <a:r>
              <a:rPr lang="pt-BR" sz="3600" dirty="0"/>
              <a:t>Parceiro;</a:t>
            </a:r>
          </a:p>
          <a:p>
            <a:r>
              <a:rPr lang="pt-BR" sz="3600" dirty="0"/>
              <a:t>Comodatário</a:t>
            </a:r>
            <a:endParaRPr lang="en-US" sz="3600" dirty="0">
              <a:sym typeface="Lucida Sans Semi-Bold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E708F79-60CF-8820-BAC9-0656156997B6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550929A-F8E8-2313-3D74-22442D60F167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2E717AF-008A-986C-D9C9-1DAF35F8432C}"/>
              </a:ext>
            </a:extLst>
          </p:cNvPr>
          <p:cNvGrpSpPr/>
          <p:nvPr/>
        </p:nvGrpSpPr>
        <p:grpSpPr>
          <a:xfrm>
            <a:off x="1028700" y="4838700"/>
            <a:ext cx="16802100" cy="3505200"/>
            <a:chOff x="0" y="0"/>
            <a:chExt cx="12831040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890BE3E-6651-94C8-C9D1-B74F05CA9AAD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4E0C085-740E-A5E6-C932-6F093DC9289C}"/>
                </a:ext>
              </a:extLst>
            </p:cNvPr>
            <p:cNvSpPr txBox="1"/>
            <p:nvPr/>
          </p:nvSpPr>
          <p:spPr>
            <a:xfrm>
              <a:off x="0" y="1356263"/>
              <a:ext cx="12831040" cy="13742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723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9960E-9CB1-1AF0-562A-8ECED8A7B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64AB1B-5D0B-799F-CB08-266D25D66EB1}"/>
              </a:ext>
            </a:extLst>
          </p:cNvPr>
          <p:cNvSpPr/>
          <p:nvPr/>
        </p:nvSpPr>
        <p:spPr>
          <a:xfrm>
            <a:off x="914400" y="419100"/>
            <a:ext cx="13487400" cy="2242445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pPr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RESULTADO TRIBUTÁVEL DA ATIVIDADE RURAL </a:t>
            </a:r>
          </a:p>
          <a:p>
            <a:pPr>
              <a:lnSpc>
                <a:spcPts val="8096"/>
              </a:lnSpc>
            </a:pPr>
            <a:endParaRPr lang="en-US" sz="3600" dirty="0">
              <a:sym typeface="Lucida Sans Semi-Bold"/>
            </a:endParaRPr>
          </a:p>
          <a:p>
            <a:pPr>
              <a:lnSpc>
                <a:spcPts val="8096"/>
              </a:lnSpc>
            </a:pPr>
            <a:endParaRPr lang="en-US" sz="3600" dirty="0">
              <a:sym typeface="Lucida Sans Semi-Bold"/>
            </a:endParaRPr>
          </a:p>
          <a:p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C2AA7F5-6955-0244-F2C2-88FB42A17B79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466F1EC-D4FB-D793-DE53-9DBD8E4695B2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EE73F6B-8206-C7DC-5984-3C5ACF6A301D}"/>
              </a:ext>
            </a:extLst>
          </p:cNvPr>
          <p:cNvGrpSpPr/>
          <p:nvPr/>
        </p:nvGrpSpPr>
        <p:grpSpPr>
          <a:xfrm>
            <a:off x="1028700" y="4838700"/>
            <a:ext cx="16802100" cy="3505200"/>
            <a:chOff x="0" y="0"/>
            <a:chExt cx="12831040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9190925-C243-BFB7-C647-FAC93A740577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36CB734-A82F-A79B-E5B6-AB52F40A7A65}"/>
                </a:ext>
              </a:extLst>
            </p:cNvPr>
            <p:cNvSpPr txBox="1"/>
            <p:nvPr/>
          </p:nvSpPr>
          <p:spPr>
            <a:xfrm>
              <a:off x="0" y="1356263"/>
              <a:ext cx="12831040" cy="13742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495DD39A-C97E-AB75-9DE0-ED05A340B3B5}"/>
              </a:ext>
            </a:extLst>
          </p:cNvPr>
          <p:cNvSpPr txBox="1"/>
          <p:nvPr/>
        </p:nvSpPr>
        <p:spPr>
          <a:xfrm>
            <a:off x="933450" y="3031008"/>
            <a:ext cx="16321139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ESCRITURAÇÃO DO LIVRO CAIXA</a:t>
            </a:r>
          </a:p>
          <a:p>
            <a:endParaRPr lang="pt-BR" sz="3600" dirty="0"/>
          </a:p>
          <a:p>
            <a:r>
              <a:rPr lang="pt-BR" sz="3600" dirty="0"/>
              <a:t>A escrituração consiste em assentamentos das receitas, despesas de custeio, investimentos e demais</a:t>
            </a:r>
          </a:p>
          <a:p>
            <a:r>
              <a:rPr lang="pt-BR" sz="3600" dirty="0"/>
              <a:t>valores que integram o resultado da atividade rural no livro Caixa, não contendo intervalos em branco,</a:t>
            </a:r>
          </a:p>
          <a:p>
            <a:r>
              <a:rPr lang="pt-BR" sz="3600" dirty="0"/>
              <a:t>nem entrelinhas, </a:t>
            </a:r>
            <a:r>
              <a:rPr lang="pt-BR" sz="3600" dirty="0" err="1"/>
              <a:t>borraduras</a:t>
            </a:r>
            <a:r>
              <a:rPr lang="pt-BR" sz="3600" dirty="0"/>
              <a:t>, raspaduras ou emendas;</a:t>
            </a:r>
          </a:p>
          <a:p>
            <a:r>
              <a:rPr lang="pt-BR" sz="3600" dirty="0"/>
              <a:t>É permitida a escrituração do livro Caixa pelo sistema de processamento eletrônico;</a:t>
            </a:r>
          </a:p>
          <a:p>
            <a:r>
              <a:rPr lang="pt-BR" sz="3600" dirty="0"/>
              <a:t>O livro Caixa independe de registro;</a:t>
            </a:r>
          </a:p>
          <a:p>
            <a:r>
              <a:rPr lang="pt-BR" sz="3600" dirty="0"/>
              <a:t>O livro Caixa deve ser numerado sequencialmente</a:t>
            </a:r>
          </a:p>
          <a:p>
            <a:endParaRPr lang="pt-BR" sz="3600" dirty="0"/>
          </a:p>
          <a:p>
            <a:endParaRPr lang="pt-BR" sz="3600" dirty="0"/>
          </a:p>
          <a:p>
            <a:endParaRPr lang="pt-BR" sz="3600" dirty="0"/>
          </a:p>
          <a:p>
            <a:endParaRPr lang="pt-BR" sz="3600" dirty="0"/>
          </a:p>
          <a:p>
            <a:r>
              <a:rPr lang="pt-BR" sz="3600" dirty="0"/>
              <a:t>O resultado positivo apurado no Demonstrativo da Atividade Rural é rendimento tributável na declaração</a:t>
            </a:r>
          </a:p>
        </p:txBody>
      </p:sp>
    </p:spTree>
    <p:extLst>
      <p:ext uri="{BB962C8B-B14F-4D97-AF65-F5344CB8AC3E}">
        <p14:creationId xmlns:p14="http://schemas.microsoft.com/office/powerpoint/2010/main" val="4052458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BC024-6C9A-5A9F-1EE4-9BFBA77B5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CFB9DE-207E-2867-DF52-63720C654D08}"/>
              </a:ext>
            </a:extLst>
          </p:cNvPr>
          <p:cNvSpPr/>
          <p:nvPr/>
        </p:nvSpPr>
        <p:spPr>
          <a:xfrm>
            <a:off x="914400" y="419100"/>
            <a:ext cx="13487400" cy="2242445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pPr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RESULTADO TRIBUTÁVEL DA ATIVIDADE RURAL </a:t>
            </a: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428A5A2-5E25-6FDD-3D03-72D9683B1F77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58A8C23-6254-5297-228F-FBD4EB19D97D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5CCCDFA-C7F7-F4A5-0725-F0D5824F6BFA}"/>
              </a:ext>
            </a:extLst>
          </p:cNvPr>
          <p:cNvGrpSpPr/>
          <p:nvPr/>
        </p:nvGrpSpPr>
        <p:grpSpPr>
          <a:xfrm>
            <a:off x="1028700" y="4838700"/>
            <a:ext cx="16802100" cy="3505200"/>
            <a:chOff x="0" y="0"/>
            <a:chExt cx="12831040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65284AA-9928-CAC9-32B7-0A4630060D80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DE027D1-95CC-3227-7C1E-B1BB0F72B1FB}"/>
                </a:ext>
              </a:extLst>
            </p:cNvPr>
            <p:cNvSpPr txBox="1"/>
            <p:nvPr/>
          </p:nvSpPr>
          <p:spPr>
            <a:xfrm>
              <a:off x="0" y="1356263"/>
              <a:ext cx="12831040" cy="13742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DE1B029C-036F-5956-F0C4-9207F7251CF4}"/>
              </a:ext>
            </a:extLst>
          </p:cNvPr>
          <p:cNvSpPr txBox="1"/>
          <p:nvPr/>
        </p:nvSpPr>
        <p:spPr>
          <a:xfrm>
            <a:off x="933450" y="3031008"/>
            <a:ext cx="163211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ESCRITURAÇÃO DO LIVRO CAIXA</a:t>
            </a:r>
          </a:p>
          <a:p>
            <a:endParaRPr lang="pt-BR" sz="3600" b="1" dirty="0"/>
          </a:p>
          <a:p>
            <a:r>
              <a:rPr lang="pt-BR" sz="3600" b="1" dirty="0"/>
              <a:t>FORMA DE APURAÇÃO DO RESULTADO</a:t>
            </a:r>
          </a:p>
          <a:p>
            <a:r>
              <a:rPr lang="pt-BR" sz="3600" dirty="0"/>
              <a:t>Falta de Escrituração do Livro Caixa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3600" dirty="0"/>
              <a:t>A ausência da escrituração implica o arbitramento do resultado à razão de 20% da receita bruta do</a:t>
            </a:r>
          </a:p>
          <a:p>
            <a:r>
              <a:rPr lang="pt-BR" sz="3600" dirty="0"/>
              <a:t>ano-calendário;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3600" dirty="0"/>
              <a:t> É dispensada a escrituração do livro Caixa, quando a receita bruta total auferida no ano-calendário não</a:t>
            </a:r>
          </a:p>
          <a:p>
            <a:r>
              <a:rPr lang="pt-BR" sz="3600" dirty="0"/>
              <a:t>exceder a R$ 56.000,00 é facultada a apuração mediante prova documental;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130762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25EF8-8406-CABD-DF95-374BE43C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D7D370-B693-4060-8C92-65DB57858E2B}"/>
              </a:ext>
            </a:extLst>
          </p:cNvPr>
          <p:cNvSpPr/>
          <p:nvPr/>
        </p:nvSpPr>
        <p:spPr>
          <a:xfrm>
            <a:off x="914400" y="419100"/>
            <a:ext cx="13487400" cy="2242445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pPr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RESULTADO TRIBUTÁVEL DA ATIVIDADE RURAL </a:t>
            </a: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4956CCD-5F24-20F2-5922-7B50C568A900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2631C5D-4082-4406-4D04-92A19829A78B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A36F3F9-9A5C-0B73-1F66-C89197A44039}"/>
              </a:ext>
            </a:extLst>
          </p:cNvPr>
          <p:cNvGrpSpPr/>
          <p:nvPr/>
        </p:nvGrpSpPr>
        <p:grpSpPr>
          <a:xfrm>
            <a:off x="1028700" y="4838700"/>
            <a:ext cx="16802100" cy="3505200"/>
            <a:chOff x="0" y="0"/>
            <a:chExt cx="12831040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43592A6-FB2E-1B40-8452-39E03C213B6C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CFC495C-2CDF-9CD3-3893-709873548DB3}"/>
                </a:ext>
              </a:extLst>
            </p:cNvPr>
            <p:cNvSpPr txBox="1"/>
            <p:nvPr/>
          </p:nvSpPr>
          <p:spPr>
            <a:xfrm>
              <a:off x="0" y="1356263"/>
              <a:ext cx="12831040" cy="13742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0FED5CD6-DF44-6124-DEE2-D34E6D40C9FE}"/>
              </a:ext>
            </a:extLst>
          </p:cNvPr>
          <p:cNvSpPr txBox="1"/>
          <p:nvPr/>
        </p:nvSpPr>
        <p:spPr>
          <a:xfrm>
            <a:off x="933450" y="3031008"/>
            <a:ext cx="163211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ESCRITURAÇÃO DO LIVRO CAIXA</a:t>
            </a:r>
          </a:p>
          <a:p>
            <a:endParaRPr lang="pt-BR" sz="3600" dirty="0"/>
          </a:p>
          <a:p>
            <a:r>
              <a:rPr lang="pt-BR" sz="3600" b="1" dirty="0"/>
              <a:t>FORMA DE APURAÇÃO DO RESULTADO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3600" dirty="0"/>
              <a:t> Considera-se prova documental aquela que se estrutura por documentos nos quais fiquem comprovados</a:t>
            </a:r>
          </a:p>
          <a:p>
            <a:r>
              <a:rPr lang="pt-BR" sz="3600" dirty="0"/>
              <a:t>e demonstrados os valores das receitas recebidas, das despesas de custeio e os investimentos pagos no</a:t>
            </a:r>
          </a:p>
          <a:p>
            <a:r>
              <a:rPr lang="pt-BR" sz="3600" dirty="0"/>
              <a:t>ano-calendário;</a:t>
            </a:r>
          </a:p>
          <a:p>
            <a:endParaRPr lang="pt-B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3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85B9-B8D2-BCA7-1A2B-2386EC2A3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1DF566-486D-5086-B6D1-36127D930C33}"/>
              </a:ext>
            </a:extLst>
          </p:cNvPr>
          <p:cNvSpPr/>
          <p:nvPr/>
        </p:nvSpPr>
        <p:spPr>
          <a:xfrm>
            <a:off x="914400" y="419100"/>
            <a:ext cx="13487400" cy="2242445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pPr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RESULTADO TRIBUTÁVEL DA ATIVIDADE RURAL </a:t>
            </a: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7F22DAD-7151-1316-6568-D63133E6D893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48DB534-54B5-35C2-10A2-90D11B9D3AEC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A1C2F4F-A5C0-0CF6-9250-948751199DFF}"/>
              </a:ext>
            </a:extLst>
          </p:cNvPr>
          <p:cNvGrpSpPr/>
          <p:nvPr/>
        </p:nvGrpSpPr>
        <p:grpSpPr>
          <a:xfrm>
            <a:off x="1028700" y="4838700"/>
            <a:ext cx="16802100" cy="3505200"/>
            <a:chOff x="0" y="0"/>
            <a:chExt cx="12831040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DB7FE8B-07A9-0277-6BF3-BB6EBA0EE778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F6A2D74-2D0E-60EE-2A82-C71006400473}"/>
                </a:ext>
              </a:extLst>
            </p:cNvPr>
            <p:cNvSpPr txBox="1"/>
            <p:nvPr/>
          </p:nvSpPr>
          <p:spPr>
            <a:xfrm>
              <a:off x="0" y="1356263"/>
              <a:ext cx="12831040" cy="13742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EBA983FE-760A-70F0-C48E-E803466D2CFE}"/>
              </a:ext>
            </a:extLst>
          </p:cNvPr>
          <p:cNvSpPr txBox="1"/>
          <p:nvPr/>
        </p:nvSpPr>
        <p:spPr>
          <a:xfrm>
            <a:off x="933450" y="3031008"/>
            <a:ext cx="163211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ESCRITURAÇÃO DO LIVRO CAIXA</a:t>
            </a:r>
          </a:p>
          <a:p>
            <a:endParaRPr lang="pt-BR" sz="3600" dirty="0"/>
          </a:p>
          <a:p>
            <a:r>
              <a:rPr lang="pt-BR" sz="3600" b="1" dirty="0"/>
              <a:t>FORMA DE APURAÇÃO DO RESULTADO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3600" dirty="0"/>
              <a:t>O resultado negativo apurado pelas pessoas físicas que optarem pela dispensa da escrituração do livro caixa não pode ser compensado.</a:t>
            </a:r>
          </a:p>
          <a:p>
            <a:r>
              <a:rPr lang="pt-BR" sz="3600" b="1" dirty="0">
                <a:solidFill>
                  <a:srgbClr val="FF0000"/>
                </a:solidFill>
              </a:rPr>
              <a:t>O resultado positivo apurado no Demonstrativo da Atividade Rural é rendimento tributável na declaração</a:t>
            </a:r>
          </a:p>
        </p:txBody>
      </p:sp>
    </p:spTree>
    <p:extLst>
      <p:ext uri="{BB962C8B-B14F-4D97-AF65-F5344CB8AC3E}">
        <p14:creationId xmlns:p14="http://schemas.microsoft.com/office/powerpoint/2010/main" val="1716613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F43C4-835F-1916-4114-D1E991FA6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4DD199-E2ED-075D-3896-6241A0F08DC9}"/>
              </a:ext>
            </a:extLst>
          </p:cNvPr>
          <p:cNvSpPr/>
          <p:nvPr/>
        </p:nvSpPr>
        <p:spPr>
          <a:xfrm>
            <a:off x="914400" y="419100"/>
            <a:ext cx="13487400" cy="2242445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pPr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RESULTADO TRIBUTÁVEL DA ATIVIDADE RURAL </a:t>
            </a: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919474C-C288-EE2A-BF8B-97AC9B6AB087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FF8304B-CD5A-D27D-E270-43652134A801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7DFBCD5-C087-E867-5AAE-02648883C99B}"/>
              </a:ext>
            </a:extLst>
          </p:cNvPr>
          <p:cNvGrpSpPr/>
          <p:nvPr/>
        </p:nvGrpSpPr>
        <p:grpSpPr>
          <a:xfrm>
            <a:off x="1028700" y="4838700"/>
            <a:ext cx="16802100" cy="3505200"/>
            <a:chOff x="0" y="0"/>
            <a:chExt cx="12831040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764CE0B-FD0A-60B4-F67B-32BDB437BD3D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70E6C26-90AE-B1B8-DAA9-B137830BA2AC}"/>
                </a:ext>
              </a:extLst>
            </p:cNvPr>
            <p:cNvSpPr txBox="1"/>
            <p:nvPr/>
          </p:nvSpPr>
          <p:spPr>
            <a:xfrm>
              <a:off x="0" y="1356263"/>
              <a:ext cx="12831040" cy="13742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D380D73C-B147-ABC7-E675-92DDA9818F4A}"/>
              </a:ext>
            </a:extLst>
          </p:cNvPr>
          <p:cNvSpPr txBox="1"/>
          <p:nvPr/>
        </p:nvSpPr>
        <p:spPr>
          <a:xfrm>
            <a:off x="938161" y="3031008"/>
            <a:ext cx="16316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3600" dirty="0"/>
          </a:p>
          <a:p>
            <a:pPr algn="just"/>
            <a:r>
              <a:rPr lang="pt-BR" sz="3600" dirty="0"/>
              <a:t>LIVRO CAIXA DIGITAL DO PRODUTOR RURAL (LCDPR)</a:t>
            </a:r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As </a:t>
            </a:r>
            <a:r>
              <a:rPr lang="pt-BR" sz="3600" dirty="0" err="1"/>
              <a:t>INs</a:t>
            </a:r>
            <a:r>
              <a:rPr lang="pt-BR" sz="3600" dirty="0"/>
              <a:t> RFB 1.848, de 28.11.2018 e 1.903, de 24.07.2019, alteraram a IN RFB 83, de 2001, nela incluindo os artigos 23A e 23B;</a:t>
            </a:r>
          </a:p>
          <a:p>
            <a:pPr algn="just"/>
            <a:r>
              <a:rPr lang="pt-BR" sz="3600" dirty="0"/>
              <a:t>A partir do ano-calendário de 2019 o produtor rural que auferir, durante o ano, receita bruta da atividade rural superior a R$ 4,800.000,00 deverá entregar, arquivo digital com a escrituração do livro caixa digital do produtor rural (LCDPR);</a:t>
            </a:r>
          </a:p>
          <a:p>
            <a:pPr algn="just"/>
            <a:r>
              <a:rPr lang="pt-BR" sz="3600" dirty="0"/>
              <a:t>O LCDPR deverá ser assinado digitalmente;</a:t>
            </a:r>
          </a:p>
        </p:txBody>
      </p:sp>
    </p:spTree>
    <p:extLst>
      <p:ext uri="{BB962C8B-B14F-4D97-AF65-F5344CB8AC3E}">
        <p14:creationId xmlns:p14="http://schemas.microsoft.com/office/powerpoint/2010/main" val="55479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F3C33-968C-22AE-0F4D-DA25C6B66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CF722A-F62E-4F90-2F32-0B3170DC1BDD}"/>
              </a:ext>
            </a:extLst>
          </p:cNvPr>
          <p:cNvSpPr/>
          <p:nvPr/>
        </p:nvSpPr>
        <p:spPr>
          <a:xfrm>
            <a:off x="914400" y="419100"/>
            <a:ext cx="13487400" cy="2242445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pPr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RESULTADO TRIBUTÁVEL DA ATIVIDADE RURAL </a:t>
            </a: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1235374-5FDB-3972-17AB-19BF6494D8E4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0A2766F-AB3B-F882-C362-5DAD38ACBC3D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C22C301-D8D9-B43B-516C-913DE68B8903}"/>
              </a:ext>
            </a:extLst>
          </p:cNvPr>
          <p:cNvGrpSpPr/>
          <p:nvPr/>
        </p:nvGrpSpPr>
        <p:grpSpPr>
          <a:xfrm>
            <a:off x="1028700" y="4838700"/>
            <a:ext cx="16802100" cy="3505200"/>
            <a:chOff x="0" y="0"/>
            <a:chExt cx="12831040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74CDF3B-C2CD-AA22-3FC4-D61C7EE4C997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FCDB021-4D96-3F60-9CB5-9D63E3734908}"/>
                </a:ext>
              </a:extLst>
            </p:cNvPr>
            <p:cNvSpPr txBox="1"/>
            <p:nvPr/>
          </p:nvSpPr>
          <p:spPr>
            <a:xfrm>
              <a:off x="0" y="1356263"/>
              <a:ext cx="12831040" cy="13742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982928-BC60-37CB-B8E0-490D65E077DC}"/>
              </a:ext>
            </a:extLst>
          </p:cNvPr>
          <p:cNvSpPr txBox="1"/>
          <p:nvPr/>
        </p:nvSpPr>
        <p:spPr>
          <a:xfrm>
            <a:off x="938161" y="3031008"/>
            <a:ext cx="16316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3600" dirty="0"/>
          </a:p>
          <a:p>
            <a:pPr algn="just"/>
            <a:r>
              <a:rPr lang="pt-BR" sz="3600" dirty="0"/>
              <a:t>LIVRO CAIXA DIGITAL DO PRODUTOR RURAL (LCDPR)</a:t>
            </a:r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A entrega do arquivo digital que contém o LCDPR escriturado e assinado, deverá ser realizada até o</a:t>
            </a:r>
          </a:p>
          <a:p>
            <a:pPr algn="just"/>
            <a:r>
              <a:rPr lang="pt-BR" sz="3600" dirty="0"/>
              <a:t>final do prazo de entrega da DIRPF no respectivo ano-calendário;</a:t>
            </a:r>
          </a:p>
          <a:p>
            <a:pPr algn="just"/>
            <a:r>
              <a:rPr lang="pt-BR" sz="3600" dirty="0"/>
              <a:t>O contribuinte que tiver receita bruta inferior ao limite acima mencionado, poderá escriturar e entregar o LCDPR.</a:t>
            </a:r>
          </a:p>
        </p:txBody>
      </p:sp>
    </p:spTree>
    <p:extLst>
      <p:ext uri="{BB962C8B-B14F-4D97-AF65-F5344CB8AC3E}">
        <p14:creationId xmlns:p14="http://schemas.microsoft.com/office/powerpoint/2010/main" val="1206840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FBB57-4E69-86F5-7195-F987BBDD7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190228-0DCC-6BF7-8855-180265425CC4}"/>
              </a:ext>
            </a:extLst>
          </p:cNvPr>
          <p:cNvSpPr/>
          <p:nvPr/>
        </p:nvSpPr>
        <p:spPr>
          <a:xfrm>
            <a:off x="914400" y="419100"/>
            <a:ext cx="13487400" cy="2242445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pPr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RESULTADO TRIBUTÁVEL DA ATIVIDADE RURAL </a:t>
            </a: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pPr>
              <a:lnSpc>
                <a:spcPts val="8096"/>
              </a:lnSpc>
            </a:pPr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  <a:p>
            <a:endParaRPr lang="en-US" sz="7360" b="1" spc="-566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 Semi-Bold"/>
              <a:ea typeface="Lucida Sans Semi-Bold"/>
              <a:cs typeface="Lucida Sans Semi-Bold"/>
              <a:sym typeface="Lucida Sans Semi-Bold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DAC3476-F3EF-4FEE-A167-05AB9275DB15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13075FC-FAFB-E207-7178-610B6C6085D0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A1D2D64-AA59-35A2-7107-DDACA97CDCB6}"/>
              </a:ext>
            </a:extLst>
          </p:cNvPr>
          <p:cNvGrpSpPr/>
          <p:nvPr/>
        </p:nvGrpSpPr>
        <p:grpSpPr>
          <a:xfrm>
            <a:off x="1028700" y="4838700"/>
            <a:ext cx="16802100" cy="3505200"/>
            <a:chOff x="0" y="0"/>
            <a:chExt cx="12831040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DBCA58A-8C63-3C3F-D58F-6775F01115A1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70DFBA9-7C85-3532-0374-DE10D6915AFD}"/>
                </a:ext>
              </a:extLst>
            </p:cNvPr>
            <p:cNvSpPr txBox="1"/>
            <p:nvPr/>
          </p:nvSpPr>
          <p:spPr>
            <a:xfrm>
              <a:off x="0" y="1356263"/>
              <a:ext cx="12831040" cy="13742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31D293-3F97-E0B0-D278-73CD453641B4}"/>
              </a:ext>
            </a:extLst>
          </p:cNvPr>
          <p:cNvSpPr txBox="1"/>
          <p:nvPr/>
        </p:nvSpPr>
        <p:spPr>
          <a:xfrm>
            <a:off x="938161" y="3031008"/>
            <a:ext cx="163164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LIVRO CAIXA DIGITAL DO PRODUTOR RURAL (LCDPR)</a:t>
            </a:r>
          </a:p>
          <a:p>
            <a:endParaRPr lang="pt-BR" sz="3600" b="1" dirty="0"/>
          </a:p>
          <a:p>
            <a:r>
              <a:rPr lang="pt-BR" sz="3600" dirty="0"/>
              <a:t>Para o ano-calendário de 2019, excepcionalmente, o limite acima para obrigatoriedade de entrega do LCDPR será de R$ 7.200.000,00.</a:t>
            </a:r>
          </a:p>
          <a:p>
            <a:r>
              <a:rPr lang="pt-BR" sz="3600" dirty="0"/>
              <a:t>A escrituração deve ser efetuada abrangendo todas as unidades rurais exploradas pelo contribuinte; Exploração de uma unidade rural por mais de uma pessoa física (art. 14), a escrituração deve ser efetuada no livro Caixa de cada contribuinte, abrangendo a sua participação no resultado da atividade rural, acompanhada da respectiva documentação comprobatória, por meio de cópias, quando for o caso; e</a:t>
            </a:r>
          </a:p>
          <a:p>
            <a:r>
              <a:rPr lang="pt-BR" sz="3600" b="1" dirty="0">
                <a:solidFill>
                  <a:srgbClr val="FF0000"/>
                </a:solidFill>
              </a:rPr>
              <a:t>O leiaute 1.3 e o manual de preenchimento do LCDPR foi divulgado pelo ADE COPES 1, de 31.01.2020</a:t>
            </a:r>
          </a:p>
        </p:txBody>
      </p:sp>
    </p:spTree>
    <p:extLst>
      <p:ext uri="{BB962C8B-B14F-4D97-AF65-F5344CB8AC3E}">
        <p14:creationId xmlns:p14="http://schemas.microsoft.com/office/powerpoint/2010/main" val="360257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D5495-F0D8-A1C3-0467-CFD9F3364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6E558A8-6711-8224-E90B-8DA3A5922D3C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DEE1862-1900-774D-CAE9-31644BD03725}"/>
              </a:ext>
            </a:extLst>
          </p:cNvPr>
          <p:cNvSpPr txBox="1"/>
          <p:nvPr/>
        </p:nvSpPr>
        <p:spPr>
          <a:xfrm>
            <a:off x="2133600" y="283181"/>
            <a:ext cx="168021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RENDIMENTOS RECEBIDOS ACUMULADAMENTE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6170B95-9DED-2690-8168-47380A375BA1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46E455C-B941-06B4-D723-B71DECD57A8B}"/>
              </a:ext>
            </a:extLst>
          </p:cNvPr>
          <p:cNvGrpSpPr/>
          <p:nvPr/>
        </p:nvGrpSpPr>
        <p:grpSpPr>
          <a:xfrm>
            <a:off x="1219200" y="2360673"/>
            <a:ext cx="16611600" cy="5830827"/>
            <a:chOff x="0" y="-171416"/>
            <a:chExt cx="12831040" cy="290191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CB0953D-3029-7751-C8A8-7D68AD9A80B8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9EF345B-75BB-28C6-D8F3-AD35AAC95B6C}"/>
                </a:ext>
              </a:extLst>
            </p:cNvPr>
            <p:cNvSpPr txBox="1"/>
            <p:nvPr/>
          </p:nvSpPr>
          <p:spPr>
            <a:xfrm>
              <a:off x="0" y="-171416"/>
              <a:ext cx="12831040" cy="290191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pt-BR" sz="2400" dirty="0"/>
                <a:t> </a:t>
              </a:r>
              <a:r>
                <a:rPr lang="pt-BR" sz="3600" dirty="0"/>
                <a:t>são valores  recebidos  de uma só vez, mas que se referem a períodos anteriores — ou seja, não foram pagos na época correta e acabaram sendo acumulados para pagamento posterior.</a:t>
              </a:r>
            </a:p>
            <a:p>
              <a:endParaRPr lang="pt-BR" sz="3600" dirty="0"/>
            </a:p>
            <a:p>
              <a:r>
                <a:rPr lang="pt-BR" sz="3600" dirty="0"/>
                <a:t> </a:t>
              </a:r>
              <a:r>
                <a:rPr lang="pt-BR" sz="3600" b="1" dirty="0">
                  <a:solidFill>
                    <a:srgbClr val="FF0000"/>
                  </a:solidFill>
                </a:rPr>
                <a:t>Exemplos comuns</a:t>
              </a:r>
            </a:p>
            <a:p>
              <a:endParaRPr lang="pt-BR" sz="3600" dirty="0"/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Salários atrasados pagos após decisão judicial 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Aposentadorias ou pensões retroativas 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Diferenças salariais reconhecidas depois 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Benefícios do INSS pagos com atraso </a:t>
              </a:r>
            </a:p>
            <a:p>
              <a:endParaRPr lang="pt-BR" sz="3600" dirty="0"/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966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028700" y="1095375"/>
            <a:ext cx="127635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 DO TRABALHO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304800" y="2381370"/>
            <a:ext cx="16876698" cy="5512452"/>
            <a:chOff x="0" y="-767519"/>
            <a:chExt cx="21519406" cy="73499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94605" y="-767519"/>
              <a:ext cx="20624801" cy="73499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pt-BR" sz="4000" dirty="0"/>
                <a:t>São assim consideradas todas as formas de remuneração por trabalho ou serviços prestados, com ou sem vínculo empregatício, tais como:</a:t>
              </a:r>
            </a:p>
            <a:p>
              <a:endParaRPr lang="pt-BR" sz="4000" dirty="0"/>
            </a:p>
            <a:p>
              <a:endParaRPr lang="pt-BR" sz="4000" dirty="0"/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Salários e ordenados (inclusive férias), proventos de aposentadoria, de reserva ou de reforma, pensões civis e militares, retiradas, gratificações e participações no lucro, verbas de representação e remuneração de estagiários e de residentes;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 benefícios recebidos de entidades de previdência complementar inclusive Plano Gerador de Benefício Livre (PGBL), e de Fundo de Aposentadoria Programada Individual (FAPI);</a:t>
              </a:r>
            </a:p>
            <a:p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093B4-F0F3-7160-B4D9-CF9ACB276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128C88B-652A-8A0B-52D1-E1068F92EC28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6FE1B61-DA98-C4CA-528F-DFC645535FCB}"/>
              </a:ext>
            </a:extLst>
          </p:cNvPr>
          <p:cNvSpPr txBox="1"/>
          <p:nvPr/>
        </p:nvSpPr>
        <p:spPr>
          <a:xfrm>
            <a:off x="2133600" y="283181"/>
            <a:ext cx="168021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RENDIMENTOS RECEBIDOS ACUMULADAMENTE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C7DA393-04A9-4F50-4C84-935FFF5674A8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7063AD0-5841-A9F8-3517-09FC14CB054E}"/>
              </a:ext>
            </a:extLst>
          </p:cNvPr>
          <p:cNvGrpSpPr/>
          <p:nvPr/>
        </p:nvGrpSpPr>
        <p:grpSpPr>
          <a:xfrm>
            <a:off x="1219200" y="2360673"/>
            <a:ext cx="16611600" cy="5830827"/>
            <a:chOff x="0" y="-171416"/>
            <a:chExt cx="12831040" cy="290191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3F0F31-A1EB-5371-5215-1406D99A4B97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655DA70-1849-D455-6164-66E368204D9F}"/>
                </a:ext>
              </a:extLst>
            </p:cNvPr>
            <p:cNvSpPr txBox="1"/>
            <p:nvPr/>
          </p:nvSpPr>
          <p:spPr>
            <a:xfrm>
              <a:off x="0" y="-171416"/>
              <a:ext cx="12831040" cy="290191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pt-BR" sz="2400" dirty="0"/>
                <a:t> </a:t>
              </a:r>
              <a:r>
                <a:rPr lang="pt-BR" sz="2400" dirty="0">
                  <a:latin typeface="Montserrat" panose="00000500000000000000" pitchFamily="2" charset="0"/>
                </a:rPr>
                <a:t> </a:t>
              </a:r>
            </a:p>
            <a:p>
              <a:r>
                <a:rPr lang="pt-BR" sz="3600" b="1" dirty="0"/>
                <a:t> Como funciona,  </a:t>
              </a:r>
              <a:r>
                <a:rPr lang="pt-BR" sz="3600" dirty="0"/>
                <a:t>Esses rendimentos: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pt-BR" sz="3600" dirty="0"/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Correspondem a meses ou anos anteriores 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São pagos em um único momento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 Podem ter tratamento especial no imposto de renda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pt-BR" sz="3600" dirty="0"/>
            </a:p>
            <a:p>
              <a:r>
                <a:rPr lang="pt-BR" sz="3600" b="1" dirty="0"/>
                <a:t>Tributação</a:t>
              </a:r>
            </a:p>
            <a:p>
              <a:endParaRPr lang="pt-BR" sz="3600" dirty="0"/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No Brasil, os RRA podem ser tributados de duas formas: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pt-BR" sz="3600" dirty="0"/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045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436D1-E18F-9B5D-6B29-4FF4E3DEA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4588719-B1DA-EEAC-A420-89ACE9575DC1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F6B48EE-C36A-2F17-3869-BE4CCB51CF41}"/>
              </a:ext>
            </a:extLst>
          </p:cNvPr>
          <p:cNvSpPr txBox="1"/>
          <p:nvPr/>
        </p:nvSpPr>
        <p:spPr>
          <a:xfrm>
            <a:off x="2133600" y="283181"/>
            <a:ext cx="168021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RENDIMENTOS RECEBIDOS ACUMULADAMENTE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D5A54BF-8097-A021-EAE5-A79D09E144A6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8CDD67F-8BC6-5B15-3317-C29198C7D89B}"/>
              </a:ext>
            </a:extLst>
          </p:cNvPr>
          <p:cNvGrpSpPr/>
          <p:nvPr/>
        </p:nvGrpSpPr>
        <p:grpSpPr>
          <a:xfrm>
            <a:off x="1219200" y="2360673"/>
            <a:ext cx="16802100" cy="5830827"/>
            <a:chOff x="0" y="-171416"/>
            <a:chExt cx="12831040" cy="290191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0191AC2-F157-5C14-10FD-E40CC9A9E191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867FE34-235D-6A5F-1AB2-8C01968912EF}"/>
                </a:ext>
              </a:extLst>
            </p:cNvPr>
            <p:cNvSpPr txBox="1"/>
            <p:nvPr/>
          </p:nvSpPr>
          <p:spPr>
            <a:xfrm>
              <a:off x="0" y="-171416"/>
              <a:ext cx="12831040" cy="290191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pt-BR" sz="3600" b="1" dirty="0"/>
                <a:t>Exclusiva na fonte </a:t>
              </a:r>
            </a:p>
            <a:p>
              <a:endParaRPr lang="pt-BR" sz="3600" dirty="0"/>
            </a:p>
            <a:p>
              <a:pPr marL="342900" lvl="1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O imposto é calculado considerando o número de meses a que o valor se refere </a:t>
              </a:r>
            </a:p>
            <a:p>
              <a:pPr marL="342900" lvl="1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Geralmente resulta em menor imposto, pois “divide” o rendimento ao longo do tempo</a:t>
              </a:r>
            </a:p>
            <a:p>
              <a:pPr marL="0" lvl="1"/>
              <a:r>
                <a:rPr lang="pt-BR" sz="3600" dirty="0"/>
                <a:t> </a:t>
              </a:r>
            </a:p>
            <a:p>
              <a:r>
                <a:rPr lang="pt-BR" sz="3600" b="1" dirty="0"/>
                <a:t>Ajuste anual (declaração) </a:t>
              </a:r>
            </a:p>
            <a:p>
              <a:endParaRPr lang="pt-BR" sz="3600" dirty="0"/>
            </a:p>
            <a:p>
              <a:pPr marL="342900" lvl="1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O valor é somado aos demais rendimentos do ano </a:t>
              </a:r>
            </a:p>
            <a:p>
              <a:pPr marL="342900" lvl="1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Pode aumentar o imposto a pagar 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 O contribuinte pode escolher (em alguns casos) a forma mais </a:t>
              </a:r>
              <a:r>
                <a:rPr lang="pt-BR" sz="3600" dirty="0" err="1"/>
                <a:t>vantosa</a:t>
              </a:r>
              <a:r>
                <a:rPr lang="pt-BR" sz="3600" dirty="0"/>
                <a:t> na declaração.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pt-BR" sz="3600" dirty="0"/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986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E9DD3-B361-EDE1-E232-9F7938E6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C6FAE4E-A631-5BA6-F501-C413080889AC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17FF2B9-D725-46EA-A44B-FBD8AD1CCDE3}"/>
              </a:ext>
            </a:extLst>
          </p:cNvPr>
          <p:cNvSpPr txBox="1"/>
          <p:nvPr/>
        </p:nvSpPr>
        <p:spPr>
          <a:xfrm>
            <a:off x="2133600" y="283181"/>
            <a:ext cx="168021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RENDIMENTOS RECEBIDOS ACUMULADAMENTE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4D16928-0F92-B211-673B-A359B5E08C5C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2F7C48F0-BDEA-D726-D4E2-FFB643357C7E}"/>
              </a:ext>
            </a:extLst>
          </p:cNvPr>
          <p:cNvGrpSpPr/>
          <p:nvPr/>
        </p:nvGrpSpPr>
        <p:grpSpPr>
          <a:xfrm>
            <a:off x="1219200" y="2360673"/>
            <a:ext cx="16802100" cy="5830827"/>
            <a:chOff x="0" y="-171416"/>
            <a:chExt cx="12831040" cy="290191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B96BAE2-A30E-AFD6-6057-3F195AAEBBA5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35B4F57-70BC-FF56-8E88-3134AD73B7A2}"/>
                </a:ext>
              </a:extLst>
            </p:cNvPr>
            <p:cNvSpPr txBox="1"/>
            <p:nvPr/>
          </p:nvSpPr>
          <p:spPr>
            <a:xfrm>
              <a:off x="0" y="-171416"/>
              <a:ext cx="12831040" cy="290191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endParaRPr lang="pt-BR" sz="3600" dirty="0"/>
            </a:p>
            <a:p>
              <a:r>
                <a:rPr lang="pt-BR" sz="3600" b="1" dirty="0" err="1"/>
                <a:t>È</a:t>
              </a:r>
              <a:r>
                <a:rPr lang="pt-BR" sz="3600" b="1" dirty="0"/>
                <a:t> importante?</a:t>
              </a:r>
            </a:p>
            <a:p>
              <a:endParaRPr lang="pt-BR" sz="3600" dirty="0"/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Sem esse tratamento especial, você poderia pagar mais imposto injustamente, por ter recebido uma renda muito alta em apenas um ano — quando, na verdade, ela se refere a vários meses de anos anteriores.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pt-BR" sz="3600" dirty="0"/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351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9982-98EA-B9D3-E9FA-B7D1FE0DF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6089847-975D-BAC9-0803-EE69C4BE7592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37563A5-7286-B003-CC6A-4D2EF3C3027B}"/>
              </a:ext>
            </a:extLst>
          </p:cNvPr>
          <p:cNvSpPr txBox="1"/>
          <p:nvPr/>
        </p:nvSpPr>
        <p:spPr>
          <a:xfrm>
            <a:off x="2835541" y="3924300"/>
            <a:ext cx="15216239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800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RENDIMENTOS NO EXTERIOR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C85A217-49AB-A40D-0FA9-AC1EA8C530E6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72B8F9B-CB3E-8A3E-9CE8-1A22FDFD380C}"/>
              </a:ext>
            </a:extLst>
          </p:cNvPr>
          <p:cNvGrpSpPr/>
          <p:nvPr/>
        </p:nvGrpSpPr>
        <p:grpSpPr>
          <a:xfrm>
            <a:off x="1219200" y="2360673"/>
            <a:ext cx="16802100" cy="5830827"/>
            <a:chOff x="0" y="-171416"/>
            <a:chExt cx="12831040" cy="290191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DEFA06D-E1CE-1E41-286F-F46402CED480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5E6D5E1-92FF-4BD7-44CE-1796C46872E8}"/>
                </a:ext>
              </a:extLst>
            </p:cNvPr>
            <p:cNvSpPr txBox="1"/>
            <p:nvPr/>
          </p:nvSpPr>
          <p:spPr>
            <a:xfrm>
              <a:off x="0" y="-171416"/>
              <a:ext cx="12831040" cy="290191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pt-BR" sz="2400" dirty="0">
                  <a:latin typeface="Montserrat" panose="00000500000000000000" pitchFamily="2" charset="0"/>
                </a:rPr>
                <a:t>.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pt-BR" sz="2400" dirty="0">
                <a:latin typeface="Montserrat" panose="00000500000000000000" pitchFamily="2" charset="0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116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D63F3-546F-821E-7F58-41E1D949A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F76920A-B39F-F2A0-4DD8-DD1AEE46A802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BAD534C-5C1F-C5F5-546C-A0492428024D}"/>
              </a:ext>
            </a:extLst>
          </p:cNvPr>
          <p:cNvSpPr txBox="1"/>
          <p:nvPr/>
        </p:nvSpPr>
        <p:spPr>
          <a:xfrm>
            <a:off x="2133600" y="283181"/>
            <a:ext cx="141732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A SAÍDA DEFINITVA DO PAÍS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9ECA214-163F-CF02-7A0A-E8C3F0CB1206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02BFBD-B771-3EDE-388B-9F188212489E}"/>
              </a:ext>
            </a:extLst>
          </p:cNvPr>
          <p:cNvSpPr txBox="1"/>
          <p:nvPr/>
        </p:nvSpPr>
        <p:spPr>
          <a:xfrm>
            <a:off x="2057400" y="4414005"/>
            <a:ext cx="14630400" cy="288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É o processo formal para informar à Receita Federal que você não é mais um residente fiscal no país. Isso evita a bitributação sobre rendas obtidas no exterior e encerra a obrigatoriedade de declarações anuais futuras. </a:t>
            </a:r>
          </a:p>
        </p:txBody>
      </p:sp>
    </p:spTree>
    <p:extLst>
      <p:ext uri="{BB962C8B-B14F-4D97-AF65-F5344CB8AC3E}">
        <p14:creationId xmlns:p14="http://schemas.microsoft.com/office/powerpoint/2010/main" val="1911963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2A15-20D5-6750-D9E6-0B28D6F05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B71647E-D127-09D4-347D-72855B1D8DC6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8A981E5-33A7-5CAA-3A45-73C3A3712655}"/>
              </a:ext>
            </a:extLst>
          </p:cNvPr>
          <p:cNvSpPr txBox="1"/>
          <p:nvPr/>
        </p:nvSpPr>
        <p:spPr>
          <a:xfrm>
            <a:off x="2133600" y="283181"/>
            <a:ext cx="141732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A SAÍDA DEFINITVA DO PAÍS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A7AA0D7-BFE4-15E8-712C-0579CAFDB19C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AE71D51-74D0-1FB2-15B5-9210ED8855C2}"/>
              </a:ext>
            </a:extLst>
          </p:cNvPr>
          <p:cNvSpPr txBox="1"/>
          <p:nvPr/>
        </p:nvSpPr>
        <p:spPr>
          <a:xfrm>
            <a:off x="1676400" y="2476500"/>
            <a:ext cx="14630400" cy="6920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pt-BR" sz="4000" dirty="0"/>
              <a:t>O procedimento é dividido em duas etapas principais:</a:t>
            </a:r>
          </a:p>
          <a:p>
            <a:endParaRPr lang="pt-BR" sz="4000" u="sng" dirty="0"/>
          </a:p>
          <a:p>
            <a:pPr marL="742950" indent="-742950">
              <a:buAutoNum type="arabicPeriod"/>
            </a:pPr>
            <a:r>
              <a:rPr lang="pt-BR" sz="4000" u="sng" dirty="0"/>
              <a:t>Comunicação de Saída Definitiva (CSDP) </a:t>
            </a:r>
          </a:p>
          <a:p>
            <a:pPr marL="742950" indent="-742950">
              <a:buAutoNum type="arabicPeriod"/>
            </a:pPr>
            <a:endParaRPr lang="pt-BR" sz="4000" dirty="0"/>
          </a:p>
          <a:p>
            <a:r>
              <a:rPr lang="pt-BR" sz="4000" dirty="0"/>
              <a:t>Deve ser feita no momento da saída ou até o final de fevereiro do ano seguinte. </a:t>
            </a:r>
          </a:p>
          <a:p>
            <a:pPr lvl="0"/>
            <a:r>
              <a:rPr lang="pt-BR" sz="4000" b="1" dirty="0"/>
              <a:t>Onde fazer:</a:t>
            </a:r>
            <a:r>
              <a:rPr lang="pt-BR" sz="4000" dirty="0"/>
              <a:t> Diretamente no site da </a:t>
            </a:r>
            <a:r>
              <a:rPr lang="pt-BR" sz="4000" u="sng" dirty="0">
                <a:hlinkClick r:id="rId4"/>
              </a:rPr>
              <a:t>Receita Federal</a:t>
            </a:r>
            <a:r>
              <a:rPr lang="pt-BR" sz="4000" dirty="0"/>
              <a:t>.</a:t>
            </a:r>
          </a:p>
          <a:p>
            <a:pPr lvl="0"/>
            <a:r>
              <a:rPr lang="pt-BR" sz="4000" b="1" dirty="0"/>
              <a:t>Prazo: </a:t>
            </a:r>
            <a:r>
              <a:rPr lang="pt-BR" sz="4000" dirty="0"/>
              <a:t>Até </a:t>
            </a:r>
            <a:r>
              <a:rPr lang="pt-BR" sz="4000" b="1" dirty="0"/>
              <a:t>28 de fevereiro do ano seguinte</a:t>
            </a:r>
            <a:r>
              <a:rPr lang="pt-BR" sz="4000" dirty="0"/>
              <a:t>.</a:t>
            </a:r>
          </a:p>
          <a:p>
            <a:pPr lvl="0"/>
            <a:r>
              <a:rPr lang="pt-BR" sz="4000" b="1" dirty="0"/>
              <a:t>Informações necessárias:</a:t>
            </a:r>
            <a:r>
              <a:rPr lang="pt-BR" sz="4000" dirty="0"/>
              <a:t> CPF, recibo da última declaração de IR, título de eleitor e data da saída. 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298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D5951-AC1D-DAB9-E3D2-AE81ACA5E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F870BC1-ED96-E4BD-6365-311E40ECF4E2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DC00026-8966-3DAD-7833-5B06C1BC5F7D}"/>
              </a:ext>
            </a:extLst>
          </p:cNvPr>
          <p:cNvSpPr txBox="1"/>
          <p:nvPr/>
        </p:nvSpPr>
        <p:spPr>
          <a:xfrm>
            <a:off x="2133600" y="283181"/>
            <a:ext cx="141732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A SAÍDA DEFINITVA DO PAÍS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653A7C4-0EA1-0C99-FEA4-FC6E2075D928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C0B0194-D285-94E6-1EC4-5C9E1ED1D2B4}"/>
              </a:ext>
            </a:extLst>
          </p:cNvPr>
          <p:cNvSpPr txBox="1"/>
          <p:nvPr/>
        </p:nvSpPr>
        <p:spPr>
          <a:xfrm>
            <a:off x="1661160" y="2635782"/>
            <a:ext cx="146304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u="sng" dirty="0"/>
              <a:t>2. Declaração de Saída Definitiva do País (DSDP) </a:t>
            </a:r>
            <a:endParaRPr lang="pt-BR" sz="4000" dirty="0"/>
          </a:p>
          <a:p>
            <a:endParaRPr lang="pt-BR" sz="4000" dirty="0"/>
          </a:p>
          <a:p>
            <a:r>
              <a:rPr lang="pt-BR" sz="4000" dirty="0"/>
              <a:t>É a sua última Declaração de Ajuste Anual, cobrindo o período de 1º de janeiro até a data da sua saída. </a:t>
            </a:r>
          </a:p>
          <a:p>
            <a:pPr lvl="0"/>
            <a:r>
              <a:rPr lang="pt-BR" sz="4000" b="1" dirty="0"/>
              <a:t>Onde fazer:</a:t>
            </a:r>
            <a:r>
              <a:rPr lang="pt-BR" sz="4000" dirty="0"/>
              <a:t> No programa do IRPF do ano vigente, selecionando a opção específica de "Declaração de Saída Definitiva".</a:t>
            </a:r>
          </a:p>
          <a:p>
            <a:pPr lvl="0"/>
            <a:r>
              <a:rPr lang="pt-BR" sz="4000" b="1" dirty="0"/>
              <a:t>Prazo:</a:t>
            </a:r>
            <a:r>
              <a:rPr lang="pt-BR" sz="4000" dirty="0"/>
              <a:t> De </a:t>
            </a:r>
            <a:r>
              <a:rPr lang="pt-BR" sz="4000" b="1" dirty="0"/>
              <a:t>23 de março a 29 de maio de 2026</a:t>
            </a:r>
            <a:r>
              <a:rPr lang="pt-BR" sz="4000" dirty="0"/>
              <a:t> (prazo de entrega da DIRPF)</a:t>
            </a:r>
          </a:p>
          <a:p>
            <a:r>
              <a:rPr lang="pt-BR" sz="4000" b="1" dirty="0"/>
              <a:t>Pagamento de Imposto:</a:t>
            </a:r>
            <a:r>
              <a:rPr lang="pt-BR" sz="4000" dirty="0"/>
              <a:t> Se houver imposto a pagar, o vencimento coincide com o prazo da entrega da declaração. </a:t>
            </a:r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15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9B0D5-FA3D-4A0E-6ABF-1734B4DC3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CB2EE-058F-3D1E-CC27-F455618CCA7A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2EF471F-C8A1-8F34-93F2-2C09E9698064}"/>
              </a:ext>
            </a:extLst>
          </p:cNvPr>
          <p:cNvSpPr txBox="1"/>
          <p:nvPr/>
        </p:nvSpPr>
        <p:spPr>
          <a:xfrm>
            <a:off x="2133600" y="283181"/>
            <a:ext cx="141732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A SAÍDA DEFINITVA DO PAÍS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6DBCD3B-DA68-D02D-AF4D-3C85F1252CFB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6E68F91-805C-1C97-3A99-10223B8AAF27}"/>
              </a:ext>
            </a:extLst>
          </p:cNvPr>
          <p:cNvSpPr txBox="1"/>
          <p:nvPr/>
        </p:nvSpPr>
        <p:spPr>
          <a:xfrm>
            <a:off x="1706880" y="2514993"/>
            <a:ext cx="146304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/>
              <a:t>Pontos Importantes:</a:t>
            </a:r>
          </a:p>
          <a:p>
            <a:endParaRPr lang="pt-BR" sz="4000" dirty="0"/>
          </a:p>
          <a:p>
            <a:pPr lvl="0"/>
            <a:r>
              <a:rPr lang="pt-BR" sz="4000" b="1" dirty="0"/>
              <a:t>CPF:</a:t>
            </a:r>
            <a:r>
              <a:rPr lang="pt-BR" sz="4000" dirty="0"/>
              <a:t> O documento </a:t>
            </a:r>
            <a:r>
              <a:rPr lang="pt-BR" sz="4000" b="1" dirty="0"/>
              <a:t>não é cancelado</a:t>
            </a:r>
            <a:r>
              <a:rPr lang="pt-BR" sz="4000" dirty="0"/>
              <a:t>; ele permanece ativo, mas com o status de "não residente".</a:t>
            </a:r>
          </a:p>
          <a:p>
            <a:pPr lvl="0"/>
            <a:r>
              <a:rPr lang="pt-BR" sz="4000" b="1" dirty="0"/>
              <a:t>Fontes Pagadoras:</a:t>
            </a:r>
            <a:r>
              <a:rPr lang="pt-BR" sz="4000" dirty="0"/>
              <a:t> Você deve informar bancos e fontes pagadoras no Brasil sobre sua nova condição, pois a tributação sobre rendimentos aqui (como aluguéis) passa a ser exclusiva na fonte com alíquotas diferentes.</a:t>
            </a:r>
          </a:p>
          <a:p>
            <a:pPr lvl="0"/>
            <a:r>
              <a:rPr lang="pt-BR" sz="4000" b="1" dirty="0"/>
              <a:t>Multa:</a:t>
            </a:r>
            <a:r>
              <a:rPr lang="pt-BR" sz="4000" dirty="0"/>
              <a:t> A entrega da DSDP em atraso gera multa mínima de </a:t>
            </a:r>
            <a:r>
              <a:rPr lang="pt-BR" sz="4000" b="1" dirty="0"/>
              <a:t>R$ 165,74</a:t>
            </a:r>
            <a:r>
              <a:rPr lang="pt-BR" sz="4000" dirty="0"/>
              <a:t>. </a:t>
            </a:r>
          </a:p>
          <a:p>
            <a:pPr lvl="0"/>
            <a:r>
              <a:rPr lang="pt-BR" sz="4000" u="sng" dirty="0">
                <a:solidFill>
                  <a:srgbClr val="FF0000"/>
                </a:solidFill>
              </a:rPr>
              <a:t>Restrições no Brasil após a saída</a:t>
            </a:r>
          </a:p>
          <a:p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34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0D1D1-75B2-B8B8-461B-83B7ED73B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58104FC-E5E8-1926-7A45-DD6EDFBD001C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25DFB0F-9DB1-8519-C6D7-72AF24526FCB}"/>
              </a:ext>
            </a:extLst>
          </p:cNvPr>
          <p:cNvSpPr txBox="1"/>
          <p:nvPr/>
        </p:nvSpPr>
        <p:spPr>
          <a:xfrm>
            <a:off x="1524000" y="283181"/>
            <a:ext cx="147828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ACORDOS DE BITRIBUTAÇÃO / RECIPROCIDADE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70AD32D-53B8-05CC-07FD-E04F40F9B7FA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056332-5756-AA4C-FBC8-0988E97B713A}"/>
              </a:ext>
            </a:extLst>
          </p:cNvPr>
          <p:cNvSpPr txBox="1"/>
          <p:nvPr/>
        </p:nvSpPr>
        <p:spPr>
          <a:xfrm>
            <a:off x="1706880" y="2514993"/>
            <a:ext cx="146304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/>
              <a:t>Principais Países com Tratados de Bitributação / Reciprocidade Tributária com o Brasil:</a:t>
            </a:r>
            <a:endParaRPr lang="pt-BR" sz="4000" dirty="0"/>
          </a:p>
          <a:p>
            <a:r>
              <a:rPr lang="pt-BR" sz="4000" b="1" dirty="0"/>
              <a:t> </a:t>
            </a:r>
            <a:endParaRPr lang="pt-BR" sz="4000" dirty="0"/>
          </a:p>
          <a:p>
            <a:r>
              <a:rPr lang="pt-BR" sz="4000" b="1" dirty="0"/>
              <a:t>América Latina:</a:t>
            </a:r>
            <a:r>
              <a:rPr lang="pt-BR" sz="4000" dirty="0"/>
              <a:t> Acordos vigentes com Argentina, Chile, México, Peru, Equador, Venezuela e Uruguai.</a:t>
            </a:r>
          </a:p>
          <a:p>
            <a:r>
              <a:rPr lang="pt-BR" sz="4000" b="1" dirty="0"/>
              <a:t>Europa e outros:</a:t>
            </a:r>
            <a:r>
              <a:rPr lang="pt-BR" sz="4000" dirty="0"/>
              <a:t> Acordos consolidados com Alemanha, Itália, Portugal, Suíça, França, Suécia, Bélgica, Luxemburgo, Países Baixos, entre outros.</a:t>
            </a:r>
          </a:p>
          <a:p>
            <a:r>
              <a:rPr lang="pt-BR" sz="4000" b="1" dirty="0"/>
              <a:t>EUA:</a:t>
            </a:r>
            <a:r>
              <a:rPr lang="pt-BR" sz="4000" dirty="0"/>
              <a:t> Embora não haja um tratado formal de bitributação, existe reciprocidade fiscal de fato (trato de igualdade/compensação) em muitos casos.</a:t>
            </a:r>
          </a:p>
          <a:p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94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B4A04-CD7A-5690-A2AA-F569F2D00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932C456-1A5A-259D-0558-657380C7A2BF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E27FA81-B050-5DF5-105C-E28D9BC3D588}"/>
              </a:ext>
            </a:extLst>
          </p:cNvPr>
          <p:cNvSpPr txBox="1"/>
          <p:nvPr/>
        </p:nvSpPr>
        <p:spPr>
          <a:xfrm>
            <a:off x="1524000" y="283181"/>
            <a:ext cx="147828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ACORDOS DE BITRIBUTAÇÃO / RECIPROCIDADE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16C7C29-CC8C-B472-F516-9A4ABA0D9DE2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56E1CC7-6ADB-E0FD-2855-003B30A8CF61}"/>
              </a:ext>
            </a:extLst>
          </p:cNvPr>
          <p:cNvSpPr txBox="1"/>
          <p:nvPr/>
        </p:nvSpPr>
        <p:spPr>
          <a:xfrm>
            <a:off x="1706880" y="2514993"/>
            <a:ext cx="1463040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 </a:t>
            </a:r>
          </a:p>
          <a:p>
            <a:pPr lvl="0"/>
            <a:r>
              <a:rPr lang="pt-BR" sz="4000" b="1" dirty="0"/>
              <a:t>Prova de reciprocidade</a:t>
            </a:r>
            <a:r>
              <a:rPr lang="pt-BR" sz="4000" dirty="0"/>
              <a:t> (Tradução Juramentada)</a:t>
            </a:r>
          </a:p>
          <a:p>
            <a:r>
              <a:rPr lang="pt-BR" sz="4000" dirty="0"/>
              <a:t> </a:t>
            </a:r>
          </a:p>
          <a:p>
            <a:pPr lvl="0"/>
            <a:r>
              <a:rPr lang="pt-BR" sz="4000" b="1" dirty="0"/>
              <a:t>Dispensa de Prova de reciprocidade:</a:t>
            </a:r>
            <a:endParaRPr lang="pt-BR" sz="4000" dirty="0"/>
          </a:p>
          <a:p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793BF80-58B8-59FA-6A23-136CACF2B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778057"/>
            <a:ext cx="12877800" cy="272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8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F4662-D114-FA64-0BA9-2B79F6B6C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7BB051C-8C42-EB6E-1251-7F76B44151D0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4F1F2E6-E502-EBFD-166C-5458E38A7707}"/>
              </a:ext>
            </a:extLst>
          </p:cNvPr>
          <p:cNvSpPr txBox="1"/>
          <p:nvPr/>
        </p:nvSpPr>
        <p:spPr>
          <a:xfrm>
            <a:off x="1028700" y="1095375"/>
            <a:ext cx="127635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 DO TRABALHO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131E96B-506F-98C2-DA45-EFF784F2283A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49F8AAD-227C-E755-B5F9-43A61B88832E}"/>
              </a:ext>
            </a:extLst>
          </p:cNvPr>
          <p:cNvGrpSpPr/>
          <p:nvPr/>
        </p:nvGrpSpPr>
        <p:grpSpPr>
          <a:xfrm>
            <a:off x="304800" y="2381370"/>
            <a:ext cx="16876698" cy="5512452"/>
            <a:chOff x="0" y="-767519"/>
            <a:chExt cx="21519406" cy="73499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1628CD7-880F-1A94-B743-3E5F86C5E571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EBE912E-491C-84B8-D9AC-6BE41A28E70D}"/>
                </a:ext>
              </a:extLst>
            </p:cNvPr>
            <p:cNvSpPr txBox="1"/>
            <p:nvPr/>
          </p:nvSpPr>
          <p:spPr>
            <a:xfrm>
              <a:off x="894605" y="-767519"/>
              <a:ext cx="20624801" cy="73499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pt-BR" sz="4000" dirty="0"/>
                <a:t>São assim consideradas todas as formas de remuneração por trabalho ou serviços prestados, com ou sem vínculo empregatício, tais como:</a:t>
              </a:r>
            </a:p>
            <a:p>
              <a:endParaRPr lang="pt-BR" sz="4000" dirty="0"/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resgate de contribuições recebido em razão de desligamento do plano de benefícios de entidade de previdência complementar inclusive Plano Gerador de Benefício Livre (PGBL), e de Fundo de Aposentadoria Programada Individual (</a:t>
              </a:r>
              <a:r>
                <a:rPr lang="pt-BR" sz="3600" dirty="0" err="1"/>
                <a:t>Fapi</a:t>
              </a:r>
              <a:r>
                <a:rPr lang="pt-BR" sz="3600" dirty="0"/>
                <a:t>) exceto as contribuições pagas pelo contribuinte entre 1º/01/1989 e 31/12/1995;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o valor tributável (diferença positiva entre o montante recebido, inclusive no caso de resgate, e o somatório dos respectivos prêmios pagos) recebido em decorrência de cobertura por sobrevivência em apólices de seguros de vida (Vida Gerador de Benefício Livre – VGBL);</a:t>
              </a:r>
            </a:p>
            <a:p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792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310C3-FB62-163B-EF42-2A8A862C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24786DA-F25B-416F-58E6-2DB002E78269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38265E1-E292-A50B-AE6C-87576E6B039F}"/>
              </a:ext>
            </a:extLst>
          </p:cNvPr>
          <p:cNvSpPr txBox="1"/>
          <p:nvPr/>
        </p:nvSpPr>
        <p:spPr>
          <a:xfrm>
            <a:off x="1524000" y="283181"/>
            <a:ext cx="147828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ACORDOS DE BITRIBUTAÇÃO / RECIPROCIDADE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CAA0B03-1539-4043-1263-BE7693ACAA18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0400678-AFD8-34B9-5D3D-DB0A19B066C9}"/>
              </a:ext>
            </a:extLst>
          </p:cNvPr>
          <p:cNvSpPr txBox="1"/>
          <p:nvPr/>
        </p:nvSpPr>
        <p:spPr>
          <a:xfrm>
            <a:off x="1676400" y="2781300"/>
            <a:ext cx="146304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b="1" dirty="0"/>
              <a:t>Alíquota:</a:t>
            </a:r>
            <a:endParaRPr lang="pt-BR" sz="4000" dirty="0"/>
          </a:p>
          <a:p>
            <a:r>
              <a:rPr lang="pt-BR" sz="4000" dirty="0"/>
              <a:t> </a:t>
            </a:r>
          </a:p>
          <a:p>
            <a:r>
              <a:rPr lang="pt-BR" sz="4000" dirty="0"/>
              <a:t>A partir de 2024 (Lei 14.754/2023), a maioria dos rendimentos financeiros e lucros de entidades controladas no exterior é tributada à </a:t>
            </a:r>
            <a:r>
              <a:rPr lang="pt-BR" sz="4000" b="1" dirty="0"/>
              <a:t>alíquota fixa de 15%</a:t>
            </a:r>
            <a:r>
              <a:rPr lang="pt-BR" sz="4000" dirty="0"/>
              <a:t>. Esse imposto é anual, recolhido na declaração de ajuste (IRPF), e substitui o carnê-leão mensal.</a:t>
            </a:r>
          </a:p>
          <a:p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7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BC570-795E-D027-9DB7-FFE33014D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5FA3F11-5133-3065-ED93-49496E17372F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042B342-F17B-B626-828A-14D115CB48BB}"/>
              </a:ext>
            </a:extLst>
          </p:cNvPr>
          <p:cNvSpPr txBox="1"/>
          <p:nvPr/>
        </p:nvSpPr>
        <p:spPr>
          <a:xfrm>
            <a:off x="1524000" y="283181"/>
            <a:ext cx="147828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ACORDOS DE BITRIBUTAÇÃO / RECIPROCIDADE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9EEC756-3E05-4008-FC6E-4A62935BE3C3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6D70FDC-7567-3D96-48D8-237D914D8E3A}"/>
              </a:ext>
            </a:extLst>
          </p:cNvPr>
          <p:cNvSpPr txBox="1"/>
          <p:nvPr/>
        </p:nvSpPr>
        <p:spPr>
          <a:xfrm>
            <a:off x="1905000" y="2781300"/>
            <a:ext cx="15087600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b="1" dirty="0"/>
              <a:t>Compensação de Imposto:</a:t>
            </a:r>
            <a:r>
              <a:rPr lang="pt-BR" sz="4000" dirty="0"/>
              <a:t> </a:t>
            </a:r>
          </a:p>
          <a:p>
            <a:r>
              <a:rPr lang="pt-BR" sz="4000" dirty="0"/>
              <a:t> É possível compensar o imposto pago no exterior sobre dividendos, evitando dupla tributação.</a:t>
            </a:r>
          </a:p>
          <a:p>
            <a:r>
              <a:rPr lang="pt-BR" sz="4000" dirty="0"/>
              <a:t> </a:t>
            </a:r>
          </a:p>
          <a:p>
            <a:r>
              <a:rPr lang="pt-BR" sz="4000" dirty="0"/>
              <a:t> </a:t>
            </a:r>
            <a:r>
              <a:rPr lang="pt-BR" sz="4000" b="1" dirty="0"/>
              <a:t>Tributação Anual:</a:t>
            </a:r>
            <a:r>
              <a:rPr lang="pt-BR" sz="4000" dirty="0"/>
              <a:t> </a:t>
            </a:r>
          </a:p>
          <a:p>
            <a:r>
              <a:rPr lang="pt-BR" sz="4000" dirty="0"/>
              <a:t>Acabou a necessidade de carnê-leão mensal.</a:t>
            </a:r>
          </a:p>
          <a:p>
            <a:r>
              <a:rPr lang="pt-BR" sz="4000" dirty="0"/>
              <a:t>  </a:t>
            </a:r>
          </a:p>
          <a:p>
            <a:pPr lvl="0"/>
            <a:r>
              <a:rPr lang="pt-BR" sz="4000" b="1" dirty="0"/>
              <a:t>Variação Cambial:</a:t>
            </a:r>
            <a:endParaRPr lang="pt-BR" sz="4000" dirty="0"/>
          </a:p>
          <a:p>
            <a:r>
              <a:rPr lang="pt-BR" sz="4000" dirty="0"/>
              <a:t> Lucros com variação cambial em conta corrente (sem remuneração) podem ser informados como rendimentos isentos</a:t>
            </a:r>
          </a:p>
          <a:p>
            <a:endParaRPr lang="pt-BR" sz="4000" dirty="0"/>
          </a:p>
          <a:p>
            <a:r>
              <a:rPr lang="pt-BR" sz="4000" b="1" dirty="0"/>
              <a:t>Declaração no Domicílio Fiscal</a:t>
            </a:r>
          </a:p>
          <a:p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9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C29B0-8C6C-73E6-1B31-BC39E89A3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47EA8C1-D4EE-C620-4A21-F520EDBA04E5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9F03AF4-1916-B65E-FCCF-CD989F92C5B5}"/>
              </a:ext>
            </a:extLst>
          </p:cNvPr>
          <p:cNvSpPr txBox="1"/>
          <p:nvPr/>
        </p:nvSpPr>
        <p:spPr>
          <a:xfrm>
            <a:off x="1524000" y="283181"/>
            <a:ext cx="147828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RENDIMENTOS DO EXTERIOR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227DBAD-723E-A5B2-8D57-964AA8A3325D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0C5679-7F89-383C-18D9-AF15236EC2BF}"/>
              </a:ext>
            </a:extLst>
          </p:cNvPr>
          <p:cNvSpPr txBox="1"/>
          <p:nvPr/>
        </p:nvSpPr>
        <p:spPr>
          <a:xfrm>
            <a:off x="1600200" y="2749450"/>
            <a:ext cx="1463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dirty="0"/>
              <a:t>Rendimentos (Offshore, </a:t>
            </a:r>
            <a:r>
              <a:rPr lang="pt-BR" sz="4000" dirty="0" err="1"/>
              <a:t>ETFs</a:t>
            </a:r>
            <a:r>
              <a:rPr lang="pt-BR" sz="4000" dirty="0"/>
              <a:t> (Exchange </a:t>
            </a:r>
            <a:r>
              <a:rPr lang="pt-BR" sz="4000" dirty="0" err="1"/>
              <a:t>Traded</a:t>
            </a:r>
            <a:r>
              <a:rPr lang="pt-BR" sz="4000" dirty="0"/>
              <a:t> </a:t>
            </a:r>
            <a:r>
              <a:rPr lang="pt-BR" sz="4000" dirty="0" err="1"/>
              <a:t>Funds</a:t>
            </a:r>
            <a:r>
              <a:rPr lang="pt-BR" sz="4000" dirty="0"/>
              <a:t>)</a:t>
            </a:r>
            <a:endParaRPr lang="pt-BR" dirty="0"/>
          </a:p>
          <a:p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2E24361-3EC3-EBB4-D419-D4402BFE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900" y="3658372"/>
            <a:ext cx="8166100" cy="103007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AFD518-0389-9808-D62E-7D891876E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050" y="4650342"/>
            <a:ext cx="8305800" cy="41887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37B76C1-BA6E-B1D5-5675-4C71B27E64D2}"/>
              </a:ext>
            </a:extLst>
          </p:cNvPr>
          <p:cNvSpPr txBox="1"/>
          <p:nvPr/>
        </p:nvSpPr>
        <p:spPr>
          <a:xfrm>
            <a:off x="1828800" y="8839043"/>
            <a:ext cx="13487399" cy="1055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Conversão:</a:t>
            </a:r>
            <a:r>
              <a:rPr lang="pt-BR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Utilize a cotação do dólar (PTAX) fixada pelo Banco Central na data do recebimento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88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FACF3-1903-A8D4-CFAC-E3AB2E166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A8C631D-2264-5048-D757-E002213868CF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42C1D6E-D236-5176-D7D4-8E8166D6DA96}"/>
              </a:ext>
            </a:extLst>
          </p:cNvPr>
          <p:cNvSpPr txBox="1"/>
          <p:nvPr/>
        </p:nvSpPr>
        <p:spPr>
          <a:xfrm>
            <a:off x="1524000" y="283181"/>
            <a:ext cx="147828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RENDIMENTOS DO EXTERIOR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832487E-85C6-468D-0FF3-FB6D376DED38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55311F1-1CF8-8567-74E3-6BAEC5C56CEF}"/>
              </a:ext>
            </a:extLst>
          </p:cNvPr>
          <p:cNvSpPr txBox="1"/>
          <p:nvPr/>
        </p:nvSpPr>
        <p:spPr>
          <a:xfrm>
            <a:off x="1600200" y="2324100"/>
            <a:ext cx="14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/>
              <a:t>Imposto pago no exterior: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AA6846D-2595-B720-4E26-E45E2F960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3635561"/>
            <a:ext cx="8451850" cy="120313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D662C53-2904-65D2-DCCB-CD5E52B66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4991100"/>
            <a:ext cx="9296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54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5C811-7042-FB4C-A831-27FEDE0F5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A1278A3-7926-34E5-5F88-1CFADBC731DE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B479237-AB05-698A-F99A-DA9F1DB27E61}"/>
              </a:ext>
            </a:extLst>
          </p:cNvPr>
          <p:cNvSpPr txBox="1"/>
          <p:nvPr/>
        </p:nvSpPr>
        <p:spPr>
          <a:xfrm>
            <a:off x="1524000" y="283181"/>
            <a:ext cx="147828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RENDIMENTOS DO EXTERIOR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21FE8F4-8E41-CDED-8033-DD9E1655EA9E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0F2546-CDAB-A6A8-D168-49396A48B0DF}"/>
              </a:ext>
            </a:extLst>
          </p:cNvPr>
          <p:cNvSpPr txBox="1"/>
          <p:nvPr/>
        </p:nvSpPr>
        <p:spPr>
          <a:xfrm>
            <a:off x="1676400" y="2644174"/>
            <a:ext cx="14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dirty="0"/>
              <a:t>Bens e direitos (Variação Cambial)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4FA9564-09D5-CC76-A9EE-5B278AC3D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745532"/>
            <a:ext cx="11582400" cy="63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51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B2F9D-F46B-56A8-75C1-6F21C941A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5C75727-BD5F-C5FA-099E-66553F1E5BA9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7B3AADB-605E-B518-F1ED-176493CDEE3A}"/>
              </a:ext>
            </a:extLst>
          </p:cNvPr>
          <p:cNvSpPr txBox="1"/>
          <p:nvPr/>
        </p:nvSpPr>
        <p:spPr>
          <a:xfrm>
            <a:off x="1524000" y="283181"/>
            <a:ext cx="147828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6"/>
              </a:lnSpc>
            </a:pPr>
            <a:r>
              <a:rPr lang="en-US" sz="7360" b="1" spc="-566" dirty="0">
                <a:solidFill>
                  <a:srgbClr val="002060"/>
                </a:soli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RENDIMENTOS DO EXTERIOR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F411268-9CC9-7856-E01A-835E67E11F2F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1CE542C-6C75-F4FC-BD0C-0474F4ECE97C}"/>
              </a:ext>
            </a:extLst>
          </p:cNvPr>
          <p:cNvSpPr txBox="1"/>
          <p:nvPr/>
        </p:nvSpPr>
        <p:spPr>
          <a:xfrm>
            <a:off x="1676400" y="2644174"/>
            <a:ext cx="14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dirty="0"/>
              <a:t>Bens e direitos (Variação Cambial)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BC357A8-A87E-B2B2-0C8E-EE50E52211CC}"/>
              </a:ext>
            </a:extLst>
          </p:cNvPr>
          <p:cNvSpPr txBox="1"/>
          <p:nvPr/>
        </p:nvSpPr>
        <p:spPr>
          <a:xfrm>
            <a:off x="1905000" y="3992864"/>
            <a:ext cx="14554200" cy="602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Conversão:</a:t>
            </a:r>
            <a:r>
              <a:rPr lang="pt-BR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Utilize a cotação do dólar (PTAX) fixada pelo Banco Central na data do recebimento</a:t>
            </a:r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  <a:buNone/>
              <a:tabLst>
                <a:tab pos="571500" algn="l"/>
              </a:tabLst>
            </a:pPr>
            <a:r>
              <a:rPr lang="pt-BR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571500" lvl="0" indent="-57150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4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Investimentos em corretoras estrangeiras</a:t>
            </a:r>
            <a:r>
              <a:rPr lang="pt-BR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Declarar na ficha de Bens e Direitos com o custo de aquisição.</a:t>
            </a:r>
          </a:p>
          <a:p>
            <a:pPr marL="571500" lvl="0" indent="-57150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4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Empresas (</a:t>
            </a:r>
            <a:r>
              <a:rPr lang="pt-BR" sz="40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Offshores</a:t>
            </a:r>
            <a:r>
              <a:rPr lang="pt-BR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): Declarar com base no valor de aquisição, não mercado.</a:t>
            </a:r>
          </a:p>
        </p:txBody>
      </p:sp>
    </p:spTree>
    <p:extLst>
      <p:ext uri="{BB962C8B-B14F-4D97-AF65-F5344CB8AC3E}">
        <p14:creationId xmlns:p14="http://schemas.microsoft.com/office/powerpoint/2010/main" val="2611191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782" y="1241907"/>
            <a:ext cx="3940208" cy="7803186"/>
            <a:chOff x="0" y="0"/>
            <a:chExt cx="5253611" cy="10404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500" t="-7112" r="-25725" b="-7429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500" t="-12451" r="-25725" b="-8805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38180" y="3410502"/>
            <a:ext cx="7011640" cy="2458885"/>
            <a:chOff x="0" y="0"/>
            <a:chExt cx="9348853" cy="32785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48853" cy="3278513"/>
            </a:xfrm>
            <a:custGeom>
              <a:avLst/>
              <a:gdLst/>
              <a:ahLst/>
              <a:cxnLst/>
              <a:rect l="l" t="t" r="r" b="b"/>
              <a:pathLst>
                <a:path w="9348853" h="3278513">
                  <a:moveTo>
                    <a:pt x="0" y="0"/>
                  </a:moveTo>
                  <a:lnTo>
                    <a:pt x="9348853" y="0"/>
                  </a:lnTo>
                  <a:lnTo>
                    <a:pt x="9348853" y="3278513"/>
                  </a:lnTo>
                  <a:lnTo>
                    <a:pt x="0" y="3278513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61925"/>
              <a:ext cx="9348853" cy="34404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2547"/>
                </a:lnSpc>
              </a:pPr>
              <a:r>
                <a:rPr lang="en-US" sz="9879" b="1" spc="-532" dirty="0">
                  <a:gradFill>
                    <a:gsLst>
                      <a:gs pos="0">
                        <a:srgbClr val="001A42">
                          <a:alpha val="100000"/>
                        </a:srgbClr>
                      </a:gs>
                      <a:gs pos="100000">
                        <a:srgbClr val="005AA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Poppins Bold"/>
                  <a:ea typeface="Poppins Bold"/>
                  <a:cs typeface="Poppins Bold"/>
                  <a:sym typeface="Poppins Bold"/>
                </a:rPr>
                <a:t>OBRIGADO!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7875301" y="5710377"/>
            <a:ext cx="2537397" cy="1119795"/>
          </a:xfrm>
          <a:custGeom>
            <a:avLst/>
            <a:gdLst/>
            <a:ahLst/>
            <a:cxnLst/>
            <a:rect l="l" t="t" r="r" b="b"/>
            <a:pathLst>
              <a:path w="2537397" h="1119795">
                <a:moveTo>
                  <a:pt x="0" y="0"/>
                </a:moveTo>
                <a:lnTo>
                  <a:pt x="2537398" y="0"/>
                </a:lnTo>
                <a:lnTo>
                  <a:pt x="2537398" y="1119795"/>
                </a:lnTo>
                <a:lnTo>
                  <a:pt x="0" y="1119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799EC-E75B-F3A7-16B3-F85F70CE5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F038769-EE3B-D904-FEC0-440D30BFFDB0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AD08F69-5F83-EECE-95E8-97587F2C96AA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6C65486-B8EC-ED86-18C2-F030E4BB6550}"/>
              </a:ext>
            </a:extLst>
          </p:cNvPr>
          <p:cNvGrpSpPr/>
          <p:nvPr/>
        </p:nvGrpSpPr>
        <p:grpSpPr>
          <a:xfrm>
            <a:off x="304800" y="495300"/>
            <a:ext cx="16876698" cy="6822883"/>
            <a:chOff x="0" y="-3282278"/>
            <a:chExt cx="21519406" cy="909717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2EA4AE3-21E6-B236-4977-CB37EC5AE555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592AAAF-148D-3538-00DE-5454717D9B61}"/>
                </a:ext>
              </a:extLst>
            </p:cNvPr>
            <p:cNvSpPr txBox="1"/>
            <p:nvPr/>
          </p:nvSpPr>
          <p:spPr>
            <a:xfrm>
              <a:off x="894605" y="-3282278"/>
              <a:ext cx="20624801" cy="90971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pt-BR" sz="2400" b="1" dirty="0">
                  <a:latin typeface="Montserrat" panose="00000500000000000000" pitchFamily="2" charset="0"/>
                </a:rPr>
                <a:t>Atenção</a:t>
              </a:r>
            </a:p>
            <a:p>
              <a:endParaRPr lang="pt-BR" sz="2200" dirty="0">
                <a:latin typeface="Montserrat" panose="00000500000000000000" pitchFamily="2" charset="0"/>
              </a:endParaRP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Caso o contribuinte tenha optado pelo regime de tributação exclusiva na fonte previsto nos </a:t>
              </a:r>
              <a:r>
                <a:rPr lang="pt-BR" sz="3600" dirty="0" err="1"/>
                <a:t>arts</a:t>
              </a:r>
              <a:r>
                <a:rPr lang="pt-BR" sz="3600" dirty="0"/>
                <a:t>. 1º e 2º da Lei nº 11.053, de 29 de dezembro de 2004, os benefícios recebidos e as contribuições resgatadas, relativos a planos de previdência complementar devem ser informados na ficha Rendimentos Sujeitos à Tributação Exclusiva/Definitiva. O imposto correspondente a esses rendimentos não pode ser compensado na declaração.</a:t>
              </a:r>
              <a:br>
                <a:rPr lang="pt-BR" sz="3600" dirty="0"/>
              </a:br>
              <a:r>
                <a:rPr lang="pt-BR" sz="3600" dirty="0"/>
                <a:t>a parcela dos rendimentos de pensão e dos proventos de aposentadoria (10 -Parcela isenta de proventos de aposentadoria, reserva remunerada, reforma e pensão de declarante com 65 anos ou mais), transferência para a reserva remunerada ou reforma, excedente ao limite mensal de isenção (R$ 1.903,98, meses de Janeiro a Dezembro), paga pela previdência oficial ou complementar ou por qualquer pessoa jurídica de direito público interno, a partir do mês em que o contribuinte completou 65 (sessenta e cinco) anos de idade;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en-US" sz="2000" dirty="0">
                <a:solidFill>
                  <a:srgbClr val="231F2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99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044FA-E47C-72BF-78E5-20D027716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82160AB-46AB-CAD3-4FDA-C9C09FF2FCFE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61AAC4B-B7BB-0691-952C-C35BF04506E1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EAE55AA-C917-2832-F3F4-3AC13A3B3EFD}"/>
              </a:ext>
            </a:extLst>
          </p:cNvPr>
          <p:cNvGrpSpPr/>
          <p:nvPr/>
        </p:nvGrpSpPr>
        <p:grpSpPr>
          <a:xfrm>
            <a:off x="304800" y="800100"/>
            <a:ext cx="17078493" cy="6822883"/>
            <a:chOff x="0" y="-2875878"/>
            <a:chExt cx="21776714" cy="909717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2E61C81-85B3-DBBB-0013-F85583490C20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4F44B5B-55DD-6A37-53BE-7826FD0D3BF3}"/>
                </a:ext>
              </a:extLst>
            </p:cNvPr>
            <p:cNvSpPr txBox="1"/>
            <p:nvPr/>
          </p:nvSpPr>
          <p:spPr>
            <a:xfrm>
              <a:off x="1151913" y="-2875878"/>
              <a:ext cx="20624801" cy="90971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pt-BR" sz="4000" b="1" dirty="0"/>
                <a:t>Atenção</a:t>
              </a:r>
            </a:p>
            <a:p>
              <a:endParaRPr lang="pt-BR" sz="2400" b="1" dirty="0">
                <a:latin typeface="Montserrat" panose="00000500000000000000" pitchFamily="2" charset="0"/>
              </a:endParaRPr>
            </a:p>
            <a:p>
              <a:r>
                <a:rPr lang="pt-BR" sz="3600" dirty="0"/>
                <a:t>os recebidos por titular/sócios de pessoa jurídica, inclusive microempresa, empresa de pequeno porte e sociedades civis, a título de remuneração pela prestação de serviços ou quaisquer outros pagamentos, como pro labore e aluguéis;</a:t>
              </a:r>
            </a:p>
            <a:p>
              <a:endParaRPr lang="pt-BR" sz="3600" dirty="0">
                <a:latin typeface="Montserrat" panose="00000500000000000000" pitchFamily="2" charset="0"/>
              </a:endParaRP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>
                  <a:latin typeface="Montserrat" panose="00000500000000000000" pitchFamily="2" charset="0"/>
                </a:rPr>
                <a:t> </a:t>
              </a:r>
              <a:r>
                <a:rPr lang="pt-BR" sz="3600" dirty="0"/>
                <a:t>despesas ou encargos pagos pelos empregadores em favor do empregado, como aluguéis, contribuições previdenciárias, imposto sobre a renda, seguros de vida, despesas de locomoção</a:t>
              </a:r>
              <a:br>
                <a:rPr lang="pt-BR" sz="3600" dirty="0"/>
              </a:br>
              <a:r>
                <a:rPr lang="pt-BR" sz="3600" dirty="0"/>
                <a:t>25% (vinte e cinco por cento) dos rendimentos do trabalho assalariado recebidos em moeda estrangeira por servidores de autarquias ou repartições do governo brasileiro situadas no exterior;</a:t>
              </a:r>
            </a:p>
            <a:p>
              <a:endParaRPr lang="pt-BR" sz="3600" dirty="0"/>
            </a:p>
            <a:p>
              <a:endParaRPr lang="en-US" sz="2000" dirty="0">
                <a:solidFill>
                  <a:srgbClr val="231F2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2480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C0760-2FB2-5024-9162-03EB3BE79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C68787-AA7F-4113-1CC0-A729DBA6D903}"/>
              </a:ext>
            </a:extLst>
          </p:cNvPr>
          <p:cNvSpPr/>
          <p:nvPr/>
        </p:nvSpPr>
        <p:spPr>
          <a:xfrm rot="-5400000">
            <a:off x="2822709" y="-4771591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A72C1A6-7C63-32E8-3CE5-39D2533EF258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6793517-AD56-D3E0-4F41-1D0B28EBCCD7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8A97508-AB5B-A441-B611-77C1706DFDF3}"/>
              </a:ext>
            </a:extLst>
          </p:cNvPr>
          <p:cNvGrpSpPr/>
          <p:nvPr/>
        </p:nvGrpSpPr>
        <p:grpSpPr>
          <a:xfrm>
            <a:off x="304800" y="495300"/>
            <a:ext cx="16876698" cy="6822883"/>
            <a:chOff x="0" y="-3282278"/>
            <a:chExt cx="21519406" cy="909717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9FDC457-7C96-6074-DB0E-46A8498F40FF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D455555-4B50-8CBF-CA88-AB7BCD67CAD5}"/>
                </a:ext>
              </a:extLst>
            </p:cNvPr>
            <p:cNvSpPr txBox="1"/>
            <p:nvPr/>
          </p:nvSpPr>
          <p:spPr>
            <a:xfrm>
              <a:off x="894605" y="-3282278"/>
              <a:ext cx="20624801" cy="90971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endParaRPr lang="pt-BR" sz="2400" b="1" dirty="0">
                <a:latin typeface="Montserrat" panose="00000500000000000000" pitchFamily="2" charset="0"/>
              </a:endParaRPr>
            </a:p>
            <a:p>
              <a:endParaRPr lang="pt-BR" sz="3600" dirty="0"/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rendimentos de profissões, de ocupações e de prestação de serviços (inclusive de representante comercial autônomo);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honorários de autônomos, como médico, dentista, engenheiro, advogado, veterinário, professor, economista, contador, jornalista, pintor, escultor, escritor, leiloeiro;</a:t>
              </a:r>
            </a:p>
            <a:p>
              <a:pPr marL="342900" indent="-342900">
                <a:buFontTx/>
                <a:buChar char="-"/>
              </a:pPr>
              <a:endParaRPr lang="pt-BR" sz="3600" dirty="0"/>
            </a:p>
            <a:p>
              <a:r>
                <a:rPr lang="pt-BR" sz="4000" b="1" dirty="0"/>
                <a:t>Atenção</a:t>
              </a:r>
            </a:p>
            <a:p>
              <a:pPr marL="342900" indent="-342900">
                <a:buFontTx/>
                <a:buChar char="-"/>
              </a:pPr>
              <a:endParaRPr lang="pt-BR" sz="3600" dirty="0"/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O autônomo que prestou serviços exclusivamente à pessoa jurídica e escriturou livro Caixa deve preencher a coluna Livro Caixa nas abas Titular e/ou Dependentes, “Outras Informações”, da ficha Rendimentos Tributáveis Recebidos de Pessoa Física e do Exterior e deixar em branco as demais colunas, conforme o caso.</a:t>
              </a:r>
              <a:br>
                <a:rPr lang="pt-BR" sz="3600" dirty="0"/>
              </a:br>
              <a:br>
                <a:rPr lang="pt-BR" sz="2400" dirty="0">
                  <a:latin typeface="Montserrat" panose="00000500000000000000" pitchFamily="2" charset="0"/>
                </a:rPr>
              </a:br>
              <a:endParaRPr lang="pt-BR" sz="2400" dirty="0">
                <a:latin typeface="Montserrat" panose="00000500000000000000" pitchFamily="2" charset="0"/>
              </a:endParaRPr>
            </a:p>
            <a:p>
              <a:pPr marL="342900" indent="-342900">
                <a:buFontTx/>
                <a:buChar char="-"/>
              </a:pPr>
              <a:endParaRPr lang="pt-BR" sz="2200" dirty="0">
                <a:latin typeface="Montserrat" panose="00000500000000000000" pitchFamily="2" charset="0"/>
              </a:endParaRPr>
            </a:p>
            <a:p>
              <a:pPr marL="342900" indent="-342900">
                <a:buFontTx/>
                <a:buChar char="-"/>
              </a:pPr>
              <a:endParaRPr lang="pt-BR" sz="2200" dirty="0">
                <a:latin typeface="Montserrat" panose="00000500000000000000" pitchFamily="2" charset="0"/>
              </a:endParaRPr>
            </a:p>
            <a:p>
              <a:endParaRPr lang="en-US" sz="2000" dirty="0">
                <a:solidFill>
                  <a:srgbClr val="231F2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142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4F675-45D6-D00E-B9EA-D6AEA4086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F59FBB-CE27-BA8C-2A90-0F9626A90206}"/>
              </a:ext>
            </a:extLst>
          </p:cNvPr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0758F11-A269-7601-3514-B8BBFD3ABD58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560E53C-D683-E082-97CC-346E81C7ECA2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F106C98-0C4F-F955-3679-FA2B58444406}"/>
              </a:ext>
            </a:extLst>
          </p:cNvPr>
          <p:cNvGrpSpPr/>
          <p:nvPr/>
        </p:nvGrpSpPr>
        <p:grpSpPr>
          <a:xfrm>
            <a:off x="304800" y="190501"/>
            <a:ext cx="16876698" cy="7703322"/>
            <a:chOff x="0" y="-3688677"/>
            <a:chExt cx="21519406" cy="102710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D206CEE-2900-D4A3-022B-9C5EFA2ACB2A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B57B050-B26B-7104-6AE3-27F0FD6E3B3E}"/>
                </a:ext>
              </a:extLst>
            </p:cNvPr>
            <p:cNvSpPr txBox="1"/>
            <p:nvPr/>
          </p:nvSpPr>
          <p:spPr>
            <a:xfrm>
              <a:off x="894605" y="-3688677"/>
              <a:ext cx="20624801" cy="1027109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endParaRPr lang="pt-BR" dirty="0"/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2400" dirty="0">
                  <a:latin typeface="Montserrat" panose="00000500000000000000" pitchFamily="2" charset="0"/>
                </a:rPr>
                <a:t> </a:t>
              </a:r>
              <a:r>
                <a:rPr lang="pt-BR" sz="3600" dirty="0"/>
                <a:t>emolumentos e custas de serventuários da Justiça;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 exploração individual de contratos de empreitada de trabalho, como trabalho arquitetônico, topográfico, de terraplenagem e de construção;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 direitos autorais de obras artísticas, didáticas, científicas, urbanísticas, projetos técnicos de construção, instalação ou equipamento, quando explorados diretamente pelo autor ou criador do bem ou da obra;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 rendimentos recebidos a título de Vantagem Pecuniária Individual, instituída pela Lei nº 10.698, de 2 de julho de 2003, e de Abono de Permanência, a que se referem o § 19 do art. 40 da Constituição Federal, o § 5º do art. 2º e o § 1º do art. 3º da Emenda Constitucional nº 41, de 19 de dezembro de 2003, e o art. 7º da Lei nº 10.887, de 18 de junho de 2004;</a:t>
              </a:r>
            </a:p>
            <a:p>
              <a:r>
                <a:rPr lang="pt-BR" sz="3600" dirty="0"/>
                <a:t>- 10% (dez por cento), no mínimo, dos rendimentos recebidos pelos garimpeiros, de empresas legalmente habilitadas, pela venda de metais preciosos, pedras preciosas e semipreciosas por eles extraídos;</a:t>
              </a:r>
            </a:p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39739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4B694-6758-592F-A67D-3D5EE13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3A7378B-EC76-703A-2408-B28AA8A968E3}"/>
              </a:ext>
            </a:extLst>
          </p:cNvPr>
          <p:cNvSpPr/>
          <p:nvPr/>
        </p:nvSpPr>
        <p:spPr>
          <a:xfrm rot="-5400000">
            <a:off x="4229828" y="-5182328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59ADBC6-FF08-B7FF-39B5-46D037250CA6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AF4E8B7-31EE-7E06-4BBE-5B9CD0C5625A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7D75777-F337-838A-8E70-BF2C2D1385E3}"/>
              </a:ext>
            </a:extLst>
          </p:cNvPr>
          <p:cNvGrpSpPr/>
          <p:nvPr/>
        </p:nvGrpSpPr>
        <p:grpSpPr>
          <a:xfrm>
            <a:off x="304800" y="190501"/>
            <a:ext cx="16876698" cy="7703322"/>
            <a:chOff x="0" y="-3688677"/>
            <a:chExt cx="21519406" cy="102710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DD49476-22E5-B694-AE4E-50CF686C00B3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77720F2-2E49-8392-366A-ADB2F331CD5A}"/>
                </a:ext>
              </a:extLst>
            </p:cNvPr>
            <p:cNvSpPr txBox="1"/>
            <p:nvPr/>
          </p:nvSpPr>
          <p:spPr>
            <a:xfrm>
              <a:off x="894605" y="-3688677"/>
              <a:ext cx="20624801" cy="1027109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endParaRPr lang="pt-BR" dirty="0"/>
            </a:p>
            <a:p>
              <a:br>
                <a:rPr lang="pt-BR" sz="2200" dirty="0">
                  <a:latin typeface="Montserrat" panose="00000500000000000000" pitchFamily="2" charset="0"/>
                </a:rPr>
              </a:br>
              <a:r>
                <a:rPr lang="pt-BR" sz="2400" dirty="0">
                  <a:latin typeface="Montserrat" panose="00000500000000000000" pitchFamily="2" charset="0"/>
                </a:rPr>
                <a:t>10% (</a:t>
              </a:r>
              <a:r>
                <a:rPr lang="pt-BR" sz="3600" dirty="0"/>
                <a:t>dez por cento), no mínimo, do rendimento do trabalho individual no transporte de carga e de serviços com trator, máquina de terraplenagem, colheitadeira e assemelhados quando o veículo ou a máquina utilizada for de propriedade do contribuinte ou locado e conduzido exclusivamente por ele;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t-BR" sz="3600" dirty="0"/>
                <a:t> 60% (sessenta por cento), no mínimo, do rendimento do trabalho individual no transporte de passageiros quando o veículo for de propriedade do contribuinte, ou locado e conduzido exclusivamente por ele. </a:t>
              </a:r>
              <a:br>
                <a:rPr lang="pt-BR" sz="3600" dirty="0"/>
              </a:br>
              <a:endParaRPr lang="pt-BR" sz="3600" dirty="0"/>
            </a:p>
            <a:p>
              <a:r>
                <a:rPr lang="pt-BR" sz="4000" dirty="0"/>
                <a:t>Atenção</a:t>
              </a:r>
            </a:p>
            <a:p>
              <a:endParaRPr lang="pt-BR" sz="3600" dirty="0"/>
            </a:p>
            <a:p>
              <a:r>
                <a:rPr lang="pt-BR" sz="3600" dirty="0"/>
                <a:t>A pessoa física equipara-se a pessoa jurídica caso possua mais de um veículo ou máquina e explora-os em conjunto com outras pessoas ou contrata profissional qualificado para conduzi-los ou operá-los.</a:t>
              </a:r>
              <a:br>
                <a:rPr lang="pt-BR" sz="3600" dirty="0"/>
              </a:br>
              <a:endParaRPr lang="pt-BR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876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8D39A-EE03-CD2C-7FBC-116F92D60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9A28FD-54CF-539C-D30B-527DCF801781}"/>
              </a:ext>
            </a:extLst>
          </p:cNvPr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261DA64-A5F3-938B-7CF8-EF5349993C17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362" b="-622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4DA47C5-D497-A6A2-AADF-8D95FB6BC86C}"/>
              </a:ext>
            </a:extLst>
          </p:cNvPr>
          <p:cNvSpPr txBox="1"/>
          <p:nvPr/>
        </p:nvSpPr>
        <p:spPr>
          <a:xfrm>
            <a:off x="1028700" y="1095375"/>
            <a:ext cx="14973300" cy="1048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RENDIMENTO DE ALUGUÉIS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248BCF2-3030-DEF0-9773-7383F62029EE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C630FFE-3A5C-F1B8-AB79-E42A83E53783}"/>
              </a:ext>
            </a:extLst>
          </p:cNvPr>
          <p:cNvGrpSpPr/>
          <p:nvPr/>
        </p:nvGrpSpPr>
        <p:grpSpPr>
          <a:xfrm>
            <a:off x="1028700" y="2764653"/>
            <a:ext cx="15811500" cy="6407922"/>
            <a:chOff x="0" y="-106390"/>
            <a:chExt cx="21082000" cy="354415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DA3D79D-9324-4839-7A10-C3BA6004E465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CDF01ED-0AD5-DFF9-B8D2-91CBBB3068F0}"/>
                </a:ext>
              </a:extLst>
            </p:cNvPr>
            <p:cNvSpPr txBox="1"/>
            <p:nvPr/>
          </p:nvSpPr>
          <p:spPr>
            <a:xfrm>
              <a:off x="0" y="-106390"/>
              <a:ext cx="21082000" cy="35441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pt-BR" sz="2400" dirty="0">
                  <a:latin typeface="Montserrat" panose="00000500000000000000" pitchFamily="2" charset="0"/>
                </a:rPr>
                <a:t>São </a:t>
              </a:r>
              <a:r>
                <a:rPr lang="pt-BR" sz="3600" dirty="0"/>
                <a:t>assim considerados os valores recebidos pela ocupação, sublocação, uso ou exploração de bens móveis e imóveis, royalties e os decorrentes de uso, fruição e exploração de direitos, inclusive autorais, quando não recebidos pelo autor ou criador da obra.</a:t>
              </a:r>
            </a:p>
            <a:p>
              <a:r>
                <a:rPr lang="pt-BR" sz="3600" dirty="0"/>
                <a:t>Esses rendimentos, se recebidos de pessoa jurídica, devem ser informados nas abas Titular e/ou Dependentes da ficha Rendimentos Tributáveis Recebidos de PJ, conforme o caso. Caso recebidos de pessoa física, devem ser informados nas abas Titular e/ou Dependentes, “Outras Informações”, da ficha Rendimentos Tributáveis Recebidos de Pessoa Física e do Exterior.</a:t>
              </a:r>
              <a:br>
                <a:rPr lang="pt-BR" sz="3600" dirty="0"/>
              </a:br>
              <a:br>
                <a:rPr lang="pt-BR" sz="3600" dirty="0"/>
              </a:br>
              <a:r>
                <a:rPr lang="pt-BR" sz="3600" dirty="0"/>
                <a:t>Atenção</a:t>
              </a:r>
            </a:p>
            <a:p>
              <a:endParaRPr lang="pt-BR" sz="3600" dirty="0"/>
            </a:p>
            <a:p>
              <a:r>
                <a:rPr lang="pt-BR" sz="3600" dirty="0"/>
                <a:t>No caso de cessão gratuita de imóvel, exceto para cônjuge, pais ou filhos do contribuinte, é considerado rendimento anual de aluguel, no ano-calendário, o equivalente a 10% (dez por cento) do valor venal do imóvel. Para efeito desse cálculo, pode ser utilizado o valor constante na guia do Imposto sobre a Propriedade Predial e Territorial Urbana (IPTU), correspondente ao ano-calendário da declaração.</a:t>
              </a:r>
            </a:p>
            <a:p>
              <a:endParaRPr lang="pt-BR" sz="3600" dirty="0"/>
            </a:p>
            <a:p>
              <a:pPr algn="just">
                <a:lnSpc>
                  <a:spcPts val="3238"/>
                </a:lnSpc>
              </a:pPr>
              <a:endParaRPr lang="en-US" sz="24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087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2757</Words>
  <Application>Microsoft Office PowerPoint</Application>
  <PresentationFormat>Personalizar</PresentationFormat>
  <Paragraphs>243</Paragraphs>
  <Slides>36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7" baseType="lpstr">
      <vt:lpstr>Montserrat</vt:lpstr>
      <vt:lpstr>Poppins Bold</vt:lpstr>
      <vt:lpstr>Times New Roman</vt:lpstr>
      <vt:lpstr>Calibri</vt:lpstr>
      <vt:lpstr>Arial</vt:lpstr>
      <vt:lpstr>Symbol</vt:lpstr>
      <vt:lpstr>Lucida Sans Semi-Bold</vt:lpstr>
      <vt:lpstr>Wingdings</vt:lpstr>
      <vt:lpstr>Lucida Sans</vt:lpstr>
      <vt:lpstr>Aptos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apresentação Jornada Contábil 2026.pptx</dc:title>
  <dc:creator>User</dc:creator>
  <cp:lastModifiedBy>CRCGO CRC</cp:lastModifiedBy>
  <cp:revision>18</cp:revision>
  <dcterms:created xsi:type="dcterms:W3CDTF">2006-08-16T00:00:00Z</dcterms:created>
  <dcterms:modified xsi:type="dcterms:W3CDTF">2026-03-25T09:30:46Z</dcterms:modified>
  <dc:identifier>DAGlY-FLEyo</dc:identifier>
</cp:coreProperties>
</file>