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949" r:id="rId2"/>
    <p:sldId id="257" r:id="rId3"/>
    <p:sldId id="259" r:id="rId4"/>
    <p:sldId id="260" r:id="rId5"/>
    <p:sldId id="261" r:id="rId6"/>
    <p:sldId id="263" r:id="rId7"/>
    <p:sldId id="262" r:id="rId8"/>
    <p:sldId id="2923" r:id="rId9"/>
    <p:sldId id="2925" r:id="rId10"/>
    <p:sldId id="2926" r:id="rId11"/>
    <p:sldId id="2928" r:id="rId12"/>
    <p:sldId id="2929" r:id="rId13"/>
    <p:sldId id="2930" r:id="rId14"/>
    <p:sldId id="2931" r:id="rId15"/>
    <p:sldId id="2932" r:id="rId16"/>
    <p:sldId id="2933" r:id="rId17"/>
    <p:sldId id="2934" r:id="rId18"/>
    <p:sldId id="2935" r:id="rId19"/>
    <p:sldId id="2936" r:id="rId20"/>
    <p:sldId id="2937" r:id="rId21"/>
    <p:sldId id="2938" r:id="rId22"/>
    <p:sldId id="2940" r:id="rId23"/>
    <p:sldId id="2942" r:id="rId24"/>
    <p:sldId id="2945" r:id="rId25"/>
  </p:sldIdLst>
  <p:sldSz cx="18288000" cy="10287000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Lucida Sans" panose="020B0602030504020204" pitchFamily="34" charset="0"/>
      <p:regular r:id="rId28"/>
      <p:bold r:id="rId29"/>
      <p:italic r:id="rId30"/>
      <p:boldItalic r:id="rId31"/>
    </p:embeddedFont>
    <p:embeddedFont>
      <p:font typeface="Lucida Sans Semi-Bold" panose="020B0604020202020204" charset="0"/>
      <p:regular r:id="rId32"/>
    </p:embeddedFont>
    <p:embeddedFont>
      <p:font typeface="Poppins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05" autoAdjust="0"/>
  </p:normalViewPr>
  <p:slideViewPr>
    <p:cSldViewPr>
      <p:cViewPr>
        <p:scale>
          <a:sx n="60" d="100"/>
          <a:sy n="60" d="100"/>
        </p:scale>
        <p:origin x="12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F1C6E-C796-4CBD-A3FA-AA1F25BB701A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B8533-AC07-437D-AB24-BC8C06D91D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78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805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00980-6210-E030-630A-61B6BC28E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FD6C125-081E-3F83-9205-61F332EAF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8501D8-B6E7-0434-59D6-236FE15B0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7428A3-A8A0-89C8-40B2-4681ECD47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372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F9FC7-1B7C-3B03-C854-C9606DFC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5D8FF41-6ACD-BE51-C044-BD31020B5F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F06261A-F438-DAC5-0B83-59E3BDE68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568FB5-3872-97CB-6EAD-C4714D450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86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51647-CFBC-D1E0-CA46-3209839FE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919754B-BEA3-E341-36EB-E2849E3EC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399D8C0-19B1-0528-93C4-6D2C19E4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265A1A-8E6D-FE08-6154-066C6F3D7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835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90E84-AB0A-9A12-8F10-A7959F690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F56E09-74D4-7882-4DE9-32DC50A7E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A17C68A-102B-D1D9-8C0D-D73A6956F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2848DF-66AD-03B1-FE84-BB360EB1D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778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9E102-AFE4-B1DD-6BE2-780ED04DB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64BDC6-EEDD-10BB-2881-865A93EA2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E284124-CE61-27C0-04C3-A3F486C58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49DDAA-661B-215C-CE8A-231BAC1CF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333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EDB99-1250-E312-EDC1-FAC9BEB6F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D2BB5DB-0753-F9C6-E19B-AA2F8D457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F785883-F135-4740-E0C5-BAC0DA7EA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BD29E1-CBB4-C24F-6C44-4CBA1DE78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437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A9BAC-484A-17C3-8851-E8A3BCCCD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AC5D6A4-5FDA-CE7E-31A6-AE8A4FEDC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10BE35B-2B8A-6C71-4A67-854BF8C30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7A86B6-E082-4CB4-0CD9-5323640A1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864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45CEB-E1FB-59E0-BEE0-E26DB0909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351CB72-D4E9-7350-51E5-867ADF12B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D8FECF0-7277-8E5A-E655-4D4F53C78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33D7E6-C45B-C038-A14A-91AFECA45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087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2B566-120A-2217-C583-AB6944093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3950EDB-3D42-0B79-8FBE-B8440830B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07612DB-BD65-9DEF-BC39-33C571A38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C2E62F-7E7F-9FAC-4F19-DB61A1A0C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08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83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27A79-E444-1DE6-8D6E-3F1748728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6471C3C-7BAC-F4AF-54AC-AB5122BEE3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43F9C69-8981-A9E1-B666-F8B929CE9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49F440-F047-F84F-B4F2-95ECEEFD8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85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6E607-F6CC-ACC8-88CD-BC247094E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7A215C1-4303-4C4E-1D46-360A8C7F8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DB2ADCE-A421-684F-7344-1E25A07EA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0AEF6D-263F-C713-4CA5-16729B101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99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CF61B-CA91-D39C-C45B-0B8768DF0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DADBB51-BD25-8621-3372-68DE689CA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121993C-8A66-B30B-8381-85F83E773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662AD7-FB77-8425-DD73-FFF409946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36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E2230-DCBA-2B19-D081-6D6723601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6BDD486-91EA-FB04-57D5-5272F77921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D4A271F-D198-784F-42F4-9E93FF0A2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32A8BE-6F14-9705-BDC9-CE15D8B82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30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CC4D0-E662-8523-195C-204D8D924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6140A5-C937-358B-7BA9-7E638FADD9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89A100F-F244-8435-40DD-8DD626BD7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A5343C-5DE8-7FFC-38DB-4AC38E42D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430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AC4F4-6EEA-9534-FF5D-3E9FD1E69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D24F1F-EEE8-69DF-636F-06C46C9BE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0803D34-65A6-8DFD-3AE2-C483878FA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A1B073-A0A2-44D6-C3EF-94AEBC827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075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9BF8A-35A5-685E-88C4-2AF27C5A4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E088514-8F9A-AED5-8EEC-9411582C5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E5C751C-1573-E39A-03E1-6F6574E2F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D93AA0-5667-3BC8-7C2C-8D2041978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B8533-AC07-437D-AB24-BC8C06D91D0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75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486488"/>
      </p:ext>
    </p:extLst>
  </p:cSld>
  <p:clrMapOvr>
    <a:masterClrMapping/>
  </p:clrMapOvr>
  <p:transition>
    <p:cover dir="ld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95F2821-1B7E-953C-A650-7B5D750DAAA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7810163" y="63500"/>
            <a:ext cx="4397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Publica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.png"/><Relationship Id="rId4" Type="http://schemas.openxmlformats.org/officeDocument/2006/relationships/image" Target="../media/image22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17A6E2-FF70-5B96-F3EE-1331D62EF231}"/>
              </a:ext>
            </a:extLst>
          </p:cNvPr>
          <p:cNvGrpSpPr/>
          <p:nvPr/>
        </p:nvGrpSpPr>
        <p:grpSpPr>
          <a:xfrm>
            <a:off x="-548123" y="3777387"/>
            <a:ext cx="1044649" cy="3086100"/>
            <a:chOff x="0" y="0"/>
            <a:chExt cx="275134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2091024-8C34-D3EF-D484-884EE041F913}"/>
                </a:ext>
              </a:extLst>
            </p:cNvPr>
            <p:cNvSpPr/>
            <p:nvPr/>
          </p:nvSpPr>
          <p:spPr>
            <a:xfrm>
              <a:off x="0" y="0"/>
              <a:ext cx="275134" cy="812800"/>
            </a:xfrm>
            <a:custGeom>
              <a:avLst/>
              <a:gdLst/>
              <a:ahLst/>
              <a:cxnLst/>
              <a:rect l="l" t="t" r="r" b="b"/>
              <a:pathLst>
                <a:path w="275134" h="812800">
                  <a:moveTo>
                    <a:pt x="0" y="0"/>
                  </a:moveTo>
                  <a:lnTo>
                    <a:pt x="275134" y="0"/>
                  </a:lnTo>
                  <a:lnTo>
                    <a:pt x="275134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003F7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6AA39D-384F-F071-22D7-204C8059C0C5}"/>
                </a:ext>
              </a:extLst>
            </p:cNvPr>
            <p:cNvSpPr txBox="1"/>
            <p:nvPr/>
          </p:nvSpPr>
          <p:spPr>
            <a:xfrm>
              <a:off x="0" y="-38100"/>
              <a:ext cx="27513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AA6AF439-A446-9E06-C438-2C6075CD7774}"/>
              </a:ext>
            </a:extLst>
          </p:cNvPr>
          <p:cNvSpPr/>
          <p:nvPr/>
        </p:nvSpPr>
        <p:spPr>
          <a:xfrm>
            <a:off x="1212281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08571116-3CEE-012C-4B31-D8D5CFBAD550}"/>
              </a:ext>
            </a:extLst>
          </p:cNvPr>
          <p:cNvGrpSpPr/>
          <p:nvPr/>
        </p:nvGrpSpPr>
        <p:grpSpPr>
          <a:xfrm>
            <a:off x="13579782" y="1716578"/>
            <a:ext cx="3940208" cy="7803186"/>
            <a:chOff x="0" y="0"/>
            <a:chExt cx="5253611" cy="10404249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872B6CD-4EC2-26E7-A7F9-61484894D85E}"/>
                </a:ext>
              </a:extLst>
            </p:cNvPr>
            <p:cNvSpPr/>
            <p:nvPr/>
          </p:nvSpPr>
          <p:spPr>
            <a:xfrm>
              <a:off x="0" y="0"/>
              <a:ext cx="5253611" cy="10404249"/>
            </a:xfrm>
            <a:custGeom>
              <a:avLst/>
              <a:gdLst/>
              <a:ahLst/>
              <a:cxnLst/>
              <a:rect l="l" t="t" r="r" b="b"/>
              <a:pathLst>
                <a:path w="5253611" h="10404249">
                  <a:moveTo>
                    <a:pt x="0" y="0"/>
                  </a:moveTo>
                  <a:lnTo>
                    <a:pt x="5253611" y="0"/>
                  </a:lnTo>
                  <a:lnTo>
                    <a:pt x="5253611" y="10404249"/>
                  </a:lnTo>
                  <a:lnTo>
                    <a:pt x="0" y="1040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500" t="-7112" r="-25725" b="-7429"/>
              </a:stretch>
            </a:blipFill>
          </p:spPr>
          <p:txBody>
            <a:bodyPr/>
            <a:lstStyle/>
            <a:p>
              <a:endParaRPr lang="pt-BR" noProof="0" dirty="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5877528C-B726-3FB4-9655-7CC7C6E52CAB}"/>
                </a:ext>
              </a:extLst>
            </p:cNvPr>
            <p:cNvGrpSpPr/>
            <p:nvPr/>
          </p:nvGrpSpPr>
          <p:grpSpPr>
            <a:xfrm>
              <a:off x="288578" y="1489926"/>
              <a:ext cx="4568500" cy="4832833"/>
              <a:chOff x="0" y="0"/>
              <a:chExt cx="1193323" cy="1262369"/>
            </a:xfrm>
          </p:grpSpPr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83F8320C-1EB0-1069-8FFC-3D50F6799E54}"/>
                  </a:ext>
                </a:extLst>
              </p:cNvPr>
              <p:cNvSpPr/>
              <p:nvPr/>
            </p:nvSpPr>
            <p:spPr>
              <a:xfrm>
                <a:off x="0" y="0"/>
                <a:ext cx="1193323" cy="1262369"/>
              </a:xfrm>
              <a:custGeom>
                <a:avLst/>
                <a:gdLst/>
                <a:ahLst/>
                <a:cxnLst/>
                <a:rect l="l" t="t" r="r" b="b"/>
                <a:pathLst>
                  <a:path w="1193323" h="1262369">
                    <a:moveTo>
                      <a:pt x="0" y="0"/>
                    </a:moveTo>
                    <a:lnTo>
                      <a:pt x="1193323" y="0"/>
                    </a:lnTo>
                    <a:lnTo>
                      <a:pt x="1193323" y="1262369"/>
                    </a:lnTo>
                    <a:lnTo>
                      <a:pt x="0" y="1262369"/>
                    </a:lnTo>
                    <a:close/>
                  </a:path>
                </a:pathLst>
              </a:custGeom>
              <a:ln w="114300" cap="sq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pt-BR" noProof="0" dirty="0"/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EC0FA18B-DACC-2395-FC34-5B432952637A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93323" cy="1281419"/>
              </a:xfrm>
              <a:prstGeom prst="rect">
                <a:avLst/>
              </a:prstGeom>
            </p:spPr>
            <p:txBody>
              <a:bodyPr lIns="32892" tIns="32892" rIns="32892" bIns="32892" rtlCol="0" anchor="ctr"/>
              <a:lstStyle/>
              <a:p>
                <a:pPr algn="ctr">
                  <a:lnSpc>
                    <a:spcPts val="1722"/>
                  </a:lnSpc>
                </a:pPr>
                <a:endParaRPr lang="pt-BR" noProof="0" dirty="0"/>
              </a:p>
            </p:txBody>
          </p:sp>
        </p:grp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4DBFA269-5730-ABC0-FEE7-1E3CC862A142}"/>
                </a:ext>
              </a:extLst>
            </p:cNvPr>
            <p:cNvSpPr/>
            <p:nvPr/>
          </p:nvSpPr>
          <p:spPr>
            <a:xfrm>
              <a:off x="0" y="0"/>
              <a:ext cx="5253611" cy="5943629"/>
            </a:xfrm>
            <a:custGeom>
              <a:avLst/>
              <a:gdLst/>
              <a:ahLst/>
              <a:cxnLst/>
              <a:rect l="l" t="t" r="r" b="b"/>
              <a:pathLst>
                <a:path w="5253611" h="5943629">
                  <a:moveTo>
                    <a:pt x="0" y="0"/>
                  </a:moveTo>
                  <a:lnTo>
                    <a:pt x="5253611" y="0"/>
                  </a:lnTo>
                  <a:lnTo>
                    <a:pt x="5253611" y="5943629"/>
                  </a:lnTo>
                  <a:lnTo>
                    <a:pt x="0" y="5943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500" t="-12451" r="-25725" b="-88053"/>
              </a:stretch>
            </a:blipFill>
          </p:spPr>
          <p:txBody>
            <a:bodyPr/>
            <a:lstStyle/>
            <a:p>
              <a:endParaRPr lang="pt-BR" noProof="0" dirty="0"/>
            </a:p>
          </p:txBody>
        </p:sp>
      </p:grpSp>
      <p:sp>
        <p:nvSpPr>
          <p:cNvPr id="12" name="TextBox 15">
            <a:extLst>
              <a:ext uri="{FF2B5EF4-FFF2-40B4-BE49-F238E27FC236}">
                <a16:creationId xmlns:a16="http://schemas.microsoft.com/office/drawing/2014/main" id="{024BAE42-93CB-2AA5-CC3D-9CD50F0B87BB}"/>
              </a:ext>
            </a:extLst>
          </p:cNvPr>
          <p:cNvSpPr txBox="1"/>
          <p:nvPr/>
        </p:nvSpPr>
        <p:spPr>
          <a:xfrm>
            <a:off x="1066801" y="1562100"/>
            <a:ext cx="11861114" cy="1049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96"/>
              </a:lnSpc>
            </a:pPr>
            <a:r>
              <a:rPr lang="pt-BR" sz="7360" b="1" spc="-566" noProof="0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  <a:sym typeface="Lucida Sans Semi-Bold"/>
              </a:rPr>
              <a:t>4ª Jornada Contábil CRCGO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39CDCC29-546C-961C-8C9E-465C10E6A905}"/>
              </a:ext>
            </a:extLst>
          </p:cNvPr>
          <p:cNvSpPr txBox="1"/>
          <p:nvPr/>
        </p:nvSpPr>
        <p:spPr>
          <a:xfrm>
            <a:off x="1065410" y="2461228"/>
            <a:ext cx="1162327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45"/>
              </a:lnSpc>
            </a:pPr>
            <a:r>
              <a:rPr lang="pt-BR" sz="4768" spc="-367" noProof="0" dirty="0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"/>
                <a:ea typeface="Lucida Sans"/>
                <a:cs typeface="Lucida Sans"/>
                <a:sym typeface="Lucida Sans"/>
              </a:rPr>
              <a:t>Imersão 24 horas no Imposto de Renda 2026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C3B7623B-6DE8-46A6-17C4-D9AAC5E23F5A}"/>
              </a:ext>
            </a:extLst>
          </p:cNvPr>
          <p:cNvSpPr txBox="1"/>
          <p:nvPr/>
        </p:nvSpPr>
        <p:spPr>
          <a:xfrm>
            <a:off x="1304635" y="5254482"/>
            <a:ext cx="11623279" cy="104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96"/>
              </a:lnSpc>
            </a:pPr>
            <a:endParaRPr lang="pt-BR" noProof="0" dirty="0"/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45BEB34A-B2D2-305E-027B-723D5CEB95EE}"/>
              </a:ext>
            </a:extLst>
          </p:cNvPr>
          <p:cNvSpPr txBox="1"/>
          <p:nvPr/>
        </p:nvSpPr>
        <p:spPr>
          <a:xfrm>
            <a:off x="1304635" y="4305300"/>
            <a:ext cx="10582565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45"/>
              </a:lnSpc>
            </a:pPr>
            <a:endParaRPr lang="pt-BR" sz="4768" spc="-367" noProof="0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  <a:p>
            <a:pPr algn="l">
              <a:lnSpc>
                <a:spcPts val="5245"/>
              </a:lnSpc>
            </a:pPr>
            <a:endParaRPr lang="pt-BR" sz="4768" spc="-367" noProof="0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  <a:p>
            <a:pPr algn="l">
              <a:lnSpc>
                <a:spcPts val="5245"/>
              </a:lnSpc>
            </a:pPr>
            <a:endParaRPr lang="pt-BR" sz="4768" spc="-367" noProof="0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  <a:p>
            <a:pPr algn="l">
              <a:lnSpc>
                <a:spcPts val="5245"/>
              </a:lnSpc>
            </a:pPr>
            <a:endParaRPr lang="pt-BR" sz="4768" spc="-367" noProof="0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3DDD9445-B40A-7391-10ED-19BE04FC924A}"/>
              </a:ext>
            </a:extLst>
          </p:cNvPr>
          <p:cNvSpPr txBox="1"/>
          <p:nvPr/>
        </p:nvSpPr>
        <p:spPr>
          <a:xfrm>
            <a:off x="1068415" y="3265367"/>
            <a:ext cx="11115965" cy="236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45"/>
              </a:lnSpc>
            </a:pPr>
            <a:r>
              <a:rPr lang="pt-BR" sz="4000" spc="-367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"/>
                <a:ea typeface="Lucida Sans"/>
                <a:cs typeface="Lucida Sans"/>
                <a:sym typeface="Lucida Sans"/>
              </a:rPr>
              <a:t>LEI Nº 15.270/2025: DISTRIBUIÇÃO DE LUCROS E ALTAS RENDAS</a:t>
            </a:r>
          </a:p>
          <a:p>
            <a:pPr>
              <a:lnSpc>
                <a:spcPts val="5245"/>
              </a:lnSpc>
            </a:pPr>
            <a:endParaRPr lang="pt-BR" sz="4768" spc="-367" noProof="0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  <a:p>
            <a:r>
              <a:rPr lang="pt-BR" sz="2400" spc="-367" noProof="0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  <a:ea typeface="Lucida Sans"/>
                <a:cs typeface="Lucida Sans"/>
                <a:sym typeface="Lucida Sans"/>
              </a:rPr>
              <a:t>José Gilmar Carvalho </a:t>
            </a:r>
            <a:r>
              <a:rPr lang="pt-BR" sz="2400" spc="-367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  <a:ea typeface="Lucida Sans"/>
                <a:cs typeface="Lucida Sans"/>
                <a:sym typeface="Lucida Sans"/>
              </a:rPr>
              <a:t>de Brito, conselheiro do CRCGO  e </a:t>
            </a:r>
            <a:r>
              <a:rPr lang="pt-BR" sz="2400" spc="-367" noProof="0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 Black" pitchFamily="34" charset="0"/>
                <a:ea typeface="Lucida Sans"/>
                <a:cs typeface="Lucida Sans"/>
                <a:sym typeface="Lucida Sans"/>
              </a:rPr>
              <a:t> Roberto Martins , contador</a:t>
            </a:r>
            <a:endParaRPr lang="pt-BR" sz="4768" spc="-367" noProof="0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1BFA856B-2A91-681F-D9DE-200267FB835D}"/>
              </a:ext>
            </a:extLst>
          </p:cNvPr>
          <p:cNvSpPr txBox="1"/>
          <p:nvPr/>
        </p:nvSpPr>
        <p:spPr>
          <a:xfrm>
            <a:off x="1609435" y="4610100"/>
            <a:ext cx="10582565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45"/>
              </a:lnSpc>
            </a:pPr>
            <a:endParaRPr lang="pt-BR" sz="4768" spc="-367" noProof="0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  <a:p>
            <a:pPr algn="l">
              <a:lnSpc>
                <a:spcPts val="5245"/>
              </a:lnSpc>
            </a:pPr>
            <a:endParaRPr lang="pt-BR" sz="4768" spc="-367" noProof="0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  <a:p>
            <a:pPr algn="l">
              <a:lnSpc>
                <a:spcPts val="5245"/>
              </a:lnSpc>
            </a:pPr>
            <a:endParaRPr lang="pt-BR" sz="4768" spc="-367" noProof="0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  <a:p>
            <a:pPr algn="l">
              <a:lnSpc>
                <a:spcPts val="5245"/>
              </a:lnSpc>
            </a:pPr>
            <a:endParaRPr lang="pt-BR" sz="4768" spc="-367" noProof="0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  <a:p>
            <a:pPr algn="l">
              <a:lnSpc>
                <a:spcPts val="5245"/>
              </a:lnSpc>
            </a:pPr>
            <a:endParaRPr lang="pt-BR" sz="4768" spc="-367" noProof="0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  <a:p>
            <a:pPr algn="l">
              <a:lnSpc>
                <a:spcPts val="5245"/>
              </a:lnSpc>
            </a:pPr>
            <a:endParaRPr lang="pt-BR" sz="4768" spc="-367" noProof="0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  <a:p>
            <a:pPr algn="l">
              <a:lnSpc>
                <a:spcPts val="5245"/>
              </a:lnSpc>
            </a:pPr>
            <a:endParaRPr lang="pt-BR" sz="4768" spc="-367" noProof="0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2968B9A2-2392-8DED-74D7-517037C2E476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173510B4-FED6-6BDE-DB5F-23FB5CA09BD2}"/>
              </a:ext>
            </a:extLst>
          </p:cNvPr>
          <p:cNvSpPr/>
          <p:nvPr/>
        </p:nvSpPr>
        <p:spPr>
          <a:xfrm rot="-10800000">
            <a:off x="14670610" y="-446807"/>
            <a:ext cx="4237162" cy="2996482"/>
          </a:xfrm>
          <a:custGeom>
            <a:avLst/>
            <a:gdLst/>
            <a:ahLst/>
            <a:cxnLst/>
            <a:rect l="l" t="t" r="r" b="b"/>
            <a:pathLst>
              <a:path w="5156629" h="3867472">
                <a:moveTo>
                  <a:pt x="0" y="0"/>
                </a:moveTo>
                <a:lnTo>
                  <a:pt x="5156629" y="0"/>
                </a:lnTo>
                <a:lnTo>
                  <a:pt x="5156629" y="3867471"/>
                </a:lnTo>
                <a:lnTo>
                  <a:pt x="0" y="38674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2481195"/>
      </p:ext>
    </p:extLst>
  </p:cSld>
  <p:clrMapOvr>
    <a:masterClrMapping/>
  </p:clrMapOvr>
  <p:transition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B6C6C-2CF1-054E-6FA4-B09273FF1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DEC91D7-F152-444F-66E6-3667D2A24ABF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E8FCD30E-A7FE-B53E-DE41-5105F1E47AD6}"/>
                </a:ext>
              </a:extLst>
            </p:cNvPr>
            <p:cNvGrpSpPr/>
            <p:nvPr/>
          </p:nvGrpSpPr>
          <p:grpSpPr>
            <a:xfrm>
              <a:off x="0" y="0"/>
              <a:ext cx="24384000" cy="1780021"/>
              <a:chOff x="0" y="0"/>
              <a:chExt cx="6554006" cy="478439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72BC3089-BB2F-CDBC-53CF-8D0814F6CEC7}"/>
                  </a:ext>
                </a:extLst>
              </p:cNvPr>
              <p:cNvSpPr/>
              <p:nvPr/>
            </p:nvSpPr>
            <p:spPr>
              <a:xfrm>
                <a:off x="0" y="0"/>
                <a:ext cx="6554006" cy="478439"/>
              </a:xfrm>
              <a:custGeom>
                <a:avLst/>
                <a:gdLst/>
                <a:ahLst/>
                <a:cxnLst/>
                <a:rect l="l" t="t" r="r" b="b"/>
                <a:pathLst>
                  <a:path w="6554006" h="478439">
                    <a:moveTo>
                      <a:pt x="0" y="0"/>
                    </a:moveTo>
                    <a:lnTo>
                      <a:pt x="6554006" y="0"/>
                    </a:lnTo>
                    <a:lnTo>
                      <a:pt x="6554006" y="478439"/>
                    </a:lnTo>
                    <a:lnTo>
                      <a:pt x="0" y="4784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F7B">
                      <a:alpha val="100000"/>
                    </a:srgbClr>
                  </a:gs>
                  <a:gs pos="100000">
                    <a:srgbClr val="000000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3B1D1B61-F5DB-C998-5497-4CBA74DA349D}"/>
                  </a:ext>
                </a:extLst>
              </p:cNvPr>
              <p:cNvSpPr txBox="1"/>
              <p:nvPr/>
            </p:nvSpPr>
            <p:spPr>
              <a:xfrm>
                <a:off x="0" y="0"/>
                <a:ext cx="6554006" cy="4784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40"/>
                  </a:lnSpc>
                </a:pPr>
                <a:endParaRPr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00E43A1-A39E-472F-9079-210C5C246444}"/>
                </a:ext>
              </a:extLst>
            </p:cNvPr>
            <p:cNvSpPr/>
            <p:nvPr/>
          </p:nvSpPr>
          <p:spPr>
            <a:xfrm>
              <a:off x="20932973" y="476052"/>
              <a:ext cx="2079427" cy="895548"/>
            </a:xfrm>
            <a:custGeom>
              <a:avLst/>
              <a:gdLst/>
              <a:ahLst/>
              <a:cxnLst/>
              <a:rect l="l" t="t" r="r" b="b"/>
              <a:pathLst>
                <a:path w="2079427" h="895548">
                  <a:moveTo>
                    <a:pt x="0" y="0"/>
                  </a:moveTo>
                  <a:lnTo>
                    <a:pt x="2079427" y="0"/>
                  </a:lnTo>
                  <a:lnTo>
                    <a:pt x="2079427" y="895548"/>
                  </a:lnTo>
                  <a:lnTo>
                    <a:pt x="0" y="895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68425" b="-63770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58157356-9EC1-3AA3-2CB4-F0A5BD2B4810}"/>
                </a:ext>
              </a:extLst>
            </p:cNvPr>
            <p:cNvGrpSpPr/>
            <p:nvPr/>
          </p:nvGrpSpPr>
          <p:grpSpPr>
            <a:xfrm>
              <a:off x="0" y="13018400"/>
              <a:ext cx="24384000" cy="697600"/>
              <a:chOff x="0" y="0"/>
              <a:chExt cx="6554006" cy="187503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B21CDD9A-E1B4-4F4D-9291-DC2229D055ED}"/>
                  </a:ext>
                </a:extLst>
              </p:cNvPr>
              <p:cNvSpPr/>
              <p:nvPr/>
            </p:nvSpPr>
            <p:spPr>
              <a:xfrm>
                <a:off x="0" y="0"/>
                <a:ext cx="6554006" cy="187503"/>
              </a:xfrm>
              <a:custGeom>
                <a:avLst/>
                <a:gdLst/>
                <a:ahLst/>
                <a:cxnLst/>
                <a:rect l="l" t="t" r="r" b="b"/>
                <a:pathLst>
                  <a:path w="6554006" h="187503">
                    <a:moveTo>
                      <a:pt x="0" y="0"/>
                    </a:moveTo>
                    <a:lnTo>
                      <a:pt x="6554006" y="0"/>
                    </a:lnTo>
                    <a:lnTo>
                      <a:pt x="6554006" y="187503"/>
                    </a:lnTo>
                    <a:lnTo>
                      <a:pt x="0" y="18750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F7B">
                      <a:alpha val="100000"/>
                    </a:srgbClr>
                  </a:gs>
                  <a:gs pos="100000">
                    <a:srgbClr val="000000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FE377309-1739-BB1E-06E2-C3C4FF35881B}"/>
                  </a:ext>
                </a:extLst>
              </p:cNvPr>
              <p:cNvSpPr txBox="1"/>
              <p:nvPr/>
            </p:nvSpPr>
            <p:spPr>
              <a:xfrm>
                <a:off x="0" y="0"/>
                <a:ext cx="6554006" cy="1875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40"/>
                  </a:lnSpc>
                </a:pPr>
                <a:endParaRPr/>
              </a:p>
            </p:txBody>
          </p:sp>
        </p:grp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E5BE18-5F08-BACB-92D5-046FF8B9E556}"/>
              </a:ext>
            </a:extLst>
          </p:cNvPr>
          <p:cNvSpPr txBox="1"/>
          <p:nvPr/>
        </p:nvSpPr>
        <p:spPr>
          <a:xfrm>
            <a:off x="685799" y="400481"/>
            <a:ext cx="11007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INFORMES IMPORTANTES - TRIBUTAÇÃO DE ALTA RENDA 2026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CB58BF4A-A071-73F0-2A87-6E345773A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6B8CFF91-1DDD-1125-F66E-D9A205D91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docshapegroup247">
            <a:extLst>
              <a:ext uri="{FF2B5EF4-FFF2-40B4-BE49-F238E27FC236}">
                <a16:creationId xmlns:a16="http://schemas.microsoft.com/office/drawing/2014/main" id="{FB6188ED-D097-C117-927D-373F4A70A902}"/>
              </a:ext>
            </a:extLst>
          </p:cNvPr>
          <p:cNvGrpSpPr>
            <a:grpSpLocks/>
          </p:cNvGrpSpPr>
          <p:nvPr/>
        </p:nvGrpSpPr>
        <p:grpSpPr bwMode="auto">
          <a:xfrm>
            <a:off x="1827468" y="1696108"/>
            <a:ext cx="3835908" cy="3066296"/>
            <a:chOff x="546" y="-688"/>
            <a:chExt cx="3356" cy="3946"/>
          </a:xfrm>
        </p:grpSpPr>
        <p:sp>
          <p:nvSpPr>
            <p:cNvPr id="23" name="docshape248">
              <a:extLst>
                <a:ext uri="{FF2B5EF4-FFF2-40B4-BE49-F238E27FC236}">
                  <a16:creationId xmlns:a16="http://schemas.microsoft.com/office/drawing/2014/main" id="{21E20F27-9285-FEAD-7003-8BD0362C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-157"/>
              <a:ext cx="3340" cy="3415"/>
            </a:xfrm>
            <a:custGeom>
              <a:avLst/>
              <a:gdLst/>
              <a:ahLst/>
              <a:cxnLst>
                <a:cxn ang="0">
                  <a:pos x="3218" y="3726"/>
                </a:cxn>
                <a:cxn ang="0">
                  <a:pos x="120" y="3726"/>
                </a:cxn>
                <a:cxn ang="0">
                  <a:pos x="73" y="3717"/>
                </a:cxn>
                <a:cxn ang="0">
                  <a:pos x="35" y="3691"/>
                </a:cxn>
                <a:cxn ang="0">
                  <a:pos x="9" y="3652"/>
                </a:cxn>
                <a:cxn ang="0">
                  <a:pos x="0" y="3605"/>
                </a:cxn>
                <a:cxn ang="0">
                  <a:pos x="0" y="121"/>
                </a:cxn>
                <a:cxn ang="0">
                  <a:pos x="9" y="74"/>
                </a:cxn>
                <a:cxn ang="0">
                  <a:pos x="35" y="36"/>
                </a:cxn>
                <a:cxn ang="0">
                  <a:pos x="73" y="10"/>
                </a:cxn>
                <a:cxn ang="0">
                  <a:pos x="120" y="0"/>
                </a:cxn>
                <a:cxn ang="0">
                  <a:pos x="3218" y="0"/>
                </a:cxn>
                <a:cxn ang="0">
                  <a:pos x="3285" y="21"/>
                </a:cxn>
                <a:cxn ang="0">
                  <a:pos x="3330" y="75"/>
                </a:cxn>
                <a:cxn ang="0">
                  <a:pos x="3339" y="121"/>
                </a:cxn>
                <a:cxn ang="0">
                  <a:pos x="3339" y="3605"/>
                </a:cxn>
                <a:cxn ang="0">
                  <a:pos x="3330" y="3652"/>
                </a:cxn>
                <a:cxn ang="0">
                  <a:pos x="3304" y="3691"/>
                </a:cxn>
                <a:cxn ang="0">
                  <a:pos x="3265" y="3717"/>
                </a:cxn>
                <a:cxn ang="0">
                  <a:pos x="3218" y="3726"/>
                </a:cxn>
              </a:cxnLst>
              <a:rect l="0" t="0" r="r" b="b"/>
              <a:pathLst>
                <a:path w="3340" h="3726">
                  <a:moveTo>
                    <a:pt x="3218" y="3726"/>
                  </a:moveTo>
                  <a:lnTo>
                    <a:pt x="120" y="3726"/>
                  </a:lnTo>
                  <a:lnTo>
                    <a:pt x="73" y="3717"/>
                  </a:lnTo>
                  <a:lnTo>
                    <a:pt x="35" y="3691"/>
                  </a:lnTo>
                  <a:lnTo>
                    <a:pt x="9" y="3652"/>
                  </a:lnTo>
                  <a:lnTo>
                    <a:pt x="0" y="3605"/>
                  </a:lnTo>
                  <a:lnTo>
                    <a:pt x="0" y="121"/>
                  </a:lnTo>
                  <a:lnTo>
                    <a:pt x="9" y="74"/>
                  </a:lnTo>
                  <a:lnTo>
                    <a:pt x="35" y="36"/>
                  </a:lnTo>
                  <a:lnTo>
                    <a:pt x="73" y="10"/>
                  </a:lnTo>
                  <a:lnTo>
                    <a:pt x="120" y="0"/>
                  </a:lnTo>
                  <a:lnTo>
                    <a:pt x="3218" y="0"/>
                  </a:lnTo>
                  <a:lnTo>
                    <a:pt x="3285" y="21"/>
                  </a:lnTo>
                  <a:lnTo>
                    <a:pt x="3330" y="75"/>
                  </a:lnTo>
                  <a:lnTo>
                    <a:pt x="3339" y="121"/>
                  </a:lnTo>
                  <a:lnTo>
                    <a:pt x="3339" y="3605"/>
                  </a:lnTo>
                  <a:lnTo>
                    <a:pt x="3330" y="3652"/>
                  </a:lnTo>
                  <a:lnTo>
                    <a:pt x="3304" y="3691"/>
                  </a:lnTo>
                  <a:lnTo>
                    <a:pt x="3265" y="3717"/>
                  </a:lnTo>
                  <a:lnTo>
                    <a:pt x="3218" y="3726"/>
                  </a:lnTo>
                  <a:close/>
                </a:path>
              </a:pathLst>
            </a:custGeom>
            <a:solidFill>
              <a:srgbClr val="FFCE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pt-BR" sz="3240">
                <a:latin typeface="+mj-lt"/>
              </a:endParaRPr>
            </a:p>
          </p:txBody>
        </p:sp>
        <p:sp>
          <p:nvSpPr>
            <p:cNvPr id="24" name="docshape249">
              <a:extLst>
                <a:ext uri="{FF2B5EF4-FFF2-40B4-BE49-F238E27FC236}">
                  <a16:creationId xmlns:a16="http://schemas.microsoft.com/office/drawing/2014/main" id="{C20FBA8E-AC75-9D0F-FA03-58FEC4C3B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" y="-688"/>
              <a:ext cx="3340" cy="3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880" b="1" dirty="0">
                <a:latin typeface="+mj-lt"/>
                <a:cs typeface="Arial" pitchFamily="34" charset="0"/>
              </a:endParaRPr>
            </a:p>
            <a:p>
              <a:pPr marL="822960" marR="425768" lvl="1" defTabSz="1645920" fontAlgn="base">
                <a:spcBef>
                  <a:spcPct val="0"/>
                </a:spcBef>
                <a:spcAft>
                  <a:spcPts val="1800"/>
                </a:spcAft>
              </a:pPr>
              <a:r>
                <a:rPr lang="pt-BR" sz="2880" b="1" dirty="0">
                  <a:solidFill>
                    <a:srgbClr val="183EFF"/>
                  </a:solidFill>
                  <a:latin typeface="+mj-lt"/>
                  <a:cs typeface="Arial" pitchFamily="34" charset="0"/>
                </a:rPr>
                <a:t>GANHOS EXCLUÍDOS DA RENDA DA ALÍQUOTA MÍNIMA</a:t>
              </a:r>
              <a:endParaRPr lang="pt-BR" sz="3240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5" name="docshapegroup241">
            <a:extLst>
              <a:ext uri="{FF2B5EF4-FFF2-40B4-BE49-F238E27FC236}">
                <a16:creationId xmlns:a16="http://schemas.microsoft.com/office/drawing/2014/main" id="{54668B9B-43EF-E6B2-5E59-0B3CB5CE29AD}"/>
              </a:ext>
            </a:extLst>
          </p:cNvPr>
          <p:cNvGrpSpPr>
            <a:grpSpLocks/>
          </p:cNvGrpSpPr>
          <p:nvPr/>
        </p:nvGrpSpPr>
        <p:grpSpPr bwMode="auto">
          <a:xfrm>
            <a:off x="6519144" y="2097946"/>
            <a:ext cx="10772813" cy="2326563"/>
            <a:chOff x="4014" y="511"/>
            <a:chExt cx="5523" cy="2686"/>
          </a:xfrm>
        </p:grpSpPr>
        <p:sp>
          <p:nvSpPr>
            <p:cNvPr id="26" name="docshape242">
              <a:extLst>
                <a:ext uri="{FF2B5EF4-FFF2-40B4-BE49-F238E27FC236}">
                  <a16:creationId xmlns:a16="http://schemas.microsoft.com/office/drawing/2014/main" id="{42CA780A-D5D4-BD1A-F3D5-E46B06411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764"/>
              <a:ext cx="5481" cy="2433"/>
            </a:xfrm>
            <a:custGeom>
              <a:avLst/>
              <a:gdLst/>
              <a:ahLst/>
              <a:cxnLst>
                <a:cxn ang="0">
                  <a:pos x="5382" y="3726"/>
                </a:cxn>
                <a:cxn ang="0">
                  <a:pos x="99" y="3726"/>
                </a:cxn>
                <a:cxn ang="0">
                  <a:pos x="61" y="3718"/>
                </a:cxn>
                <a:cxn ang="0">
                  <a:pos x="29" y="3697"/>
                </a:cxn>
                <a:cxn ang="0">
                  <a:pos x="8" y="3666"/>
                </a:cxn>
                <a:cxn ang="0">
                  <a:pos x="0" y="3627"/>
                </a:cxn>
                <a:cxn ang="0">
                  <a:pos x="0" y="99"/>
                </a:cxn>
                <a:cxn ang="0">
                  <a:pos x="8" y="61"/>
                </a:cxn>
                <a:cxn ang="0">
                  <a:pos x="29" y="29"/>
                </a:cxn>
                <a:cxn ang="0">
                  <a:pos x="61" y="8"/>
                </a:cxn>
                <a:cxn ang="0">
                  <a:pos x="99" y="0"/>
                </a:cxn>
                <a:cxn ang="0">
                  <a:pos x="5382" y="0"/>
                </a:cxn>
                <a:cxn ang="0">
                  <a:pos x="5452" y="29"/>
                </a:cxn>
                <a:cxn ang="0">
                  <a:pos x="5481" y="99"/>
                </a:cxn>
                <a:cxn ang="0">
                  <a:pos x="5481" y="3627"/>
                </a:cxn>
                <a:cxn ang="0">
                  <a:pos x="5473" y="3666"/>
                </a:cxn>
                <a:cxn ang="0">
                  <a:pos x="5452" y="3697"/>
                </a:cxn>
                <a:cxn ang="0">
                  <a:pos x="5421" y="3718"/>
                </a:cxn>
                <a:cxn ang="0">
                  <a:pos x="5382" y="3726"/>
                </a:cxn>
              </a:cxnLst>
              <a:rect l="0" t="0" r="r" b="b"/>
              <a:pathLst>
                <a:path w="5481" h="3726">
                  <a:moveTo>
                    <a:pt x="5382" y="3726"/>
                  </a:moveTo>
                  <a:lnTo>
                    <a:pt x="99" y="3726"/>
                  </a:lnTo>
                  <a:lnTo>
                    <a:pt x="61" y="3718"/>
                  </a:lnTo>
                  <a:lnTo>
                    <a:pt x="29" y="3697"/>
                  </a:lnTo>
                  <a:lnTo>
                    <a:pt x="8" y="3666"/>
                  </a:lnTo>
                  <a:lnTo>
                    <a:pt x="0" y="3627"/>
                  </a:lnTo>
                  <a:lnTo>
                    <a:pt x="0" y="99"/>
                  </a:lnTo>
                  <a:lnTo>
                    <a:pt x="8" y="61"/>
                  </a:lnTo>
                  <a:lnTo>
                    <a:pt x="29" y="29"/>
                  </a:lnTo>
                  <a:lnTo>
                    <a:pt x="61" y="8"/>
                  </a:lnTo>
                  <a:lnTo>
                    <a:pt x="99" y="0"/>
                  </a:lnTo>
                  <a:lnTo>
                    <a:pt x="5382" y="0"/>
                  </a:lnTo>
                  <a:lnTo>
                    <a:pt x="5452" y="29"/>
                  </a:lnTo>
                  <a:lnTo>
                    <a:pt x="5481" y="99"/>
                  </a:lnTo>
                  <a:lnTo>
                    <a:pt x="5481" y="3627"/>
                  </a:lnTo>
                  <a:lnTo>
                    <a:pt x="5473" y="3666"/>
                  </a:lnTo>
                  <a:lnTo>
                    <a:pt x="5452" y="3697"/>
                  </a:lnTo>
                  <a:lnTo>
                    <a:pt x="5421" y="3718"/>
                  </a:lnTo>
                  <a:lnTo>
                    <a:pt x="5382" y="3726"/>
                  </a:lnTo>
                  <a:close/>
                </a:path>
              </a:pathLst>
            </a:custGeom>
            <a:solidFill>
              <a:srgbClr val="183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pt-BR" sz="3240">
                <a:latin typeface="+mj-lt"/>
              </a:endParaRPr>
            </a:p>
          </p:txBody>
        </p:sp>
        <p:sp>
          <p:nvSpPr>
            <p:cNvPr id="27" name="docshape243">
              <a:extLst>
                <a:ext uri="{FF2B5EF4-FFF2-40B4-BE49-F238E27FC236}">
                  <a16:creationId xmlns:a16="http://schemas.microsoft.com/office/drawing/2014/main" id="{5C4B4BC5-6222-9303-52EF-D21AF1888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" y="511"/>
              <a:ext cx="5481" cy="2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822960" lvl="1" defTabSz="164592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Char char="Ø"/>
              </a:pPr>
              <a:endParaRPr lang="pt-BR" sz="3060" b="1" dirty="0">
                <a:solidFill>
                  <a:srgbClr val="FFFFFF"/>
                </a:solidFill>
                <a:latin typeface="+mj-lt"/>
                <a:cs typeface="Arial" pitchFamily="34" charset="0"/>
              </a:endParaRPr>
            </a:p>
            <a:p>
              <a:pPr marL="822960" lvl="1" defTabSz="164592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Char char="Ø"/>
              </a:pPr>
              <a:r>
                <a:rPr lang="pt-BR" sz="3060" b="1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Ganho de capital</a:t>
              </a:r>
              <a:endParaRPr lang="pt-BR" sz="3060" b="1" dirty="0">
                <a:latin typeface="+mj-lt"/>
                <a:cs typeface="Arial" pitchFamily="34" charset="0"/>
              </a:endParaRPr>
            </a:p>
            <a:p>
              <a:pPr marL="822960" marR="1320165" lvl="1" defTabSz="1645920" fontAlgn="base">
                <a:spcBef>
                  <a:spcPts val="90"/>
                </a:spcBef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Char char="Ø"/>
              </a:pPr>
              <a:r>
                <a:rPr lang="pt-BR" sz="3060" b="1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 Herança ou doação em adiantamento da legítima</a:t>
              </a:r>
            </a:p>
            <a:p>
              <a:pPr marL="822960" marR="1320165" lvl="1" defTabSz="1645920" fontAlgn="base">
                <a:spcBef>
                  <a:spcPts val="90"/>
                </a:spcBef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Char char="Ø"/>
              </a:pPr>
              <a:r>
                <a:rPr lang="pt-BR" sz="3060" b="1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 Rendimentos recebido acumuladamente</a:t>
              </a:r>
            </a:p>
            <a:p>
              <a:pPr marL="822960" marR="2771775" indent="-617220" defTabSz="164592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pt-BR" sz="3060" b="1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          </a:t>
              </a:r>
              <a:endParaRPr lang="pt-BR" sz="3240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28" name="docshape243">
            <a:extLst>
              <a:ext uri="{FF2B5EF4-FFF2-40B4-BE49-F238E27FC236}">
                <a16:creationId xmlns:a16="http://schemas.microsoft.com/office/drawing/2014/main" id="{1FB0B67F-948B-FE1F-830A-4211C90E3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54" y="5376397"/>
            <a:ext cx="13724735" cy="364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1645920" fontAlgn="base">
              <a:spcBef>
                <a:spcPct val="0"/>
              </a:spcBef>
              <a:spcAft>
                <a:spcPts val="1800"/>
              </a:spcAft>
            </a:pPr>
            <a:endParaRPr lang="pt-BR" sz="306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662940" indent="-457200" defTabSz="164592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3240" dirty="0">
                <a:solidFill>
                  <a:srgbClr val="002060"/>
                </a:solidFill>
                <a:latin typeface="+mj-lt"/>
                <a:cs typeface="Arial" pitchFamily="34" charset="0"/>
              </a:rPr>
              <a:t>Salários </a:t>
            </a:r>
          </a:p>
          <a:p>
            <a:pPr marL="662940" indent="-457200" defTabSz="164592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3240" dirty="0">
                <a:solidFill>
                  <a:srgbClr val="002060"/>
                </a:solidFill>
                <a:latin typeface="+mj-lt"/>
                <a:cs typeface="Arial" pitchFamily="34" charset="0"/>
              </a:rPr>
              <a:t>Lucros e dividendos</a:t>
            </a:r>
          </a:p>
          <a:p>
            <a:pPr marL="662940" indent="-457200" defTabSz="164592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sz="3240" dirty="0">
                <a:solidFill>
                  <a:srgbClr val="002060"/>
                </a:solidFill>
                <a:latin typeface="+mj-lt"/>
                <a:cs typeface="Arial" pitchFamily="34" charset="0"/>
              </a:rPr>
              <a:t>Rendimentos de aplicações financeiras tributáveis </a:t>
            </a:r>
          </a:p>
          <a:p>
            <a:pPr marL="205740" defTabSz="164592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pt-BR" sz="36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Nota</a:t>
            </a:r>
            <a:r>
              <a:rPr lang="pt-BR" sz="306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:  </a:t>
            </a:r>
            <a:r>
              <a:rPr lang="pt-BR" sz="3060" dirty="0">
                <a:solidFill>
                  <a:srgbClr val="002060"/>
                </a:solidFill>
                <a:latin typeface="+mj-lt"/>
                <a:cs typeface="Arial" pitchFamily="34" charset="0"/>
              </a:rPr>
              <a:t>Os salários de R$ 50 mil mês gera desconto IRPFM a pagar, considerando que foi descontado alíquota de 27,5%</a:t>
            </a:r>
          </a:p>
          <a:p>
            <a:pPr marL="205740" defTabSz="164592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pt-BR" sz="36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96CFC81-97E9-10CB-3CA5-C16EEDF4F516}"/>
              </a:ext>
            </a:extLst>
          </p:cNvPr>
          <p:cNvSpPr txBox="1"/>
          <p:nvPr/>
        </p:nvSpPr>
        <p:spPr>
          <a:xfrm>
            <a:off x="3996610" y="5167038"/>
            <a:ext cx="1077217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40" b="1" dirty="0">
                <a:solidFill>
                  <a:srgbClr val="002060"/>
                </a:solidFill>
                <a:latin typeface="+mj-lt"/>
              </a:rPr>
              <a:t>O QUE ENTRA NO CÁLCULO DO IRPF 2026?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205D43E-C25E-0CAC-AD70-0FB49B65D3DA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024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081FA-C6D3-ABBC-184B-90BCBCD38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752E57-4F9D-02B2-3FC0-FD06316E9EDD}"/>
              </a:ext>
            </a:extLst>
          </p:cNvPr>
          <p:cNvSpPr txBox="1"/>
          <p:nvPr/>
        </p:nvSpPr>
        <p:spPr>
          <a:xfrm>
            <a:off x="685799" y="400481"/>
            <a:ext cx="11007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INFORMES IMPORTANTES - TRIBUTAÇÃO DE ALTA RENDA 2026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7952FAB5-59D1-2C62-67E6-DC4A837DA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B561FA6A-7790-9ED5-17DD-B8563DAD0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cshape242">
            <a:extLst>
              <a:ext uri="{FF2B5EF4-FFF2-40B4-BE49-F238E27FC236}">
                <a16:creationId xmlns:a16="http://schemas.microsoft.com/office/drawing/2014/main" id="{890A310F-3CD9-6F95-3EF5-90BDB6987719}"/>
              </a:ext>
            </a:extLst>
          </p:cNvPr>
          <p:cNvSpPr>
            <a:spLocks/>
          </p:cNvSpPr>
          <p:nvPr/>
        </p:nvSpPr>
        <p:spPr bwMode="auto">
          <a:xfrm>
            <a:off x="8458200" y="2555288"/>
            <a:ext cx="8630878" cy="5491434"/>
          </a:xfrm>
          <a:custGeom>
            <a:avLst/>
            <a:gdLst/>
            <a:ahLst/>
            <a:cxnLst>
              <a:cxn ang="0">
                <a:pos x="5382" y="3726"/>
              </a:cxn>
              <a:cxn ang="0">
                <a:pos x="99" y="3726"/>
              </a:cxn>
              <a:cxn ang="0">
                <a:pos x="61" y="3718"/>
              </a:cxn>
              <a:cxn ang="0">
                <a:pos x="29" y="3697"/>
              </a:cxn>
              <a:cxn ang="0">
                <a:pos x="8" y="3666"/>
              </a:cxn>
              <a:cxn ang="0">
                <a:pos x="0" y="3627"/>
              </a:cxn>
              <a:cxn ang="0">
                <a:pos x="0" y="99"/>
              </a:cxn>
              <a:cxn ang="0">
                <a:pos x="8" y="61"/>
              </a:cxn>
              <a:cxn ang="0">
                <a:pos x="29" y="29"/>
              </a:cxn>
              <a:cxn ang="0">
                <a:pos x="61" y="8"/>
              </a:cxn>
              <a:cxn ang="0">
                <a:pos x="99" y="0"/>
              </a:cxn>
              <a:cxn ang="0">
                <a:pos x="5382" y="0"/>
              </a:cxn>
              <a:cxn ang="0">
                <a:pos x="5452" y="29"/>
              </a:cxn>
              <a:cxn ang="0">
                <a:pos x="5481" y="99"/>
              </a:cxn>
              <a:cxn ang="0">
                <a:pos x="5481" y="3627"/>
              </a:cxn>
              <a:cxn ang="0">
                <a:pos x="5473" y="3666"/>
              </a:cxn>
              <a:cxn ang="0">
                <a:pos x="5452" y="3697"/>
              </a:cxn>
              <a:cxn ang="0">
                <a:pos x="5421" y="3718"/>
              </a:cxn>
              <a:cxn ang="0">
                <a:pos x="5382" y="3726"/>
              </a:cxn>
            </a:cxnLst>
            <a:rect l="0" t="0" r="r" b="b"/>
            <a:pathLst>
              <a:path w="5481" h="3726">
                <a:moveTo>
                  <a:pt x="5382" y="3726"/>
                </a:moveTo>
                <a:lnTo>
                  <a:pt x="99" y="3726"/>
                </a:lnTo>
                <a:lnTo>
                  <a:pt x="61" y="3718"/>
                </a:lnTo>
                <a:lnTo>
                  <a:pt x="29" y="3697"/>
                </a:lnTo>
                <a:lnTo>
                  <a:pt x="8" y="3666"/>
                </a:lnTo>
                <a:lnTo>
                  <a:pt x="0" y="3627"/>
                </a:lnTo>
                <a:lnTo>
                  <a:pt x="0" y="99"/>
                </a:lnTo>
                <a:lnTo>
                  <a:pt x="8" y="61"/>
                </a:lnTo>
                <a:lnTo>
                  <a:pt x="29" y="29"/>
                </a:lnTo>
                <a:lnTo>
                  <a:pt x="61" y="8"/>
                </a:lnTo>
                <a:lnTo>
                  <a:pt x="99" y="0"/>
                </a:lnTo>
                <a:lnTo>
                  <a:pt x="5382" y="0"/>
                </a:lnTo>
                <a:lnTo>
                  <a:pt x="5452" y="29"/>
                </a:lnTo>
                <a:lnTo>
                  <a:pt x="5481" y="99"/>
                </a:lnTo>
                <a:lnTo>
                  <a:pt x="5481" y="3627"/>
                </a:lnTo>
                <a:lnTo>
                  <a:pt x="5473" y="3666"/>
                </a:lnTo>
                <a:lnTo>
                  <a:pt x="5452" y="3697"/>
                </a:lnTo>
                <a:lnTo>
                  <a:pt x="5421" y="3718"/>
                </a:lnTo>
                <a:lnTo>
                  <a:pt x="5382" y="3726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/>
          <a:p>
            <a:pPr marL="514350" indent="-514350" defTabSz="1645920" fontAlgn="base">
              <a:spcBef>
                <a:spcPts val="585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PT" sz="3240" b="1" dirty="0">
                <a:solidFill>
                  <a:schemeClr val="bg1"/>
                </a:solidFill>
              </a:rPr>
              <a:t>Poupança </a:t>
            </a:r>
            <a:endParaRPr lang="pt-BR" sz="1890" dirty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pt-PT" sz="3240" b="1" dirty="0">
                <a:solidFill>
                  <a:schemeClr val="bg1"/>
                </a:solidFill>
              </a:rPr>
              <a:t> Aposentadoria e pensão de moléstia grave</a:t>
            </a:r>
          </a:p>
          <a:p>
            <a:pPr lvl="0"/>
            <a:endParaRPr lang="pt-BR" sz="1890" dirty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pt-PT" sz="3240" b="1" dirty="0">
                <a:solidFill>
                  <a:schemeClr val="bg1"/>
                </a:solidFill>
              </a:rPr>
              <a:t> Indenizações por doenças graves</a:t>
            </a:r>
          </a:p>
          <a:p>
            <a:pPr lvl="0">
              <a:buFont typeface="Wingdings" pitchFamily="2" charset="2"/>
              <a:buChar char="Ø"/>
            </a:pPr>
            <a:endParaRPr lang="pt-PT" sz="3240" b="1" dirty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pt-PT" sz="3240" b="1" dirty="0">
                <a:solidFill>
                  <a:schemeClr val="bg1"/>
                </a:solidFill>
              </a:rPr>
              <a:t> LCI (Letra de Crédito Imobiliário)</a:t>
            </a:r>
          </a:p>
          <a:p>
            <a:pPr lvl="0">
              <a:buFont typeface="Wingdings" pitchFamily="2" charset="2"/>
              <a:buChar char="Ø"/>
            </a:pPr>
            <a:endParaRPr lang="pt-PT" sz="3240" b="1" dirty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pt-PT" sz="3240" b="1" dirty="0">
                <a:solidFill>
                  <a:schemeClr val="bg1"/>
                </a:solidFill>
              </a:rPr>
              <a:t>LCA (Letra de Crédito do Agronegócio</a:t>
            </a:r>
          </a:p>
          <a:p>
            <a:pPr lvl="0">
              <a:buFont typeface="Wingdings" pitchFamily="2" charset="2"/>
              <a:buChar char="Ø"/>
            </a:pPr>
            <a:endParaRPr lang="pt-PT" sz="3240" b="1" dirty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pt-PT" sz="3240" b="1" dirty="0">
                <a:solidFill>
                  <a:schemeClr val="bg1"/>
                </a:solidFill>
              </a:rPr>
              <a:t>Ganhos de capital na venda de imóveis, exceto fora da bolsa</a:t>
            </a:r>
          </a:p>
        </p:txBody>
      </p:sp>
      <p:sp>
        <p:nvSpPr>
          <p:cNvPr id="14" name="docshape251">
            <a:extLst>
              <a:ext uri="{FF2B5EF4-FFF2-40B4-BE49-F238E27FC236}">
                <a16:creationId xmlns:a16="http://schemas.microsoft.com/office/drawing/2014/main" id="{F45FCCF4-BC8C-75DF-D04C-695171485FEF}"/>
              </a:ext>
            </a:extLst>
          </p:cNvPr>
          <p:cNvSpPr>
            <a:spLocks/>
          </p:cNvSpPr>
          <p:nvPr/>
        </p:nvSpPr>
        <p:spPr bwMode="auto">
          <a:xfrm>
            <a:off x="698528" y="4514915"/>
            <a:ext cx="6715517" cy="1257169"/>
          </a:xfrm>
          <a:custGeom>
            <a:avLst/>
            <a:gdLst/>
            <a:ahLst/>
            <a:cxnLst>
              <a:cxn ang="0">
                <a:pos x="8819" y="1027"/>
              </a:cxn>
              <a:cxn ang="0">
                <a:pos x="113" y="1027"/>
              </a:cxn>
              <a:cxn ang="0">
                <a:pos x="69" y="1018"/>
              </a:cxn>
              <a:cxn ang="0">
                <a:pos x="33" y="994"/>
              </a:cxn>
              <a:cxn ang="0">
                <a:pos x="8" y="958"/>
              </a:cxn>
              <a:cxn ang="0">
                <a:pos x="0" y="914"/>
              </a:cxn>
              <a:cxn ang="0">
                <a:pos x="0" y="113"/>
              </a:cxn>
              <a:cxn ang="0">
                <a:pos x="8" y="70"/>
              </a:cxn>
              <a:cxn ang="0">
                <a:pos x="8" y="69"/>
              </a:cxn>
              <a:cxn ang="0">
                <a:pos x="33" y="33"/>
              </a:cxn>
              <a:cxn ang="0">
                <a:pos x="69" y="9"/>
              </a:cxn>
              <a:cxn ang="0">
                <a:pos x="113" y="0"/>
              </a:cxn>
              <a:cxn ang="0">
                <a:pos x="8819" y="0"/>
              </a:cxn>
              <a:cxn ang="0">
                <a:pos x="8882" y="19"/>
              </a:cxn>
              <a:cxn ang="0">
                <a:pos x="8923" y="70"/>
              </a:cxn>
              <a:cxn ang="0">
                <a:pos x="8932" y="113"/>
              </a:cxn>
              <a:cxn ang="0">
                <a:pos x="8932" y="914"/>
              </a:cxn>
              <a:cxn ang="0">
                <a:pos x="8923" y="958"/>
              </a:cxn>
              <a:cxn ang="0">
                <a:pos x="8899" y="994"/>
              </a:cxn>
              <a:cxn ang="0">
                <a:pos x="8863" y="1018"/>
              </a:cxn>
              <a:cxn ang="0">
                <a:pos x="8819" y="1027"/>
              </a:cxn>
            </a:cxnLst>
            <a:rect l="0" t="0" r="r" b="b"/>
            <a:pathLst>
              <a:path w="8933" h="1028">
                <a:moveTo>
                  <a:pt x="8819" y="1027"/>
                </a:moveTo>
                <a:lnTo>
                  <a:pt x="113" y="1027"/>
                </a:lnTo>
                <a:lnTo>
                  <a:pt x="69" y="1018"/>
                </a:lnTo>
                <a:lnTo>
                  <a:pt x="33" y="994"/>
                </a:lnTo>
                <a:lnTo>
                  <a:pt x="8" y="958"/>
                </a:lnTo>
                <a:lnTo>
                  <a:pt x="0" y="914"/>
                </a:lnTo>
                <a:lnTo>
                  <a:pt x="0" y="113"/>
                </a:lnTo>
                <a:lnTo>
                  <a:pt x="8" y="70"/>
                </a:lnTo>
                <a:lnTo>
                  <a:pt x="8" y="69"/>
                </a:lnTo>
                <a:lnTo>
                  <a:pt x="33" y="33"/>
                </a:lnTo>
                <a:lnTo>
                  <a:pt x="69" y="9"/>
                </a:lnTo>
                <a:lnTo>
                  <a:pt x="113" y="0"/>
                </a:lnTo>
                <a:lnTo>
                  <a:pt x="8819" y="0"/>
                </a:lnTo>
                <a:lnTo>
                  <a:pt x="8882" y="19"/>
                </a:lnTo>
                <a:lnTo>
                  <a:pt x="8923" y="70"/>
                </a:lnTo>
                <a:lnTo>
                  <a:pt x="8932" y="113"/>
                </a:lnTo>
                <a:lnTo>
                  <a:pt x="8932" y="914"/>
                </a:lnTo>
                <a:lnTo>
                  <a:pt x="8923" y="958"/>
                </a:lnTo>
                <a:lnTo>
                  <a:pt x="8899" y="994"/>
                </a:lnTo>
                <a:lnTo>
                  <a:pt x="8863" y="1018"/>
                </a:lnTo>
                <a:lnTo>
                  <a:pt x="8819" y="102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EXCLUÍDOS DA BASE DE CÁLCULO </a:t>
            </a:r>
          </a:p>
          <a:p>
            <a:r>
              <a:rPr lang="pt-BR" sz="3600" b="1" dirty="0">
                <a:solidFill>
                  <a:schemeClr val="bg1"/>
                </a:solidFill>
              </a:rPr>
              <a:t>         DA TRIBUTAÇÃO MÍNIMA:</a:t>
            </a: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4A3F45D0-A652-FFE0-6A61-59823E19BB0F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6DA2277-44CD-25EB-BC7D-4891B3E3A9C1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422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A104F-DA1E-F7F3-9833-2EDD8B9F4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A9B5732A-BD9A-6F78-D019-63F93BC4E40E}"/>
              </a:ext>
            </a:extLst>
          </p:cNvPr>
          <p:cNvSpPr txBox="1"/>
          <p:nvPr/>
        </p:nvSpPr>
        <p:spPr>
          <a:xfrm>
            <a:off x="685799" y="400481"/>
            <a:ext cx="11007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INFORMES IMPORTANTES - TRIBUTAÇÃO DE ALTA RENDA 2026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39B3BA16-7130-E241-3262-10F5A95E8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31E16F5F-45D5-5754-7123-45CF7562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1621EBD-0D6E-F59B-60F6-BB1F2AD5EDD0}"/>
              </a:ext>
            </a:extLst>
          </p:cNvPr>
          <p:cNvSpPr txBox="1"/>
          <p:nvPr/>
        </p:nvSpPr>
        <p:spPr>
          <a:xfrm>
            <a:off x="736980" y="6743355"/>
            <a:ext cx="445872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" b="1" dirty="0">
                <a:solidFill>
                  <a:schemeClr val="bg1"/>
                </a:solidFill>
              </a:rPr>
              <a:t>Lucro de 100 milhões</a:t>
            </a:r>
          </a:p>
          <a:p>
            <a:r>
              <a:rPr lang="pt-BR" sz="2160" b="1" dirty="0">
                <a:solidFill>
                  <a:schemeClr val="bg1"/>
                </a:solidFill>
              </a:rPr>
              <a:t>IRPJ/CSLL = R$ 29 milhões</a:t>
            </a:r>
          </a:p>
          <a:p>
            <a:r>
              <a:rPr lang="pt-BR" sz="2160" b="1" dirty="0">
                <a:solidFill>
                  <a:schemeClr val="bg1"/>
                </a:solidFill>
              </a:rPr>
              <a:t>Alíquota efetiva: 29%</a:t>
            </a:r>
          </a:p>
        </p:txBody>
      </p:sp>
      <p:sp>
        <p:nvSpPr>
          <p:cNvPr id="17" name="docshape257">
            <a:extLst>
              <a:ext uri="{FF2B5EF4-FFF2-40B4-BE49-F238E27FC236}">
                <a16:creationId xmlns:a16="http://schemas.microsoft.com/office/drawing/2014/main" id="{A9A8840D-4E17-E2BC-9F8D-143BD6EAD284}"/>
              </a:ext>
            </a:extLst>
          </p:cNvPr>
          <p:cNvSpPr>
            <a:spLocks/>
          </p:cNvSpPr>
          <p:nvPr/>
        </p:nvSpPr>
        <p:spPr bwMode="auto">
          <a:xfrm>
            <a:off x="680192" y="1432325"/>
            <a:ext cx="16550221" cy="2949175"/>
          </a:xfrm>
          <a:custGeom>
            <a:avLst/>
            <a:gdLst/>
            <a:ahLst/>
            <a:cxnLst>
              <a:cxn ang="0">
                <a:pos x="7852" y="2990"/>
              </a:cxn>
              <a:cxn ang="0">
                <a:pos x="121" y="2990"/>
              </a:cxn>
              <a:cxn ang="0">
                <a:pos x="74" y="2981"/>
              </a:cxn>
              <a:cxn ang="0">
                <a:pos x="35" y="2955"/>
              </a:cxn>
              <a:cxn ang="0">
                <a:pos x="10" y="2916"/>
              </a:cxn>
              <a:cxn ang="0">
                <a:pos x="0" y="2869"/>
              </a:cxn>
              <a:cxn ang="0">
                <a:pos x="0" y="121"/>
              </a:cxn>
              <a:cxn ang="0">
                <a:pos x="10" y="74"/>
              </a:cxn>
              <a:cxn ang="0">
                <a:pos x="35" y="36"/>
              </a:cxn>
              <a:cxn ang="0">
                <a:pos x="74" y="10"/>
              </a:cxn>
              <a:cxn ang="0">
                <a:pos x="121" y="0"/>
              </a:cxn>
              <a:cxn ang="0">
                <a:pos x="7852" y="0"/>
              </a:cxn>
              <a:cxn ang="0">
                <a:pos x="7919" y="20"/>
              </a:cxn>
              <a:cxn ang="0">
                <a:pos x="7963" y="75"/>
              </a:cxn>
              <a:cxn ang="0">
                <a:pos x="7972" y="121"/>
              </a:cxn>
              <a:cxn ang="0">
                <a:pos x="7972" y="2869"/>
              </a:cxn>
              <a:cxn ang="0">
                <a:pos x="7963" y="2916"/>
              </a:cxn>
              <a:cxn ang="0">
                <a:pos x="7937" y="2955"/>
              </a:cxn>
              <a:cxn ang="0">
                <a:pos x="7899" y="2981"/>
              </a:cxn>
              <a:cxn ang="0">
                <a:pos x="7852" y="2990"/>
              </a:cxn>
            </a:cxnLst>
            <a:rect l="0" t="0" r="r" b="b"/>
            <a:pathLst>
              <a:path w="7973" h="2991">
                <a:moveTo>
                  <a:pt x="7852" y="2990"/>
                </a:moveTo>
                <a:lnTo>
                  <a:pt x="121" y="2990"/>
                </a:lnTo>
                <a:lnTo>
                  <a:pt x="74" y="2981"/>
                </a:lnTo>
                <a:lnTo>
                  <a:pt x="35" y="2955"/>
                </a:lnTo>
                <a:lnTo>
                  <a:pt x="10" y="2916"/>
                </a:lnTo>
                <a:lnTo>
                  <a:pt x="0" y="2869"/>
                </a:lnTo>
                <a:lnTo>
                  <a:pt x="0" y="121"/>
                </a:lnTo>
                <a:lnTo>
                  <a:pt x="10" y="74"/>
                </a:lnTo>
                <a:lnTo>
                  <a:pt x="35" y="36"/>
                </a:lnTo>
                <a:lnTo>
                  <a:pt x="74" y="10"/>
                </a:lnTo>
                <a:lnTo>
                  <a:pt x="121" y="0"/>
                </a:lnTo>
                <a:lnTo>
                  <a:pt x="7852" y="0"/>
                </a:lnTo>
                <a:lnTo>
                  <a:pt x="7919" y="20"/>
                </a:lnTo>
                <a:lnTo>
                  <a:pt x="7963" y="75"/>
                </a:lnTo>
                <a:lnTo>
                  <a:pt x="7972" y="121"/>
                </a:lnTo>
                <a:lnTo>
                  <a:pt x="7972" y="2869"/>
                </a:lnTo>
                <a:lnTo>
                  <a:pt x="7963" y="2916"/>
                </a:lnTo>
                <a:lnTo>
                  <a:pt x="7937" y="2955"/>
                </a:lnTo>
                <a:lnTo>
                  <a:pt x="7899" y="2981"/>
                </a:lnTo>
                <a:lnTo>
                  <a:pt x="7852" y="299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A RETENÇÃO NA FONTE (10%) INCIDE APENAS SOBRE </a:t>
            </a:r>
          </a:p>
          <a:p>
            <a:r>
              <a:rPr lang="pt-BR" sz="2800" b="1" dirty="0">
                <a:solidFill>
                  <a:srgbClr val="002060"/>
                </a:solidFill>
              </a:rPr>
              <a:t>DIVIDENDOS  PAGOS A:</a:t>
            </a:r>
          </a:p>
          <a:p>
            <a:endParaRPr lang="pt-BR" sz="28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</a:rPr>
              <a:t>Pessoas físicas domiciliadas no Brasil, e somente quando superiores a R$ 50 mil/mês;</a:t>
            </a:r>
          </a:p>
          <a:p>
            <a:endParaRPr lang="pt-BR" sz="28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</a:rPr>
              <a:t>Pessoas físicas ou jurídicas domiciliadas no exterior, sobre qualquer valor.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19" name="docshape254">
            <a:extLst>
              <a:ext uri="{FF2B5EF4-FFF2-40B4-BE49-F238E27FC236}">
                <a16:creationId xmlns:a16="http://schemas.microsoft.com/office/drawing/2014/main" id="{E7313077-EBD6-1040-7A7B-45AE308E0139}"/>
              </a:ext>
            </a:extLst>
          </p:cNvPr>
          <p:cNvSpPr>
            <a:spLocks/>
          </p:cNvSpPr>
          <p:nvPr/>
        </p:nvSpPr>
        <p:spPr bwMode="auto">
          <a:xfrm>
            <a:off x="674585" y="4806511"/>
            <a:ext cx="16555828" cy="2394389"/>
          </a:xfrm>
          <a:custGeom>
            <a:avLst/>
            <a:gdLst/>
            <a:ahLst/>
            <a:cxnLst>
              <a:cxn ang="0">
                <a:pos x="7862" y="3098"/>
              </a:cxn>
              <a:cxn ang="0">
                <a:pos x="111" y="3098"/>
              </a:cxn>
              <a:cxn ang="0">
                <a:pos x="68" y="3089"/>
              </a:cxn>
              <a:cxn ang="0">
                <a:pos x="32" y="3066"/>
              </a:cxn>
              <a:cxn ang="0">
                <a:pos x="9" y="3030"/>
              </a:cxn>
              <a:cxn ang="0">
                <a:pos x="0" y="2987"/>
              </a:cxn>
              <a:cxn ang="0">
                <a:pos x="0" y="110"/>
              </a:cxn>
              <a:cxn ang="0">
                <a:pos x="9" y="67"/>
              </a:cxn>
              <a:cxn ang="0">
                <a:pos x="32" y="32"/>
              </a:cxn>
              <a:cxn ang="0">
                <a:pos x="68" y="8"/>
              </a:cxn>
              <a:cxn ang="0">
                <a:pos x="111" y="0"/>
              </a:cxn>
              <a:cxn ang="0">
                <a:pos x="7862" y="0"/>
              </a:cxn>
              <a:cxn ang="0">
                <a:pos x="7923" y="18"/>
              </a:cxn>
              <a:cxn ang="0">
                <a:pos x="7964" y="68"/>
              </a:cxn>
              <a:cxn ang="0">
                <a:pos x="7972" y="110"/>
              </a:cxn>
              <a:cxn ang="0">
                <a:pos x="7972" y="2987"/>
              </a:cxn>
              <a:cxn ang="0">
                <a:pos x="7964" y="3030"/>
              </a:cxn>
              <a:cxn ang="0">
                <a:pos x="7940" y="3066"/>
              </a:cxn>
              <a:cxn ang="0">
                <a:pos x="7905" y="3089"/>
              </a:cxn>
              <a:cxn ang="0">
                <a:pos x="7862" y="3098"/>
              </a:cxn>
            </a:cxnLst>
            <a:rect l="0" t="0" r="r" b="b"/>
            <a:pathLst>
              <a:path w="7973" h="3099">
                <a:moveTo>
                  <a:pt x="7862" y="3098"/>
                </a:moveTo>
                <a:lnTo>
                  <a:pt x="111" y="3098"/>
                </a:lnTo>
                <a:lnTo>
                  <a:pt x="68" y="3089"/>
                </a:lnTo>
                <a:lnTo>
                  <a:pt x="32" y="3066"/>
                </a:lnTo>
                <a:lnTo>
                  <a:pt x="9" y="3030"/>
                </a:lnTo>
                <a:lnTo>
                  <a:pt x="0" y="2987"/>
                </a:lnTo>
                <a:lnTo>
                  <a:pt x="0" y="110"/>
                </a:lnTo>
                <a:lnTo>
                  <a:pt x="9" y="67"/>
                </a:lnTo>
                <a:lnTo>
                  <a:pt x="32" y="32"/>
                </a:lnTo>
                <a:lnTo>
                  <a:pt x="68" y="8"/>
                </a:lnTo>
                <a:lnTo>
                  <a:pt x="111" y="0"/>
                </a:lnTo>
                <a:lnTo>
                  <a:pt x="7862" y="0"/>
                </a:lnTo>
                <a:lnTo>
                  <a:pt x="7923" y="18"/>
                </a:lnTo>
                <a:lnTo>
                  <a:pt x="7964" y="68"/>
                </a:lnTo>
                <a:lnTo>
                  <a:pt x="7972" y="110"/>
                </a:lnTo>
                <a:lnTo>
                  <a:pt x="7972" y="2987"/>
                </a:lnTo>
                <a:lnTo>
                  <a:pt x="7964" y="3030"/>
                </a:lnTo>
                <a:lnTo>
                  <a:pt x="7940" y="3066"/>
                </a:lnTo>
                <a:lnTo>
                  <a:pt x="7905" y="3089"/>
                </a:lnTo>
                <a:lnTo>
                  <a:pt x="7862" y="309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Garantia de que a tributação efetiva da empresa.</a:t>
            </a:r>
          </a:p>
          <a:p>
            <a:pPr>
              <a:buFont typeface="Wingdings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</a:rPr>
              <a:t>Tributação mínima sobre o dividendo da pessoa física não será:</a:t>
            </a:r>
          </a:p>
          <a:p>
            <a:pPr>
              <a:buFont typeface="Wingdings" pitchFamily="2" charset="2"/>
              <a:buChar char="ü"/>
            </a:pPr>
            <a:r>
              <a:rPr lang="pt-BR" sz="2800" b="1" dirty="0">
                <a:solidFill>
                  <a:srgbClr val="002060"/>
                </a:solidFill>
              </a:rPr>
              <a:t>  34% nas empresas não financeiras;</a:t>
            </a:r>
          </a:p>
          <a:p>
            <a:pPr>
              <a:buFont typeface="Wingdings" pitchFamily="2" charset="2"/>
              <a:buChar char="ü"/>
            </a:pPr>
            <a:r>
              <a:rPr lang="pt-BR" sz="2800" b="1" dirty="0">
                <a:solidFill>
                  <a:srgbClr val="002060"/>
                </a:solidFill>
              </a:rPr>
              <a:t> 45% nas empresas financeiras;</a:t>
            </a:r>
          </a:p>
          <a:p>
            <a:r>
              <a:rPr lang="pt-BR" sz="2800" b="1" dirty="0">
                <a:solidFill>
                  <a:srgbClr val="002060"/>
                </a:solidFill>
              </a:rPr>
              <a:t>OBS: Se ultrapassar, haverá restituição (crédito) na declaração de ajuste da Pessoa Física.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9D761A0A-2908-FF2E-32C8-7FF5E90ADE10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F60D6FD8-2448-44DC-30EC-12F7C3D41E8B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2628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F5F0B-359E-4663-9EC7-12853BE51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1DF0166C-267F-49B5-39F3-F18A0F3A6658}"/>
              </a:ext>
            </a:extLst>
          </p:cNvPr>
          <p:cNvSpPr txBox="1"/>
          <p:nvPr/>
        </p:nvSpPr>
        <p:spPr>
          <a:xfrm>
            <a:off x="736979" y="266198"/>
            <a:ext cx="11007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REDUÇÃO DA TRIBUTAÇÃO – IRPF PARA 2026</a:t>
            </a:r>
            <a:b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Lei nº 15.191 de 12/08/2025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471EE09F-E957-02D0-8F4C-7716107A2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6C248955-005F-82B0-4765-93D54F010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EF2E5B-84D2-FA04-79B1-189080B2BCEE}"/>
              </a:ext>
            </a:extLst>
          </p:cNvPr>
          <p:cNvSpPr txBox="1"/>
          <p:nvPr/>
        </p:nvSpPr>
        <p:spPr>
          <a:xfrm>
            <a:off x="736980" y="6743355"/>
            <a:ext cx="445872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" b="1" dirty="0">
                <a:solidFill>
                  <a:schemeClr val="bg1"/>
                </a:solidFill>
              </a:rPr>
              <a:t>Lucro de 100 milhões</a:t>
            </a:r>
          </a:p>
          <a:p>
            <a:r>
              <a:rPr lang="pt-BR" sz="2160" b="1" dirty="0">
                <a:solidFill>
                  <a:schemeClr val="bg1"/>
                </a:solidFill>
              </a:rPr>
              <a:t>IRPJ/CSLL = R$ 29 milhões</a:t>
            </a:r>
          </a:p>
          <a:p>
            <a:r>
              <a:rPr lang="pt-BR" sz="2160" b="1" dirty="0">
                <a:solidFill>
                  <a:schemeClr val="bg1"/>
                </a:solidFill>
              </a:rPr>
              <a:t>Alíquota efetiva: 29%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38F3930-44B4-0801-B545-01276202BD87}"/>
              </a:ext>
            </a:extLst>
          </p:cNvPr>
          <p:cNvSpPr txBox="1"/>
          <p:nvPr/>
        </p:nvSpPr>
        <p:spPr>
          <a:xfrm>
            <a:off x="880181" y="1936045"/>
            <a:ext cx="16350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 algn="just">
              <a:buAutoNum type="alphaLcParenR"/>
            </a:pPr>
            <a:r>
              <a:rPr lang="pt-BR" sz="2400" dirty="0">
                <a:latin typeface="Arial Black" pitchFamily="34" charset="0"/>
              </a:rPr>
              <a:t>Isenção do Imposto de Renda na Declaração de Ajuste Anual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‘DAA’ </a:t>
            </a:r>
            <a:r>
              <a:rPr lang="pt-BR" sz="2400" dirty="0">
                <a:latin typeface="Arial Black" pitchFamily="34" charset="0"/>
              </a:rPr>
              <a:t>para quem ganha até R$ 5.000, mês e redução decrescente até R$ 7.350, acima, aplica-se a regra antiga, ou seja, alíquotas de 7,5%; 15%; 22,5% e 27,5% - aplicando o redutor da tabela da RFB.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EA01D1-2F0B-AFF7-38BA-30D8243FFF2F}"/>
              </a:ext>
            </a:extLst>
          </p:cNvPr>
          <p:cNvSpPr txBox="1"/>
          <p:nvPr/>
        </p:nvSpPr>
        <p:spPr>
          <a:xfrm>
            <a:off x="152400" y="4606111"/>
            <a:ext cx="1707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 algn="just"/>
            <a:r>
              <a:rPr lang="pt-BR" sz="2400" dirty="0">
                <a:latin typeface="Arial Black" pitchFamily="34" charset="0"/>
              </a:rPr>
              <a:t>	As </a:t>
            </a:r>
            <a:r>
              <a:rPr lang="pt-BR" sz="2400" dirty="0" err="1">
                <a:latin typeface="Arial Black" pitchFamily="34" charset="0"/>
              </a:rPr>
              <a:t>PF’s</a:t>
            </a:r>
            <a:r>
              <a:rPr lang="pt-BR" sz="2400" dirty="0">
                <a:latin typeface="Arial Black" pitchFamily="34" charset="0"/>
              </a:rPr>
              <a:t> estarão sujeitas à retenção na fonte a partir de janeiro de 2026, a PF que supere ganho de R$ 50.000, mês. Neste caso deverá efetuar a retenção do IR sobre o pagamento à alíquota de 10%</a:t>
            </a:r>
            <a:endParaRPr lang="pt-BR" sz="24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268EF5A-06FC-BC3D-5CC2-73D827B8B12C}"/>
              </a:ext>
            </a:extLst>
          </p:cNvPr>
          <p:cNvSpPr txBox="1"/>
          <p:nvPr/>
        </p:nvSpPr>
        <p:spPr>
          <a:xfrm>
            <a:off x="731075" y="6117258"/>
            <a:ext cx="16493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  <a:latin typeface="Arial Black" pitchFamily="34" charset="0"/>
              </a:rPr>
              <a:t>REGRA</a:t>
            </a:r>
            <a:r>
              <a:rPr lang="pt-BR" sz="2800" dirty="0">
                <a:latin typeface="Arial Black" pitchFamily="34" charset="0"/>
              </a:rPr>
              <a:t> -</a:t>
            </a:r>
            <a:r>
              <a:rPr lang="pt-BR" sz="2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pt-BR" sz="2800" dirty="0">
                <a:latin typeface="Arial Black" pitchFamily="34" charset="0"/>
              </a:rPr>
              <a:t>Quem ganha até R$ 600.000 no ano ou R$ 50.000, no mês estar ISENTO.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D93D3E6-2475-745F-EC20-8236A18C2914}"/>
              </a:ext>
            </a:extLst>
          </p:cNvPr>
          <p:cNvSpPr txBox="1"/>
          <p:nvPr/>
        </p:nvSpPr>
        <p:spPr>
          <a:xfrm>
            <a:off x="755139" y="3829821"/>
            <a:ext cx="1168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/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LUCROS E DIVIDENDOS PAGOS A PESSOA FÍSICA NO PAÍS 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11A0A614-2860-25BC-A3FB-FAE8CF4892CA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F9785032-9961-0B80-9AE3-B27CC254B6C5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9063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B892E-CAB0-EAD5-B516-E61DDCD4E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F191E1-22D4-E204-18CB-CD5B2EAC2108}"/>
              </a:ext>
            </a:extLst>
          </p:cNvPr>
          <p:cNvSpPr txBox="1"/>
          <p:nvPr/>
        </p:nvSpPr>
        <p:spPr>
          <a:xfrm>
            <a:off x="852031" y="443925"/>
            <a:ext cx="11007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PRAZO E HIPÓTESE DE AFASTAMENTO DA TRIBUTAÇÃO DO IRRF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FDAABD2F-E9FE-9DBB-E6C7-9F1EFB7FF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E3CC290D-D816-A880-858E-E5C0C6BA1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D94BC6E-96DB-5D6F-B3A0-C7B888F62D86}"/>
              </a:ext>
            </a:extLst>
          </p:cNvPr>
          <p:cNvSpPr txBox="1"/>
          <p:nvPr/>
        </p:nvSpPr>
        <p:spPr>
          <a:xfrm>
            <a:off x="736979" y="2020078"/>
            <a:ext cx="164934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 algn="just">
              <a:buFont typeface="Wingdings" pitchFamily="2" charset="2"/>
              <a:buChar char="Ø"/>
            </a:pPr>
            <a:r>
              <a:rPr lang="pt-BR" sz="2800" dirty="0">
                <a:latin typeface="Arial Black" pitchFamily="34" charset="0"/>
              </a:rPr>
              <a:t>O prazo para reconhecimento do IRRF é até o último dia útil do segundo decêndio do mês subsequente ao mês da ocorrência do fato gerador. </a:t>
            </a:r>
            <a:r>
              <a:rPr lang="pt-BR" dirty="0">
                <a:solidFill>
                  <a:srgbClr val="0000FF"/>
                </a:solidFill>
                <a:latin typeface="Arial Black" pitchFamily="34" charset="0"/>
              </a:rPr>
              <a:t>(Lei nº 11.196/96/2005, art.70, § I, alínea e).</a:t>
            </a:r>
            <a:endParaRPr lang="pt-BR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8A4C129-83FC-F509-B40D-0E96779D142C}"/>
              </a:ext>
            </a:extLst>
          </p:cNvPr>
          <p:cNvSpPr txBox="1"/>
          <p:nvPr/>
        </p:nvSpPr>
        <p:spPr>
          <a:xfrm>
            <a:off x="736979" y="3915595"/>
            <a:ext cx="164934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>
              <a:buFont typeface="Wingdings" pitchFamily="2" charset="2"/>
              <a:buChar char="Ø"/>
            </a:pP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Lucros e dividendos pagos a uma PF no valor inferior R$ 50.000,</a:t>
            </a:r>
          </a:p>
          <a:p>
            <a:pPr marL="617220" indent="-617220"/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     no mesmo mês, independente do ano em que foi apurado ou distribuído. </a:t>
            </a:r>
          </a:p>
          <a:p>
            <a:pPr marL="617220" indent="-617220"/>
            <a:endParaRPr lang="pt-BR" sz="2400" dirty="0">
              <a:solidFill>
                <a:srgbClr val="0000FF"/>
              </a:solidFill>
              <a:latin typeface="Arial Black" pitchFamily="34" charset="0"/>
            </a:endParaRPr>
          </a:p>
          <a:p>
            <a:pPr marL="617220" indent="-617220" algn="just">
              <a:buFont typeface="Wingdings" pitchFamily="2" charset="2"/>
              <a:buChar char="Ø"/>
            </a:pP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Para os lucros e dividendos apurados até o ano calendário de 2025, cuja distribuição fora aprovado até 31/12/2025,desde a distribuição tenha sido aprovado até 31-12-2025, em conformidade com cronograma de pagamento até 2028. </a:t>
            </a:r>
            <a:r>
              <a:rPr lang="pt-BR" dirty="0">
                <a:latin typeface="Arial Black" pitchFamily="34" charset="0"/>
              </a:rPr>
              <a:t>(legislação civil/empresarial), induz que a ATA seja ‘aprovado” e o cronograma (Anexo), registrado. </a:t>
            </a:r>
            <a:endParaRPr lang="pt-BR" sz="2400" dirty="0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A2162345-BE64-6947-6EAD-79AD9822C7BF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8CFF747-C069-8705-F0C4-36E824A4AD80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7319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0785C-B72B-C726-CA8D-08DB4DE82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366F24-348E-555E-3C2B-286C38F2CF6C}"/>
              </a:ext>
            </a:extLst>
          </p:cNvPr>
          <p:cNvSpPr txBox="1"/>
          <p:nvPr/>
        </p:nvSpPr>
        <p:spPr>
          <a:xfrm>
            <a:off x="852031" y="443925"/>
            <a:ext cx="11007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REGRAS DO AFASTAMENTO DA TRIBUTAÇÃO DO IRRF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6D9F5053-3809-D551-65B6-0AA903EC2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C9E14BED-46B4-9287-6173-5EFC94DEC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A9001D9-0AE3-8495-1AE6-1E4CC07F05A5}"/>
              </a:ext>
            </a:extLst>
          </p:cNvPr>
          <p:cNvSpPr txBox="1"/>
          <p:nvPr/>
        </p:nvSpPr>
        <p:spPr>
          <a:xfrm>
            <a:off x="852031" y="1770648"/>
            <a:ext cx="16378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>
              <a:buFont typeface="Wingdings" pitchFamily="2" charset="2"/>
              <a:buChar char="Ø"/>
            </a:pP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A distribuição segue às normas de direito privado. Nas S/</a:t>
            </a:r>
            <a:r>
              <a:rPr lang="pt-BR" sz="2400" dirty="0" err="1">
                <a:solidFill>
                  <a:srgbClr val="0000FF"/>
                </a:solidFill>
                <a:latin typeface="Arial Black" pitchFamily="34" charset="0"/>
              </a:rPr>
              <a:t>A’s</a:t>
            </a: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, aprovação dar-se-á pela assembléia-geral e demais PJ, por reunião de sócios, ambas, com registro de Ata e Anexo com registro em órgão competente, aprovada até 31/12/2025. </a:t>
            </a:r>
          </a:p>
          <a:p>
            <a:r>
              <a:rPr lang="pt-BR" dirty="0">
                <a:latin typeface="Arial Black" pitchFamily="34" charset="0"/>
              </a:rPr>
              <a:t> Art. 132 e 176 da Lei nº 6.404/76, art. 1078 do Código Civil e Resoluções do CFC).</a:t>
            </a:r>
            <a:endParaRPr lang="pt-BR" sz="2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F07B166-4DD2-7F42-F73D-8B187BA449E4}"/>
              </a:ext>
            </a:extLst>
          </p:cNvPr>
          <p:cNvSpPr txBox="1"/>
          <p:nvPr/>
        </p:nvSpPr>
        <p:spPr>
          <a:xfrm>
            <a:off x="852032" y="4533900"/>
            <a:ext cx="16378382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>
                <a:latin typeface="Arial Black" pitchFamily="34" charset="0"/>
              </a:rPr>
              <a:t>Outra condição do afastamento para não tributação segundo código civil, são; pagamento, crédito, emprego ou entrega.</a:t>
            </a:r>
          </a:p>
          <a:p>
            <a:pPr marL="617220" indent="-617220">
              <a:lnSpc>
                <a:spcPct val="150000"/>
              </a:lnSpc>
              <a:buAutoNum type="alphaLcParenR"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Pagamento é a efetiva transferência de valores em dinheiro ou equivalente ao sócio ou acionista.</a:t>
            </a:r>
          </a:p>
          <a:p>
            <a:pPr marL="617220" indent="-617220">
              <a:lnSpc>
                <a:spcPct val="150000"/>
              </a:lnSpc>
              <a:buAutoNum type="alphaLcParenR"/>
            </a:pPr>
            <a:r>
              <a:rPr lang="pt-BR" sz="2000" dirty="0">
                <a:latin typeface="Arial Black" pitchFamily="34" charset="0"/>
              </a:rPr>
              <a:t>Crédito é o lançamento contábil ou reconhecimento de um direito de recebimento pelo beneficiário.</a:t>
            </a:r>
          </a:p>
          <a:p>
            <a:pPr marL="617220" indent="-617220">
              <a:lnSpc>
                <a:spcPct val="150000"/>
              </a:lnSpc>
              <a:buAutoNum type="alphaLcParenR"/>
            </a:pPr>
            <a:r>
              <a:rPr lang="pt-BR" sz="2000" dirty="0">
                <a:solidFill>
                  <a:srgbClr val="0000FF"/>
                </a:solidFill>
                <a:latin typeface="Arial Black" pitchFamily="34" charset="0"/>
              </a:rPr>
              <a:t>Emprego é a utilização dos valores em benefício do beneficiário,  ainda que não haja saída de recursos.</a:t>
            </a:r>
          </a:p>
          <a:p>
            <a:pPr marL="617220" indent="-617220">
              <a:lnSpc>
                <a:spcPct val="150000"/>
              </a:lnSpc>
              <a:buAutoNum type="alphaLcParenR"/>
            </a:pPr>
            <a:r>
              <a:rPr lang="pt-BR" sz="2000" dirty="0">
                <a:solidFill>
                  <a:srgbClr val="7030A0"/>
                </a:solidFill>
                <a:latin typeface="Arial Black" pitchFamily="34" charset="0"/>
              </a:rPr>
              <a:t>Entrega é a efetiva transferência física ou formal dos valores ao beneficiário. </a:t>
            </a:r>
            <a:endParaRPr lang="pt-BR" sz="2000" dirty="0">
              <a:solidFill>
                <a:srgbClr val="0000FF"/>
              </a:solidFill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6F34C7B-E520-0F1E-84B1-3A8D798966B9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06338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6935D-9E0C-8D4C-8716-9DA2E659D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9336D980-EEDA-B5E0-EFCE-782A07F7C960}"/>
              </a:ext>
            </a:extLst>
          </p:cNvPr>
          <p:cNvSpPr txBox="1"/>
          <p:nvPr/>
        </p:nvSpPr>
        <p:spPr>
          <a:xfrm>
            <a:off x="852031" y="443925"/>
            <a:ext cx="11007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REGRAS DO AFASTAMENTO DA TRIBUTAÇÃO DO IRRF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625A6599-8A6B-FC67-C19B-192B3B8D9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DAC4474A-500F-BC33-B337-2EDA2B0AD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FE0BEAC-AD00-0FAF-D199-D8E1CEA06B7C}"/>
              </a:ext>
            </a:extLst>
          </p:cNvPr>
          <p:cNvSpPr txBox="1"/>
          <p:nvPr/>
        </p:nvSpPr>
        <p:spPr>
          <a:xfrm>
            <a:off x="685800" y="2069875"/>
            <a:ext cx="16655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 algn="just">
              <a:buFont typeface="Wingdings" pitchFamily="2" charset="2"/>
              <a:buChar char="Ø"/>
            </a:pP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O valor dos lucros ou dividendos devem ser registrados no (passivo circulante e não-circulante)conforme cronograma de pagamento conf. (anexo) </a:t>
            </a:r>
            <a:r>
              <a:rPr lang="pt-BR" sz="2400" dirty="0">
                <a:latin typeface="Arial Black" pitchFamily="34" charset="0"/>
              </a:rPr>
              <a:t>(art. 9º da Lei nº 9.249/1995</a:t>
            </a: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) 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CB8F45-90BF-548B-AFF3-5DB6BD972D7F}"/>
              </a:ext>
            </a:extLst>
          </p:cNvPr>
          <p:cNvSpPr txBox="1"/>
          <p:nvPr/>
        </p:nvSpPr>
        <p:spPr>
          <a:xfrm>
            <a:off x="852031" y="3492489"/>
            <a:ext cx="16488912" cy="1429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Arial Black" pitchFamily="34" charset="0"/>
              </a:rPr>
              <a:t>Em relação aos lucros apurados até 2025, para atender os critérios pela Lei nº 15.270/2025, a empresa </a:t>
            </a:r>
            <a:r>
              <a:rPr lang="pt-BR" sz="2000" u="sng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PODERÁ</a:t>
            </a:r>
            <a:r>
              <a:rPr lang="pt-BR" sz="2000" dirty="0">
                <a:latin typeface="Arial Black" pitchFamily="34" charset="0"/>
              </a:rPr>
              <a:t> elaborar um </a:t>
            </a:r>
            <a:r>
              <a:rPr lang="pt-BR" sz="2000" dirty="0">
                <a:solidFill>
                  <a:schemeClr val="accent2"/>
                </a:solidFill>
                <a:latin typeface="Arial Black" pitchFamily="34" charset="0"/>
              </a:rPr>
              <a:t>balanço intermediário ou balancete de verificação </a:t>
            </a:r>
            <a:r>
              <a:rPr lang="pt-BR" sz="2000" dirty="0">
                <a:latin typeface="Arial Black" pitchFamily="34" charset="0"/>
              </a:rPr>
              <a:t>de janeiro a novembro de 2025, se aprovado até 31/12/2025.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F0C7D6E-F35D-B0B6-6C5C-3CAE749329A2}"/>
              </a:ext>
            </a:extLst>
          </p:cNvPr>
          <p:cNvSpPr txBox="1"/>
          <p:nvPr/>
        </p:nvSpPr>
        <p:spPr>
          <a:xfrm>
            <a:off x="852031" y="5511595"/>
            <a:ext cx="16172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 algn="just">
              <a:buFont typeface="Wingdings" pitchFamily="2" charset="2"/>
              <a:buChar char="Ø"/>
            </a:pP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O pagamento dos lucros ou dividendos devem ser no Código da Receita Federal ‘</a:t>
            </a:r>
            <a:r>
              <a:rPr lang="pt-BR" sz="2400" dirty="0">
                <a:solidFill>
                  <a:schemeClr val="accent2"/>
                </a:solidFill>
                <a:latin typeface="Arial Black" pitchFamily="34" charset="0"/>
              </a:rPr>
              <a:t>1841’ - IRRF – ‘Lucros ou Dividendos e Retido na Fonte’ </a:t>
            </a: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(ato declaratório RFB nº 30 de 11/12/2025)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17BAB4A-1612-6743-8F69-3FC160A9CC39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E5428365-A47C-E729-0BC8-30643CC55874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65850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85EC5-48A5-A6B7-F0CC-096B63976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C325FF-CF3D-B2AA-D627-B19692491603}"/>
              </a:ext>
            </a:extLst>
          </p:cNvPr>
          <p:cNvSpPr txBox="1"/>
          <p:nvPr/>
        </p:nvSpPr>
        <p:spPr>
          <a:xfrm>
            <a:off x="852031" y="443925"/>
            <a:ext cx="11007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REGRAS PARA O SIMPLES NACIONAL LEI Nº 15.270/2025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A20C24C8-FBEA-7971-00E3-39186E6F0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630B3B2D-1229-D54D-5769-5002DF09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B5461AC-8C7E-056C-52E0-D16B4E07F2A8}"/>
              </a:ext>
            </a:extLst>
          </p:cNvPr>
          <p:cNvSpPr txBox="1"/>
          <p:nvPr/>
        </p:nvSpPr>
        <p:spPr>
          <a:xfrm>
            <a:off x="609600" y="1662744"/>
            <a:ext cx="164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O IRRF dos lucros e dividendos também se aplica as empresas do simples nacional, com vigência a partir de 2026 à alíquota de 10% quando se tratar de pagamento a mesma pessoa que supere R$ 50.000, em um mesmo mês.  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FBDAD88-AC87-0BC8-EE5D-1B8B2E716412}"/>
              </a:ext>
            </a:extLst>
          </p:cNvPr>
          <p:cNvSpPr txBox="1"/>
          <p:nvPr/>
        </p:nvSpPr>
        <p:spPr>
          <a:xfrm>
            <a:off x="580839" y="3206390"/>
            <a:ext cx="16459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latin typeface="Arial Black" pitchFamily="34" charset="0"/>
              </a:rPr>
              <a:t>A Lei nº 15.270/2025, a isenção prevista no art. 14 LC nº 123/06, </a:t>
            </a:r>
            <a:r>
              <a:rPr lang="pt-BR" sz="2400" dirty="0">
                <a:solidFill>
                  <a:schemeClr val="accent2"/>
                </a:solidFill>
                <a:latin typeface="Arial Black" pitchFamily="34" charset="0"/>
              </a:rPr>
              <a:t>deixou  de ser aplicada.</a:t>
            </a:r>
            <a:r>
              <a:rPr lang="pt-BR" sz="2400" dirty="0">
                <a:latin typeface="Arial Black" pitchFamily="34" charset="0"/>
              </a:rPr>
              <a:t> Os lucros pagos a uma PF estão sujeitos a retenção na fonte do IRRF, quando do pagamento supere R$ 50.000, no mês. Ressalvado a regra do lucro apurado até 31/12/2025, conforme regras.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2EE34C-1ABB-A4E3-FDAB-C2644D725438}"/>
              </a:ext>
            </a:extLst>
          </p:cNvPr>
          <p:cNvSpPr txBox="1"/>
          <p:nvPr/>
        </p:nvSpPr>
        <p:spPr>
          <a:xfrm>
            <a:off x="580838" y="5157537"/>
            <a:ext cx="16459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Fica o embate jurídico quanto: a Lei ordinária nº 15.270/2025,</a:t>
            </a:r>
          </a:p>
          <a:p>
            <a:pPr marL="457200" indent="-4572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Observação  da  CF/88,  </a:t>
            </a:r>
            <a:r>
              <a:rPr lang="pt-BR" sz="2400" dirty="0" err="1">
                <a:solidFill>
                  <a:srgbClr val="002060"/>
                </a:solidFill>
                <a:latin typeface="Arial Black" pitchFamily="34" charset="0"/>
              </a:rPr>
              <a:t>arts</a:t>
            </a: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. 142 a 162. </a:t>
            </a:r>
          </a:p>
          <a:p>
            <a:pPr marL="457200" indent="-4572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  <a:highlight>
                  <a:srgbClr val="FFFF00"/>
                </a:highlight>
                <a:latin typeface="Arial Black" pitchFamily="34" charset="0"/>
              </a:rPr>
              <a:t>LC 123/06, </a:t>
            </a:r>
            <a:r>
              <a:rPr lang="pt-BR" sz="1600" dirty="0">
                <a:solidFill>
                  <a:srgbClr val="002060"/>
                </a:solidFill>
                <a:highlight>
                  <a:srgbClr val="FFFF00"/>
                </a:highlight>
                <a:latin typeface="Arial Black" pitchFamily="34" charset="0"/>
              </a:rPr>
              <a:t>(ART</a:t>
            </a:r>
            <a:r>
              <a:rPr lang="pt-BR" sz="2400" dirty="0">
                <a:solidFill>
                  <a:srgbClr val="002060"/>
                </a:solidFill>
                <a:highlight>
                  <a:srgbClr val="FFFF00"/>
                </a:highlight>
                <a:latin typeface="Arial Black" pitchFamily="34" charset="0"/>
              </a:rPr>
              <a:t>.</a:t>
            </a:r>
            <a:r>
              <a:rPr lang="pt-BR" sz="1600" dirty="0">
                <a:solidFill>
                  <a:srgbClr val="002060"/>
                </a:solidFill>
                <a:highlight>
                  <a:srgbClr val="FFFF00"/>
                </a:highlight>
                <a:latin typeface="Arial Black" pitchFamily="34" charset="0"/>
              </a:rPr>
              <a:t>14).</a:t>
            </a:r>
            <a:r>
              <a:rPr lang="pt-BR" sz="2400" dirty="0">
                <a:solidFill>
                  <a:srgbClr val="002060"/>
                </a:solidFill>
                <a:highlight>
                  <a:srgbClr val="FFFF00"/>
                </a:highlight>
                <a:latin typeface="Arial Black" pitchFamily="34" charset="0"/>
              </a:rPr>
              <a:t> </a:t>
            </a:r>
          </a:p>
          <a:p>
            <a:pPr marL="457200" indent="-457200" algn="just">
              <a:buAutoNum type="alphaLcParenR"/>
            </a:pP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Código Civil –</a:t>
            </a:r>
            <a:r>
              <a:rPr lang="pt-BR" sz="2400" dirty="0" err="1">
                <a:solidFill>
                  <a:srgbClr val="002060"/>
                </a:solidFill>
                <a:latin typeface="Arial Black" pitchFamily="34" charset="0"/>
              </a:rPr>
              <a:t>art.s</a:t>
            </a: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 180 a 184; d) Regras contábeis (ITG 1.000 e 2000 e) Lei das S/As –art. 176. 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C5853BB-77A1-9D6A-EBDE-248240610B54}"/>
              </a:ext>
            </a:extLst>
          </p:cNvPr>
          <p:cNvSpPr/>
          <p:nvPr/>
        </p:nvSpPr>
        <p:spPr>
          <a:xfrm>
            <a:off x="-1084217" y="8343900"/>
            <a:ext cx="3370218" cy="2278878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00EF00B2-3567-E007-BE29-625982D50EE1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41783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CA7A9-C33D-9786-3737-BC2064171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D2112E0E-FBCF-BB32-8281-68D7EDFCA873}"/>
              </a:ext>
            </a:extLst>
          </p:cNvPr>
          <p:cNvSpPr txBox="1"/>
          <p:nvPr/>
        </p:nvSpPr>
        <p:spPr>
          <a:xfrm>
            <a:off x="852031" y="443925"/>
            <a:ext cx="110070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FATOR DE REDUÇÃO DA TRIBUTAÇÃO MÍNIMA - IRPFM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BCB18239-18D7-3DB2-FD87-D3DC298BA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9A3C85AC-D23A-2B4E-A4C6-4B951362B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B9D13D4-4063-97B5-384E-EFE1CD7E8453}"/>
              </a:ext>
            </a:extLst>
          </p:cNvPr>
          <p:cNvSpPr txBox="1"/>
          <p:nvPr/>
        </p:nvSpPr>
        <p:spPr>
          <a:xfrm>
            <a:off x="852030" y="2081972"/>
            <a:ext cx="16216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itchFamily="34" charset="0"/>
              </a:rPr>
              <a:t>REGRA -</a:t>
            </a:r>
            <a:r>
              <a:rPr lang="pt-BR" sz="2400" dirty="0">
                <a:latin typeface="Arial Black" pitchFamily="34" charset="0"/>
              </a:rPr>
              <a:t> A soma das (2) duas alíquotas efetivas (PJ + PF), </a:t>
            </a:r>
          </a:p>
          <a:p>
            <a:r>
              <a:rPr lang="pt-BR" sz="2400" dirty="0">
                <a:latin typeface="Arial Black" pitchFamily="34" charset="0"/>
              </a:rPr>
              <a:t>que ultrapassar 34%, valor limite de carga tributária para empresas não financeiras.</a:t>
            </a:r>
          </a:p>
          <a:p>
            <a:endParaRPr lang="pt-BR" sz="2400" dirty="0">
              <a:latin typeface="Arial Black" pitchFamily="34" charset="0"/>
            </a:endParaRPr>
          </a:p>
          <a:p>
            <a:r>
              <a:rPr lang="pt-BR" sz="2400" dirty="0">
                <a:solidFill>
                  <a:srgbClr val="0070C0"/>
                </a:solidFill>
                <a:latin typeface="Arial Black" pitchFamily="34" charset="0"/>
              </a:rPr>
              <a:t>Alíquota Efetiva da PJ </a:t>
            </a:r>
            <a:r>
              <a:rPr lang="pt-BR" sz="2400" dirty="0">
                <a:latin typeface="Arial Black" pitchFamily="34" charset="0"/>
              </a:rPr>
              <a:t>= </a:t>
            </a:r>
            <a:r>
              <a:rPr lang="pt-BR" sz="2400" u="sng" dirty="0">
                <a:latin typeface="Arial Black" pitchFamily="34" charset="0"/>
              </a:rPr>
              <a:t>IRPJ + CSLL devido </a:t>
            </a:r>
          </a:p>
          <a:p>
            <a:pPr marL="342900" indent="-342900"/>
            <a:r>
              <a:rPr lang="pt-BR" sz="2400" dirty="0">
                <a:latin typeface="Arial Black" pitchFamily="34" charset="0"/>
              </a:rPr>
              <a:t>                                             Lucro Contábil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C98204-CB7C-06CC-87CF-7F0FFB058776}"/>
              </a:ext>
            </a:extLst>
          </p:cNvPr>
          <p:cNvSpPr txBox="1"/>
          <p:nvPr/>
        </p:nvSpPr>
        <p:spPr>
          <a:xfrm>
            <a:off x="852030" y="4470522"/>
            <a:ext cx="16216770" cy="114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pt-BR" sz="2400" dirty="0">
                <a:latin typeface="Arial Black" pitchFamily="34" charset="0"/>
              </a:rPr>
              <a:t>lucro contábil é o lucro operacional, antes dos tributos;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t-BR" sz="2400" dirty="0">
                <a:latin typeface="Arial Black" pitchFamily="34" charset="0"/>
              </a:rPr>
              <a:t>Um fator que impacta na alíquota é o prejuízo fiscal e receitas não tributadas. </a:t>
            </a:r>
            <a:endParaRPr lang="pt-BR" sz="2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BE047A-FA4B-4BFC-E61B-3F637A63777A}"/>
              </a:ext>
            </a:extLst>
          </p:cNvPr>
          <p:cNvSpPr txBox="1"/>
          <p:nvPr/>
        </p:nvSpPr>
        <p:spPr>
          <a:xfrm>
            <a:off x="852029" y="6252000"/>
            <a:ext cx="1621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highlight>
                  <a:srgbClr val="FFFF00"/>
                </a:highlight>
                <a:latin typeface="Arial Black" pitchFamily="34" charset="0"/>
              </a:rPr>
              <a:t>REGRA-</a:t>
            </a:r>
            <a:r>
              <a:rPr lang="pt-BR" sz="2400" dirty="0">
                <a:solidFill>
                  <a:srgbClr val="0070C0"/>
                </a:solidFill>
                <a:latin typeface="Arial Black" pitchFamily="34" charset="0"/>
              </a:rPr>
              <a:t> Alíquota Efetiva da PF </a:t>
            </a:r>
            <a:r>
              <a:rPr lang="pt-BR" sz="2400" dirty="0">
                <a:latin typeface="Arial Black" pitchFamily="34" charset="0"/>
              </a:rPr>
              <a:t>= </a:t>
            </a:r>
            <a:r>
              <a:rPr lang="pt-BR" sz="2400" u="sng" dirty="0">
                <a:latin typeface="Arial Black" pitchFamily="34" charset="0"/>
              </a:rPr>
              <a:t>IRPF</a:t>
            </a:r>
            <a:r>
              <a:rPr lang="pt-BR" sz="2400" u="sng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M</a:t>
            </a:r>
          </a:p>
          <a:p>
            <a:r>
              <a:rPr lang="pt-BR" sz="2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                         </a:t>
            </a:r>
            <a:r>
              <a:rPr lang="pt-BR" sz="2400" dirty="0">
                <a:latin typeface="Arial Black" pitchFamily="34" charset="0"/>
              </a:rPr>
              <a:t> Lucros Recebidos</a:t>
            </a:r>
          </a:p>
          <a:p>
            <a:pPr algn="just"/>
            <a:endParaRPr lang="pt-BR" sz="2400" dirty="0">
              <a:solidFill>
                <a:schemeClr val="accent5"/>
              </a:solidFill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542DC73-02F4-A21B-4B82-BAD73B1480FA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FB9D82F0-B678-91D3-F342-EB0193F0039A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0522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C2E0A-1026-7B73-265C-72656AD42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84B532D-D756-6E76-890B-6643EC14B3F0}"/>
              </a:ext>
            </a:extLst>
          </p:cNvPr>
          <p:cNvSpPr txBox="1"/>
          <p:nvPr/>
        </p:nvSpPr>
        <p:spPr>
          <a:xfrm>
            <a:off x="685800" y="289535"/>
            <a:ext cx="11007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FATOR DE REDUÇÃO PARA – PF ANUAL 2026</a:t>
            </a:r>
            <a:b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EXEMPLO: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D47623FC-E531-8422-F576-E7BCE5718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AD8AEAE7-5A97-19E5-D5B5-D440F35B2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DD21613-B8FC-9CF2-3A49-BF2FD8E85DB8}"/>
              </a:ext>
            </a:extLst>
          </p:cNvPr>
          <p:cNvSpPr txBox="1"/>
          <p:nvPr/>
        </p:nvSpPr>
        <p:spPr>
          <a:xfrm>
            <a:off x="685800" y="1478258"/>
            <a:ext cx="1654461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pt-BR" sz="2800" dirty="0">
                <a:latin typeface="Arial Black" pitchFamily="34" charset="0"/>
              </a:rPr>
              <a:t>A empresa ‘XML Ltda’., tem lucro contábil de R$ 1.200.000, com apuração dos tributos: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solidFill>
                  <a:srgbClr val="7030A0"/>
                </a:solidFill>
                <a:latin typeface="Arial Black" pitchFamily="34" charset="0"/>
              </a:rPr>
              <a:t>IRPJ</a:t>
            </a:r>
            <a:r>
              <a:rPr lang="pt-BR" sz="2400" dirty="0">
                <a:latin typeface="Arial Black" pitchFamily="34" charset="0"/>
              </a:rPr>
              <a:t> apurado 25% de R$ 1.200.000x 25% =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pt-BR" sz="2400" dirty="0">
                <a:solidFill>
                  <a:srgbClr val="0070C0"/>
                </a:solidFill>
                <a:latin typeface="Arial Black" pitchFamily="34" charset="0"/>
              </a:rPr>
              <a:t>R$ 300.000, </a:t>
            </a:r>
            <a:r>
              <a:rPr lang="pt-BR" sz="2400" dirty="0">
                <a:latin typeface="Arial Black" pitchFamily="34" charset="0"/>
              </a:rPr>
              <a:t>(ir=15% +10% </a:t>
            </a:r>
            <a:r>
              <a:rPr lang="pt-BR" sz="2400" dirty="0" err="1">
                <a:latin typeface="Arial Black" pitchFamily="34" charset="0"/>
              </a:rPr>
              <a:t>adc</a:t>
            </a:r>
            <a:r>
              <a:rPr lang="pt-BR" sz="2400" dirty="0">
                <a:latin typeface="Arial Black" pitchFamily="34" charset="0"/>
              </a:rPr>
              <a:t>). Limite R$ 240.000x10% = R$ 24.000 – </a:t>
            </a:r>
            <a:r>
              <a:rPr lang="pt-BR" sz="2400" dirty="0">
                <a:solidFill>
                  <a:srgbClr val="0070C0"/>
                </a:solidFill>
                <a:latin typeface="Arial Black" pitchFamily="34" charset="0"/>
              </a:rPr>
              <a:t>R$ 300.000 -     R$ 24.000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pt-BR" sz="2400" dirty="0">
                <a:latin typeface="Arial Black" pitchFamily="34" charset="0"/>
              </a:rPr>
              <a:t>= total devido de = </a:t>
            </a: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R$ 276.000,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pt-BR" sz="2400" dirty="0">
              <a:latin typeface="Arial Black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BR" sz="2400" dirty="0">
                <a:solidFill>
                  <a:srgbClr val="7030A0"/>
                </a:solidFill>
                <a:latin typeface="Arial Black" pitchFamily="34" charset="0"/>
              </a:rPr>
              <a:t>CSLL</a:t>
            </a:r>
            <a:r>
              <a:rPr lang="pt-BR" sz="2400" dirty="0">
                <a:latin typeface="Arial Black" pitchFamily="34" charset="0"/>
              </a:rPr>
              <a:t> apurado 9% x R$ 1.200.000,  = </a:t>
            </a:r>
            <a:r>
              <a:rPr lang="pt-BR" sz="2400" dirty="0">
                <a:solidFill>
                  <a:schemeClr val="accent6"/>
                </a:solidFill>
                <a:latin typeface="Arial Black" pitchFamily="34" charset="0"/>
              </a:rPr>
              <a:t>R$ 108.000,</a:t>
            </a:r>
          </a:p>
          <a:p>
            <a:pPr marL="342900" indent="-342900" algn="just"/>
            <a:endParaRPr lang="pt-BR" sz="2400" dirty="0">
              <a:solidFill>
                <a:schemeClr val="accent6"/>
              </a:solidFill>
              <a:latin typeface="Arial Black" pitchFamily="34" charset="0"/>
            </a:endParaRPr>
          </a:p>
          <a:p>
            <a:pPr marL="342900" indent="-342900" algn="just"/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               </a:t>
            </a:r>
            <a:r>
              <a:rPr lang="pt-BR" sz="2400" dirty="0">
                <a:latin typeface="Arial Black" pitchFamily="34" charset="0"/>
              </a:rPr>
              <a:t>Total dos tributos   = </a:t>
            </a:r>
            <a:r>
              <a:rPr lang="pt-BR" sz="2400" dirty="0">
                <a:solidFill>
                  <a:schemeClr val="accent2"/>
                </a:solidFill>
                <a:latin typeface="Arial Black" pitchFamily="34" charset="0"/>
              </a:rPr>
              <a:t>R$ 384.000,</a:t>
            </a:r>
          </a:p>
          <a:p>
            <a:pPr marL="342900" indent="-342900" algn="just"/>
            <a:endParaRPr lang="pt-BR" sz="2400" dirty="0">
              <a:solidFill>
                <a:schemeClr val="accent2"/>
              </a:solidFill>
              <a:latin typeface="Arial Black" pitchFamily="34" charset="0"/>
            </a:endParaRPr>
          </a:p>
          <a:p>
            <a:pPr marL="342900" indent="-342900" algn="just"/>
            <a:r>
              <a:rPr lang="pt-BR" sz="2400" dirty="0">
                <a:latin typeface="Arial Black" pitchFamily="34" charset="0"/>
              </a:rPr>
              <a:t>     Aplicando  fórmula R$   </a:t>
            </a:r>
            <a:r>
              <a:rPr lang="pt-BR" sz="2400" u="sng" dirty="0">
                <a:latin typeface="Arial Black" pitchFamily="34" charset="0"/>
              </a:rPr>
              <a:t>384.000,</a:t>
            </a:r>
          </a:p>
          <a:p>
            <a:pPr marL="342900" indent="-342900" algn="just"/>
            <a:r>
              <a:rPr lang="pt-BR" sz="2400" dirty="0">
                <a:latin typeface="Arial Black" pitchFamily="34" charset="0"/>
              </a:rPr>
              <a:t>                                     R$ 1.200.000  = 32% </a:t>
            </a:r>
          </a:p>
          <a:p>
            <a:pPr marL="342900" indent="-342900" algn="just"/>
            <a:endParaRPr lang="pt-BR" sz="2400" dirty="0">
              <a:latin typeface="Arial Black" pitchFamily="34" charset="0"/>
            </a:endParaRPr>
          </a:p>
          <a:p>
            <a:pPr marL="342900" indent="-342900" algn="just"/>
            <a:r>
              <a:rPr lang="pt-BR" sz="2400" dirty="0">
                <a:latin typeface="Arial Black" pitchFamily="34" charset="0"/>
              </a:rPr>
              <a:t>Nota: </a:t>
            </a:r>
            <a:r>
              <a:rPr lang="pt-BR" sz="2400" dirty="0">
                <a:solidFill>
                  <a:srgbClr val="0070C0"/>
                </a:solidFill>
                <a:latin typeface="Arial Black" pitchFamily="34" charset="0"/>
              </a:rPr>
              <a:t>32% é menor que o limite de = 34%  </a:t>
            </a: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2B3D3FEF-20CF-F3CA-2993-AB407326A2F1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F188F484-9B45-E552-3F5E-BD3A98136664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49511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05472" r="-6111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315130" y="8475358"/>
            <a:ext cx="1944170" cy="837297"/>
          </a:xfrm>
          <a:custGeom>
            <a:avLst/>
            <a:gdLst/>
            <a:ahLst/>
            <a:cxnLst/>
            <a:rect l="l" t="t" r="r" b="b"/>
            <a:pathLst>
              <a:path w="1944170" h="837297">
                <a:moveTo>
                  <a:pt x="0" y="0"/>
                </a:moveTo>
                <a:lnTo>
                  <a:pt x="1944170" y="0"/>
                </a:lnTo>
                <a:lnTo>
                  <a:pt x="1944170" y="837297"/>
                </a:lnTo>
                <a:lnTo>
                  <a:pt x="0" y="837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8425" b="-6377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6339FF-F921-6B8A-27F9-153D02843DCC}"/>
              </a:ext>
            </a:extLst>
          </p:cNvPr>
          <p:cNvSpPr txBox="1"/>
          <p:nvPr/>
        </p:nvSpPr>
        <p:spPr>
          <a:xfrm>
            <a:off x="5033282" y="14097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00FF"/>
                </a:solidFill>
                <a:latin typeface="+mj-lt"/>
              </a:rPr>
              <a:t>IRPF 2026  E ALTAS RENDAS</a:t>
            </a:r>
          </a:p>
          <a:p>
            <a:pPr algn="ctr"/>
            <a:r>
              <a:rPr lang="pt-BR" sz="3200" b="1" dirty="0">
                <a:solidFill>
                  <a:srgbClr val="0000FF"/>
                </a:solidFill>
                <a:latin typeface="+mj-lt"/>
              </a:rPr>
              <a:t>LEI Nº 15.270 -26-11-2025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BE08D4-A5C2-1A1F-8539-1A4D303636C6}"/>
              </a:ext>
            </a:extLst>
          </p:cNvPr>
          <p:cNvSpPr txBox="1"/>
          <p:nvPr/>
        </p:nvSpPr>
        <p:spPr>
          <a:xfrm>
            <a:off x="4110718" y="4481779"/>
            <a:ext cx="91521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612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Ampliação</a:t>
            </a:r>
            <a:r>
              <a:rPr kumimoji="0" lang="pt-PT" sz="4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 da Isenção e</a:t>
            </a:r>
          </a:p>
          <a:p>
            <a:pPr marL="0" marR="0" lvl="0" indent="612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4000" b="1" baseline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Tributação</a:t>
            </a:r>
            <a:r>
              <a:rPr lang="pt-PT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Mínima de Alta Renda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64D7743-1181-CC4B-641C-3F0761A92983}"/>
              </a:ext>
            </a:extLst>
          </p:cNvPr>
          <p:cNvSpPr txBox="1"/>
          <p:nvPr/>
        </p:nvSpPr>
        <p:spPr>
          <a:xfrm>
            <a:off x="457200" y="8943323"/>
            <a:ext cx="9152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6127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Fonte: Receita Federal do Brasil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AA870-8038-8E6E-43CD-1A9B1AF3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583FFDAD-A3E2-DE1C-A9F3-2E89054D1035}"/>
              </a:ext>
            </a:extLst>
          </p:cNvPr>
          <p:cNvSpPr txBox="1"/>
          <p:nvPr/>
        </p:nvSpPr>
        <p:spPr>
          <a:xfrm>
            <a:off x="685800" y="289535"/>
            <a:ext cx="11007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FATOR DE REDUÇÃO PARA – PJ e PF ANUAL 2026</a:t>
            </a:r>
            <a:b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EXEMPLO –Cálculo para IRPFM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553F5CB6-C55F-1C3A-88C6-724CCD79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78381486-C926-924D-2755-E171B33AC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EB8C510-CBA9-B53F-3159-9DE8E76F88FB}"/>
              </a:ext>
            </a:extLst>
          </p:cNvPr>
          <p:cNvSpPr txBox="1"/>
          <p:nvPr/>
        </p:nvSpPr>
        <p:spPr>
          <a:xfrm>
            <a:off x="685800" y="2002184"/>
            <a:ext cx="1645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pt-BR" sz="2800" dirty="0">
                <a:latin typeface="Arial Black" pitchFamily="34" charset="0"/>
              </a:rPr>
              <a:t>	A empresa ‘XML Ltda’., distribui em 2026, R$ 500.000, ao sócio Pedro, que tem </a:t>
            </a: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outras rendas de R$ 300.000</a:t>
            </a:r>
            <a:r>
              <a:rPr lang="pt-BR" sz="2800" dirty="0">
                <a:latin typeface="Arial Black" pitchFamily="34" charset="0"/>
              </a:rPr>
              <a:t>, = R$ 800.000, ou seja, R$ 300.000 (excesso).</a:t>
            </a:r>
          </a:p>
          <a:p>
            <a:pPr marL="342900" indent="-342900" algn="just"/>
            <a:endParaRPr lang="pt-BR" sz="32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 algn="just"/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	Qual a alíquota de IRPF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M</a:t>
            </a: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? </a:t>
            </a:r>
            <a:r>
              <a:rPr lang="pt-BR" sz="2800" dirty="0">
                <a:latin typeface="Arial Black" pitchFamily="34" charset="0"/>
              </a:rPr>
              <a:t>Fórmula = IRPFM = R$ </a:t>
            </a:r>
            <a:r>
              <a:rPr lang="pt-BR" sz="2800" u="sng" dirty="0">
                <a:latin typeface="Arial Black" pitchFamily="34" charset="0"/>
              </a:rPr>
              <a:t>800.000,</a:t>
            </a:r>
          </a:p>
          <a:p>
            <a:pPr marL="342900" indent="-342900" algn="just"/>
            <a:r>
              <a:rPr lang="pt-BR" sz="2800" dirty="0">
                <a:latin typeface="Arial Black" pitchFamily="34" charset="0"/>
              </a:rPr>
              <a:t>                                                                            R$   60.000, - 10 = 3,33%</a:t>
            </a:r>
          </a:p>
          <a:p>
            <a:pPr marL="342900" indent="-342900" algn="just"/>
            <a:endParaRPr lang="pt-BR" sz="2800" dirty="0">
              <a:latin typeface="Arial Black" pitchFamily="34" charset="0"/>
            </a:endParaRPr>
          </a:p>
          <a:p>
            <a:pPr marL="342900" indent="-342900" algn="just"/>
            <a:r>
              <a:rPr lang="pt-BR" sz="2800" dirty="0">
                <a:latin typeface="Arial Black" pitchFamily="34" charset="0"/>
              </a:rPr>
              <a:t>	IRPFM = R$ 800.000 x 3,33% = R$ 26.640, </a:t>
            </a:r>
            <a:r>
              <a:rPr lang="pt-BR" sz="2800" dirty="0" err="1">
                <a:solidFill>
                  <a:schemeClr val="accent2"/>
                </a:solidFill>
                <a:latin typeface="Arial Black" pitchFamily="34" charset="0"/>
              </a:rPr>
              <a:t>vlr</a:t>
            </a:r>
            <a:r>
              <a:rPr lang="pt-BR" sz="2800" dirty="0">
                <a:solidFill>
                  <a:schemeClr val="accent2"/>
                </a:solidFill>
                <a:latin typeface="Arial Black" pitchFamily="34" charset="0"/>
              </a:rPr>
              <a:t>. mínimo a ser pago).</a:t>
            </a:r>
          </a:p>
          <a:p>
            <a:pPr marL="342900" indent="-342900" algn="just"/>
            <a:endParaRPr lang="pt-BR" sz="2800" dirty="0">
              <a:latin typeface="Arial Black" pitchFamily="34" charset="0"/>
            </a:endParaRPr>
          </a:p>
          <a:p>
            <a:pPr marL="342900" indent="-342900" algn="just"/>
            <a:r>
              <a:rPr lang="pt-BR" sz="2800" dirty="0">
                <a:latin typeface="Arial Black" pitchFamily="34" charset="0"/>
              </a:rPr>
              <a:t>	Fórmula = IRPFM = R$ </a:t>
            </a:r>
            <a:r>
              <a:rPr lang="pt-BR" sz="2800" u="sng" dirty="0">
                <a:latin typeface="Arial Black" pitchFamily="34" charset="0"/>
              </a:rPr>
              <a:t>300.000</a:t>
            </a:r>
            <a:r>
              <a:rPr lang="pt-BR" sz="2800" dirty="0">
                <a:latin typeface="Arial Black" pitchFamily="34" charset="0"/>
              </a:rPr>
              <a:t>,     = 5-10 = 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(5%), ou seja, alíquota zero</a:t>
            </a:r>
          </a:p>
          <a:p>
            <a:pPr marL="342900" indent="-342900" algn="just"/>
            <a:r>
              <a:rPr lang="pt-BR" sz="2800" dirty="0">
                <a:latin typeface="Arial Black" pitchFamily="34" charset="0"/>
              </a:rPr>
              <a:t>                                R$  60.000, - 10</a:t>
            </a:r>
          </a:p>
          <a:p>
            <a:pPr marL="342900" indent="-342900" algn="just"/>
            <a:endParaRPr lang="pt-BR" sz="28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 algn="just"/>
            <a:r>
              <a:rPr lang="pt-BR" sz="2800" dirty="0">
                <a:solidFill>
                  <a:srgbClr val="0070C0"/>
                </a:solidFill>
                <a:latin typeface="Arial Black" pitchFamily="34" charset="0"/>
              </a:rPr>
              <a:t>	Conclusão: </a:t>
            </a:r>
            <a:r>
              <a:rPr lang="pt-BR" sz="2800" dirty="0">
                <a:latin typeface="Arial Black" pitchFamily="34" charset="0"/>
              </a:rPr>
              <a:t>O acréscimo de IRPFM = R$ 26.640 – 0 = R$ 26.640, </a:t>
            </a:r>
            <a:endParaRPr lang="pt-BR" sz="28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C2803B16-295B-362C-B7AA-3CA526575711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495B1F6-A3EF-D583-0C73-1C145FE2EDD0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92018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FCA5E-AD64-978C-3201-8CA02FE5D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4B784D-7C5C-A170-60B0-9C084D7CA50D}"/>
              </a:ext>
            </a:extLst>
          </p:cNvPr>
          <p:cNvSpPr txBox="1"/>
          <p:nvPr/>
        </p:nvSpPr>
        <p:spPr>
          <a:xfrm>
            <a:off x="685800" y="289535"/>
            <a:ext cx="11007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FATOR DE REDUÇÃO PARA – PJ e PF ANUAL 2026</a:t>
            </a:r>
            <a:b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EXEMPLO –Cálculo para IRPFM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96C2E729-6C25-A0C7-9116-93A5BBC2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398C5B2C-6C00-0A0E-5B40-BCDCDE5E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6BE9EE-D42A-370B-0C2A-99E26BE72EA7}"/>
              </a:ext>
            </a:extLst>
          </p:cNvPr>
          <p:cNvSpPr txBox="1"/>
          <p:nvPr/>
        </p:nvSpPr>
        <p:spPr>
          <a:xfrm>
            <a:off x="685800" y="1539261"/>
            <a:ext cx="16459200" cy="6865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pt-BR" sz="2800" dirty="0">
                <a:latin typeface="Arial Black" pitchFamily="34" charset="0"/>
              </a:rPr>
              <a:t>	 Cálculo da alíquota efetiva do IRPFM =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R$ </a:t>
            </a:r>
            <a:r>
              <a:rPr lang="pt-BR" sz="2800" u="sng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26.640,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800" dirty="0">
                <a:latin typeface="Arial Black" pitchFamily="34" charset="0"/>
              </a:rPr>
              <a:t>                                                                R$ 500.000, = 5,31%</a:t>
            </a:r>
          </a:p>
          <a:p>
            <a:pPr marL="342900" indent="-342900" algn="just">
              <a:lnSpc>
                <a:spcPct val="150000"/>
              </a:lnSpc>
            </a:pPr>
            <a:r>
              <a:rPr lang="pt-BR" sz="2800" dirty="0">
                <a:latin typeface="Arial Black" pitchFamily="34" charset="0"/>
              </a:rPr>
              <a:t>Verificando a condição de </a:t>
            </a:r>
            <a:r>
              <a:rPr lang="pt-BR" sz="2800" dirty="0">
                <a:solidFill>
                  <a:srgbClr val="0070C0"/>
                </a:solidFill>
                <a:latin typeface="Arial Black" pitchFamily="34" charset="0"/>
              </a:rPr>
              <a:t>aplicabilidade (somando as 2 alíquotas), temos: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7030A0"/>
                </a:solidFill>
                <a:latin typeface="Arial Black" pitchFamily="34" charset="0"/>
              </a:rPr>
              <a:t> Soma das alíquotas efetivas (PJ + PF) = 32% + 5,31% = 37,31%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70C0"/>
                </a:solidFill>
                <a:latin typeface="Arial Black" pitchFamily="34" charset="0"/>
              </a:rPr>
              <a:t> Limite mínimo legal para empresas não financeiras = 34%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lphaLcParenR"/>
            </a:pPr>
            <a:r>
              <a:rPr lang="pt-BR" sz="2800" dirty="0">
                <a:solidFill>
                  <a:schemeClr val="accent2"/>
                </a:solidFill>
                <a:latin typeface="Arial Black" pitchFamily="34" charset="0"/>
              </a:rPr>
              <a:t> Se 37,31% (+) 34%, o fator redutor é aplicável.</a:t>
            </a:r>
            <a:endParaRPr lang="pt-BR" sz="2800" dirty="0">
              <a:solidFill>
                <a:srgbClr val="7030A0"/>
              </a:solidFill>
              <a:latin typeface="Arial Black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lphaLcParenR"/>
            </a:pPr>
            <a:r>
              <a:rPr lang="pt-BR" sz="2800" dirty="0">
                <a:latin typeface="Arial Black" pitchFamily="34" charset="0"/>
              </a:rPr>
              <a:t> Cálculo do Fator Redutor: Excesso tributação = 37,31% - 34% = 3,31%</a:t>
            </a:r>
          </a:p>
          <a:p>
            <a:pPr algn="just">
              <a:lnSpc>
                <a:spcPct val="200000"/>
              </a:lnSpc>
            </a:pPr>
            <a:r>
              <a:rPr lang="pt-BR" sz="2800" dirty="0">
                <a:latin typeface="Arial Black" pitchFamily="34" charset="0"/>
              </a:rPr>
              <a:t>Redutor = R$ 500.000 x 3,31% = </a:t>
            </a:r>
            <a:r>
              <a:rPr lang="pt-BR" sz="2800" dirty="0">
                <a:solidFill>
                  <a:srgbClr val="0070C0"/>
                </a:solidFill>
                <a:latin typeface="Arial Black" pitchFamily="34" charset="0"/>
              </a:rPr>
              <a:t>R$ 16.550, - 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R$ 26.640 </a:t>
            </a:r>
            <a:endParaRPr lang="pt-BR" sz="2800" dirty="0">
              <a:solidFill>
                <a:srgbClr val="0070C0"/>
              </a:solidFill>
              <a:latin typeface="Arial Black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pt-BR" sz="2800" dirty="0">
                <a:solidFill>
                  <a:srgbClr val="0070C0"/>
                </a:solidFill>
                <a:latin typeface="Arial Black" pitchFamily="34" charset="0"/>
              </a:rPr>
              <a:t>e) Conclusão: </a:t>
            </a:r>
            <a:r>
              <a:rPr lang="pt-BR" sz="2800" dirty="0">
                <a:latin typeface="Arial Black" pitchFamily="34" charset="0"/>
              </a:rPr>
              <a:t>O IRPFM de Pedro é reduzido para = </a:t>
            </a:r>
            <a:r>
              <a:rPr lang="pt-BR" sz="2800" dirty="0">
                <a:solidFill>
                  <a:srgbClr val="0000FF"/>
                </a:solidFill>
                <a:latin typeface="Arial Black" pitchFamily="34" charset="0"/>
              </a:rPr>
              <a:t>R$ 10.090,00.</a:t>
            </a:r>
            <a:endParaRPr lang="pt-BR" sz="28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CDA2D188-0C0D-312A-7074-86085726FEEF}"/>
              </a:ext>
            </a:extLst>
          </p:cNvPr>
          <p:cNvSpPr/>
          <p:nvPr/>
        </p:nvSpPr>
        <p:spPr>
          <a:xfrm>
            <a:off x="-1084217" y="8267700"/>
            <a:ext cx="3446418" cy="2355078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050D1C0B-DD9F-F9DA-2BEB-5249D38C81AA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87493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DA90F-475B-E71E-C224-9E922989F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8BCEA1-7DF9-CA2C-38BB-62829800CCC7}"/>
              </a:ext>
            </a:extLst>
          </p:cNvPr>
          <p:cNvSpPr txBox="1"/>
          <p:nvPr/>
        </p:nvSpPr>
        <p:spPr>
          <a:xfrm>
            <a:off x="685800" y="289535"/>
            <a:ext cx="11007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TRIBUTAÇÃO – IRPFM  2026</a:t>
            </a:r>
          </a:p>
          <a:p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Lei nº 15.270 de 16/11/2025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F3D726D2-93AD-C97C-DE42-164B7EE20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6C1C7342-B9A8-5088-5D54-A4EAE08D8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1B0305-9B3E-DC5C-7262-8E0818384886}"/>
              </a:ext>
            </a:extLst>
          </p:cNvPr>
          <p:cNvSpPr txBox="1"/>
          <p:nvPr/>
        </p:nvSpPr>
        <p:spPr>
          <a:xfrm>
            <a:off x="914400" y="1770897"/>
            <a:ext cx="15923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 algn="just"/>
            <a:r>
              <a:rPr lang="pt-BR" sz="2400" dirty="0">
                <a:solidFill>
                  <a:srgbClr val="0070C0"/>
                </a:solidFill>
                <a:latin typeface="Arial Black" pitchFamily="34" charset="0"/>
              </a:rPr>
              <a:t>a) </a:t>
            </a:r>
            <a:r>
              <a:rPr lang="pt-BR" sz="2400" dirty="0">
                <a:latin typeface="Arial Black" pitchFamily="34" charset="0"/>
              </a:rPr>
              <a:t>Quem tem </a:t>
            </a:r>
            <a:r>
              <a:rPr lang="pt-BR" sz="2400" dirty="0">
                <a:solidFill>
                  <a:srgbClr val="0000FF"/>
                </a:solidFill>
                <a:latin typeface="Arial Black" pitchFamily="34" charset="0"/>
              </a:rPr>
              <a:t>“alta renda</a:t>
            </a:r>
            <a:r>
              <a:rPr lang="pt-BR" sz="2400" dirty="0">
                <a:latin typeface="Arial Black" pitchFamily="34" charset="0"/>
              </a:rPr>
              <a:t>”, ou seja, renda superior a R$ 600.000, terá alíquota efetiva mínima de IR que vai 0,10% a 10% para rendimentos acima de R$ 1.200.000, (art.16-A-&amp;1º)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792834B-790D-A443-087A-B2C9522662A4}"/>
              </a:ext>
            </a:extLst>
          </p:cNvPr>
          <p:cNvSpPr txBox="1"/>
          <p:nvPr/>
        </p:nvSpPr>
        <p:spPr>
          <a:xfrm>
            <a:off x="889062" y="2949146"/>
            <a:ext cx="15612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/>
            <a:r>
              <a:rPr lang="pt-BR" sz="2400" b="1" dirty="0">
                <a:solidFill>
                  <a:srgbClr val="0070C0"/>
                </a:solidFill>
                <a:latin typeface="Arial Black" pitchFamily="34" charset="0"/>
              </a:rPr>
              <a:t>b) </a:t>
            </a:r>
            <a:r>
              <a:rPr lang="pt-BR" sz="2400" b="1" dirty="0">
                <a:latin typeface="Arial Black" pitchFamily="34" charset="0"/>
              </a:rPr>
              <a:t>Para rendas de R$ 6.000.001, e R$ 1.200.000, aplica-se a alíquota, conforme fórmula:  </a:t>
            </a:r>
            <a:r>
              <a:rPr lang="pt-BR" sz="2400" b="1" u="sng" dirty="0">
                <a:solidFill>
                  <a:srgbClr val="0000FF"/>
                </a:solidFill>
                <a:latin typeface="Arial Black" pitchFamily="34" charset="0"/>
              </a:rPr>
              <a:t>Renda Total </a:t>
            </a:r>
            <a:r>
              <a:rPr lang="pt-BR" sz="2400" b="1" dirty="0">
                <a:solidFill>
                  <a:srgbClr val="0000FF"/>
                </a:solidFill>
                <a:latin typeface="Arial Black" pitchFamily="34" charset="0"/>
              </a:rPr>
              <a:t>– 10 </a:t>
            </a:r>
            <a:r>
              <a:rPr lang="pt-BR" sz="2400" b="1" dirty="0">
                <a:latin typeface="Arial Black" pitchFamily="34" charset="0"/>
              </a:rPr>
              <a:t>(art.16-A &amp;2º)</a:t>
            </a:r>
          </a:p>
          <a:p>
            <a:pPr marL="617220" indent="-617220"/>
            <a:r>
              <a:rPr lang="pt-BR" sz="2400" b="1" dirty="0">
                <a:latin typeface="Arial Black" pitchFamily="34" charset="0"/>
              </a:rPr>
              <a:t>                                          </a:t>
            </a:r>
            <a:r>
              <a:rPr lang="pt-BR" sz="2400" b="1" dirty="0">
                <a:solidFill>
                  <a:srgbClr val="0000FF"/>
                </a:solidFill>
                <a:latin typeface="Arial Black" pitchFamily="34" charset="0"/>
              </a:rPr>
              <a:t>60.000</a:t>
            </a:r>
          </a:p>
          <a:p>
            <a:pPr marL="617220" indent="-617220"/>
            <a:r>
              <a:rPr lang="pt-BR" sz="2400" b="1" dirty="0">
                <a:latin typeface="Arial Black" pitchFamily="34" charset="0"/>
              </a:rPr>
              <a:t>Nota 1 – A partir de R$ 1.200.001, alíquota mínima fixa é 10%</a:t>
            </a:r>
            <a:endParaRPr lang="pt-BR" sz="2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FFCAD2B-A65C-D288-8F74-7182FBD74E8B}"/>
              </a:ext>
            </a:extLst>
          </p:cNvPr>
          <p:cNvSpPr txBox="1"/>
          <p:nvPr/>
        </p:nvSpPr>
        <p:spPr>
          <a:xfrm>
            <a:off x="889062" y="4970467"/>
            <a:ext cx="1417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itchFamily="34" charset="0"/>
              </a:rPr>
              <a:t>COMO APURAR O VALOR A PAGAR DO IRPFM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1F5A503-FEF3-904F-9FED-C900C5337A7B}"/>
              </a:ext>
            </a:extLst>
          </p:cNvPr>
          <p:cNvSpPr txBox="1"/>
          <p:nvPr/>
        </p:nvSpPr>
        <p:spPr>
          <a:xfrm>
            <a:off x="889062" y="5802284"/>
            <a:ext cx="16341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/>
            <a:r>
              <a:rPr lang="pt-BR" sz="2400" b="1" dirty="0">
                <a:solidFill>
                  <a:srgbClr val="0070C0"/>
                </a:solidFill>
                <a:latin typeface="Arial Black" pitchFamily="34" charset="0"/>
              </a:rPr>
              <a:t>c) Fórmula= </a:t>
            </a:r>
            <a:r>
              <a:rPr lang="pt-BR" sz="2400" b="1" dirty="0">
                <a:latin typeface="Arial Black" pitchFamily="34" charset="0"/>
              </a:rPr>
              <a:t>Base de cálculo do IRPFM x alíquota do IRPFM; se o resultado for positivo, é o valor a pagar  a título de IRPFM. </a:t>
            </a:r>
            <a:endParaRPr lang="pt-BR" sz="24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5BAAD7C-DA01-634F-D2B3-D7FA19679E39}"/>
              </a:ext>
            </a:extLst>
          </p:cNvPr>
          <p:cNvSpPr txBox="1"/>
          <p:nvPr/>
        </p:nvSpPr>
        <p:spPr>
          <a:xfrm>
            <a:off x="889062" y="6866553"/>
            <a:ext cx="16361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indent="-617220" algn="just"/>
            <a:r>
              <a:rPr lang="pt-BR" sz="2400" dirty="0">
                <a:solidFill>
                  <a:srgbClr val="0070C0"/>
                </a:solidFill>
                <a:latin typeface="Arial Black" pitchFamily="34" charset="0"/>
              </a:rPr>
              <a:t>OBS: </a:t>
            </a:r>
            <a:r>
              <a:rPr lang="pt-BR" sz="2400" dirty="0">
                <a:latin typeface="Arial Black" pitchFamily="34" charset="0"/>
              </a:rPr>
              <a:t>O contribuinte poderá deduzir todo IR já pago ou retido durante o ano calendário na DAA.</a:t>
            </a:r>
          </a:p>
          <a:p>
            <a:pPr marL="617220" indent="-617220" algn="just"/>
            <a:endParaRPr lang="pt-BR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marL="617220" indent="-617220" algn="just"/>
            <a:r>
              <a:rPr lang="pt-BR" sz="2400" dirty="0">
                <a:solidFill>
                  <a:srgbClr val="0070C0"/>
                </a:solidFill>
                <a:latin typeface="Arial Black" pitchFamily="34" charset="0"/>
              </a:rPr>
              <a:t>Nota: </a:t>
            </a:r>
            <a:r>
              <a:rPr lang="pt-BR" sz="2400" dirty="0">
                <a:latin typeface="Arial Black" pitchFamily="34" charset="0"/>
              </a:rPr>
              <a:t>Nesse cálculo deve ser considerado o redutor previsto no art. 16-B. </a:t>
            </a: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8FA7B09C-E654-2A90-2F32-3A108D71A45D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16777A57-E7D2-67E2-6CB4-7912FE879F96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02064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D412A-DD71-0205-1F28-1B61341CD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B000F3-A80F-01EB-0EBD-A9F98988476E}"/>
              </a:ext>
            </a:extLst>
          </p:cNvPr>
          <p:cNvSpPr txBox="1"/>
          <p:nvPr/>
        </p:nvSpPr>
        <p:spPr>
          <a:xfrm>
            <a:off x="685800" y="289535"/>
            <a:ext cx="11007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COMO APURAR O IRPFM – Altas Rendas</a:t>
            </a:r>
            <a:b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Exemplo:</a:t>
            </a: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4E20F0EB-E205-8FF2-72C6-055CD7030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BAA33102-F6A5-7160-0A9B-44B48B03D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E9A8574A-9380-554F-FBE2-0EF655FF1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93074"/>
              </p:ext>
            </p:extLst>
          </p:nvPr>
        </p:nvGraphicFramePr>
        <p:xfrm>
          <a:off x="1633644" y="1742791"/>
          <a:ext cx="15511356" cy="66665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00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0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509">
                <a:tc>
                  <a:txBody>
                    <a:bodyPr/>
                    <a:lstStyle/>
                    <a:p>
                      <a:r>
                        <a:rPr lang="pt-BR" sz="2900" dirty="0">
                          <a:latin typeface="Arial Black" pitchFamily="34" charset="0"/>
                        </a:rPr>
                        <a:t>Contas</a:t>
                      </a:r>
                    </a:p>
                  </a:txBody>
                  <a:tcPr marL="164592" marR="164592" marT="82296" marB="8229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latin typeface="Arial Black" pitchFamily="34" charset="0"/>
                        </a:rPr>
                        <a:t>Valor</a:t>
                      </a:r>
                      <a:r>
                        <a:rPr lang="pt-BR" sz="2900" baseline="0" dirty="0">
                          <a:latin typeface="Arial Black" pitchFamily="34" charset="0"/>
                        </a:rPr>
                        <a:t> Bruto</a:t>
                      </a:r>
                      <a:endParaRPr lang="pt-BR" sz="2900" dirty="0">
                        <a:latin typeface="Arial Black" pitchFamily="34" charset="0"/>
                      </a:endParaRPr>
                    </a:p>
                  </a:txBody>
                  <a:tcPr marL="164592" marR="164592" marT="82296" marB="8229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latin typeface="Arial Black" pitchFamily="34" charset="0"/>
                        </a:rPr>
                        <a:t>IRPF</a:t>
                      </a:r>
                    </a:p>
                  </a:txBody>
                  <a:tcPr marL="164592" marR="164592" marT="82296" marB="8229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latin typeface="Arial Black" pitchFamily="34" charset="0"/>
                        </a:rPr>
                        <a:t>Valor Liquido</a:t>
                      </a:r>
                    </a:p>
                  </a:txBody>
                  <a:tcPr marL="164592" marR="164592" marT="82296" marB="8229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21">
                <a:tc>
                  <a:txBody>
                    <a:bodyPr/>
                    <a:lstStyle/>
                    <a:p>
                      <a:r>
                        <a:rPr lang="pt-BR" sz="2500" dirty="0" err="1">
                          <a:latin typeface="Arial Black" pitchFamily="34" charset="0"/>
                        </a:rPr>
                        <a:t>Pro-labore</a:t>
                      </a:r>
                      <a:endParaRPr lang="pt-BR" sz="2500" dirty="0">
                        <a:latin typeface="Arial Black" pitchFamily="34" charset="0"/>
                      </a:endParaRP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Arial Black" pitchFamily="34" charset="0"/>
                        </a:rPr>
                        <a:t>120.000,</a:t>
                      </a: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Arial Black" pitchFamily="34" charset="0"/>
                        </a:rPr>
                        <a:t>25.000,</a:t>
                      </a: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Arial Black" pitchFamily="34" charset="0"/>
                        </a:rPr>
                        <a:t>95.000,</a:t>
                      </a: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221">
                <a:tc>
                  <a:txBody>
                    <a:bodyPr/>
                    <a:lstStyle/>
                    <a:p>
                      <a:r>
                        <a:rPr lang="pt-BR" sz="2500" dirty="0">
                          <a:latin typeface="Arial Black" pitchFamily="34" charset="0"/>
                        </a:rPr>
                        <a:t>Dividendos 2026</a:t>
                      </a:r>
                    </a:p>
                  </a:txBody>
                  <a:tcPr marL="164592" marR="164592" marT="82296" marB="82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Arial Black" pitchFamily="34" charset="0"/>
                        </a:rPr>
                        <a:t>980.000,</a:t>
                      </a:r>
                    </a:p>
                  </a:txBody>
                  <a:tcPr marL="164592" marR="164592" marT="82296" marB="82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Arial Black" pitchFamily="34" charset="0"/>
                        </a:rPr>
                        <a:t>43.000,</a:t>
                      </a:r>
                    </a:p>
                  </a:txBody>
                  <a:tcPr marL="164592" marR="164592" marT="82296" marB="82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latin typeface="Arial Black" pitchFamily="34" charset="0"/>
                        </a:rPr>
                        <a:t>937.000,</a:t>
                      </a:r>
                    </a:p>
                  </a:txBody>
                  <a:tcPr marL="164592" marR="164592" marT="82296" marB="822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221">
                <a:tc>
                  <a:txBody>
                    <a:bodyPr/>
                    <a:lstStyle/>
                    <a:p>
                      <a:r>
                        <a:rPr lang="pt-BR" sz="2500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Total</a:t>
                      </a: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1.100.000,</a:t>
                      </a: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68.000,</a:t>
                      </a: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1.032.000,</a:t>
                      </a: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734">
                <a:tc>
                  <a:txBody>
                    <a:bodyPr/>
                    <a:lstStyle/>
                    <a:p>
                      <a:r>
                        <a:rPr lang="pt-BR" sz="2500" dirty="0">
                          <a:latin typeface="Arial Black" pitchFamily="34" charset="0"/>
                        </a:rPr>
                        <a:t>Alíquota</a:t>
                      </a:r>
                    </a:p>
                  </a:txBody>
                  <a:tcPr marL="164592" marR="164592" marT="82296" marB="82296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500" u="sng" dirty="0">
                          <a:latin typeface="Arial Black" pitchFamily="34" charset="0"/>
                        </a:rPr>
                        <a:t>   1.100.000 </a:t>
                      </a:r>
                      <a:r>
                        <a:rPr lang="pt-BR" sz="2500" u="none" dirty="0">
                          <a:latin typeface="Arial Black" pitchFamily="34" charset="0"/>
                        </a:rPr>
                        <a:t>= 8,33%</a:t>
                      </a:r>
                    </a:p>
                    <a:p>
                      <a:pPr algn="l"/>
                      <a:r>
                        <a:rPr lang="pt-BR" sz="2500" u="none" dirty="0">
                          <a:latin typeface="Arial Black" pitchFamily="34" charset="0"/>
                        </a:rPr>
                        <a:t>      60.000</a:t>
                      </a:r>
                    </a:p>
                  </a:txBody>
                  <a:tcPr marL="164592" marR="164592" marT="82296" marB="82296"/>
                </a:tc>
                <a:tc>
                  <a:txBody>
                    <a:bodyPr/>
                    <a:lstStyle/>
                    <a:p>
                      <a:pPr algn="ctr"/>
                      <a:endParaRPr lang="pt-BR" sz="2500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pt-BR" sz="2500" dirty="0">
                          <a:latin typeface="Arial Black" pitchFamily="34" charset="0"/>
                        </a:rPr>
                        <a:t>  IRPFM</a:t>
                      </a:r>
                    </a:p>
                  </a:txBody>
                  <a:tcPr marL="164592" marR="164592" marT="82296" marB="82296"/>
                </a:tc>
                <a:tc>
                  <a:txBody>
                    <a:bodyPr/>
                    <a:lstStyle/>
                    <a:p>
                      <a:endParaRPr lang="pt-BR" sz="2500" dirty="0">
                        <a:latin typeface="Arial Black" pitchFamily="34" charset="0"/>
                      </a:endParaRPr>
                    </a:p>
                  </a:txBody>
                  <a:tcPr marL="164592" marR="164592" marT="82296" marB="822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221">
                <a:tc>
                  <a:txBody>
                    <a:bodyPr/>
                    <a:lstStyle/>
                    <a:p>
                      <a:r>
                        <a:rPr lang="pt-BR" sz="2500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Cálculo do IRPFM</a:t>
                      </a: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500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1.100.000 x 8,33% =</a:t>
                      </a: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  91.630,</a:t>
                      </a: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500" dirty="0">
                        <a:latin typeface="Arial Black" pitchFamily="34" charset="0"/>
                      </a:endParaRP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9178">
                <a:tc>
                  <a:txBody>
                    <a:bodyPr/>
                    <a:lstStyle/>
                    <a:p>
                      <a:r>
                        <a:rPr lang="pt-BR" sz="2500" dirty="0">
                          <a:latin typeface="Arial Black" pitchFamily="34" charset="0"/>
                        </a:rPr>
                        <a:t>Apuração </a:t>
                      </a:r>
                      <a:r>
                        <a:rPr lang="pt-BR" sz="2200" dirty="0">
                          <a:latin typeface="Arial Black" pitchFamily="34" charset="0"/>
                        </a:rPr>
                        <a:t>do IR a pagar</a:t>
                      </a:r>
                    </a:p>
                  </a:txBody>
                  <a:tcPr marL="164592" marR="164592" marT="82296" marB="82296"/>
                </a:tc>
                <a:tc>
                  <a:txBody>
                    <a:bodyPr/>
                    <a:lstStyle/>
                    <a:p>
                      <a:r>
                        <a:rPr lang="pt-BR" sz="2200" dirty="0" err="1">
                          <a:latin typeface="Arial Black" pitchFamily="34" charset="0"/>
                        </a:rPr>
                        <a:t>Vlr</a:t>
                      </a:r>
                      <a:r>
                        <a:rPr lang="pt-BR" sz="2200" dirty="0">
                          <a:latin typeface="Arial Black" pitchFamily="34" charset="0"/>
                        </a:rPr>
                        <a:t>. Pago</a:t>
                      </a:r>
                      <a:r>
                        <a:rPr lang="pt-BR" sz="2200" baseline="0" dirty="0">
                          <a:latin typeface="Arial Black" pitchFamily="34" charset="0"/>
                        </a:rPr>
                        <a:t> 68.000, ou </a:t>
                      </a:r>
                    </a:p>
                    <a:p>
                      <a:r>
                        <a:rPr lang="pt-BR" sz="2200" baseline="0" dirty="0">
                          <a:latin typeface="Arial Black" pitchFamily="34" charset="0"/>
                        </a:rPr>
                        <a:t>seja, inferior ao IRPF</a:t>
                      </a:r>
                      <a:r>
                        <a:rPr lang="pt-BR" sz="2200" baseline="0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M</a:t>
                      </a:r>
                      <a:endParaRPr lang="pt-BR" sz="22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 marL="164592" marR="164592" marT="82296" marB="82296"/>
                </a:tc>
                <a:tc>
                  <a:txBody>
                    <a:bodyPr/>
                    <a:lstStyle/>
                    <a:p>
                      <a:pPr algn="ctr"/>
                      <a:endParaRPr lang="pt-BR" sz="2500" dirty="0">
                        <a:latin typeface="Arial Black" pitchFamily="34" charset="0"/>
                      </a:endParaRPr>
                    </a:p>
                  </a:txBody>
                  <a:tcPr marL="164592" marR="164592" marT="82296" marB="82296"/>
                </a:tc>
                <a:tc>
                  <a:txBody>
                    <a:bodyPr/>
                    <a:lstStyle/>
                    <a:p>
                      <a:endParaRPr lang="pt-BR" sz="2500" dirty="0">
                        <a:latin typeface="Arial Black" pitchFamily="34" charset="0"/>
                      </a:endParaRPr>
                    </a:p>
                  </a:txBody>
                  <a:tcPr marL="164592" marR="164592" marT="82296" marB="822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221">
                <a:tc>
                  <a:txBody>
                    <a:bodyPr/>
                    <a:lstStyle/>
                    <a:p>
                      <a:r>
                        <a:rPr lang="pt-BR" sz="2500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Conclusão</a:t>
                      </a: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500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91.630 – 68.000 =</a:t>
                      </a: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R$ 23.630</a:t>
                      </a: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500" dirty="0">
                        <a:latin typeface="Arial Black" pitchFamily="34" charset="0"/>
                      </a:endParaRPr>
                    </a:p>
                  </a:txBody>
                  <a:tcPr marL="164592" marR="164592" marT="82296" marB="82296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Freeform 14">
            <a:extLst>
              <a:ext uri="{FF2B5EF4-FFF2-40B4-BE49-F238E27FC236}">
                <a16:creationId xmlns:a16="http://schemas.microsoft.com/office/drawing/2014/main" id="{F8EDCB5A-16FC-418E-E06A-479F00C13D3A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68C843DF-4F9B-D9C1-8E25-43C5484D4A3E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03996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77B56-C802-B4CF-41A7-A98B8DD02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6">
            <a:extLst>
              <a:ext uri="{FF2B5EF4-FFF2-40B4-BE49-F238E27FC236}">
                <a16:creationId xmlns:a16="http://schemas.microsoft.com/office/drawing/2014/main" id="{6FED76D1-B45F-3275-65C2-289B39964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47BAC2F1-5236-B8CE-E3AE-D4DFF5E66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08ED0395-EAAA-07EE-DF2F-1DE8D7D738AE}"/>
              </a:ext>
            </a:extLst>
          </p:cNvPr>
          <p:cNvGrpSpPr/>
          <p:nvPr/>
        </p:nvGrpSpPr>
        <p:grpSpPr>
          <a:xfrm>
            <a:off x="5638180" y="3410502"/>
            <a:ext cx="7011640" cy="2458885"/>
            <a:chOff x="0" y="0"/>
            <a:chExt cx="9348853" cy="3278514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0C4C457-DA9F-259F-2B0E-AF7AC36115C6}"/>
                </a:ext>
              </a:extLst>
            </p:cNvPr>
            <p:cNvSpPr/>
            <p:nvPr/>
          </p:nvSpPr>
          <p:spPr>
            <a:xfrm>
              <a:off x="0" y="0"/>
              <a:ext cx="9348853" cy="3278513"/>
            </a:xfrm>
            <a:custGeom>
              <a:avLst/>
              <a:gdLst/>
              <a:ahLst/>
              <a:cxnLst/>
              <a:rect l="l" t="t" r="r" b="b"/>
              <a:pathLst>
                <a:path w="9348853" h="3278513">
                  <a:moveTo>
                    <a:pt x="0" y="0"/>
                  </a:moveTo>
                  <a:lnTo>
                    <a:pt x="9348853" y="0"/>
                  </a:lnTo>
                  <a:lnTo>
                    <a:pt x="9348853" y="3278513"/>
                  </a:lnTo>
                  <a:lnTo>
                    <a:pt x="0" y="3278513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AEBAE6A7-EEE9-0EA3-AF6A-7A97A69D41B3}"/>
                </a:ext>
              </a:extLst>
            </p:cNvPr>
            <p:cNvSpPr txBox="1"/>
            <p:nvPr/>
          </p:nvSpPr>
          <p:spPr>
            <a:xfrm>
              <a:off x="0" y="-161925"/>
              <a:ext cx="9348853" cy="344043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12547"/>
                </a:lnSpc>
              </a:pPr>
              <a:r>
                <a:rPr lang="pt-BR" sz="9879" b="1" spc="-532" noProof="0" dirty="0">
                  <a:gradFill>
                    <a:gsLst>
                      <a:gs pos="0">
                        <a:srgbClr val="001A42">
                          <a:alpha val="100000"/>
                        </a:srgbClr>
                      </a:gs>
                      <a:gs pos="100000">
                        <a:srgbClr val="005AAF">
                          <a:alpha val="100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Poppins Bold"/>
                  <a:ea typeface="Poppins Bold"/>
                  <a:cs typeface="Poppins Bold"/>
                  <a:sym typeface="Poppins Bold"/>
                </a:rPr>
                <a:t>OBRIGADO!</a:t>
              </a:r>
            </a:p>
          </p:txBody>
        </p:sp>
      </p:grpSp>
      <p:sp>
        <p:nvSpPr>
          <p:cNvPr id="18" name="Freeform 11">
            <a:extLst>
              <a:ext uri="{FF2B5EF4-FFF2-40B4-BE49-F238E27FC236}">
                <a16:creationId xmlns:a16="http://schemas.microsoft.com/office/drawing/2014/main" id="{CBFDA389-2A96-0B2C-75D9-B1BB58983D53}"/>
              </a:ext>
            </a:extLst>
          </p:cNvPr>
          <p:cNvSpPr/>
          <p:nvPr/>
        </p:nvSpPr>
        <p:spPr>
          <a:xfrm>
            <a:off x="7875301" y="5710377"/>
            <a:ext cx="2537397" cy="1119795"/>
          </a:xfrm>
          <a:custGeom>
            <a:avLst/>
            <a:gdLst/>
            <a:ahLst/>
            <a:cxnLst/>
            <a:rect l="l" t="t" r="r" b="b"/>
            <a:pathLst>
              <a:path w="2537397" h="1119795">
                <a:moveTo>
                  <a:pt x="0" y="0"/>
                </a:moveTo>
                <a:lnTo>
                  <a:pt x="2537398" y="0"/>
                </a:lnTo>
                <a:lnTo>
                  <a:pt x="2537398" y="1119795"/>
                </a:lnTo>
                <a:lnTo>
                  <a:pt x="0" y="11197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46B5B8B1-F6BB-822A-F323-5CCCAF2D9A3F}"/>
              </a:ext>
            </a:extLst>
          </p:cNvPr>
          <p:cNvGrpSpPr/>
          <p:nvPr/>
        </p:nvGrpSpPr>
        <p:grpSpPr>
          <a:xfrm>
            <a:off x="13579782" y="1241907"/>
            <a:ext cx="3940208" cy="7803186"/>
            <a:chOff x="0" y="0"/>
            <a:chExt cx="5253611" cy="10404249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E069860B-D06C-265C-7A6F-0A6A6931CE50}"/>
                </a:ext>
              </a:extLst>
            </p:cNvPr>
            <p:cNvSpPr/>
            <p:nvPr/>
          </p:nvSpPr>
          <p:spPr>
            <a:xfrm>
              <a:off x="0" y="0"/>
              <a:ext cx="5253611" cy="10404249"/>
            </a:xfrm>
            <a:custGeom>
              <a:avLst/>
              <a:gdLst/>
              <a:ahLst/>
              <a:cxnLst/>
              <a:rect l="l" t="t" r="r" b="b"/>
              <a:pathLst>
                <a:path w="5253611" h="10404249">
                  <a:moveTo>
                    <a:pt x="0" y="0"/>
                  </a:moveTo>
                  <a:lnTo>
                    <a:pt x="5253611" y="0"/>
                  </a:lnTo>
                  <a:lnTo>
                    <a:pt x="5253611" y="10404249"/>
                  </a:lnTo>
                  <a:lnTo>
                    <a:pt x="0" y="1040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00" t="-7112" r="-25725" b="-7429"/>
              </a:stretch>
            </a:blipFill>
          </p:spPr>
          <p:txBody>
            <a:bodyPr/>
            <a:lstStyle/>
            <a:p>
              <a:endParaRPr lang="pt-BR" noProof="0" dirty="0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7ED7CB32-F54E-257E-23D0-DFE42CDA68D2}"/>
                </a:ext>
              </a:extLst>
            </p:cNvPr>
            <p:cNvGrpSpPr/>
            <p:nvPr/>
          </p:nvGrpSpPr>
          <p:grpSpPr>
            <a:xfrm>
              <a:off x="288578" y="1489926"/>
              <a:ext cx="4568500" cy="4832833"/>
              <a:chOff x="0" y="0"/>
              <a:chExt cx="1193323" cy="1262369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1986FEA1-5DF8-FA4A-362A-BA3B42F62129}"/>
                  </a:ext>
                </a:extLst>
              </p:cNvPr>
              <p:cNvSpPr/>
              <p:nvPr/>
            </p:nvSpPr>
            <p:spPr>
              <a:xfrm>
                <a:off x="0" y="0"/>
                <a:ext cx="1193323" cy="1262369"/>
              </a:xfrm>
              <a:custGeom>
                <a:avLst/>
                <a:gdLst/>
                <a:ahLst/>
                <a:cxnLst/>
                <a:rect l="l" t="t" r="r" b="b"/>
                <a:pathLst>
                  <a:path w="1193323" h="1262369">
                    <a:moveTo>
                      <a:pt x="0" y="0"/>
                    </a:moveTo>
                    <a:lnTo>
                      <a:pt x="1193323" y="0"/>
                    </a:lnTo>
                    <a:lnTo>
                      <a:pt x="1193323" y="1262369"/>
                    </a:lnTo>
                    <a:lnTo>
                      <a:pt x="0" y="1262369"/>
                    </a:lnTo>
                    <a:close/>
                  </a:path>
                </a:pathLst>
              </a:custGeom>
              <a:ln w="114300" cap="sq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pt-BR" noProof="0" dirty="0"/>
              </a:p>
            </p:txBody>
          </p:sp>
          <p:sp>
            <p:nvSpPr>
              <p:cNvPr id="26" name="TextBox 6">
                <a:extLst>
                  <a:ext uri="{FF2B5EF4-FFF2-40B4-BE49-F238E27FC236}">
                    <a16:creationId xmlns:a16="http://schemas.microsoft.com/office/drawing/2014/main" id="{75676D92-B92C-2B78-1693-64D9CA96D583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93323" cy="1281419"/>
              </a:xfrm>
              <a:prstGeom prst="rect">
                <a:avLst/>
              </a:prstGeom>
            </p:spPr>
            <p:txBody>
              <a:bodyPr lIns="32892" tIns="32892" rIns="32892" bIns="32892" rtlCol="0" anchor="ctr"/>
              <a:lstStyle/>
              <a:p>
                <a:pPr algn="ctr">
                  <a:lnSpc>
                    <a:spcPts val="1722"/>
                  </a:lnSpc>
                </a:pPr>
                <a:endParaRPr lang="pt-BR" noProof="0" dirty="0"/>
              </a:p>
            </p:txBody>
          </p:sp>
        </p:grp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4FCA0D17-287F-AB04-EA2C-2DAD262A78C9}"/>
                </a:ext>
              </a:extLst>
            </p:cNvPr>
            <p:cNvSpPr/>
            <p:nvPr/>
          </p:nvSpPr>
          <p:spPr>
            <a:xfrm>
              <a:off x="0" y="0"/>
              <a:ext cx="5253611" cy="5943629"/>
            </a:xfrm>
            <a:custGeom>
              <a:avLst/>
              <a:gdLst/>
              <a:ahLst/>
              <a:cxnLst/>
              <a:rect l="l" t="t" r="r" b="b"/>
              <a:pathLst>
                <a:path w="5253611" h="5943629">
                  <a:moveTo>
                    <a:pt x="0" y="0"/>
                  </a:moveTo>
                  <a:lnTo>
                    <a:pt x="5253611" y="0"/>
                  </a:lnTo>
                  <a:lnTo>
                    <a:pt x="5253611" y="5943629"/>
                  </a:lnTo>
                  <a:lnTo>
                    <a:pt x="0" y="5943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00" t="-12451" r="-25725" b="-88053"/>
              </a:stretch>
            </a:blipFill>
          </p:spPr>
          <p:txBody>
            <a:bodyPr/>
            <a:lstStyle/>
            <a:p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987282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4292C-69D1-DFC5-A278-9E94FB6ED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8C27DFE-F5DE-B8DE-577A-02C84D297C8C}"/>
              </a:ext>
            </a:extLst>
          </p:cNvPr>
          <p:cNvSpPr txBox="1"/>
          <p:nvPr/>
        </p:nvSpPr>
        <p:spPr>
          <a:xfrm>
            <a:off x="685800" y="400481"/>
            <a:ext cx="9152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Aspectos Gerais da Lei nº 15.270/2025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6D4D0C1-9D70-4757-E43F-02461B920EC3}"/>
              </a:ext>
            </a:extLst>
          </p:cNvPr>
          <p:cNvSpPr txBox="1"/>
          <p:nvPr/>
        </p:nvSpPr>
        <p:spPr>
          <a:xfrm>
            <a:off x="533400" y="1735497"/>
            <a:ext cx="9152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+mj-lt"/>
              </a:rPr>
              <a:t>CONTEÚDO DA LEI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B857699-5327-3850-3D44-9AB95E56B224}"/>
              </a:ext>
            </a:extLst>
          </p:cNvPr>
          <p:cNvSpPr txBox="1"/>
          <p:nvPr/>
        </p:nvSpPr>
        <p:spPr>
          <a:xfrm>
            <a:off x="533400" y="2688096"/>
            <a:ext cx="12039600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  <a:latin typeface="+mj-lt"/>
              </a:rPr>
              <a:t>Distribuição de lucros ou dividendos para pessoa física 2025/2026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  <a:latin typeface="+mj-lt"/>
              </a:rPr>
              <a:t>Alíquotas e prazos utilizados de retenção do IRRF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  <a:latin typeface="+mj-lt"/>
              </a:rPr>
              <a:t>Hipóteses de afastamento da tributação sobre os lucros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58991F5-9234-C3B0-F83E-CEDAF33466E1}"/>
              </a:ext>
            </a:extLst>
          </p:cNvPr>
          <p:cNvSpPr txBox="1"/>
          <p:nvPr/>
        </p:nvSpPr>
        <p:spPr>
          <a:xfrm>
            <a:off x="533400" y="5295900"/>
            <a:ext cx="9152164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+mj-lt"/>
              </a:rPr>
              <a:t>Procedimentos a serem adotados pelas microempresas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+mj-lt"/>
              </a:rPr>
              <a:t>Regras contábeis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+mj-lt"/>
              </a:rPr>
              <a:t>Fator de Redução do IRPFM e Exemplo 2026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+mj-lt"/>
              </a:rPr>
              <a:t> Reflexos da nova sistemática Fisco Tributário</a:t>
            </a:r>
          </a:p>
        </p:txBody>
      </p:sp>
      <p:pic>
        <p:nvPicPr>
          <p:cNvPr id="19" name="Gráfico 18" descr="Balança da justiça estrutura de tópicos">
            <a:extLst>
              <a:ext uri="{FF2B5EF4-FFF2-40B4-BE49-F238E27FC236}">
                <a16:creationId xmlns:a16="http://schemas.microsoft.com/office/drawing/2014/main" id="{7B557111-D2F0-5E70-B3FA-3404CC0E0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73000" y="2613614"/>
            <a:ext cx="4724400" cy="4724400"/>
          </a:xfrm>
          <a:prstGeom prst="rect">
            <a:avLst/>
          </a:prstGeom>
        </p:spPr>
      </p:pic>
      <p:sp>
        <p:nvSpPr>
          <p:cNvPr id="10" name="Freeform 14">
            <a:extLst>
              <a:ext uri="{FF2B5EF4-FFF2-40B4-BE49-F238E27FC236}">
                <a16:creationId xmlns:a16="http://schemas.microsoft.com/office/drawing/2014/main" id="{79BC6053-08D6-FEA7-8064-E7438209BE70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5320069-A14E-6BA6-ADAE-E20EFFA59B36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30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79C41-7FDB-1B1F-8CB3-03E33BF23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0371FF-6624-13A4-1EAD-F5CDC40A32C8}"/>
              </a:ext>
            </a:extLst>
          </p:cNvPr>
          <p:cNvSpPr txBox="1"/>
          <p:nvPr/>
        </p:nvSpPr>
        <p:spPr>
          <a:xfrm>
            <a:off x="685800" y="400481"/>
            <a:ext cx="9152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Aspectos Gerais da Lei nº 15.270/2025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4" name="docshape7">
            <a:extLst>
              <a:ext uri="{FF2B5EF4-FFF2-40B4-BE49-F238E27FC236}">
                <a16:creationId xmlns:a16="http://schemas.microsoft.com/office/drawing/2014/main" id="{67976438-C502-8D1E-2CDA-199FAED373D0}"/>
              </a:ext>
            </a:extLst>
          </p:cNvPr>
          <p:cNvSpPr>
            <a:spLocks/>
          </p:cNvSpPr>
          <p:nvPr/>
        </p:nvSpPr>
        <p:spPr bwMode="auto">
          <a:xfrm>
            <a:off x="4719874" y="3324455"/>
            <a:ext cx="3051175" cy="977036"/>
          </a:xfrm>
          <a:custGeom>
            <a:avLst/>
            <a:gdLst/>
            <a:ahLst/>
            <a:cxnLst>
              <a:cxn ang="0">
                <a:pos x="4669" y="1993"/>
              </a:cxn>
              <a:cxn ang="0">
                <a:pos x="136" y="1993"/>
              </a:cxn>
              <a:cxn ang="0">
                <a:pos x="83" y="1983"/>
              </a:cxn>
              <a:cxn ang="0">
                <a:pos x="40" y="1954"/>
              </a:cxn>
              <a:cxn ang="0">
                <a:pos x="11" y="1910"/>
              </a:cxn>
              <a:cxn ang="0">
                <a:pos x="0" y="1857"/>
              </a:cxn>
              <a:cxn ang="0">
                <a:pos x="0" y="136"/>
              </a:cxn>
              <a:cxn ang="0">
                <a:pos x="11" y="83"/>
              </a:cxn>
              <a:cxn ang="0">
                <a:pos x="40" y="40"/>
              </a:cxn>
              <a:cxn ang="0">
                <a:pos x="83" y="11"/>
              </a:cxn>
              <a:cxn ang="0">
                <a:pos x="136" y="0"/>
              </a:cxn>
              <a:cxn ang="0">
                <a:pos x="4669" y="0"/>
              </a:cxn>
              <a:cxn ang="0">
                <a:pos x="4744" y="23"/>
              </a:cxn>
              <a:cxn ang="0">
                <a:pos x="4794" y="84"/>
              </a:cxn>
              <a:cxn ang="0">
                <a:pos x="4805" y="136"/>
              </a:cxn>
              <a:cxn ang="0">
                <a:pos x="4805" y="1857"/>
              </a:cxn>
              <a:cxn ang="0">
                <a:pos x="4794" y="1910"/>
              </a:cxn>
              <a:cxn ang="0">
                <a:pos x="4765" y="1954"/>
              </a:cxn>
              <a:cxn ang="0">
                <a:pos x="4722" y="1983"/>
              </a:cxn>
              <a:cxn ang="0">
                <a:pos x="4669" y="1993"/>
              </a:cxn>
            </a:cxnLst>
            <a:rect l="0" t="0" r="r" b="b"/>
            <a:pathLst>
              <a:path w="4805" h="1994">
                <a:moveTo>
                  <a:pt x="4669" y="1993"/>
                </a:moveTo>
                <a:lnTo>
                  <a:pt x="136" y="1993"/>
                </a:lnTo>
                <a:lnTo>
                  <a:pt x="83" y="1983"/>
                </a:lnTo>
                <a:lnTo>
                  <a:pt x="40" y="1954"/>
                </a:lnTo>
                <a:lnTo>
                  <a:pt x="11" y="1910"/>
                </a:lnTo>
                <a:lnTo>
                  <a:pt x="0" y="1857"/>
                </a:lnTo>
                <a:lnTo>
                  <a:pt x="0" y="136"/>
                </a:lnTo>
                <a:lnTo>
                  <a:pt x="11" y="83"/>
                </a:lnTo>
                <a:lnTo>
                  <a:pt x="40" y="40"/>
                </a:lnTo>
                <a:lnTo>
                  <a:pt x="83" y="11"/>
                </a:lnTo>
                <a:lnTo>
                  <a:pt x="136" y="0"/>
                </a:lnTo>
                <a:lnTo>
                  <a:pt x="4669" y="0"/>
                </a:lnTo>
                <a:lnTo>
                  <a:pt x="4744" y="23"/>
                </a:lnTo>
                <a:lnTo>
                  <a:pt x="4794" y="84"/>
                </a:lnTo>
                <a:lnTo>
                  <a:pt x="4805" y="136"/>
                </a:lnTo>
                <a:lnTo>
                  <a:pt x="4805" y="1857"/>
                </a:lnTo>
                <a:lnTo>
                  <a:pt x="4794" y="1910"/>
                </a:lnTo>
                <a:lnTo>
                  <a:pt x="4765" y="1954"/>
                </a:lnTo>
                <a:lnTo>
                  <a:pt x="4722" y="1983"/>
                </a:lnTo>
                <a:lnTo>
                  <a:pt x="4669" y="1993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+mj-lt"/>
              </a:rPr>
              <a:t>Trabalhadores Formais</a:t>
            </a:r>
          </a:p>
        </p:txBody>
      </p:sp>
      <p:grpSp>
        <p:nvGrpSpPr>
          <p:cNvPr id="86" name="docshapegroup12">
            <a:extLst>
              <a:ext uri="{FF2B5EF4-FFF2-40B4-BE49-F238E27FC236}">
                <a16:creationId xmlns:a16="http://schemas.microsoft.com/office/drawing/2014/main" id="{C35F48CF-F1CA-79DE-BEDD-866D28D08BF5}"/>
              </a:ext>
            </a:extLst>
          </p:cNvPr>
          <p:cNvGrpSpPr>
            <a:grpSpLocks/>
          </p:cNvGrpSpPr>
          <p:nvPr/>
        </p:nvGrpSpPr>
        <p:grpSpPr bwMode="auto">
          <a:xfrm>
            <a:off x="8494204" y="3340056"/>
            <a:ext cx="1349375" cy="977036"/>
            <a:chOff x="7793" y="-571"/>
            <a:chExt cx="2126" cy="1994"/>
          </a:xfrm>
          <a:solidFill>
            <a:srgbClr val="002060"/>
          </a:solidFill>
        </p:grpSpPr>
        <p:sp>
          <p:nvSpPr>
            <p:cNvPr id="87" name="docshape13">
              <a:extLst>
                <a:ext uri="{FF2B5EF4-FFF2-40B4-BE49-F238E27FC236}">
                  <a16:creationId xmlns:a16="http://schemas.microsoft.com/office/drawing/2014/main" id="{0C3DA85A-9B5F-F891-EDA6-AC8930605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-571"/>
              <a:ext cx="2126" cy="1994"/>
            </a:xfrm>
            <a:custGeom>
              <a:avLst/>
              <a:gdLst/>
              <a:ahLst/>
              <a:cxnLst>
                <a:cxn ang="0">
                  <a:pos x="1990" y="1993"/>
                </a:cxn>
                <a:cxn ang="0">
                  <a:pos x="136" y="1993"/>
                </a:cxn>
                <a:cxn ang="0">
                  <a:pos x="83" y="1983"/>
                </a:cxn>
                <a:cxn ang="0">
                  <a:pos x="40" y="1954"/>
                </a:cxn>
                <a:cxn ang="0">
                  <a:pos x="11" y="1910"/>
                </a:cxn>
                <a:cxn ang="0">
                  <a:pos x="0" y="1857"/>
                </a:cxn>
                <a:cxn ang="0">
                  <a:pos x="0" y="136"/>
                </a:cxn>
                <a:cxn ang="0">
                  <a:pos x="11" y="84"/>
                </a:cxn>
                <a:cxn ang="0">
                  <a:pos x="11" y="83"/>
                </a:cxn>
                <a:cxn ang="0">
                  <a:pos x="40" y="40"/>
                </a:cxn>
                <a:cxn ang="0">
                  <a:pos x="83" y="11"/>
                </a:cxn>
                <a:cxn ang="0">
                  <a:pos x="136" y="0"/>
                </a:cxn>
                <a:cxn ang="0">
                  <a:pos x="1990" y="0"/>
                </a:cxn>
                <a:cxn ang="0">
                  <a:pos x="2066" y="23"/>
                </a:cxn>
                <a:cxn ang="0">
                  <a:pos x="2116" y="84"/>
                </a:cxn>
                <a:cxn ang="0">
                  <a:pos x="2126" y="136"/>
                </a:cxn>
                <a:cxn ang="0">
                  <a:pos x="2126" y="1857"/>
                </a:cxn>
                <a:cxn ang="0">
                  <a:pos x="2115" y="1910"/>
                </a:cxn>
                <a:cxn ang="0">
                  <a:pos x="2086" y="1954"/>
                </a:cxn>
                <a:cxn ang="0">
                  <a:pos x="2043" y="1983"/>
                </a:cxn>
                <a:cxn ang="0">
                  <a:pos x="1990" y="1993"/>
                </a:cxn>
              </a:cxnLst>
              <a:rect l="0" t="0" r="r" b="b"/>
              <a:pathLst>
                <a:path w="2126" h="1994">
                  <a:moveTo>
                    <a:pt x="1990" y="1993"/>
                  </a:moveTo>
                  <a:lnTo>
                    <a:pt x="136" y="1993"/>
                  </a:lnTo>
                  <a:lnTo>
                    <a:pt x="83" y="1983"/>
                  </a:lnTo>
                  <a:lnTo>
                    <a:pt x="40" y="1954"/>
                  </a:lnTo>
                  <a:lnTo>
                    <a:pt x="11" y="1910"/>
                  </a:lnTo>
                  <a:lnTo>
                    <a:pt x="0" y="1857"/>
                  </a:lnTo>
                  <a:lnTo>
                    <a:pt x="0" y="136"/>
                  </a:lnTo>
                  <a:lnTo>
                    <a:pt x="11" y="84"/>
                  </a:lnTo>
                  <a:lnTo>
                    <a:pt x="11" y="83"/>
                  </a:lnTo>
                  <a:lnTo>
                    <a:pt x="40" y="40"/>
                  </a:lnTo>
                  <a:lnTo>
                    <a:pt x="83" y="11"/>
                  </a:lnTo>
                  <a:lnTo>
                    <a:pt x="136" y="0"/>
                  </a:lnTo>
                  <a:lnTo>
                    <a:pt x="1990" y="0"/>
                  </a:lnTo>
                  <a:lnTo>
                    <a:pt x="2066" y="23"/>
                  </a:lnTo>
                  <a:lnTo>
                    <a:pt x="2116" y="84"/>
                  </a:lnTo>
                  <a:lnTo>
                    <a:pt x="2126" y="136"/>
                  </a:lnTo>
                  <a:lnTo>
                    <a:pt x="2126" y="1857"/>
                  </a:lnTo>
                  <a:lnTo>
                    <a:pt x="2115" y="1910"/>
                  </a:lnTo>
                  <a:lnTo>
                    <a:pt x="2086" y="1954"/>
                  </a:lnTo>
                  <a:lnTo>
                    <a:pt x="2043" y="1983"/>
                  </a:lnTo>
                  <a:lnTo>
                    <a:pt x="1990" y="19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2800">
                <a:latin typeface="+mj-lt"/>
              </a:endParaRPr>
            </a:p>
          </p:txBody>
        </p:sp>
        <p:pic>
          <p:nvPicPr>
            <p:cNvPr id="88" name="docshape14">
              <a:extLst>
                <a:ext uri="{FF2B5EF4-FFF2-40B4-BE49-F238E27FC236}">
                  <a16:creationId xmlns:a16="http://schemas.microsoft.com/office/drawing/2014/main" id="{C73D06F0-1249-B91F-DC4F-7302312779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12" y="-246"/>
              <a:ext cx="1212" cy="1343"/>
            </a:xfrm>
            <a:prstGeom prst="rect">
              <a:avLst/>
            </a:prstGeom>
            <a:grpFill/>
          </p:spPr>
        </p:pic>
      </p:grpSp>
      <p:grpSp>
        <p:nvGrpSpPr>
          <p:cNvPr id="91" name="docshapegroup16">
            <a:extLst>
              <a:ext uri="{FF2B5EF4-FFF2-40B4-BE49-F238E27FC236}">
                <a16:creationId xmlns:a16="http://schemas.microsoft.com/office/drawing/2014/main" id="{91097F53-4FF3-13AE-0189-1B2CB08DA75A}"/>
              </a:ext>
            </a:extLst>
          </p:cNvPr>
          <p:cNvGrpSpPr>
            <a:grpSpLocks/>
          </p:cNvGrpSpPr>
          <p:nvPr/>
        </p:nvGrpSpPr>
        <p:grpSpPr bwMode="auto">
          <a:xfrm>
            <a:off x="2934786" y="4858586"/>
            <a:ext cx="1350963" cy="1739900"/>
            <a:chOff x="540" y="386"/>
            <a:chExt cx="2126" cy="2741"/>
          </a:xfrm>
        </p:grpSpPr>
        <p:sp>
          <p:nvSpPr>
            <p:cNvPr id="92" name="docshape17">
              <a:extLst>
                <a:ext uri="{FF2B5EF4-FFF2-40B4-BE49-F238E27FC236}">
                  <a16:creationId xmlns:a16="http://schemas.microsoft.com/office/drawing/2014/main" id="{D295804A-BDC7-DB8F-BF88-855152FF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386"/>
              <a:ext cx="2126" cy="1495"/>
            </a:xfrm>
            <a:custGeom>
              <a:avLst/>
              <a:gdLst/>
              <a:ahLst/>
              <a:cxnLst>
                <a:cxn ang="0">
                  <a:pos x="2024" y="1495"/>
                </a:cxn>
                <a:cxn ang="0">
                  <a:pos x="102" y="1495"/>
                </a:cxn>
                <a:cxn ang="0">
                  <a:pos x="62" y="1487"/>
                </a:cxn>
                <a:cxn ang="0">
                  <a:pos x="30" y="1465"/>
                </a:cxn>
                <a:cxn ang="0">
                  <a:pos x="8" y="1433"/>
                </a:cxn>
                <a:cxn ang="0">
                  <a:pos x="0" y="1393"/>
                </a:cxn>
                <a:cxn ang="0">
                  <a:pos x="0" y="102"/>
                </a:cxn>
                <a:cxn ang="0">
                  <a:pos x="8" y="63"/>
                </a:cxn>
                <a:cxn ang="0">
                  <a:pos x="30" y="30"/>
                </a:cxn>
                <a:cxn ang="0">
                  <a:pos x="62" y="8"/>
                </a:cxn>
                <a:cxn ang="0">
                  <a:pos x="102" y="0"/>
                </a:cxn>
                <a:cxn ang="0">
                  <a:pos x="2024" y="0"/>
                </a:cxn>
                <a:cxn ang="0">
                  <a:pos x="2096" y="30"/>
                </a:cxn>
                <a:cxn ang="0">
                  <a:pos x="2126" y="102"/>
                </a:cxn>
                <a:cxn ang="0">
                  <a:pos x="2126" y="1393"/>
                </a:cxn>
                <a:cxn ang="0">
                  <a:pos x="2118" y="1433"/>
                </a:cxn>
                <a:cxn ang="0">
                  <a:pos x="2096" y="1465"/>
                </a:cxn>
                <a:cxn ang="0">
                  <a:pos x="2064" y="1487"/>
                </a:cxn>
                <a:cxn ang="0">
                  <a:pos x="2024" y="1495"/>
                </a:cxn>
              </a:cxnLst>
              <a:rect l="0" t="0" r="r" b="b"/>
              <a:pathLst>
                <a:path w="2126" h="1495">
                  <a:moveTo>
                    <a:pt x="2024" y="1495"/>
                  </a:moveTo>
                  <a:lnTo>
                    <a:pt x="102" y="1495"/>
                  </a:lnTo>
                  <a:lnTo>
                    <a:pt x="62" y="1487"/>
                  </a:lnTo>
                  <a:lnTo>
                    <a:pt x="30" y="1465"/>
                  </a:lnTo>
                  <a:lnTo>
                    <a:pt x="8" y="1433"/>
                  </a:lnTo>
                  <a:lnTo>
                    <a:pt x="0" y="1393"/>
                  </a:lnTo>
                  <a:lnTo>
                    <a:pt x="0" y="102"/>
                  </a:lnTo>
                  <a:lnTo>
                    <a:pt x="8" y="63"/>
                  </a:lnTo>
                  <a:lnTo>
                    <a:pt x="30" y="30"/>
                  </a:lnTo>
                  <a:lnTo>
                    <a:pt x="62" y="8"/>
                  </a:lnTo>
                  <a:lnTo>
                    <a:pt x="102" y="0"/>
                  </a:lnTo>
                  <a:lnTo>
                    <a:pt x="2024" y="0"/>
                  </a:lnTo>
                  <a:lnTo>
                    <a:pt x="2096" y="30"/>
                  </a:lnTo>
                  <a:lnTo>
                    <a:pt x="2126" y="102"/>
                  </a:lnTo>
                  <a:lnTo>
                    <a:pt x="2126" y="1393"/>
                  </a:lnTo>
                  <a:lnTo>
                    <a:pt x="2118" y="1433"/>
                  </a:lnTo>
                  <a:lnTo>
                    <a:pt x="2096" y="1465"/>
                  </a:lnTo>
                  <a:lnTo>
                    <a:pt x="2064" y="1487"/>
                  </a:lnTo>
                  <a:lnTo>
                    <a:pt x="2024" y="1495"/>
                  </a:lnTo>
                  <a:close/>
                </a:path>
              </a:pathLst>
            </a:custGeom>
            <a:solidFill>
              <a:srgbClr val="183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+mj-lt"/>
              </a:endParaRPr>
            </a:p>
          </p:txBody>
        </p:sp>
        <p:sp>
          <p:nvSpPr>
            <p:cNvPr id="93" name="docshape18">
              <a:extLst>
                <a:ext uri="{FF2B5EF4-FFF2-40B4-BE49-F238E27FC236}">
                  <a16:creationId xmlns:a16="http://schemas.microsoft.com/office/drawing/2014/main" id="{BD2C2C1E-016D-8F1B-C3A7-1C8E7CAF4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1881"/>
              <a:ext cx="2126" cy="1246"/>
            </a:xfrm>
            <a:custGeom>
              <a:avLst/>
              <a:gdLst/>
              <a:ahLst/>
              <a:cxnLst>
                <a:cxn ang="0">
                  <a:pos x="2041" y="1246"/>
                </a:cxn>
                <a:cxn ang="0">
                  <a:pos x="85" y="1246"/>
                </a:cxn>
                <a:cxn ang="0">
                  <a:pos x="52" y="1240"/>
                </a:cxn>
                <a:cxn ang="0">
                  <a:pos x="25" y="1221"/>
                </a:cxn>
                <a:cxn ang="0">
                  <a:pos x="6" y="1194"/>
                </a:cxn>
                <a:cxn ang="0">
                  <a:pos x="0" y="1161"/>
                </a:cxn>
                <a:cxn ang="0">
                  <a:pos x="0" y="85"/>
                </a:cxn>
                <a:cxn ang="0">
                  <a:pos x="6" y="52"/>
                </a:cxn>
                <a:cxn ang="0">
                  <a:pos x="25" y="25"/>
                </a:cxn>
                <a:cxn ang="0">
                  <a:pos x="52" y="7"/>
                </a:cxn>
                <a:cxn ang="0">
                  <a:pos x="85" y="0"/>
                </a:cxn>
                <a:cxn ang="0">
                  <a:pos x="2041" y="0"/>
                </a:cxn>
                <a:cxn ang="0">
                  <a:pos x="2101" y="25"/>
                </a:cxn>
                <a:cxn ang="0">
                  <a:pos x="2126" y="85"/>
                </a:cxn>
                <a:cxn ang="0">
                  <a:pos x="2126" y="1161"/>
                </a:cxn>
                <a:cxn ang="0">
                  <a:pos x="2119" y="1194"/>
                </a:cxn>
                <a:cxn ang="0">
                  <a:pos x="2101" y="1221"/>
                </a:cxn>
                <a:cxn ang="0">
                  <a:pos x="2074" y="1240"/>
                </a:cxn>
                <a:cxn ang="0">
                  <a:pos x="2041" y="1246"/>
                </a:cxn>
              </a:cxnLst>
              <a:rect l="0" t="0" r="r" b="b"/>
              <a:pathLst>
                <a:path w="2126" h="1246">
                  <a:moveTo>
                    <a:pt x="2041" y="1246"/>
                  </a:moveTo>
                  <a:lnTo>
                    <a:pt x="85" y="1246"/>
                  </a:lnTo>
                  <a:lnTo>
                    <a:pt x="52" y="1240"/>
                  </a:lnTo>
                  <a:lnTo>
                    <a:pt x="25" y="1221"/>
                  </a:lnTo>
                  <a:lnTo>
                    <a:pt x="6" y="1194"/>
                  </a:lnTo>
                  <a:lnTo>
                    <a:pt x="0" y="1161"/>
                  </a:lnTo>
                  <a:lnTo>
                    <a:pt x="0" y="85"/>
                  </a:lnTo>
                  <a:lnTo>
                    <a:pt x="6" y="52"/>
                  </a:lnTo>
                  <a:lnTo>
                    <a:pt x="25" y="25"/>
                  </a:lnTo>
                  <a:lnTo>
                    <a:pt x="52" y="7"/>
                  </a:lnTo>
                  <a:lnTo>
                    <a:pt x="85" y="0"/>
                  </a:lnTo>
                  <a:lnTo>
                    <a:pt x="2041" y="0"/>
                  </a:lnTo>
                  <a:lnTo>
                    <a:pt x="2101" y="25"/>
                  </a:lnTo>
                  <a:lnTo>
                    <a:pt x="2126" y="85"/>
                  </a:lnTo>
                  <a:lnTo>
                    <a:pt x="2126" y="1161"/>
                  </a:lnTo>
                  <a:lnTo>
                    <a:pt x="2119" y="1194"/>
                  </a:lnTo>
                  <a:lnTo>
                    <a:pt x="2101" y="1221"/>
                  </a:lnTo>
                  <a:lnTo>
                    <a:pt x="2074" y="1240"/>
                  </a:lnTo>
                  <a:lnTo>
                    <a:pt x="2041" y="12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+mj-lt"/>
              </a:endParaRPr>
            </a:p>
          </p:txBody>
        </p:sp>
        <p:pic>
          <p:nvPicPr>
            <p:cNvPr id="94" name="docshape19">
              <a:extLst>
                <a:ext uri="{FF2B5EF4-FFF2-40B4-BE49-F238E27FC236}">
                  <a16:creationId xmlns:a16="http://schemas.microsoft.com/office/drawing/2014/main" id="{970A351E-97AB-9140-4DC6-AA846A089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3" y="589"/>
              <a:ext cx="1089" cy="1089"/>
            </a:xfrm>
            <a:prstGeom prst="rect">
              <a:avLst/>
            </a:prstGeom>
            <a:noFill/>
          </p:spPr>
        </p:pic>
        <p:sp>
          <p:nvSpPr>
            <p:cNvPr id="95" name="docshape20">
              <a:extLst>
                <a:ext uri="{FF2B5EF4-FFF2-40B4-BE49-F238E27FC236}">
                  <a16:creationId xmlns:a16="http://schemas.microsoft.com/office/drawing/2014/main" id="{281CE40B-7E85-7136-3C08-815152024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" y="386"/>
              <a:ext cx="2126" cy="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7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457200" marR="441325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79D62F1E-DA7A-8C50-9C39-E70B26B747BE}"/>
              </a:ext>
            </a:extLst>
          </p:cNvPr>
          <p:cNvSpPr txBox="1"/>
          <p:nvPr/>
        </p:nvSpPr>
        <p:spPr>
          <a:xfrm>
            <a:off x="2829603" y="5866984"/>
            <a:ext cx="18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00FF"/>
                </a:solidFill>
                <a:latin typeface="+mj-lt"/>
              </a:rPr>
              <a:t>Professor ens. Médio 9,6%               </a:t>
            </a:r>
            <a:endParaRPr lang="pt-BR" sz="1400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97" name="docshapegroup26">
            <a:extLst>
              <a:ext uri="{FF2B5EF4-FFF2-40B4-BE49-F238E27FC236}">
                <a16:creationId xmlns:a16="http://schemas.microsoft.com/office/drawing/2014/main" id="{411EE2FC-CE8B-8433-B2FF-46A7E98D72C2}"/>
              </a:ext>
            </a:extLst>
          </p:cNvPr>
          <p:cNvGrpSpPr>
            <a:grpSpLocks/>
          </p:cNvGrpSpPr>
          <p:nvPr/>
        </p:nvGrpSpPr>
        <p:grpSpPr bwMode="auto">
          <a:xfrm>
            <a:off x="4987347" y="4876165"/>
            <a:ext cx="1350962" cy="1753230"/>
            <a:chOff x="5017" y="365"/>
            <a:chExt cx="2126" cy="2762"/>
          </a:xfrm>
        </p:grpSpPr>
        <p:sp>
          <p:nvSpPr>
            <p:cNvPr id="98" name="docshape27">
              <a:extLst>
                <a:ext uri="{FF2B5EF4-FFF2-40B4-BE49-F238E27FC236}">
                  <a16:creationId xmlns:a16="http://schemas.microsoft.com/office/drawing/2014/main" id="{0CC8F579-9EFC-1511-6E7A-175AEFE5F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365"/>
              <a:ext cx="2126" cy="1495"/>
            </a:xfrm>
            <a:custGeom>
              <a:avLst/>
              <a:gdLst/>
              <a:ahLst/>
              <a:cxnLst>
                <a:cxn ang="0">
                  <a:pos x="2024" y="1495"/>
                </a:cxn>
                <a:cxn ang="0">
                  <a:pos x="102" y="1495"/>
                </a:cxn>
                <a:cxn ang="0">
                  <a:pos x="62" y="1487"/>
                </a:cxn>
                <a:cxn ang="0">
                  <a:pos x="30" y="1465"/>
                </a:cxn>
                <a:cxn ang="0">
                  <a:pos x="8" y="1433"/>
                </a:cxn>
                <a:cxn ang="0">
                  <a:pos x="0" y="1393"/>
                </a:cxn>
                <a:cxn ang="0">
                  <a:pos x="0" y="102"/>
                </a:cxn>
                <a:cxn ang="0">
                  <a:pos x="8" y="63"/>
                </a:cxn>
                <a:cxn ang="0">
                  <a:pos x="30" y="30"/>
                </a:cxn>
                <a:cxn ang="0">
                  <a:pos x="62" y="8"/>
                </a:cxn>
                <a:cxn ang="0">
                  <a:pos x="102" y="0"/>
                </a:cxn>
                <a:cxn ang="0">
                  <a:pos x="2024" y="0"/>
                </a:cxn>
                <a:cxn ang="0">
                  <a:pos x="2096" y="30"/>
                </a:cxn>
                <a:cxn ang="0">
                  <a:pos x="2126" y="102"/>
                </a:cxn>
                <a:cxn ang="0">
                  <a:pos x="2126" y="1393"/>
                </a:cxn>
                <a:cxn ang="0">
                  <a:pos x="2118" y="1433"/>
                </a:cxn>
                <a:cxn ang="0">
                  <a:pos x="2096" y="1465"/>
                </a:cxn>
                <a:cxn ang="0">
                  <a:pos x="2063" y="1487"/>
                </a:cxn>
                <a:cxn ang="0">
                  <a:pos x="2024" y="1495"/>
                </a:cxn>
              </a:cxnLst>
              <a:rect l="0" t="0" r="r" b="b"/>
              <a:pathLst>
                <a:path w="2126" h="1495">
                  <a:moveTo>
                    <a:pt x="2024" y="1495"/>
                  </a:moveTo>
                  <a:lnTo>
                    <a:pt x="102" y="1495"/>
                  </a:lnTo>
                  <a:lnTo>
                    <a:pt x="62" y="1487"/>
                  </a:lnTo>
                  <a:lnTo>
                    <a:pt x="30" y="1465"/>
                  </a:lnTo>
                  <a:lnTo>
                    <a:pt x="8" y="1433"/>
                  </a:lnTo>
                  <a:lnTo>
                    <a:pt x="0" y="1393"/>
                  </a:lnTo>
                  <a:lnTo>
                    <a:pt x="0" y="102"/>
                  </a:lnTo>
                  <a:lnTo>
                    <a:pt x="8" y="63"/>
                  </a:lnTo>
                  <a:lnTo>
                    <a:pt x="30" y="30"/>
                  </a:lnTo>
                  <a:lnTo>
                    <a:pt x="62" y="8"/>
                  </a:lnTo>
                  <a:lnTo>
                    <a:pt x="102" y="0"/>
                  </a:lnTo>
                  <a:lnTo>
                    <a:pt x="2024" y="0"/>
                  </a:lnTo>
                  <a:lnTo>
                    <a:pt x="2096" y="30"/>
                  </a:lnTo>
                  <a:lnTo>
                    <a:pt x="2126" y="102"/>
                  </a:lnTo>
                  <a:lnTo>
                    <a:pt x="2126" y="1393"/>
                  </a:lnTo>
                  <a:lnTo>
                    <a:pt x="2118" y="1433"/>
                  </a:lnTo>
                  <a:lnTo>
                    <a:pt x="2096" y="1465"/>
                  </a:lnTo>
                  <a:lnTo>
                    <a:pt x="2063" y="1487"/>
                  </a:lnTo>
                  <a:lnTo>
                    <a:pt x="2024" y="1495"/>
                  </a:lnTo>
                  <a:close/>
                </a:path>
              </a:pathLst>
            </a:custGeom>
            <a:solidFill>
              <a:srgbClr val="183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+mj-lt"/>
              </a:endParaRPr>
            </a:p>
          </p:txBody>
        </p:sp>
        <p:sp>
          <p:nvSpPr>
            <p:cNvPr id="99" name="docshape28">
              <a:extLst>
                <a:ext uri="{FF2B5EF4-FFF2-40B4-BE49-F238E27FC236}">
                  <a16:creationId xmlns:a16="http://schemas.microsoft.com/office/drawing/2014/main" id="{596708B8-1351-36DD-E2F3-A0A9DC69A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1881"/>
              <a:ext cx="2126" cy="1246"/>
            </a:xfrm>
            <a:custGeom>
              <a:avLst/>
              <a:gdLst/>
              <a:ahLst/>
              <a:cxnLst>
                <a:cxn ang="0">
                  <a:pos x="2041" y="1246"/>
                </a:cxn>
                <a:cxn ang="0">
                  <a:pos x="85" y="1246"/>
                </a:cxn>
                <a:cxn ang="0">
                  <a:pos x="52" y="1240"/>
                </a:cxn>
                <a:cxn ang="0">
                  <a:pos x="25" y="1221"/>
                </a:cxn>
                <a:cxn ang="0">
                  <a:pos x="6" y="1194"/>
                </a:cxn>
                <a:cxn ang="0">
                  <a:pos x="0" y="1161"/>
                </a:cxn>
                <a:cxn ang="0">
                  <a:pos x="0" y="85"/>
                </a:cxn>
                <a:cxn ang="0">
                  <a:pos x="6" y="52"/>
                </a:cxn>
                <a:cxn ang="0">
                  <a:pos x="25" y="25"/>
                </a:cxn>
                <a:cxn ang="0">
                  <a:pos x="52" y="7"/>
                </a:cxn>
                <a:cxn ang="0">
                  <a:pos x="85" y="0"/>
                </a:cxn>
                <a:cxn ang="0">
                  <a:pos x="2041" y="0"/>
                </a:cxn>
                <a:cxn ang="0">
                  <a:pos x="2101" y="25"/>
                </a:cxn>
                <a:cxn ang="0">
                  <a:pos x="2126" y="85"/>
                </a:cxn>
                <a:cxn ang="0">
                  <a:pos x="2126" y="1161"/>
                </a:cxn>
                <a:cxn ang="0">
                  <a:pos x="2119" y="1194"/>
                </a:cxn>
                <a:cxn ang="0">
                  <a:pos x="2101" y="1221"/>
                </a:cxn>
                <a:cxn ang="0">
                  <a:pos x="2074" y="1240"/>
                </a:cxn>
                <a:cxn ang="0">
                  <a:pos x="2041" y="1246"/>
                </a:cxn>
              </a:cxnLst>
              <a:rect l="0" t="0" r="r" b="b"/>
              <a:pathLst>
                <a:path w="2126" h="1246">
                  <a:moveTo>
                    <a:pt x="2041" y="1246"/>
                  </a:moveTo>
                  <a:lnTo>
                    <a:pt x="85" y="1246"/>
                  </a:lnTo>
                  <a:lnTo>
                    <a:pt x="52" y="1240"/>
                  </a:lnTo>
                  <a:lnTo>
                    <a:pt x="25" y="1221"/>
                  </a:lnTo>
                  <a:lnTo>
                    <a:pt x="6" y="1194"/>
                  </a:lnTo>
                  <a:lnTo>
                    <a:pt x="0" y="1161"/>
                  </a:lnTo>
                  <a:lnTo>
                    <a:pt x="0" y="85"/>
                  </a:lnTo>
                  <a:lnTo>
                    <a:pt x="6" y="52"/>
                  </a:lnTo>
                  <a:lnTo>
                    <a:pt x="25" y="25"/>
                  </a:lnTo>
                  <a:lnTo>
                    <a:pt x="52" y="7"/>
                  </a:lnTo>
                  <a:lnTo>
                    <a:pt x="85" y="0"/>
                  </a:lnTo>
                  <a:lnTo>
                    <a:pt x="2041" y="0"/>
                  </a:lnTo>
                  <a:lnTo>
                    <a:pt x="2101" y="25"/>
                  </a:lnTo>
                  <a:lnTo>
                    <a:pt x="2126" y="85"/>
                  </a:lnTo>
                  <a:lnTo>
                    <a:pt x="2126" y="1161"/>
                  </a:lnTo>
                  <a:lnTo>
                    <a:pt x="2119" y="1194"/>
                  </a:lnTo>
                  <a:lnTo>
                    <a:pt x="2101" y="1221"/>
                  </a:lnTo>
                  <a:lnTo>
                    <a:pt x="2074" y="1240"/>
                  </a:lnTo>
                  <a:lnTo>
                    <a:pt x="2041" y="12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+mj-lt"/>
              </a:endParaRPr>
            </a:p>
          </p:txBody>
        </p:sp>
        <p:pic>
          <p:nvPicPr>
            <p:cNvPr id="100" name="docshape29">
              <a:extLst>
                <a:ext uri="{FF2B5EF4-FFF2-40B4-BE49-F238E27FC236}">
                  <a16:creationId xmlns:a16="http://schemas.microsoft.com/office/drawing/2014/main" id="{844F1E76-BBB3-F6CE-6D4F-443747210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00" y="627"/>
              <a:ext cx="1089" cy="1013"/>
            </a:xfrm>
            <a:prstGeom prst="rect">
              <a:avLst/>
            </a:prstGeom>
            <a:noFill/>
          </p:spPr>
        </p:pic>
        <p:sp>
          <p:nvSpPr>
            <p:cNvPr id="101" name="docshape30">
              <a:extLst>
                <a:ext uri="{FF2B5EF4-FFF2-40B4-BE49-F238E27FC236}">
                  <a16:creationId xmlns:a16="http://schemas.microsoft.com/office/drawing/2014/main" id="{48CD0E01-FD7C-5AF5-88A0-B20491F7F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" y="386"/>
              <a:ext cx="2126" cy="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457200" marR="127000" lvl="1" indent="0" algn="ctr" defTabSz="914400" rtl="0" eaLnBrk="1" fontAlgn="base" latinLnBrk="0" hangingPunct="1">
                <a:lnSpc>
                  <a:spcPct val="101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457200" marR="127000" lvl="1" indent="0" algn="ctr" defTabSz="914400" rtl="0" eaLnBrk="1" fontAlgn="base" latinLnBrk="0" hangingPunct="1">
                <a:lnSpc>
                  <a:spcPct val="101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pt-BR" sz="1200" b="1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629F5C5F-9A39-378C-4D2E-A3DB21510A70}"/>
              </a:ext>
            </a:extLst>
          </p:cNvPr>
          <p:cNvSpPr txBox="1"/>
          <p:nvPr/>
        </p:nvSpPr>
        <p:spPr>
          <a:xfrm>
            <a:off x="4618708" y="6027841"/>
            <a:ext cx="255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  <a:latin typeface="+mj-lt"/>
              </a:rPr>
              <a:t>Motorista </a:t>
            </a:r>
            <a:r>
              <a:rPr lang="pt-BR" sz="2000" b="1" dirty="0">
                <a:solidFill>
                  <a:srgbClr val="0000FF"/>
                </a:solidFill>
                <a:latin typeface="+mj-lt"/>
              </a:rPr>
              <a:t>2,2%</a:t>
            </a:r>
          </a:p>
        </p:txBody>
      </p:sp>
      <p:grpSp>
        <p:nvGrpSpPr>
          <p:cNvPr id="103" name="docshapegroup41">
            <a:extLst>
              <a:ext uri="{FF2B5EF4-FFF2-40B4-BE49-F238E27FC236}">
                <a16:creationId xmlns:a16="http://schemas.microsoft.com/office/drawing/2014/main" id="{5BFB8B20-CF7D-D9ED-BA96-8E5744BCADFB}"/>
              </a:ext>
            </a:extLst>
          </p:cNvPr>
          <p:cNvGrpSpPr>
            <a:grpSpLocks/>
          </p:cNvGrpSpPr>
          <p:nvPr/>
        </p:nvGrpSpPr>
        <p:grpSpPr bwMode="auto">
          <a:xfrm>
            <a:off x="11563991" y="4858586"/>
            <a:ext cx="1350962" cy="1739900"/>
            <a:chOff x="11733" y="386"/>
            <a:chExt cx="2126" cy="2741"/>
          </a:xfrm>
        </p:grpSpPr>
        <p:sp>
          <p:nvSpPr>
            <p:cNvPr id="104" name="docshape42">
              <a:extLst>
                <a:ext uri="{FF2B5EF4-FFF2-40B4-BE49-F238E27FC236}">
                  <a16:creationId xmlns:a16="http://schemas.microsoft.com/office/drawing/2014/main" id="{34C656A2-9DED-1779-3695-F3B42DFE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3" y="386"/>
              <a:ext cx="2126" cy="1495"/>
            </a:xfrm>
            <a:custGeom>
              <a:avLst/>
              <a:gdLst/>
              <a:ahLst/>
              <a:cxnLst>
                <a:cxn ang="0">
                  <a:pos x="2024" y="1495"/>
                </a:cxn>
                <a:cxn ang="0">
                  <a:pos x="102" y="1495"/>
                </a:cxn>
                <a:cxn ang="0">
                  <a:pos x="62" y="1487"/>
                </a:cxn>
                <a:cxn ang="0">
                  <a:pos x="30" y="1465"/>
                </a:cxn>
                <a:cxn ang="0">
                  <a:pos x="8" y="1433"/>
                </a:cxn>
                <a:cxn ang="0">
                  <a:pos x="0" y="1393"/>
                </a:cxn>
                <a:cxn ang="0">
                  <a:pos x="0" y="102"/>
                </a:cxn>
                <a:cxn ang="0">
                  <a:pos x="8" y="63"/>
                </a:cxn>
                <a:cxn ang="0">
                  <a:pos x="30" y="30"/>
                </a:cxn>
                <a:cxn ang="0">
                  <a:pos x="62" y="8"/>
                </a:cxn>
                <a:cxn ang="0">
                  <a:pos x="102" y="0"/>
                </a:cxn>
                <a:cxn ang="0">
                  <a:pos x="2024" y="0"/>
                </a:cxn>
                <a:cxn ang="0">
                  <a:pos x="2096" y="30"/>
                </a:cxn>
                <a:cxn ang="0">
                  <a:pos x="2126" y="102"/>
                </a:cxn>
                <a:cxn ang="0">
                  <a:pos x="2126" y="1393"/>
                </a:cxn>
                <a:cxn ang="0">
                  <a:pos x="2118" y="1433"/>
                </a:cxn>
                <a:cxn ang="0">
                  <a:pos x="2096" y="1465"/>
                </a:cxn>
                <a:cxn ang="0">
                  <a:pos x="2064" y="1487"/>
                </a:cxn>
                <a:cxn ang="0">
                  <a:pos x="2024" y="1495"/>
                </a:cxn>
              </a:cxnLst>
              <a:rect l="0" t="0" r="r" b="b"/>
              <a:pathLst>
                <a:path w="2126" h="1495">
                  <a:moveTo>
                    <a:pt x="2024" y="1495"/>
                  </a:moveTo>
                  <a:lnTo>
                    <a:pt x="102" y="1495"/>
                  </a:lnTo>
                  <a:lnTo>
                    <a:pt x="62" y="1487"/>
                  </a:lnTo>
                  <a:lnTo>
                    <a:pt x="30" y="1465"/>
                  </a:lnTo>
                  <a:lnTo>
                    <a:pt x="8" y="1433"/>
                  </a:lnTo>
                  <a:lnTo>
                    <a:pt x="0" y="1393"/>
                  </a:lnTo>
                  <a:lnTo>
                    <a:pt x="0" y="102"/>
                  </a:lnTo>
                  <a:lnTo>
                    <a:pt x="8" y="63"/>
                  </a:lnTo>
                  <a:lnTo>
                    <a:pt x="30" y="30"/>
                  </a:lnTo>
                  <a:lnTo>
                    <a:pt x="62" y="8"/>
                  </a:lnTo>
                  <a:lnTo>
                    <a:pt x="102" y="0"/>
                  </a:lnTo>
                  <a:lnTo>
                    <a:pt x="2024" y="0"/>
                  </a:lnTo>
                  <a:lnTo>
                    <a:pt x="2096" y="30"/>
                  </a:lnTo>
                  <a:lnTo>
                    <a:pt x="2126" y="102"/>
                  </a:lnTo>
                  <a:lnTo>
                    <a:pt x="2126" y="1393"/>
                  </a:lnTo>
                  <a:lnTo>
                    <a:pt x="2118" y="1433"/>
                  </a:lnTo>
                  <a:lnTo>
                    <a:pt x="2096" y="1465"/>
                  </a:lnTo>
                  <a:lnTo>
                    <a:pt x="2064" y="1487"/>
                  </a:lnTo>
                  <a:lnTo>
                    <a:pt x="2024" y="1495"/>
                  </a:lnTo>
                  <a:close/>
                </a:path>
              </a:pathLst>
            </a:custGeom>
            <a:solidFill>
              <a:srgbClr val="183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+mj-lt"/>
              </a:endParaRPr>
            </a:p>
          </p:txBody>
        </p:sp>
        <p:sp>
          <p:nvSpPr>
            <p:cNvPr id="105" name="docshape43">
              <a:extLst>
                <a:ext uri="{FF2B5EF4-FFF2-40B4-BE49-F238E27FC236}">
                  <a16:creationId xmlns:a16="http://schemas.microsoft.com/office/drawing/2014/main" id="{B9001654-8B52-4B4A-84CE-543FDF4E2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3" y="1881"/>
              <a:ext cx="2126" cy="1246"/>
            </a:xfrm>
            <a:custGeom>
              <a:avLst/>
              <a:gdLst/>
              <a:ahLst/>
              <a:cxnLst>
                <a:cxn ang="0">
                  <a:pos x="2041" y="1246"/>
                </a:cxn>
                <a:cxn ang="0">
                  <a:pos x="85" y="1246"/>
                </a:cxn>
                <a:cxn ang="0">
                  <a:pos x="52" y="1240"/>
                </a:cxn>
                <a:cxn ang="0">
                  <a:pos x="25" y="1221"/>
                </a:cxn>
                <a:cxn ang="0">
                  <a:pos x="7" y="1194"/>
                </a:cxn>
                <a:cxn ang="0">
                  <a:pos x="0" y="1161"/>
                </a:cxn>
                <a:cxn ang="0">
                  <a:pos x="0" y="85"/>
                </a:cxn>
                <a:cxn ang="0">
                  <a:pos x="7" y="52"/>
                </a:cxn>
                <a:cxn ang="0">
                  <a:pos x="25" y="25"/>
                </a:cxn>
                <a:cxn ang="0">
                  <a:pos x="52" y="7"/>
                </a:cxn>
                <a:cxn ang="0">
                  <a:pos x="85" y="0"/>
                </a:cxn>
                <a:cxn ang="0">
                  <a:pos x="2041" y="0"/>
                </a:cxn>
                <a:cxn ang="0">
                  <a:pos x="2101" y="25"/>
                </a:cxn>
                <a:cxn ang="0">
                  <a:pos x="2126" y="85"/>
                </a:cxn>
                <a:cxn ang="0">
                  <a:pos x="2126" y="1161"/>
                </a:cxn>
                <a:cxn ang="0">
                  <a:pos x="2120" y="1194"/>
                </a:cxn>
                <a:cxn ang="0">
                  <a:pos x="2101" y="1221"/>
                </a:cxn>
                <a:cxn ang="0">
                  <a:pos x="2074" y="1240"/>
                </a:cxn>
                <a:cxn ang="0">
                  <a:pos x="2041" y="1246"/>
                </a:cxn>
              </a:cxnLst>
              <a:rect l="0" t="0" r="r" b="b"/>
              <a:pathLst>
                <a:path w="2126" h="1246">
                  <a:moveTo>
                    <a:pt x="2041" y="1246"/>
                  </a:moveTo>
                  <a:lnTo>
                    <a:pt x="85" y="1246"/>
                  </a:lnTo>
                  <a:lnTo>
                    <a:pt x="52" y="1240"/>
                  </a:lnTo>
                  <a:lnTo>
                    <a:pt x="25" y="1221"/>
                  </a:lnTo>
                  <a:lnTo>
                    <a:pt x="7" y="1194"/>
                  </a:lnTo>
                  <a:lnTo>
                    <a:pt x="0" y="1161"/>
                  </a:lnTo>
                  <a:lnTo>
                    <a:pt x="0" y="85"/>
                  </a:lnTo>
                  <a:lnTo>
                    <a:pt x="7" y="52"/>
                  </a:lnTo>
                  <a:lnTo>
                    <a:pt x="25" y="25"/>
                  </a:lnTo>
                  <a:lnTo>
                    <a:pt x="52" y="7"/>
                  </a:lnTo>
                  <a:lnTo>
                    <a:pt x="85" y="0"/>
                  </a:lnTo>
                  <a:lnTo>
                    <a:pt x="2041" y="0"/>
                  </a:lnTo>
                  <a:lnTo>
                    <a:pt x="2101" y="25"/>
                  </a:lnTo>
                  <a:lnTo>
                    <a:pt x="2126" y="85"/>
                  </a:lnTo>
                  <a:lnTo>
                    <a:pt x="2126" y="1161"/>
                  </a:lnTo>
                  <a:lnTo>
                    <a:pt x="2120" y="1194"/>
                  </a:lnTo>
                  <a:lnTo>
                    <a:pt x="2101" y="1221"/>
                  </a:lnTo>
                  <a:lnTo>
                    <a:pt x="2074" y="1240"/>
                  </a:lnTo>
                  <a:lnTo>
                    <a:pt x="2041" y="12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+mj-lt"/>
              </a:endParaRPr>
            </a:p>
          </p:txBody>
        </p:sp>
        <p:pic>
          <p:nvPicPr>
            <p:cNvPr id="106" name="docshape44">
              <a:extLst>
                <a:ext uri="{FF2B5EF4-FFF2-40B4-BE49-F238E27FC236}">
                  <a16:creationId xmlns:a16="http://schemas.microsoft.com/office/drawing/2014/main" id="{6C63A458-4971-B1E5-D1AD-D7ADBDE35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320" y="528"/>
              <a:ext cx="893" cy="1212"/>
            </a:xfrm>
            <a:prstGeom prst="rect">
              <a:avLst/>
            </a:prstGeom>
            <a:noFill/>
          </p:spPr>
        </p:pic>
        <p:sp>
          <p:nvSpPr>
            <p:cNvPr id="107" name="docshape45">
              <a:extLst>
                <a:ext uri="{FF2B5EF4-FFF2-40B4-BE49-F238E27FC236}">
                  <a16:creationId xmlns:a16="http://schemas.microsoft.com/office/drawing/2014/main" id="{EB794FC7-66EC-18B7-7560-3041FAAAD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33" y="386"/>
              <a:ext cx="2126" cy="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7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B3139AA1-4A56-EE94-518E-2F3896CA5882}"/>
              </a:ext>
            </a:extLst>
          </p:cNvPr>
          <p:cNvSpPr txBox="1"/>
          <p:nvPr/>
        </p:nvSpPr>
        <p:spPr>
          <a:xfrm>
            <a:off x="11380315" y="6012473"/>
            <a:ext cx="237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  <a:latin typeface="+mj-lt"/>
              </a:rPr>
              <a:t>Bancária 7,2%</a:t>
            </a:r>
          </a:p>
        </p:txBody>
      </p:sp>
      <p:sp>
        <p:nvSpPr>
          <p:cNvPr id="109" name="docshape105">
            <a:extLst>
              <a:ext uri="{FF2B5EF4-FFF2-40B4-BE49-F238E27FC236}">
                <a16:creationId xmlns:a16="http://schemas.microsoft.com/office/drawing/2014/main" id="{CEBB8784-D54D-3B4C-FACE-629C427AA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109" y="4912638"/>
            <a:ext cx="1370799" cy="163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0" name="Imagem 109" descr="Ícone&#10;&#10;O conteúdo gerado por IA pode estar incorreto.">
            <a:extLst>
              <a:ext uri="{FF2B5EF4-FFF2-40B4-BE49-F238E27FC236}">
                <a16:creationId xmlns:a16="http://schemas.microsoft.com/office/drawing/2014/main" id="{49C26A61-5F19-ABD0-83FA-F7F96098A5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07" y="4910731"/>
            <a:ext cx="1371429" cy="1752381"/>
          </a:xfrm>
          <a:prstGeom prst="rect">
            <a:avLst/>
          </a:prstGeom>
        </p:spPr>
      </p:pic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C0269828-AEEE-172B-4219-2AE56F2627DD}"/>
              </a:ext>
            </a:extLst>
          </p:cNvPr>
          <p:cNvSpPr txBox="1"/>
          <p:nvPr/>
        </p:nvSpPr>
        <p:spPr>
          <a:xfrm>
            <a:off x="6729921" y="6005988"/>
            <a:ext cx="251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  <a:latin typeface="+mj-lt"/>
              </a:rPr>
              <a:t>Jornalista 9,0%</a:t>
            </a:r>
          </a:p>
        </p:txBody>
      </p:sp>
      <p:pic>
        <p:nvPicPr>
          <p:cNvPr id="112" name="Imagem 111" descr="Ícone&#10;&#10;O conteúdo gerado por IA pode estar incorreto.">
            <a:extLst>
              <a:ext uri="{FF2B5EF4-FFF2-40B4-BE49-F238E27FC236}">
                <a16:creationId xmlns:a16="http://schemas.microsoft.com/office/drawing/2014/main" id="{2382D6ED-A6F1-AEA9-DDCC-B37D150020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64" y="4896664"/>
            <a:ext cx="1371429" cy="1752381"/>
          </a:xfrm>
          <a:prstGeom prst="rect">
            <a:avLst/>
          </a:prstGeom>
        </p:spPr>
      </p:pic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2144450C-794B-00E7-10F6-914E3FFF639B}"/>
              </a:ext>
            </a:extLst>
          </p:cNvPr>
          <p:cNvSpPr txBox="1"/>
          <p:nvPr/>
        </p:nvSpPr>
        <p:spPr>
          <a:xfrm>
            <a:off x="8991600" y="5875875"/>
            <a:ext cx="203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FF"/>
                </a:solidFill>
                <a:latin typeface="+mj-lt"/>
              </a:rPr>
              <a:t>Policial Militar 9,8%</a:t>
            </a:r>
          </a:p>
        </p:txBody>
      </p:sp>
      <p:pic>
        <p:nvPicPr>
          <p:cNvPr id="114" name="Imagem 113" descr="Ícone&#10;&#10;O conteúdo gerado por IA pode estar incorreto.">
            <a:extLst>
              <a:ext uri="{FF2B5EF4-FFF2-40B4-BE49-F238E27FC236}">
                <a16:creationId xmlns:a16="http://schemas.microsoft.com/office/drawing/2014/main" id="{DEFA655F-1198-3BE4-5E79-5ECC390ADB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747" y="4896664"/>
            <a:ext cx="1361905" cy="1752381"/>
          </a:xfrm>
          <a:prstGeom prst="rect">
            <a:avLst/>
          </a:prstGeom>
        </p:spPr>
      </p:pic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F0AE84A9-5C3C-CC3A-366F-613881BB82C2}"/>
              </a:ext>
            </a:extLst>
          </p:cNvPr>
          <p:cNvSpPr txBox="1"/>
          <p:nvPr/>
        </p:nvSpPr>
        <p:spPr>
          <a:xfrm>
            <a:off x="13475107" y="6005988"/>
            <a:ext cx="378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  <a:latin typeface="+mj-lt"/>
              </a:rPr>
              <a:t>Tec. Informática 7,4%</a:t>
            </a:r>
          </a:p>
        </p:txBody>
      </p:sp>
      <p:sp>
        <p:nvSpPr>
          <p:cNvPr id="116" name="docshape7">
            <a:extLst>
              <a:ext uri="{FF2B5EF4-FFF2-40B4-BE49-F238E27FC236}">
                <a16:creationId xmlns:a16="http://schemas.microsoft.com/office/drawing/2014/main" id="{784C8B0E-3BE2-018C-1117-57B0C664AD53}"/>
              </a:ext>
            </a:extLst>
          </p:cNvPr>
          <p:cNvSpPr>
            <a:spLocks/>
          </p:cNvSpPr>
          <p:nvPr/>
        </p:nvSpPr>
        <p:spPr bwMode="auto">
          <a:xfrm>
            <a:off x="10566734" y="3324455"/>
            <a:ext cx="3051175" cy="977036"/>
          </a:xfrm>
          <a:custGeom>
            <a:avLst/>
            <a:gdLst/>
            <a:ahLst/>
            <a:cxnLst>
              <a:cxn ang="0">
                <a:pos x="4669" y="1993"/>
              </a:cxn>
              <a:cxn ang="0">
                <a:pos x="136" y="1993"/>
              </a:cxn>
              <a:cxn ang="0">
                <a:pos x="83" y="1983"/>
              </a:cxn>
              <a:cxn ang="0">
                <a:pos x="40" y="1954"/>
              </a:cxn>
              <a:cxn ang="0">
                <a:pos x="11" y="1910"/>
              </a:cxn>
              <a:cxn ang="0">
                <a:pos x="0" y="1857"/>
              </a:cxn>
              <a:cxn ang="0">
                <a:pos x="0" y="136"/>
              </a:cxn>
              <a:cxn ang="0">
                <a:pos x="11" y="83"/>
              </a:cxn>
              <a:cxn ang="0">
                <a:pos x="40" y="40"/>
              </a:cxn>
              <a:cxn ang="0">
                <a:pos x="83" y="11"/>
              </a:cxn>
              <a:cxn ang="0">
                <a:pos x="136" y="0"/>
              </a:cxn>
              <a:cxn ang="0">
                <a:pos x="4669" y="0"/>
              </a:cxn>
              <a:cxn ang="0">
                <a:pos x="4744" y="23"/>
              </a:cxn>
              <a:cxn ang="0">
                <a:pos x="4794" y="84"/>
              </a:cxn>
              <a:cxn ang="0">
                <a:pos x="4805" y="136"/>
              </a:cxn>
              <a:cxn ang="0">
                <a:pos x="4805" y="1857"/>
              </a:cxn>
              <a:cxn ang="0">
                <a:pos x="4794" y="1910"/>
              </a:cxn>
              <a:cxn ang="0">
                <a:pos x="4765" y="1954"/>
              </a:cxn>
              <a:cxn ang="0">
                <a:pos x="4722" y="1983"/>
              </a:cxn>
              <a:cxn ang="0">
                <a:pos x="4669" y="1993"/>
              </a:cxn>
            </a:cxnLst>
            <a:rect l="0" t="0" r="r" b="b"/>
            <a:pathLst>
              <a:path w="4805" h="1994">
                <a:moveTo>
                  <a:pt x="4669" y="1993"/>
                </a:moveTo>
                <a:lnTo>
                  <a:pt x="136" y="1993"/>
                </a:lnTo>
                <a:lnTo>
                  <a:pt x="83" y="1983"/>
                </a:lnTo>
                <a:lnTo>
                  <a:pt x="40" y="1954"/>
                </a:lnTo>
                <a:lnTo>
                  <a:pt x="11" y="1910"/>
                </a:lnTo>
                <a:lnTo>
                  <a:pt x="0" y="1857"/>
                </a:lnTo>
                <a:lnTo>
                  <a:pt x="0" y="136"/>
                </a:lnTo>
                <a:lnTo>
                  <a:pt x="11" y="83"/>
                </a:lnTo>
                <a:lnTo>
                  <a:pt x="40" y="40"/>
                </a:lnTo>
                <a:lnTo>
                  <a:pt x="83" y="11"/>
                </a:lnTo>
                <a:lnTo>
                  <a:pt x="136" y="0"/>
                </a:lnTo>
                <a:lnTo>
                  <a:pt x="4669" y="0"/>
                </a:lnTo>
                <a:lnTo>
                  <a:pt x="4744" y="23"/>
                </a:lnTo>
                <a:lnTo>
                  <a:pt x="4794" y="84"/>
                </a:lnTo>
                <a:lnTo>
                  <a:pt x="4805" y="136"/>
                </a:lnTo>
                <a:lnTo>
                  <a:pt x="4805" y="1857"/>
                </a:lnTo>
                <a:lnTo>
                  <a:pt x="4794" y="1910"/>
                </a:lnTo>
                <a:lnTo>
                  <a:pt x="4765" y="1954"/>
                </a:lnTo>
                <a:lnTo>
                  <a:pt x="4722" y="1983"/>
                </a:lnTo>
                <a:lnTo>
                  <a:pt x="4669" y="1993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+mj-lt"/>
              </a:rPr>
              <a:t>Trabalhadores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+mj-lt"/>
              </a:rPr>
              <a:t> Altas Rendas</a:t>
            </a: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C62BF6C2-F9D1-A021-D1A5-2C241A9CFD3B}"/>
              </a:ext>
            </a:extLst>
          </p:cNvPr>
          <p:cNvSpPr txBox="1"/>
          <p:nvPr/>
        </p:nvSpPr>
        <p:spPr>
          <a:xfrm>
            <a:off x="4783996" y="2298608"/>
            <a:ext cx="9152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+mj-lt"/>
              </a:rPr>
              <a:t>PANORAMA ATUAL DO IRPF </a:t>
            </a: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B8D4A183-BE12-BE2F-C157-9F099D912F74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8EE311D-8068-23F0-C3B1-2C207F79DFB2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50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6" grpId="0"/>
      <p:bldP spid="102" grpId="0"/>
      <p:bldP spid="108" grpId="0"/>
      <p:bldP spid="111" grpId="0"/>
      <p:bldP spid="113" grpId="0"/>
      <p:bldP spid="115" grpId="0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50776-167C-4013-8E58-88E66B636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5685D0-7FAC-66AF-A6CA-CC36D6A70CAC}"/>
              </a:ext>
            </a:extLst>
          </p:cNvPr>
          <p:cNvSpPr txBox="1"/>
          <p:nvPr/>
        </p:nvSpPr>
        <p:spPr>
          <a:xfrm>
            <a:off x="685800" y="400481"/>
            <a:ext cx="9152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Aspectos Gerais da Lei nº 15.270/2025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12A9A605-6D6F-036F-1EF3-A0CF6AB2279B}"/>
              </a:ext>
            </a:extLst>
          </p:cNvPr>
          <p:cNvSpPr txBox="1"/>
          <p:nvPr/>
        </p:nvSpPr>
        <p:spPr>
          <a:xfrm>
            <a:off x="4783996" y="2298608"/>
            <a:ext cx="9152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+mj-lt"/>
              </a:rPr>
              <a:t>PANORAMA ATUAL DO IRPF </a:t>
            </a:r>
          </a:p>
        </p:txBody>
      </p:sp>
      <p:sp>
        <p:nvSpPr>
          <p:cNvPr id="17" name="docshape105">
            <a:extLst>
              <a:ext uri="{FF2B5EF4-FFF2-40B4-BE49-F238E27FC236}">
                <a16:creationId xmlns:a16="http://schemas.microsoft.com/office/drawing/2014/main" id="{B3E850E8-0FF0-3157-A355-693C848E4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6666" y="4720882"/>
            <a:ext cx="1370799" cy="163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" name="Imagem 19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8C132721-0512-DD63-7065-61A78F98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07" y="4627673"/>
            <a:ext cx="4486093" cy="3472457"/>
          </a:xfrm>
          <a:prstGeom prst="rect">
            <a:avLst/>
          </a:prstGeom>
        </p:spPr>
      </p:pic>
      <p:pic>
        <p:nvPicPr>
          <p:cNvPr id="21" name="Imagem 20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C57DA896-EBCA-5D7D-C9D1-3AAA6C89A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46" y="4799946"/>
            <a:ext cx="4282440" cy="3295238"/>
          </a:xfrm>
          <a:prstGeom prst="rect">
            <a:avLst/>
          </a:prstGeom>
        </p:spPr>
      </p:pic>
      <p:sp>
        <p:nvSpPr>
          <p:cNvPr id="23" name="docshape7">
            <a:extLst>
              <a:ext uri="{FF2B5EF4-FFF2-40B4-BE49-F238E27FC236}">
                <a16:creationId xmlns:a16="http://schemas.microsoft.com/office/drawing/2014/main" id="{10F25526-4FDA-C95A-7CD4-84C674D3C867}"/>
              </a:ext>
            </a:extLst>
          </p:cNvPr>
          <p:cNvSpPr>
            <a:spLocks/>
          </p:cNvSpPr>
          <p:nvPr/>
        </p:nvSpPr>
        <p:spPr bwMode="auto">
          <a:xfrm>
            <a:off x="4719874" y="3324454"/>
            <a:ext cx="3815368" cy="1130677"/>
          </a:xfrm>
          <a:custGeom>
            <a:avLst/>
            <a:gdLst/>
            <a:ahLst/>
            <a:cxnLst>
              <a:cxn ang="0">
                <a:pos x="4669" y="1993"/>
              </a:cxn>
              <a:cxn ang="0">
                <a:pos x="136" y="1993"/>
              </a:cxn>
              <a:cxn ang="0">
                <a:pos x="83" y="1983"/>
              </a:cxn>
              <a:cxn ang="0">
                <a:pos x="40" y="1954"/>
              </a:cxn>
              <a:cxn ang="0">
                <a:pos x="11" y="1910"/>
              </a:cxn>
              <a:cxn ang="0">
                <a:pos x="0" y="1857"/>
              </a:cxn>
              <a:cxn ang="0">
                <a:pos x="0" y="136"/>
              </a:cxn>
              <a:cxn ang="0">
                <a:pos x="11" y="83"/>
              </a:cxn>
              <a:cxn ang="0">
                <a:pos x="40" y="40"/>
              </a:cxn>
              <a:cxn ang="0">
                <a:pos x="83" y="11"/>
              </a:cxn>
              <a:cxn ang="0">
                <a:pos x="136" y="0"/>
              </a:cxn>
              <a:cxn ang="0">
                <a:pos x="4669" y="0"/>
              </a:cxn>
              <a:cxn ang="0">
                <a:pos x="4744" y="23"/>
              </a:cxn>
              <a:cxn ang="0">
                <a:pos x="4794" y="84"/>
              </a:cxn>
              <a:cxn ang="0">
                <a:pos x="4805" y="136"/>
              </a:cxn>
              <a:cxn ang="0">
                <a:pos x="4805" y="1857"/>
              </a:cxn>
              <a:cxn ang="0">
                <a:pos x="4794" y="1910"/>
              </a:cxn>
              <a:cxn ang="0">
                <a:pos x="4765" y="1954"/>
              </a:cxn>
              <a:cxn ang="0">
                <a:pos x="4722" y="1983"/>
              </a:cxn>
              <a:cxn ang="0">
                <a:pos x="4669" y="1993"/>
              </a:cxn>
            </a:cxnLst>
            <a:rect l="0" t="0" r="r" b="b"/>
            <a:pathLst>
              <a:path w="4805" h="1994">
                <a:moveTo>
                  <a:pt x="4669" y="1993"/>
                </a:moveTo>
                <a:lnTo>
                  <a:pt x="136" y="1993"/>
                </a:lnTo>
                <a:lnTo>
                  <a:pt x="83" y="1983"/>
                </a:lnTo>
                <a:lnTo>
                  <a:pt x="40" y="1954"/>
                </a:lnTo>
                <a:lnTo>
                  <a:pt x="11" y="1910"/>
                </a:lnTo>
                <a:lnTo>
                  <a:pt x="0" y="1857"/>
                </a:lnTo>
                <a:lnTo>
                  <a:pt x="0" y="136"/>
                </a:lnTo>
                <a:lnTo>
                  <a:pt x="11" y="83"/>
                </a:lnTo>
                <a:lnTo>
                  <a:pt x="40" y="40"/>
                </a:lnTo>
                <a:lnTo>
                  <a:pt x="83" y="11"/>
                </a:lnTo>
                <a:lnTo>
                  <a:pt x="136" y="0"/>
                </a:lnTo>
                <a:lnTo>
                  <a:pt x="4669" y="0"/>
                </a:lnTo>
                <a:lnTo>
                  <a:pt x="4744" y="23"/>
                </a:lnTo>
                <a:lnTo>
                  <a:pt x="4794" y="84"/>
                </a:lnTo>
                <a:lnTo>
                  <a:pt x="4805" y="136"/>
                </a:lnTo>
                <a:lnTo>
                  <a:pt x="4805" y="1857"/>
                </a:lnTo>
                <a:lnTo>
                  <a:pt x="4794" y="1910"/>
                </a:lnTo>
                <a:lnTo>
                  <a:pt x="4765" y="1954"/>
                </a:lnTo>
                <a:lnTo>
                  <a:pt x="4722" y="1983"/>
                </a:lnTo>
                <a:lnTo>
                  <a:pt x="4669" y="1993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+mj-lt"/>
              </a:rPr>
              <a:t>Rendimentos da    População Brasileira</a:t>
            </a:r>
          </a:p>
        </p:txBody>
      </p:sp>
      <p:grpSp>
        <p:nvGrpSpPr>
          <p:cNvPr id="24" name="docshapegroup12">
            <a:extLst>
              <a:ext uri="{FF2B5EF4-FFF2-40B4-BE49-F238E27FC236}">
                <a16:creationId xmlns:a16="http://schemas.microsoft.com/office/drawing/2014/main" id="{350609F6-6F25-CFC0-A172-C1DF2E9F7526}"/>
              </a:ext>
            </a:extLst>
          </p:cNvPr>
          <p:cNvGrpSpPr>
            <a:grpSpLocks/>
          </p:cNvGrpSpPr>
          <p:nvPr/>
        </p:nvGrpSpPr>
        <p:grpSpPr bwMode="auto">
          <a:xfrm>
            <a:off x="8776703" y="3358457"/>
            <a:ext cx="1349375" cy="977036"/>
            <a:chOff x="7793" y="-571"/>
            <a:chExt cx="2126" cy="1994"/>
          </a:xfrm>
          <a:solidFill>
            <a:srgbClr val="002060"/>
          </a:solidFill>
        </p:grpSpPr>
        <p:sp>
          <p:nvSpPr>
            <p:cNvPr id="25" name="docshape13">
              <a:extLst>
                <a:ext uri="{FF2B5EF4-FFF2-40B4-BE49-F238E27FC236}">
                  <a16:creationId xmlns:a16="http://schemas.microsoft.com/office/drawing/2014/main" id="{41586F4E-4878-DBE1-2AE1-74FB4C19D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-571"/>
              <a:ext cx="2126" cy="1994"/>
            </a:xfrm>
            <a:custGeom>
              <a:avLst/>
              <a:gdLst/>
              <a:ahLst/>
              <a:cxnLst>
                <a:cxn ang="0">
                  <a:pos x="1990" y="1993"/>
                </a:cxn>
                <a:cxn ang="0">
                  <a:pos x="136" y="1993"/>
                </a:cxn>
                <a:cxn ang="0">
                  <a:pos x="83" y="1983"/>
                </a:cxn>
                <a:cxn ang="0">
                  <a:pos x="40" y="1954"/>
                </a:cxn>
                <a:cxn ang="0">
                  <a:pos x="11" y="1910"/>
                </a:cxn>
                <a:cxn ang="0">
                  <a:pos x="0" y="1857"/>
                </a:cxn>
                <a:cxn ang="0">
                  <a:pos x="0" y="136"/>
                </a:cxn>
                <a:cxn ang="0">
                  <a:pos x="11" y="84"/>
                </a:cxn>
                <a:cxn ang="0">
                  <a:pos x="11" y="83"/>
                </a:cxn>
                <a:cxn ang="0">
                  <a:pos x="40" y="40"/>
                </a:cxn>
                <a:cxn ang="0">
                  <a:pos x="83" y="11"/>
                </a:cxn>
                <a:cxn ang="0">
                  <a:pos x="136" y="0"/>
                </a:cxn>
                <a:cxn ang="0">
                  <a:pos x="1990" y="0"/>
                </a:cxn>
                <a:cxn ang="0">
                  <a:pos x="2066" y="23"/>
                </a:cxn>
                <a:cxn ang="0">
                  <a:pos x="2116" y="84"/>
                </a:cxn>
                <a:cxn ang="0">
                  <a:pos x="2126" y="136"/>
                </a:cxn>
                <a:cxn ang="0">
                  <a:pos x="2126" y="1857"/>
                </a:cxn>
                <a:cxn ang="0">
                  <a:pos x="2115" y="1910"/>
                </a:cxn>
                <a:cxn ang="0">
                  <a:pos x="2086" y="1954"/>
                </a:cxn>
                <a:cxn ang="0">
                  <a:pos x="2043" y="1983"/>
                </a:cxn>
                <a:cxn ang="0">
                  <a:pos x="1990" y="1993"/>
                </a:cxn>
              </a:cxnLst>
              <a:rect l="0" t="0" r="r" b="b"/>
              <a:pathLst>
                <a:path w="2126" h="1994">
                  <a:moveTo>
                    <a:pt x="1990" y="1993"/>
                  </a:moveTo>
                  <a:lnTo>
                    <a:pt x="136" y="1993"/>
                  </a:lnTo>
                  <a:lnTo>
                    <a:pt x="83" y="1983"/>
                  </a:lnTo>
                  <a:lnTo>
                    <a:pt x="40" y="1954"/>
                  </a:lnTo>
                  <a:lnTo>
                    <a:pt x="11" y="1910"/>
                  </a:lnTo>
                  <a:lnTo>
                    <a:pt x="0" y="1857"/>
                  </a:lnTo>
                  <a:lnTo>
                    <a:pt x="0" y="136"/>
                  </a:lnTo>
                  <a:lnTo>
                    <a:pt x="11" y="84"/>
                  </a:lnTo>
                  <a:lnTo>
                    <a:pt x="11" y="83"/>
                  </a:lnTo>
                  <a:lnTo>
                    <a:pt x="40" y="40"/>
                  </a:lnTo>
                  <a:lnTo>
                    <a:pt x="83" y="11"/>
                  </a:lnTo>
                  <a:lnTo>
                    <a:pt x="136" y="0"/>
                  </a:lnTo>
                  <a:lnTo>
                    <a:pt x="1990" y="0"/>
                  </a:lnTo>
                  <a:lnTo>
                    <a:pt x="2066" y="23"/>
                  </a:lnTo>
                  <a:lnTo>
                    <a:pt x="2116" y="84"/>
                  </a:lnTo>
                  <a:lnTo>
                    <a:pt x="2126" y="136"/>
                  </a:lnTo>
                  <a:lnTo>
                    <a:pt x="2126" y="1857"/>
                  </a:lnTo>
                  <a:lnTo>
                    <a:pt x="2115" y="1910"/>
                  </a:lnTo>
                  <a:lnTo>
                    <a:pt x="2086" y="1954"/>
                  </a:lnTo>
                  <a:lnTo>
                    <a:pt x="2043" y="1983"/>
                  </a:lnTo>
                  <a:lnTo>
                    <a:pt x="1990" y="19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2800">
                <a:latin typeface="+mj-lt"/>
              </a:endParaRPr>
            </a:p>
          </p:txBody>
        </p:sp>
        <p:pic>
          <p:nvPicPr>
            <p:cNvPr id="26" name="docshape14">
              <a:extLst>
                <a:ext uri="{FF2B5EF4-FFF2-40B4-BE49-F238E27FC236}">
                  <a16:creationId xmlns:a16="http://schemas.microsoft.com/office/drawing/2014/main" id="{3310FD86-37CB-DDE5-7C4A-1335A719C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12" y="-246"/>
              <a:ext cx="1212" cy="1343"/>
            </a:xfrm>
            <a:prstGeom prst="rect">
              <a:avLst/>
            </a:prstGeom>
            <a:grpFill/>
          </p:spPr>
        </p:pic>
      </p:grpSp>
      <p:sp>
        <p:nvSpPr>
          <p:cNvPr id="27" name="docshape7">
            <a:extLst>
              <a:ext uri="{FF2B5EF4-FFF2-40B4-BE49-F238E27FC236}">
                <a16:creationId xmlns:a16="http://schemas.microsoft.com/office/drawing/2014/main" id="{7860F0C2-B3B7-E362-CAFC-EB49728CDFBF}"/>
              </a:ext>
            </a:extLst>
          </p:cNvPr>
          <p:cNvSpPr>
            <a:spLocks/>
          </p:cNvSpPr>
          <p:nvPr/>
        </p:nvSpPr>
        <p:spPr bwMode="auto">
          <a:xfrm>
            <a:off x="10434238" y="3340329"/>
            <a:ext cx="3815368" cy="1130677"/>
          </a:xfrm>
          <a:custGeom>
            <a:avLst/>
            <a:gdLst/>
            <a:ahLst/>
            <a:cxnLst>
              <a:cxn ang="0">
                <a:pos x="4669" y="1993"/>
              </a:cxn>
              <a:cxn ang="0">
                <a:pos x="136" y="1993"/>
              </a:cxn>
              <a:cxn ang="0">
                <a:pos x="83" y="1983"/>
              </a:cxn>
              <a:cxn ang="0">
                <a:pos x="40" y="1954"/>
              </a:cxn>
              <a:cxn ang="0">
                <a:pos x="11" y="1910"/>
              </a:cxn>
              <a:cxn ang="0">
                <a:pos x="0" y="1857"/>
              </a:cxn>
              <a:cxn ang="0">
                <a:pos x="0" y="136"/>
              </a:cxn>
              <a:cxn ang="0">
                <a:pos x="11" y="83"/>
              </a:cxn>
              <a:cxn ang="0">
                <a:pos x="40" y="40"/>
              </a:cxn>
              <a:cxn ang="0">
                <a:pos x="83" y="11"/>
              </a:cxn>
              <a:cxn ang="0">
                <a:pos x="136" y="0"/>
              </a:cxn>
              <a:cxn ang="0">
                <a:pos x="4669" y="0"/>
              </a:cxn>
              <a:cxn ang="0">
                <a:pos x="4744" y="23"/>
              </a:cxn>
              <a:cxn ang="0">
                <a:pos x="4794" y="84"/>
              </a:cxn>
              <a:cxn ang="0">
                <a:pos x="4805" y="136"/>
              </a:cxn>
              <a:cxn ang="0">
                <a:pos x="4805" y="1857"/>
              </a:cxn>
              <a:cxn ang="0">
                <a:pos x="4794" y="1910"/>
              </a:cxn>
              <a:cxn ang="0">
                <a:pos x="4765" y="1954"/>
              </a:cxn>
              <a:cxn ang="0">
                <a:pos x="4722" y="1983"/>
              </a:cxn>
              <a:cxn ang="0">
                <a:pos x="4669" y="1993"/>
              </a:cxn>
            </a:cxnLst>
            <a:rect l="0" t="0" r="r" b="b"/>
            <a:pathLst>
              <a:path w="4805" h="1994">
                <a:moveTo>
                  <a:pt x="4669" y="1993"/>
                </a:moveTo>
                <a:lnTo>
                  <a:pt x="136" y="1993"/>
                </a:lnTo>
                <a:lnTo>
                  <a:pt x="83" y="1983"/>
                </a:lnTo>
                <a:lnTo>
                  <a:pt x="40" y="1954"/>
                </a:lnTo>
                <a:lnTo>
                  <a:pt x="11" y="1910"/>
                </a:lnTo>
                <a:lnTo>
                  <a:pt x="0" y="1857"/>
                </a:lnTo>
                <a:lnTo>
                  <a:pt x="0" y="136"/>
                </a:lnTo>
                <a:lnTo>
                  <a:pt x="11" y="83"/>
                </a:lnTo>
                <a:lnTo>
                  <a:pt x="40" y="40"/>
                </a:lnTo>
                <a:lnTo>
                  <a:pt x="83" y="11"/>
                </a:lnTo>
                <a:lnTo>
                  <a:pt x="136" y="0"/>
                </a:lnTo>
                <a:lnTo>
                  <a:pt x="4669" y="0"/>
                </a:lnTo>
                <a:lnTo>
                  <a:pt x="4744" y="23"/>
                </a:lnTo>
                <a:lnTo>
                  <a:pt x="4794" y="84"/>
                </a:lnTo>
                <a:lnTo>
                  <a:pt x="4805" y="136"/>
                </a:lnTo>
                <a:lnTo>
                  <a:pt x="4805" y="1857"/>
                </a:lnTo>
                <a:lnTo>
                  <a:pt x="4794" y="1910"/>
                </a:lnTo>
                <a:lnTo>
                  <a:pt x="4765" y="1954"/>
                </a:lnTo>
                <a:lnTo>
                  <a:pt x="4722" y="1983"/>
                </a:lnTo>
                <a:lnTo>
                  <a:pt x="4669" y="1993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+mj-lt"/>
              </a:rPr>
              <a:t>Trabalhadores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+mj-lt"/>
              </a:rPr>
              <a:t> Altas Rendas</a:t>
            </a: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00A98BEF-90F3-86C4-1C11-1B71B4168669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E09889A4-0224-6806-E8AE-3475E18397C2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13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831A3-E7AE-A8E8-3985-301463A45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657710-684E-8E08-7675-B2851C231DBE}"/>
              </a:ext>
            </a:extLst>
          </p:cNvPr>
          <p:cNvSpPr txBox="1"/>
          <p:nvPr/>
        </p:nvSpPr>
        <p:spPr>
          <a:xfrm>
            <a:off x="685800" y="400481"/>
            <a:ext cx="9152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Aspectos Gerais da Lei nº 15.270/2025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5AFCCCE-D151-68FE-FBC1-9D334F4C0F2E}"/>
              </a:ext>
            </a:extLst>
          </p:cNvPr>
          <p:cNvSpPr txBox="1"/>
          <p:nvPr/>
        </p:nvSpPr>
        <p:spPr>
          <a:xfrm>
            <a:off x="533400" y="1735497"/>
            <a:ext cx="9152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 Beneficiados da Isenção dos assalariados 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132712-20B6-0514-C551-B253EB34D265}"/>
              </a:ext>
            </a:extLst>
          </p:cNvPr>
          <p:cNvSpPr txBox="1"/>
          <p:nvPr/>
        </p:nvSpPr>
        <p:spPr>
          <a:xfrm>
            <a:off x="549729" y="2455380"/>
            <a:ext cx="12039600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  <a:latin typeface="+mj-lt"/>
              </a:rPr>
              <a:t> 20 Milhões de brasileiros, sendo 10 milhões anteriores e 10 milhões pela lei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  <a:latin typeface="+mj-lt"/>
              </a:rPr>
              <a:t> 100 milhões que pagavam IR, 90% tinham rendimento até R$ 60 mil, portanto, estão ISENTOS.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  <a:latin typeface="+mj-lt"/>
              </a:rPr>
              <a:t> Os declarantes de IR, mais de 26 milhões (65%) são isentos.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1CEA5C5-B897-EFC8-074B-A87FBB1759F7}"/>
              </a:ext>
            </a:extLst>
          </p:cNvPr>
          <p:cNvSpPr txBox="1"/>
          <p:nvPr/>
        </p:nvSpPr>
        <p:spPr>
          <a:xfrm>
            <a:off x="560614" y="6032592"/>
            <a:ext cx="13688786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+mj-lt"/>
              </a:rPr>
              <a:t> Apenas 141 mil contribuintes serão abrangidos pela lei e (0,13% são contribuintes do IRPF)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+mj-lt"/>
              </a:rPr>
              <a:t> Rendimentos superior a R$ 600 mil por ano, tem alíquota efetiva média de apenas 2,54%, com alíquota efetiva de apenas 9%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+mj-lt"/>
              </a:rPr>
              <a:t> Não se tem um “Novo Imposto”, apenas patamar mínimo para IRPF.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241051-99E3-D2D3-534B-E36E38795AFC}"/>
              </a:ext>
            </a:extLst>
          </p:cNvPr>
          <p:cNvSpPr txBox="1"/>
          <p:nvPr/>
        </p:nvSpPr>
        <p:spPr>
          <a:xfrm>
            <a:off x="685800" y="5390445"/>
            <a:ext cx="9152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</a:rPr>
              <a:t>Tributação de Altas Rendas 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" name="Gráfico 19" descr="Moedas estrutura de tópicos">
            <a:extLst>
              <a:ext uri="{FF2B5EF4-FFF2-40B4-BE49-F238E27FC236}">
                <a16:creationId xmlns:a16="http://schemas.microsoft.com/office/drawing/2014/main" id="{A895A37E-863D-EB19-3976-E08228483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27982" y="3240743"/>
            <a:ext cx="4299404" cy="4299404"/>
          </a:xfrm>
          <a:prstGeom prst="rect">
            <a:avLst/>
          </a:prstGeom>
        </p:spPr>
      </p:pic>
      <p:sp>
        <p:nvSpPr>
          <p:cNvPr id="12" name="Freeform 14">
            <a:extLst>
              <a:ext uri="{FF2B5EF4-FFF2-40B4-BE49-F238E27FC236}">
                <a16:creationId xmlns:a16="http://schemas.microsoft.com/office/drawing/2014/main" id="{4A576694-2E94-8DB6-2293-F22F7569BEF5}"/>
              </a:ext>
            </a:extLst>
          </p:cNvPr>
          <p:cNvSpPr/>
          <p:nvPr/>
        </p:nvSpPr>
        <p:spPr>
          <a:xfrm>
            <a:off x="-533400" y="8551503"/>
            <a:ext cx="2782691" cy="1944582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5465A61-D88F-6908-B802-992351A7861D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649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9AF81-5870-0B06-3947-E00507FBD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691EB417-2DA6-6D84-D8D3-4F85F7B7462F}"/>
              </a:ext>
            </a:extLst>
          </p:cNvPr>
          <p:cNvSpPr txBox="1"/>
          <p:nvPr/>
        </p:nvSpPr>
        <p:spPr>
          <a:xfrm>
            <a:off x="685800" y="400481"/>
            <a:ext cx="9152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Aspectos Gerais da Lei nº 15.270/2025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13F2EB54-F762-216E-23A4-CF854C11A47A}"/>
              </a:ext>
            </a:extLst>
          </p:cNvPr>
          <p:cNvSpPr txBox="1"/>
          <p:nvPr/>
        </p:nvSpPr>
        <p:spPr>
          <a:xfrm>
            <a:off x="4783996" y="2298608"/>
            <a:ext cx="9152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+mj-lt"/>
              </a:rPr>
              <a:t>EXEMPLO DO IRPF 2026</a:t>
            </a:r>
          </a:p>
        </p:txBody>
      </p:sp>
      <p:sp>
        <p:nvSpPr>
          <p:cNvPr id="10" name="docshape7">
            <a:extLst>
              <a:ext uri="{FF2B5EF4-FFF2-40B4-BE49-F238E27FC236}">
                <a16:creationId xmlns:a16="http://schemas.microsoft.com/office/drawing/2014/main" id="{9271E87A-B6CE-2635-8833-48CB42329A7C}"/>
              </a:ext>
            </a:extLst>
          </p:cNvPr>
          <p:cNvSpPr>
            <a:spLocks/>
          </p:cNvSpPr>
          <p:nvPr/>
        </p:nvSpPr>
        <p:spPr bwMode="auto">
          <a:xfrm>
            <a:off x="2734913" y="3149281"/>
            <a:ext cx="3051175" cy="977036"/>
          </a:xfrm>
          <a:custGeom>
            <a:avLst/>
            <a:gdLst/>
            <a:ahLst/>
            <a:cxnLst>
              <a:cxn ang="0">
                <a:pos x="4669" y="1993"/>
              </a:cxn>
              <a:cxn ang="0">
                <a:pos x="136" y="1993"/>
              </a:cxn>
              <a:cxn ang="0">
                <a:pos x="83" y="1983"/>
              </a:cxn>
              <a:cxn ang="0">
                <a:pos x="40" y="1954"/>
              </a:cxn>
              <a:cxn ang="0">
                <a:pos x="11" y="1910"/>
              </a:cxn>
              <a:cxn ang="0">
                <a:pos x="0" y="1857"/>
              </a:cxn>
              <a:cxn ang="0">
                <a:pos x="0" y="136"/>
              </a:cxn>
              <a:cxn ang="0">
                <a:pos x="11" y="83"/>
              </a:cxn>
              <a:cxn ang="0">
                <a:pos x="40" y="40"/>
              </a:cxn>
              <a:cxn ang="0">
                <a:pos x="83" y="11"/>
              </a:cxn>
              <a:cxn ang="0">
                <a:pos x="136" y="0"/>
              </a:cxn>
              <a:cxn ang="0">
                <a:pos x="4669" y="0"/>
              </a:cxn>
              <a:cxn ang="0">
                <a:pos x="4744" y="23"/>
              </a:cxn>
              <a:cxn ang="0">
                <a:pos x="4794" y="84"/>
              </a:cxn>
              <a:cxn ang="0">
                <a:pos x="4805" y="136"/>
              </a:cxn>
              <a:cxn ang="0">
                <a:pos x="4805" y="1857"/>
              </a:cxn>
              <a:cxn ang="0">
                <a:pos x="4794" y="1910"/>
              </a:cxn>
              <a:cxn ang="0">
                <a:pos x="4765" y="1954"/>
              </a:cxn>
              <a:cxn ang="0">
                <a:pos x="4722" y="1983"/>
              </a:cxn>
              <a:cxn ang="0">
                <a:pos x="4669" y="1993"/>
              </a:cxn>
            </a:cxnLst>
            <a:rect l="0" t="0" r="r" b="b"/>
            <a:pathLst>
              <a:path w="4805" h="1994">
                <a:moveTo>
                  <a:pt x="4669" y="1993"/>
                </a:moveTo>
                <a:lnTo>
                  <a:pt x="136" y="1993"/>
                </a:lnTo>
                <a:lnTo>
                  <a:pt x="83" y="1983"/>
                </a:lnTo>
                <a:lnTo>
                  <a:pt x="40" y="1954"/>
                </a:lnTo>
                <a:lnTo>
                  <a:pt x="11" y="1910"/>
                </a:lnTo>
                <a:lnTo>
                  <a:pt x="0" y="1857"/>
                </a:lnTo>
                <a:lnTo>
                  <a:pt x="0" y="136"/>
                </a:lnTo>
                <a:lnTo>
                  <a:pt x="11" y="83"/>
                </a:lnTo>
                <a:lnTo>
                  <a:pt x="40" y="40"/>
                </a:lnTo>
                <a:lnTo>
                  <a:pt x="83" y="11"/>
                </a:lnTo>
                <a:lnTo>
                  <a:pt x="136" y="0"/>
                </a:lnTo>
                <a:lnTo>
                  <a:pt x="4669" y="0"/>
                </a:lnTo>
                <a:lnTo>
                  <a:pt x="4744" y="23"/>
                </a:lnTo>
                <a:lnTo>
                  <a:pt x="4794" y="84"/>
                </a:lnTo>
                <a:lnTo>
                  <a:pt x="4805" y="136"/>
                </a:lnTo>
                <a:lnTo>
                  <a:pt x="4805" y="1857"/>
                </a:lnTo>
                <a:lnTo>
                  <a:pt x="4794" y="1910"/>
                </a:lnTo>
                <a:lnTo>
                  <a:pt x="4765" y="1954"/>
                </a:lnTo>
                <a:lnTo>
                  <a:pt x="4722" y="1983"/>
                </a:lnTo>
                <a:lnTo>
                  <a:pt x="4669" y="1993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+mj-lt"/>
              </a:rPr>
              <a:t>O que mudou?</a:t>
            </a:r>
          </a:p>
        </p:txBody>
      </p:sp>
      <p:grpSp>
        <p:nvGrpSpPr>
          <p:cNvPr id="12" name="docshapegroup12">
            <a:extLst>
              <a:ext uri="{FF2B5EF4-FFF2-40B4-BE49-F238E27FC236}">
                <a16:creationId xmlns:a16="http://schemas.microsoft.com/office/drawing/2014/main" id="{F4A04C4F-FB89-2366-8E6F-E675533006CB}"/>
              </a:ext>
            </a:extLst>
          </p:cNvPr>
          <p:cNvGrpSpPr>
            <a:grpSpLocks/>
          </p:cNvGrpSpPr>
          <p:nvPr/>
        </p:nvGrpSpPr>
        <p:grpSpPr bwMode="auto">
          <a:xfrm>
            <a:off x="8074857" y="3181080"/>
            <a:ext cx="1349375" cy="977036"/>
            <a:chOff x="7793" y="-571"/>
            <a:chExt cx="2126" cy="1994"/>
          </a:xfrm>
          <a:solidFill>
            <a:srgbClr val="002060"/>
          </a:solidFill>
        </p:grpSpPr>
        <p:sp>
          <p:nvSpPr>
            <p:cNvPr id="13" name="docshape13">
              <a:extLst>
                <a:ext uri="{FF2B5EF4-FFF2-40B4-BE49-F238E27FC236}">
                  <a16:creationId xmlns:a16="http://schemas.microsoft.com/office/drawing/2014/main" id="{E0E90CFE-3DF0-7F60-2237-8EEDB940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-571"/>
              <a:ext cx="2126" cy="1994"/>
            </a:xfrm>
            <a:custGeom>
              <a:avLst/>
              <a:gdLst/>
              <a:ahLst/>
              <a:cxnLst>
                <a:cxn ang="0">
                  <a:pos x="1990" y="1993"/>
                </a:cxn>
                <a:cxn ang="0">
                  <a:pos x="136" y="1993"/>
                </a:cxn>
                <a:cxn ang="0">
                  <a:pos x="83" y="1983"/>
                </a:cxn>
                <a:cxn ang="0">
                  <a:pos x="40" y="1954"/>
                </a:cxn>
                <a:cxn ang="0">
                  <a:pos x="11" y="1910"/>
                </a:cxn>
                <a:cxn ang="0">
                  <a:pos x="0" y="1857"/>
                </a:cxn>
                <a:cxn ang="0">
                  <a:pos x="0" y="136"/>
                </a:cxn>
                <a:cxn ang="0">
                  <a:pos x="11" y="84"/>
                </a:cxn>
                <a:cxn ang="0">
                  <a:pos x="11" y="83"/>
                </a:cxn>
                <a:cxn ang="0">
                  <a:pos x="40" y="40"/>
                </a:cxn>
                <a:cxn ang="0">
                  <a:pos x="83" y="11"/>
                </a:cxn>
                <a:cxn ang="0">
                  <a:pos x="136" y="0"/>
                </a:cxn>
                <a:cxn ang="0">
                  <a:pos x="1990" y="0"/>
                </a:cxn>
                <a:cxn ang="0">
                  <a:pos x="2066" y="23"/>
                </a:cxn>
                <a:cxn ang="0">
                  <a:pos x="2116" y="84"/>
                </a:cxn>
                <a:cxn ang="0">
                  <a:pos x="2126" y="136"/>
                </a:cxn>
                <a:cxn ang="0">
                  <a:pos x="2126" y="1857"/>
                </a:cxn>
                <a:cxn ang="0">
                  <a:pos x="2115" y="1910"/>
                </a:cxn>
                <a:cxn ang="0">
                  <a:pos x="2086" y="1954"/>
                </a:cxn>
                <a:cxn ang="0">
                  <a:pos x="2043" y="1983"/>
                </a:cxn>
                <a:cxn ang="0">
                  <a:pos x="1990" y="1993"/>
                </a:cxn>
              </a:cxnLst>
              <a:rect l="0" t="0" r="r" b="b"/>
              <a:pathLst>
                <a:path w="2126" h="1994">
                  <a:moveTo>
                    <a:pt x="1990" y="1993"/>
                  </a:moveTo>
                  <a:lnTo>
                    <a:pt x="136" y="1993"/>
                  </a:lnTo>
                  <a:lnTo>
                    <a:pt x="83" y="1983"/>
                  </a:lnTo>
                  <a:lnTo>
                    <a:pt x="40" y="1954"/>
                  </a:lnTo>
                  <a:lnTo>
                    <a:pt x="11" y="1910"/>
                  </a:lnTo>
                  <a:lnTo>
                    <a:pt x="0" y="1857"/>
                  </a:lnTo>
                  <a:lnTo>
                    <a:pt x="0" y="136"/>
                  </a:lnTo>
                  <a:lnTo>
                    <a:pt x="11" y="84"/>
                  </a:lnTo>
                  <a:lnTo>
                    <a:pt x="11" y="83"/>
                  </a:lnTo>
                  <a:lnTo>
                    <a:pt x="40" y="40"/>
                  </a:lnTo>
                  <a:lnTo>
                    <a:pt x="83" y="11"/>
                  </a:lnTo>
                  <a:lnTo>
                    <a:pt x="136" y="0"/>
                  </a:lnTo>
                  <a:lnTo>
                    <a:pt x="1990" y="0"/>
                  </a:lnTo>
                  <a:lnTo>
                    <a:pt x="2066" y="23"/>
                  </a:lnTo>
                  <a:lnTo>
                    <a:pt x="2116" y="84"/>
                  </a:lnTo>
                  <a:lnTo>
                    <a:pt x="2126" y="136"/>
                  </a:lnTo>
                  <a:lnTo>
                    <a:pt x="2126" y="1857"/>
                  </a:lnTo>
                  <a:lnTo>
                    <a:pt x="2115" y="1910"/>
                  </a:lnTo>
                  <a:lnTo>
                    <a:pt x="2086" y="1954"/>
                  </a:lnTo>
                  <a:lnTo>
                    <a:pt x="2043" y="1983"/>
                  </a:lnTo>
                  <a:lnTo>
                    <a:pt x="1990" y="19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2800">
                <a:latin typeface="+mj-lt"/>
              </a:endParaRPr>
            </a:p>
          </p:txBody>
        </p:sp>
        <p:pic>
          <p:nvPicPr>
            <p:cNvPr id="14" name="docshape14">
              <a:extLst>
                <a:ext uri="{FF2B5EF4-FFF2-40B4-BE49-F238E27FC236}">
                  <a16:creationId xmlns:a16="http://schemas.microsoft.com/office/drawing/2014/main" id="{D722CE84-2BB2-25C9-97C7-68B685A97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12" y="-246"/>
              <a:ext cx="1212" cy="1343"/>
            </a:xfrm>
            <a:prstGeom prst="rect">
              <a:avLst/>
            </a:prstGeom>
            <a:grpFill/>
          </p:spPr>
        </p:pic>
      </p:grpSp>
      <p:sp>
        <p:nvSpPr>
          <p:cNvPr id="48" name="docshape7">
            <a:extLst>
              <a:ext uri="{FF2B5EF4-FFF2-40B4-BE49-F238E27FC236}">
                <a16:creationId xmlns:a16="http://schemas.microsoft.com/office/drawing/2014/main" id="{6E9413AB-5770-31FC-CF44-61B19304F5FC}"/>
              </a:ext>
            </a:extLst>
          </p:cNvPr>
          <p:cNvSpPr>
            <a:spLocks/>
          </p:cNvSpPr>
          <p:nvPr/>
        </p:nvSpPr>
        <p:spPr bwMode="auto">
          <a:xfrm>
            <a:off x="11013398" y="3157943"/>
            <a:ext cx="4217762" cy="977036"/>
          </a:xfrm>
          <a:custGeom>
            <a:avLst/>
            <a:gdLst/>
            <a:ahLst/>
            <a:cxnLst>
              <a:cxn ang="0">
                <a:pos x="4669" y="1993"/>
              </a:cxn>
              <a:cxn ang="0">
                <a:pos x="136" y="1993"/>
              </a:cxn>
              <a:cxn ang="0">
                <a:pos x="83" y="1983"/>
              </a:cxn>
              <a:cxn ang="0">
                <a:pos x="40" y="1954"/>
              </a:cxn>
              <a:cxn ang="0">
                <a:pos x="11" y="1910"/>
              </a:cxn>
              <a:cxn ang="0">
                <a:pos x="0" y="1857"/>
              </a:cxn>
              <a:cxn ang="0">
                <a:pos x="0" y="136"/>
              </a:cxn>
              <a:cxn ang="0">
                <a:pos x="11" y="83"/>
              </a:cxn>
              <a:cxn ang="0">
                <a:pos x="40" y="40"/>
              </a:cxn>
              <a:cxn ang="0">
                <a:pos x="83" y="11"/>
              </a:cxn>
              <a:cxn ang="0">
                <a:pos x="136" y="0"/>
              </a:cxn>
              <a:cxn ang="0">
                <a:pos x="4669" y="0"/>
              </a:cxn>
              <a:cxn ang="0">
                <a:pos x="4744" y="23"/>
              </a:cxn>
              <a:cxn ang="0">
                <a:pos x="4794" y="84"/>
              </a:cxn>
              <a:cxn ang="0">
                <a:pos x="4805" y="136"/>
              </a:cxn>
              <a:cxn ang="0">
                <a:pos x="4805" y="1857"/>
              </a:cxn>
              <a:cxn ang="0">
                <a:pos x="4794" y="1910"/>
              </a:cxn>
              <a:cxn ang="0">
                <a:pos x="4765" y="1954"/>
              </a:cxn>
              <a:cxn ang="0">
                <a:pos x="4722" y="1983"/>
              </a:cxn>
              <a:cxn ang="0">
                <a:pos x="4669" y="1993"/>
              </a:cxn>
            </a:cxnLst>
            <a:rect l="0" t="0" r="r" b="b"/>
            <a:pathLst>
              <a:path w="4805" h="1994">
                <a:moveTo>
                  <a:pt x="4669" y="1993"/>
                </a:moveTo>
                <a:lnTo>
                  <a:pt x="136" y="1993"/>
                </a:lnTo>
                <a:lnTo>
                  <a:pt x="83" y="1983"/>
                </a:lnTo>
                <a:lnTo>
                  <a:pt x="40" y="1954"/>
                </a:lnTo>
                <a:lnTo>
                  <a:pt x="11" y="1910"/>
                </a:lnTo>
                <a:lnTo>
                  <a:pt x="0" y="1857"/>
                </a:lnTo>
                <a:lnTo>
                  <a:pt x="0" y="136"/>
                </a:lnTo>
                <a:lnTo>
                  <a:pt x="11" y="83"/>
                </a:lnTo>
                <a:lnTo>
                  <a:pt x="40" y="40"/>
                </a:lnTo>
                <a:lnTo>
                  <a:pt x="83" y="11"/>
                </a:lnTo>
                <a:lnTo>
                  <a:pt x="136" y="0"/>
                </a:lnTo>
                <a:lnTo>
                  <a:pt x="4669" y="0"/>
                </a:lnTo>
                <a:lnTo>
                  <a:pt x="4744" y="23"/>
                </a:lnTo>
                <a:lnTo>
                  <a:pt x="4794" y="84"/>
                </a:lnTo>
                <a:lnTo>
                  <a:pt x="4805" y="136"/>
                </a:lnTo>
                <a:lnTo>
                  <a:pt x="4805" y="1857"/>
                </a:lnTo>
                <a:lnTo>
                  <a:pt x="4794" y="1910"/>
                </a:lnTo>
                <a:lnTo>
                  <a:pt x="4765" y="1954"/>
                </a:lnTo>
                <a:lnTo>
                  <a:pt x="4722" y="1983"/>
                </a:lnTo>
                <a:lnTo>
                  <a:pt x="4669" y="1993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Os trabalhadores pagam mais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</a:rPr>
              <a:t>Impostos de seus rendimentos em comparação com as altas rendas </a:t>
            </a:r>
          </a:p>
        </p:txBody>
      </p:sp>
      <p:grpSp>
        <p:nvGrpSpPr>
          <p:cNvPr id="71" name="docshapegroup16">
            <a:extLst>
              <a:ext uri="{FF2B5EF4-FFF2-40B4-BE49-F238E27FC236}">
                <a16:creationId xmlns:a16="http://schemas.microsoft.com/office/drawing/2014/main" id="{E43DE08E-1106-9E21-9797-56ED3AF66DAF}"/>
              </a:ext>
            </a:extLst>
          </p:cNvPr>
          <p:cNvGrpSpPr>
            <a:grpSpLocks/>
          </p:cNvGrpSpPr>
          <p:nvPr/>
        </p:nvGrpSpPr>
        <p:grpSpPr bwMode="auto">
          <a:xfrm>
            <a:off x="2767570" y="4447236"/>
            <a:ext cx="1350963" cy="1739900"/>
            <a:chOff x="541" y="386"/>
            <a:chExt cx="2126" cy="2741"/>
          </a:xfrm>
        </p:grpSpPr>
        <p:sp>
          <p:nvSpPr>
            <p:cNvPr id="72" name="docshape17">
              <a:extLst>
                <a:ext uri="{FF2B5EF4-FFF2-40B4-BE49-F238E27FC236}">
                  <a16:creationId xmlns:a16="http://schemas.microsoft.com/office/drawing/2014/main" id="{9ECB5711-94A6-A10B-76C8-466E776E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386"/>
              <a:ext cx="2126" cy="1495"/>
            </a:xfrm>
            <a:custGeom>
              <a:avLst/>
              <a:gdLst/>
              <a:ahLst/>
              <a:cxnLst>
                <a:cxn ang="0">
                  <a:pos x="2024" y="1495"/>
                </a:cxn>
                <a:cxn ang="0">
                  <a:pos x="102" y="1495"/>
                </a:cxn>
                <a:cxn ang="0">
                  <a:pos x="62" y="1487"/>
                </a:cxn>
                <a:cxn ang="0">
                  <a:pos x="30" y="1465"/>
                </a:cxn>
                <a:cxn ang="0">
                  <a:pos x="8" y="1433"/>
                </a:cxn>
                <a:cxn ang="0">
                  <a:pos x="0" y="1393"/>
                </a:cxn>
                <a:cxn ang="0">
                  <a:pos x="0" y="102"/>
                </a:cxn>
                <a:cxn ang="0">
                  <a:pos x="8" y="63"/>
                </a:cxn>
                <a:cxn ang="0">
                  <a:pos x="30" y="30"/>
                </a:cxn>
                <a:cxn ang="0">
                  <a:pos x="62" y="8"/>
                </a:cxn>
                <a:cxn ang="0">
                  <a:pos x="102" y="0"/>
                </a:cxn>
                <a:cxn ang="0">
                  <a:pos x="2024" y="0"/>
                </a:cxn>
                <a:cxn ang="0">
                  <a:pos x="2096" y="30"/>
                </a:cxn>
                <a:cxn ang="0">
                  <a:pos x="2126" y="102"/>
                </a:cxn>
                <a:cxn ang="0">
                  <a:pos x="2126" y="1393"/>
                </a:cxn>
                <a:cxn ang="0">
                  <a:pos x="2118" y="1433"/>
                </a:cxn>
                <a:cxn ang="0">
                  <a:pos x="2096" y="1465"/>
                </a:cxn>
                <a:cxn ang="0">
                  <a:pos x="2064" y="1487"/>
                </a:cxn>
                <a:cxn ang="0">
                  <a:pos x="2024" y="1495"/>
                </a:cxn>
              </a:cxnLst>
              <a:rect l="0" t="0" r="r" b="b"/>
              <a:pathLst>
                <a:path w="2126" h="1495">
                  <a:moveTo>
                    <a:pt x="2024" y="1495"/>
                  </a:moveTo>
                  <a:lnTo>
                    <a:pt x="102" y="1495"/>
                  </a:lnTo>
                  <a:lnTo>
                    <a:pt x="62" y="1487"/>
                  </a:lnTo>
                  <a:lnTo>
                    <a:pt x="30" y="1465"/>
                  </a:lnTo>
                  <a:lnTo>
                    <a:pt x="8" y="1433"/>
                  </a:lnTo>
                  <a:lnTo>
                    <a:pt x="0" y="1393"/>
                  </a:lnTo>
                  <a:lnTo>
                    <a:pt x="0" y="102"/>
                  </a:lnTo>
                  <a:lnTo>
                    <a:pt x="8" y="63"/>
                  </a:lnTo>
                  <a:lnTo>
                    <a:pt x="30" y="30"/>
                  </a:lnTo>
                  <a:lnTo>
                    <a:pt x="62" y="8"/>
                  </a:lnTo>
                  <a:lnTo>
                    <a:pt x="102" y="0"/>
                  </a:lnTo>
                  <a:lnTo>
                    <a:pt x="2024" y="0"/>
                  </a:lnTo>
                  <a:lnTo>
                    <a:pt x="2096" y="30"/>
                  </a:lnTo>
                  <a:lnTo>
                    <a:pt x="2126" y="102"/>
                  </a:lnTo>
                  <a:lnTo>
                    <a:pt x="2126" y="1393"/>
                  </a:lnTo>
                  <a:lnTo>
                    <a:pt x="2118" y="1433"/>
                  </a:lnTo>
                  <a:lnTo>
                    <a:pt x="2096" y="1465"/>
                  </a:lnTo>
                  <a:lnTo>
                    <a:pt x="2064" y="1487"/>
                  </a:lnTo>
                  <a:lnTo>
                    <a:pt x="2024" y="1495"/>
                  </a:lnTo>
                  <a:close/>
                </a:path>
              </a:pathLst>
            </a:custGeom>
            <a:solidFill>
              <a:srgbClr val="183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docshape18">
              <a:extLst>
                <a:ext uri="{FF2B5EF4-FFF2-40B4-BE49-F238E27FC236}">
                  <a16:creationId xmlns:a16="http://schemas.microsoft.com/office/drawing/2014/main" id="{3089A66E-093D-B8BA-0F09-2279F27F1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1881"/>
              <a:ext cx="2126" cy="1246"/>
            </a:xfrm>
            <a:custGeom>
              <a:avLst/>
              <a:gdLst/>
              <a:ahLst/>
              <a:cxnLst>
                <a:cxn ang="0">
                  <a:pos x="2041" y="1246"/>
                </a:cxn>
                <a:cxn ang="0">
                  <a:pos x="85" y="1246"/>
                </a:cxn>
                <a:cxn ang="0">
                  <a:pos x="52" y="1240"/>
                </a:cxn>
                <a:cxn ang="0">
                  <a:pos x="25" y="1221"/>
                </a:cxn>
                <a:cxn ang="0">
                  <a:pos x="6" y="1194"/>
                </a:cxn>
                <a:cxn ang="0">
                  <a:pos x="0" y="1161"/>
                </a:cxn>
                <a:cxn ang="0">
                  <a:pos x="0" y="85"/>
                </a:cxn>
                <a:cxn ang="0">
                  <a:pos x="6" y="52"/>
                </a:cxn>
                <a:cxn ang="0">
                  <a:pos x="25" y="25"/>
                </a:cxn>
                <a:cxn ang="0">
                  <a:pos x="52" y="7"/>
                </a:cxn>
                <a:cxn ang="0">
                  <a:pos x="85" y="0"/>
                </a:cxn>
                <a:cxn ang="0">
                  <a:pos x="2041" y="0"/>
                </a:cxn>
                <a:cxn ang="0">
                  <a:pos x="2101" y="25"/>
                </a:cxn>
                <a:cxn ang="0">
                  <a:pos x="2126" y="85"/>
                </a:cxn>
                <a:cxn ang="0">
                  <a:pos x="2126" y="1161"/>
                </a:cxn>
                <a:cxn ang="0">
                  <a:pos x="2119" y="1194"/>
                </a:cxn>
                <a:cxn ang="0">
                  <a:pos x="2101" y="1221"/>
                </a:cxn>
                <a:cxn ang="0">
                  <a:pos x="2074" y="1240"/>
                </a:cxn>
                <a:cxn ang="0">
                  <a:pos x="2041" y="1246"/>
                </a:cxn>
              </a:cxnLst>
              <a:rect l="0" t="0" r="r" b="b"/>
              <a:pathLst>
                <a:path w="2126" h="1246">
                  <a:moveTo>
                    <a:pt x="2041" y="1246"/>
                  </a:moveTo>
                  <a:lnTo>
                    <a:pt x="85" y="1246"/>
                  </a:lnTo>
                  <a:lnTo>
                    <a:pt x="52" y="1240"/>
                  </a:lnTo>
                  <a:lnTo>
                    <a:pt x="25" y="1221"/>
                  </a:lnTo>
                  <a:lnTo>
                    <a:pt x="6" y="1194"/>
                  </a:lnTo>
                  <a:lnTo>
                    <a:pt x="0" y="1161"/>
                  </a:lnTo>
                  <a:lnTo>
                    <a:pt x="0" y="85"/>
                  </a:lnTo>
                  <a:lnTo>
                    <a:pt x="6" y="52"/>
                  </a:lnTo>
                  <a:lnTo>
                    <a:pt x="25" y="25"/>
                  </a:lnTo>
                  <a:lnTo>
                    <a:pt x="52" y="7"/>
                  </a:lnTo>
                  <a:lnTo>
                    <a:pt x="85" y="0"/>
                  </a:lnTo>
                  <a:lnTo>
                    <a:pt x="2041" y="0"/>
                  </a:lnTo>
                  <a:lnTo>
                    <a:pt x="2101" y="25"/>
                  </a:lnTo>
                  <a:lnTo>
                    <a:pt x="2126" y="85"/>
                  </a:lnTo>
                  <a:lnTo>
                    <a:pt x="2126" y="1161"/>
                  </a:lnTo>
                  <a:lnTo>
                    <a:pt x="2119" y="1194"/>
                  </a:lnTo>
                  <a:lnTo>
                    <a:pt x="2101" y="1221"/>
                  </a:lnTo>
                  <a:lnTo>
                    <a:pt x="2074" y="1240"/>
                  </a:lnTo>
                  <a:lnTo>
                    <a:pt x="2041" y="12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74" name="docshape19">
              <a:extLst>
                <a:ext uri="{FF2B5EF4-FFF2-40B4-BE49-F238E27FC236}">
                  <a16:creationId xmlns:a16="http://schemas.microsoft.com/office/drawing/2014/main" id="{CB54ECD3-F4A6-D61A-D79F-190EDE187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3" y="589"/>
              <a:ext cx="1089" cy="1089"/>
            </a:xfrm>
            <a:prstGeom prst="rect">
              <a:avLst/>
            </a:prstGeom>
            <a:noFill/>
          </p:spPr>
        </p:pic>
        <p:sp>
          <p:nvSpPr>
            <p:cNvPr id="75" name="docshape20">
              <a:extLst>
                <a:ext uri="{FF2B5EF4-FFF2-40B4-BE49-F238E27FC236}">
                  <a16:creationId xmlns:a16="http://schemas.microsoft.com/office/drawing/2014/main" id="{0310CAFF-8CC2-057E-16CD-B5C1812C3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" y="386"/>
              <a:ext cx="2126" cy="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7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457200" marR="441325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52619EF6-7B1F-6BF4-059E-A9A3A38CCFA6}"/>
              </a:ext>
            </a:extLst>
          </p:cNvPr>
          <p:cNvSpPr txBox="1"/>
          <p:nvPr/>
        </p:nvSpPr>
        <p:spPr>
          <a:xfrm>
            <a:off x="2315235" y="5416596"/>
            <a:ext cx="2254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Professora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R$ 4.867,77 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Isenção total</a:t>
            </a:r>
          </a:p>
          <a:p>
            <a:pPr algn="ctr"/>
            <a:endParaRPr lang="pt-BR" sz="2400" b="1" dirty="0">
              <a:solidFill>
                <a:srgbClr val="002060"/>
              </a:solidFill>
            </a:endParaRP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Economia no ano R$ 3.970,18</a:t>
            </a:r>
          </a:p>
        </p:txBody>
      </p:sp>
      <p:grpSp>
        <p:nvGrpSpPr>
          <p:cNvPr id="77" name="docshapegroup26">
            <a:extLst>
              <a:ext uri="{FF2B5EF4-FFF2-40B4-BE49-F238E27FC236}">
                <a16:creationId xmlns:a16="http://schemas.microsoft.com/office/drawing/2014/main" id="{9D6D74CE-D149-F454-C1B5-1AA074D9F2E1}"/>
              </a:ext>
            </a:extLst>
          </p:cNvPr>
          <p:cNvGrpSpPr>
            <a:grpSpLocks/>
          </p:cNvGrpSpPr>
          <p:nvPr/>
        </p:nvGrpSpPr>
        <p:grpSpPr bwMode="auto">
          <a:xfrm>
            <a:off x="5329804" y="4440571"/>
            <a:ext cx="1350962" cy="1753230"/>
            <a:chOff x="5017" y="365"/>
            <a:chExt cx="2126" cy="2762"/>
          </a:xfrm>
        </p:grpSpPr>
        <p:sp>
          <p:nvSpPr>
            <p:cNvPr id="78" name="docshape27">
              <a:extLst>
                <a:ext uri="{FF2B5EF4-FFF2-40B4-BE49-F238E27FC236}">
                  <a16:creationId xmlns:a16="http://schemas.microsoft.com/office/drawing/2014/main" id="{4881BB28-B21D-3E13-4BC4-40957AB0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365"/>
              <a:ext cx="2126" cy="1495"/>
            </a:xfrm>
            <a:custGeom>
              <a:avLst/>
              <a:gdLst/>
              <a:ahLst/>
              <a:cxnLst>
                <a:cxn ang="0">
                  <a:pos x="2024" y="1495"/>
                </a:cxn>
                <a:cxn ang="0">
                  <a:pos x="102" y="1495"/>
                </a:cxn>
                <a:cxn ang="0">
                  <a:pos x="62" y="1487"/>
                </a:cxn>
                <a:cxn ang="0">
                  <a:pos x="30" y="1465"/>
                </a:cxn>
                <a:cxn ang="0">
                  <a:pos x="8" y="1433"/>
                </a:cxn>
                <a:cxn ang="0">
                  <a:pos x="0" y="1393"/>
                </a:cxn>
                <a:cxn ang="0">
                  <a:pos x="0" y="102"/>
                </a:cxn>
                <a:cxn ang="0">
                  <a:pos x="8" y="63"/>
                </a:cxn>
                <a:cxn ang="0">
                  <a:pos x="30" y="30"/>
                </a:cxn>
                <a:cxn ang="0">
                  <a:pos x="62" y="8"/>
                </a:cxn>
                <a:cxn ang="0">
                  <a:pos x="102" y="0"/>
                </a:cxn>
                <a:cxn ang="0">
                  <a:pos x="2024" y="0"/>
                </a:cxn>
                <a:cxn ang="0">
                  <a:pos x="2096" y="30"/>
                </a:cxn>
                <a:cxn ang="0">
                  <a:pos x="2126" y="102"/>
                </a:cxn>
                <a:cxn ang="0">
                  <a:pos x="2126" y="1393"/>
                </a:cxn>
                <a:cxn ang="0">
                  <a:pos x="2118" y="1433"/>
                </a:cxn>
                <a:cxn ang="0">
                  <a:pos x="2096" y="1465"/>
                </a:cxn>
                <a:cxn ang="0">
                  <a:pos x="2063" y="1487"/>
                </a:cxn>
                <a:cxn ang="0">
                  <a:pos x="2024" y="1495"/>
                </a:cxn>
              </a:cxnLst>
              <a:rect l="0" t="0" r="r" b="b"/>
              <a:pathLst>
                <a:path w="2126" h="1495">
                  <a:moveTo>
                    <a:pt x="2024" y="1495"/>
                  </a:moveTo>
                  <a:lnTo>
                    <a:pt x="102" y="1495"/>
                  </a:lnTo>
                  <a:lnTo>
                    <a:pt x="62" y="1487"/>
                  </a:lnTo>
                  <a:lnTo>
                    <a:pt x="30" y="1465"/>
                  </a:lnTo>
                  <a:lnTo>
                    <a:pt x="8" y="1433"/>
                  </a:lnTo>
                  <a:lnTo>
                    <a:pt x="0" y="1393"/>
                  </a:lnTo>
                  <a:lnTo>
                    <a:pt x="0" y="102"/>
                  </a:lnTo>
                  <a:lnTo>
                    <a:pt x="8" y="63"/>
                  </a:lnTo>
                  <a:lnTo>
                    <a:pt x="30" y="30"/>
                  </a:lnTo>
                  <a:lnTo>
                    <a:pt x="62" y="8"/>
                  </a:lnTo>
                  <a:lnTo>
                    <a:pt x="102" y="0"/>
                  </a:lnTo>
                  <a:lnTo>
                    <a:pt x="2024" y="0"/>
                  </a:lnTo>
                  <a:lnTo>
                    <a:pt x="2096" y="30"/>
                  </a:lnTo>
                  <a:lnTo>
                    <a:pt x="2126" y="102"/>
                  </a:lnTo>
                  <a:lnTo>
                    <a:pt x="2126" y="1393"/>
                  </a:lnTo>
                  <a:lnTo>
                    <a:pt x="2118" y="1433"/>
                  </a:lnTo>
                  <a:lnTo>
                    <a:pt x="2096" y="1465"/>
                  </a:lnTo>
                  <a:lnTo>
                    <a:pt x="2063" y="1487"/>
                  </a:lnTo>
                  <a:lnTo>
                    <a:pt x="2024" y="1495"/>
                  </a:lnTo>
                  <a:close/>
                </a:path>
              </a:pathLst>
            </a:custGeom>
            <a:solidFill>
              <a:srgbClr val="183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docshape28">
              <a:extLst>
                <a:ext uri="{FF2B5EF4-FFF2-40B4-BE49-F238E27FC236}">
                  <a16:creationId xmlns:a16="http://schemas.microsoft.com/office/drawing/2014/main" id="{9D177B94-F1D2-3457-5FB7-6BC6B6405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1881"/>
              <a:ext cx="2126" cy="1246"/>
            </a:xfrm>
            <a:custGeom>
              <a:avLst/>
              <a:gdLst/>
              <a:ahLst/>
              <a:cxnLst>
                <a:cxn ang="0">
                  <a:pos x="2041" y="1246"/>
                </a:cxn>
                <a:cxn ang="0">
                  <a:pos x="85" y="1246"/>
                </a:cxn>
                <a:cxn ang="0">
                  <a:pos x="52" y="1240"/>
                </a:cxn>
                <a:cxn ang="0">
                  <a:pos x="25" y="1221"/>
                </a:cxn>
                <a:cxn ang="0">
                  <a:pos x="6" y="1194"/>
                </a:cxn>
                <a:cxn ang="0">
                  <a:pos x="0" y="1161"/>
                </a:cxn>
                <a:cxn ang="0">
                  <a:pos x="0" y="85"/>
                </a:cxn>
                <a:cxn ang="0">
                  <a:pos x="6" y="52"/>
                </a:cxn>
                <a:cxn ang="0">
                  <a:pos x="25" y="25"/>
                </a:cxn>
                <a:cxn ang="0">
                  <a:pos x="52" y="7"/>
                </a:cxn>
                <a:cxn ang="0">
                  <a:pos x="85" y="0"/>
                </a:cxn>
                <a:cxn ang="0">
                  <a:pos x="2041" y="0"/>
                </a:cxn>
                <a:cxn ang="0">
                  <a:pos x="2101" y="25"/>
                </a:cxn>
                <a:cxn ang="0">
                  <a:pos x="2126" y="85"/>
                </a:cxn>
                <a:cxn ang="0">
                  <a:pos x="2126" y="1161"/>
                </a:cxn>
                <a:cxn ang="0">
                  <a:pos x="2119" y="1194"/>
                </a:cxn>
                <a:cxn ang="0">
                  <a:pos x="2101" y="1221"/>
                </a:cxn>
                <a:cxn ang="0">
                  <a:pos x="2074" y="1240"/>
                </a:cxn>
                <a:cxn ang="0">
                  <a:pos x="2041" y="1246"/>
                </a:cxn>
              </a:cxnLst>
              <a:rect l="0" t="0" r="r" b="b"/>
              <a:pathLst>
                <a:path w="2126" h="1246">
                  <a:moveTo>
                    <a:pt x="2041" y="1246"/>
                  </a:moveTo>
                  <a:lnTo>
                    <a:pt x="85" y="1246"/>
                  </a:lnTo>
                  <a:lnTo>
                    <a:pt x="52" y="1240"/>
                  </a:lnTo>
                  <a:lnTo>
                    <a:pt x="25" y="1221"/>
                  </a:lnTo>
                  <a:lnTo>
                    <a:pt x="6" y="1194"/>
                  </a:lnTo>
                  <a:lnTo>
                    <a:pt x="0" y="1161"/>
                  </a:lnTo>
                  <a:lnTo>
                    <a:pt x="0" y="85"/>
                  </a:lnTo>
                  <a:lnTo>
                    <a:pt x="6" y="52"/>
                  </a:lnTo>
                  <a:lnTo>
                    <a:pt x="25" y="25"/>
                  </a:lnTo>
                  <a:lnTo>
                    <a:pt x="52" y="7"/>
                  </a:lnTo>
                  <a:lnTo>
                    <a:pt x="85" y="0"/>
                  </a:lnTo>
                  <a:lnTo>
                    <a:pt x="2041" y="0"/>
                  </a:lnTo>
                  <a:lnTo>
                    <a:pt x="2101" y="25"/>
                  </a:lnTo>
                  <a:lnTo>
                    <a:pt x="2126" y="85"/>
                  </a:lnTo>
                  <a:lnTo>
                    <a:pt x="2126" y="1161"/>
                  </a:lnTo>
                  <a:lnTo>
                    <a:pt x="2119" y="1194"/>
                  </a:lnTo>
                  <a:lnTo>
                    <a:pt x="2101" y="1221"/>
                  </a:lnTo>
                  <a:lnTo>
                    <a:pt x="2074" y="1240"/>
                  </a:lnTo>
                  <a:lnTo>
                    <a:pt x="2041" y="12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80" name="docshape29">
              <a:extLst>
                <a:ext uri="{FF2B5EF4-FFF2-40B4-BE49-F238E27FC236}">
                  <a16:creationId xmlns:a16="http://schemas.microsoft.com/office/drawing/2014/main" id="{5DAD846F-612A-F37A-7185-4286E7D21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00" y="627"/>
              <a:ext cx="1089" cy="1013"/>
            </a:xfrm>
            <a:prstGeom prst="rect">
              <a:avLst/>
            </a:prstGeom>
            <a:noFill/>
          </p:spPr>
        </p:pic>
        <p:sp>
          <p:nvSpPr>
            <p:cNvPr id="81" name="docshape30">
              <a:extLst>
                <a:ext uri="{FF2B5EF4-FFF2-40B4-BE49-F238E27FC236}">
                  <a16:creationId xmlns:a16="http://schemas.microsoft.com/office/drawing/2014/main" id="{33ECC7F9-CC25-A23B-F7EA-CE27E61FB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" y="386"/>
              <a:ext cx="2126" cy="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457200" marR="127000" lvl="1" indent="0" algn="ctr" defTabSz="914400" rtl="0" eaLnBrk="1" fontAlgn="base" latinLnBrk="0" hangingPunct="1">
                <a:lnSpc>
                  <a:spcPct val="101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457200" marR="127000" lvl="1" indent="0" algn="ctr" defTabSz="914400" rtl="0" eaLnBrk="1" fontAlgn="base" latinLnBrk="0" hangingPunct="1">
                <a:lnSpc>
                  <a:spcPct val="101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pt-BR" sz="12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E37EB655-2B3D-9863-4FA4-4B46327DC6EF}"/>
              </a:ext>
            </a:extLst>
          </p:cNvPr>
          <p:cNvSpPr txBox="1"/>
          <p:nvPr/>
        </p:nvSpPr>
        <p:spPr>
          <a:xfrm>
            <a:off x="4479698" y="5562809"/>
            <a:ext cx="3051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Motorista =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R$ 3.650,66   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Isenção total</a:t>
            </a:r>
          </a:p>
          <a:p>
            <a:pPr algn="ctr"/>
            <a:endParaRPr lang="pt-BR" sz="2400" b="1" dirty="0">
              <a:solidFill>
                <a:srgbClr val="002060"/>
              </a:solidFill>
            </a:endParaRP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Economia no  Ano R$ 1.058,71</a:t>
            </a:r>
          </a:p>
        </p:txBody>
      </p:sp>
      <p:grpSp>
        <p:nvGrpSpPr>
          <p:cNvPr id="83" name="docshapegroup102">
            <a:extLst>
              <a:ext uri="{FF2B5EF4-FFF2-40B4-BE49-F238E27FC236}">
                <a16:creationId xmlns:a16="http://schemas.microsoft.com/office/drawing/2014/main" id="{55D9237B-4FFC-8139-BA47-6F377990C46D}"/>
              </a:ext>
            </a:extLst>
          </p:cNvPr>
          <p:cNvGrpSpPr>
            <a:grpSpLocks/>
          </p:cNvGrpSpPr>
          <p:nvPr/>
        </p:nvGrpSpPr>
        <p:grpSpPr bwMode="auto">
          <a:xfrm>
            <a:off x="7975026" y="4409539"/>
            <a:ext cx="1535505" cy="1715635"/>
            <a:chOff x="-149" y="-180"/>
            <a:chExt cx="2918" cy="3771"/>
          </a:xfrm>
        </p:grpSpPr>
        <p:pic>
          <p:nvPicPr>
            <p:cNvPr id="84" name="docshape103">
              <a:extLst>
                <a:ext uri="{FF2B5EF4-FFF2-40B4-BE49-F238E27FC236}">
                  <a16:creationId xmlns:a16="http://schemas.microsoft.com/office/drawing/2014/main" id="{6E4D21CB-3D42-F9B8-975C-BA556D907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49" y="-180"/>
              <a:ext cx="2918" cy="2106"/>
            </a:xfrm>
            <a:prstGeom prst="rect">
              <a:avLst/>
            </a:prstGeom>
            <a:noFill/>
          </p:spPr>
        </p:pic>
        <p:sp>
          <p:nvSpPr>
            <p:cNvPr id="85" name="docshape105">
              <a:extLst>
                <a:ext uri="{FF2B5EF4-FFF2-40B4-BE49-F238E27FC236}">
                  <a16:creationId xmlns:a16="http://schemas.microsoft.com/office/drawing/2014/main" id="{4170056C-CDF5-E43E-397D-C45317916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605" cy="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4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457200" marR="0" lvl="1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DF420737-2211-7BEF-6B6A-C648884B1B95}"/>
              </a:ext>
            </a:extLst>
          </p:cNvPr>
          <p:cNvSpPr txBox="1"/>
          <p:nvPr/>
        </p:nvSpPr>
        <p:spPr>
          <a:xfrm>
            <a:off x="7460872" y="5432849"/>
            <a:ext cx="2570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Autônomo =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R$ 5.450,00   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Isenção parcial</a:t>
            </a:r>
          </a:p>
          <a:p>
            <a:pPr algn="ctr"/>
            <a:endParaRPr lang="pt-BR" sz="2400" b="1" dirty="0">
              <a:solidFill>
                <a:srgbClr val="002060"/>
              </a:solidFill>
            </a:endParaRP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Economia no 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Ano R$ 3.202,50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B0F0F053-2D30-1164-B83E-951D9436B5F6}"/>
              </a:ext>
            </a:extLst>
          </p:cNvPr>
          <p:cNvSpPr txBox="1"/>
          <p:nvPr/>
        </p:nvSpPr>
        <p:spPr>
          <a:xfrm>
            <a:off x="10673101" y="5550430"/>
            <a:ext cx="2249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Enfermeira  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R$ 6.260,00 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Isenção parcial</a:t>
            </a:r>
          </a:p>
          <a:p>
            <a:pPr algn="ctr"/>
            <a:endParaRPr lang="pt-BR" sz="2400" b="1" dirty="0">
              <a:solidFill>
                <a:srgbClr val="002060"/>
              </a:solidFill>
            </a:endParaRPr>
          </a:p>
          <a:p>
            <a:pPr algn="ctr"/>
            <a:r>
              <a:rPr lang="pt-BR" sz="2400" b="1" dirty="0">
                <a:solidFill>
                  <a:srgbClr val="002060"/>
                </a:solidFill>
              </a:rPr>
              <a:t>Economia no Ano R$ 1.822,01</a:t>
            </a:r>
          </a:p>
        </p:txBody>
      </p:sp>
      <p:grpSp>
        <p:nvGrpSpPr>
          <p:cNvPr id="88" name="docshapegroup106">
            <a:extLst>
              <a:ext uri="{FF2B5EF4-FFF2-40B4-BE49-F238E27FC236}">
                <a16:creationId xmlns:a16="http://schemas.microsoft.com/office/drawing/2014/main" id="{611CA0BA-B677-C4DF-F40B-537C51B97F13}"/>
              </a:ext>
            </a:extLst>
          </p:cNvPr>
          <p:cNvGrpSpPr>
            <a:grpSpLocks/>
          </p:cNvGrpSpPr>
          <p:nvPr/>
        </p:nvGrpSpPr>
        <p:grpSpPr bwMode="auto">
          <a:xfrm>
            <a:off x="10881127" y="4555135"/>
            <a:ext cx="1654175" cy="1651402"/>
            <a:chOff x="0" y="0"/>
            <a:chExt cx="2605" cy="3141"/>
          </a:xfrm>
        </p:grpSpPr>
        <p:pic>
          <p:nvPicPr>
            <p:cNvPr id="89" name="docshape107">
              <a:extLst>
                <a:ext uri="{FF2B5EF4-FFF2-40B4-BE49-F238E27FC236}">
                  <a16:creationId xmlns:a16="http://schemas.microsoft.com/office/drawing/2014/main" id="{A07CE468-9576-A45E-69DB-41BA577A1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2605" cy="1804"/>
            </a:xfrm>
            <a:prstGeom prst="rect">
              <a:avLst/>
            </a:prstGeom>
            <a:noFill/>
          </p:spPr>
        </p:pic>
        <p:sp>
          <p:nvSpPr>
            <p:cNvPr id="90" name="docshape109">
              <a:extLst>
                <a:ext uri="{FF2B5EF4-FFF2-40B4-BE49-F238E27FC236}">
                  <a16:creationId xmlns:a16="http://schemas.microsoft.com/office/drawing/2014/main" id="{A128569A-FA84-2EFD-9732-D867D2CC0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605" cy="3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95" name="Imagem 94" descr="Tela de um computador com a imagem de um homem&#10;&#10;O conteúdo gerado por IA pode estar incorreto.">
            <a:extLst>
              <a:ext uri="{FF2B5EF4-FFF2-40B4-BE49-F238E27FC236}">
                <a16:creationId xmlns:a16="http://schemas.microsoft.com/office/drawing/2014/main" id="{A448333B-E169-0389-2B92-3EBE68296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34"/>
          <a:stretch>
            <a:fillRect/>
          </a:stretch>
        </p:blipFill>
        <p:spPr>
          <a:xfrm>
            <a:off x="13342496" y="4493654"/>
            <a:ext cx="1654175" cy="1096533"/>
          </a:xfrm>
          <a:prstGeom prst="rect">
            <a:avLst/>
          </a:prstGeom>
        </p:spPr>
      </p:pic>
      <p:sp>
        <p:nvSpPr>
          <p:cNvPr id="96" name="CaixaDeTexto 95">
            <a:extLst>
              <a:ext uri="{FF2B5EF4-FFF2-40B4-BE49-F238E27FC236}">
                <a16:creationId xmlns:a16="http://schemas.microsoft.com/office/drawing/2014/main" id="{B860004A-1308-57FD-EE25-F6E5F7B23FC9}"/>
              </a:ext>
            </a:extLst>
          </p:cNvPr>
          <p:cNvSpPr txBox="1"/>
          <p:nvPr/>
        </p:nvSpPr>
        <p:spPr>
          <a:xfrm>
            <a:off x="13023063" y="5606372"/>
            <a:ext cx="2249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00FF"/>
                </a:solidFill>
              </a:defRPr>
            </a:lvl1pPr>
          </a:lstStyle>
          <a:p>
            <a:r>
              <a:rPr lang="pt-BR" dirty="0">
                <a:solidFill>
                  <a:srgbClr val="002060"/>
                </a:solidFill>
              </a:rPr>
              <a:t>Engenheira</a:t>
            </a:r>
          </a:p>
          <a:p>
            <a:r>
              <a:rPr lang="pt-BR" dirty="0">
                <a:solidFill>
                  <a:srgbClr val="002060"/>
                </a:solidFill>
              </a:rPr>
              <a:t>R$ 12.000,00 Tabela normal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3774EF2-E49D-3253-0D53-BE9341B4F982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47E9DAB9-B738-E4E4-843C-2E6FB097C1F3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990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8" grpId="0" animBg="1"/>
      <p:bldP spid="76" grpId="0"/>
      <p:bldP spid="82" grpId="0"/>
      <p:bldP spid="86" grpId="0"/>
      <p:bldP spid="87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1DCA2-44F8-C2C7-19B9-7DAD1DD19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F45D41-6AE3-855D-23A3-C1907328AAF3}"/>
              </a:ext>
            </a:extLst>
          </p:cNvPr>
          <p:cNvSpPr txBox="1"/>
          <p:nvPr/>
        </p:nvSpPr>
        <p:spPr>
          <a:xfrm>
            <a:off x="685800" y="400481"/>
            <a:ext cx="9152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Aspectos Gerais da Lei nº 15.270/2025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09C7AFF6-54DC-EE91-0FAB-4CF2514AA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grpSp>
        <p:nvGrpSpPr>
          <p:cNvPr id="16" name="docshapegroup171">
            <a:extLst>
              <a:ext uri="{FF2B5EF4-FFF2-40B4-BE49-F238E27FC236}">
                <a16:creationId xmlns:a16="http://schemas.microsoft.com/office/drawing/2014/main" id="{4E80FA80-2A72-E156-F551-3E950B4B9B25}"/>
              </a:ext>
            </a:extLst>
          </p:cNvPr>
          <p:cNvGrpSpPr>
            <a:grpSpLocks/>
          </p:cNvGrpSpPr>
          <p:nvPr/>
        </p:nvGrpSpPr>
        <p:grpSpPr bwMode="auto">
          <a:xfrm>
            <a:off x="1074448" y="1534713"/>
            <a:ext cx="15460789" cy="8180787"/>
            <a:chOff x="333" y="421"/>
            <a:chExt cx="13526" cy="7346"/>
          </a:xfrm>
        </p:grpSpPr>
        <p:sp>
          <p:nvSpPr>
            <p:cNvPr id="17" name="docshape172">
              <a:extLst>
                <a:ext uri="{FF2B5EF4-FFF2-40B4-BE49-F238E27FC236}">
                  <a16:creationId xmlns:a16="http://schemas.microsoft.com/office/drawing/2014/main" id="{298DAA72-5E7E-2D7B-1C66-EC9100BE5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421"/>
              <a:ext cx="2889" cy="957"/>
            </a:xfrm>
            <a:custGeom>
              <a:avLst/>
              <a:gdLst/>
              <a:ahLst/>
              <a:cxnLst>
                <a:cxn ang="0">
                  <a:pos x="2791" y="957"/>
                </a:cxn>
                <a:cxn ang="0">
                  <a:pos x="97" y="957"/>
                </a:cxn>
                <a:cxn ang="0">
                  <a:pos x="59" y="949"/>
                </a:cxn>
                <a:cxn ang="0">
                  <a:pos x="28" y="928"/>
                </a:cxn>
                <a:cxn ang="0">
                  <a:pos x="7" y="897"/>
                </a:cxn>
                <a:cxn ang="0">
                  <a:pos x="0" y="859"/>
                </a:cxn>
                <a:cxn ang="0">
                  <a:pos x="0" y="97"/>
                </a:cxn>
                <a:cxn ang="0">
                  <a:pos x="7" y="60"/>
                </a:cxn>
                <a:cxn ang="0">
                  <a:pos x="7" y="59"/>
                </a:cxn>
                <a:cxn ang="0">
                  <a:pos x="28" y="28"/>
                </a:cxn>
                <a:cxn ang="0">
                  <a:pos x="59" y="8"/>
                </a:cxn>
                <a:cxn ang="0">
                  <a:pos x="97" y="0"/>
                </a:cxn>
                <a:cxn ang="0">
                  <a:pos x="2791" y="0"/>
                </a:cxn>
                <a:cxn ang="0">
                  <a:pos x="2859" y="28"/>
                </a:cxn>
                <a:cxn ang="0">
                  <a:pos x="2888" y="97"/>
                </a:cxn>
                <a:cxn ang="0">
                  <a:pos x="2888" y="859"/>
                </a:cxn>
                <a:cxn ang="0">
                  <a:pos x="2880" y="897"/>
                </a:cxn>
                <a:cxn ang="0">
                  <a:pos x="2859" y="928"/>
                </a:cxn>
                <a:cxn ang="0">
                  <a:pos x="2828" y="949"/>
                </a:cxn>
                <a:cxn ang="0">
                  <a:pos x="2791" y="957"/>
                </a:cxn>
              </a:cxnLst>
              <a:rect l="0" t="0" r="r" b="b"/>
              <a:pathLst>
                <a:path w="2889" h="957">
                  <a:moveTo>
                    <a:pt x="2791" y="957"/>
                  </a:moveTo>
                  <a:lnTo>
                    <a:pt x="97" y="957"/>
                  </a:lnTo>
                  <a:lnTo>
                    <a:pt x="59" y="949"/>
                  </a:lnTo>
                  <a:lnTo>
                    <a:pt x="28" y="928"/>
                  </a:lnTo>
                  <a:lnTo>
                    <a:pt x="7" y="897"/>
                  </a:lnTo>
                  <a:lnTo>
                    <a:pt x="0" y="859"/>
                  </a:lnTo>
                  <a:lnTo>
                    <a:pt x="0" y="97"/>
                  </a:lnTo>
                  <a:lnTo>
                    <a:pt x="7" y="60"/>
                  </a:lnTo>
                  <a:lnTo>
                    <a:pt x="7" y="59"/>
                  </a:lnTo>
                  <a:lnTo>
                    <a:pt x="28" y="28"/>
                  </a:lnTo>
                  <a:lnTo>
                    <a:pt x="59" y="8"/>
                  </a:lnTo>
                  <a:lnTo>
                    <a:pt x="97" y="0"/>
                  </a:lnTo>
                  <a:lnTo>
                    <a:pt x="2791" y="0"/>
                  </a:lnTo>
                  <a:lnTo>
                    <a:pt x="2859" y="28"/>
                  </a:lnTo>
                  <a:lnTo>
                    <a:pt x="2888" y="97"/>
                  </a:lnTo>
                  <a:lnTo>
                    <a:pt x="2888" y="859"/>
                  </a:lnTo>
                  <a:lnTo>
                    <a:pt x="2880" y="897"/>
                  </a:lnTo>
                  <a:lnTo>
                    <a:pt x="2859" y="928"/>
                  </a:lnTo>
                  <a:lnTo>
                    <a:pt x="2828" y="949"/>
                  </a:lnTo>
                  <a:lnTo>
                    <a:pt x="2791" y="9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pt-BR" sz="3240">
                <a:latin typeface="+mj-lt"/>
              </a:endParaRPr>
            </a:p>
          </p:txBody>
        </p:sp>
        <p:sp>
          <p:nvSpPr>
            <p:cNvPr id="18" name="docshape173">
              <a:extLst>
                <a:ext uri="{FF2B5EF4-FFF2-40B4-BE49-F238E27FC236}">
                  <a16:creationId xmlns:a16="http://schemas.microsoft.com/office/drawing/2014/main" id="{48A0E103-2A37-7A27-0E21-D5B6FF563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1456"/>
              <a:ext cx="13319" cy="1312"/>
            </a:xfrm>
            <a:custGeom>
              <a:avLst/>
              <a:gdLst/>
              <a:ahLst/>
              <a:cxnLst>
                <a:cxn ang="0">
                  <a:pos x="13204" y="1311"/>
                </a:cxn>
                <a:cxn ang="0">
                  <a:pos x="114" y="1311"/>
                </a:cxn>
                <a:cxn ang="0">
                  <a:pos x="70" y="1302"/>
                </a:cxn>
                <a:cxn ang="0">
                  <a:pos x="33" y="1277"/>
                </a:cxn>
                <a:cxn ang="0">
                  <a:pos x="9" y="1241"/>
                </a:cxn>
                <a:cxn ang="0">
                  <a:pos x="0" y="1196"/>
                </a:cxn>
                <a:cxn ang="0">
                  <a:pos x="0" y="114"/>
                </a:cxn>
                <a:cxn ang="0">
                  <a:pos x="9" y="70"/>
                </a:cxn>
                <a:cxn ang="0">
                  <a:pos x="33" y="33"/>
                </a:cxn>
                <a:cxn ang="0">
                  <a:pos x="70" y="9"/>
                </a:cxn>
                <a:cxn ang="0">
                  <a:pos x="114" y="0"/>
                </a:cxn>
                <a:cxn ang="0">
                  <a:pos x="13204" y="0"/>
                </a:cxn>
                <a:cxn ang="0">
                  <a:pos x="13267" y="19"/>
                </a:cxn>
                <a:cxn ang="0">
                  <a:pos x="13310" y="71"/>
                </a:cxn>
                <a:cxn ang="0">
                  <a:pos x="13318" y="114"/>
                </a:cxn>
                <a:cxn ang="0">
                  <a:pos x="13318" y="1196"/>
                </a:cxn>
                <a:cxn ang="0">
                  <a:pos x="13309" y="1241"/>
                </a:cxn>
                <a:cxn ang="0">
                  <a:pos x="13285" y="1277"/>
                </a:cxn>
                <a:cxn ang="0">
                  <a:pos x="13248" y="1302"/>
                </a:cxn>
                <a:cxn ang="0">
                  <a:pos x="13204" y="1311"/>
                </a:cxn>
              </a:cxnLst>
              <a:rect l="0" t="0" r="r" b="b"/>
              <a:pathLst>
                <a:path w="13319" h="1312">
                  <a:moveTo>
                    <a:pt x="13204" y="1311"/>
                  </a:moveTo>
                  <a:lnTo>
                    <a:pt x="114" y="1311"/>
                  </a:lnTo>
                  <a:lnTo>
                    <a:pt x="70" y="1302"/>
                  </a:lnTo>
                  <a:lnTo>
                    <a:pt x="33" y="1277"/>
                  </a:lnTo>
                  <a:lnTo>
                    <a:pt x="9" y="1241"/>
                  </a:lnTo>
                  <a:lnTo>
                    <a:pt x="0" y="1196"/>
                  </a:lnTo>
                  <a:lnTo>
                    <a:pt x="0" y="114"/>
                  </a:lnTo>
                  <a:lnTo>
                    <a:pt x="9" y="70"/>
                  </a:lnTo>
                  <a:lnTo>
                    <a:pt x="33" y="33"/>
                  </a:lnTo>
                  <a:lnTo>
                    <a:pt x="70" y="9"/>
                  </a:lnTo>
                  <a:lnTo>
                    <a:pt x="114" y="0"/>
                  </a:lnTo>
                  <a:lnTo>
                    <a:pt x="13204" y="0"/>
                  </a:lnTo>
                  <a:lnTo>
                    <a:pt x="13267" y="19"/>
                  </a:lnTo>
                  <a:lnTo>
                    <a:pt x="13310" y="71"/>
                  </a:lnTo>
                  <a:lnTo>
                    <a:pt x="13318" y="114"/>
                  </a:lnTo>
                  <a:lnTo>
                    <a:pt x="13318" y="1196"/>
                  </a:lnTo>
                  <a:lnTo>
                    <a:pt x="13309" y="1241"/>
                  </a:lnTo>
                  <a:lnTo>
                    <a:pt x="13285" y="1277"/>
                  </a:lnTo>
                  <a:lnTo>
                    <a:pt x="13248" y="1302"/>
                  </a:lnTo>
                  <a:lnTo>
                    <a:pt x="13204" y="1311"/>
                  </a:lnTo>
                  <a:close/>
                </a:path>
              </a:pathLst>
            </a:custGeom>
            <a:solidFill>
              <a:srgbClr val="FFFFFF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pt-BR" sz="3240">
                <a:latin typeface="+mj-lt"/>
              </a:endParaRPr>
            </a:p>
          </p:txBody>
        </p:sp>
        <p:pic>
          <p:nvPicPr>
            <p:cNvPr id="19" name="docshape174">
              <a:extLst>
                <a:ext uri="{FF2B5EF4-FFF2-40B4-BE49-F238E27FC236}">
                  <a16:creationId xmlns:a16="http://schemas.microsoft.com/office/drawing/2014/main" id="{434BC453-A3B1-B167-D41C-CC144A878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" y="421"/>
              <a:ext cx="2653" cy="3442"/>
            </a:xfrm>
            <a:prstGeom prst="rect">
              <a:avLst/>
            </a:prstGeom>
            <a:noFill/>
          </p:spPr>
        </p:pic>
        <p:sp>
          <p:nvSpPr>
            <p:cNvPr id="20" name="docshape175">
              <a:extLst>
                <a:ext uri="{FF2B5EF4-FFF2-40B4-BE49-F238E27FC236}">
                  <a16:creationId xmlns:a16="http://schemas.microsoft.com/office/drawing/2014/main" id="{950CD9ED-2E10-2840-2246-09F981D31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421"/>
              <a:ext cx="10258" cy="1114"/>
            </a:xfrm>
            <a:custGeom>
              <a:avLst/>
              <a:gdLst/>
              <a:ahLst/>
              <a:cxnLst>
                <a:cxn ang="0">
                  <a:pos x="5857" y="957"/>
                </a:cxn>
                <a:cxn ang="0">
                  <a:pos x="97" y="957"/>
                </a:cxn>
                <a:cxn ang="0">
                  <a:pos x="59" y="949"/>
                </a:cxn>
                <a:cxn ang="0">
                  <a:pos x="29" y="928"/>
                </a:cxn>
                <a:cxn ang="0">
                  <a:pos x="8" y="897"/>
                </a:cxn>
                <a:cxn ang="0">
                  <a:pos x="0" y="859"/>
                </a:cxn>
                <a:cxn ang="0">
                  <a:pos x="0" y="97"/>
                </a:cxn>
                <a:cxn ang="0">
                  <a:pos x="29" y="28"/>
                </a:cxn>
                <a:cxn ang="0">
                  <a:pos x="97" y="0"/>
                </a:cxn>
                <a:cxn ang="0">
                  <a:pos x="5857" y="0"/>
                </a:cxn>
                <a:cxn ang="0">
                  <a:pos x="5925" y="28"/>
                </a:cxn>
                <a:cxn ang="0">
                  <a:pos x="5954" y="97"/>
                </a:cxn>
                <a:cxn ang="0">
                  <a:pos x="5954" y="859"/>
                </a:cxn>
                <a:cxn ang="0">
                  <a:pos x="5946" y="897"/>
                </a:cxn>
                <a:cxn ang="0">
                  <a:pos x="5925" y="928"/>
                </a:cxn>
                <a:cxn ang="0">
                  <a:pos x="5894" y="949"/>
                </a:cxn>
                <a:cxn ang="0">
                  <a:pos x="5857" y="957"/>
                </a:cxn>
              </a:cxnLst>
              <a:rect l="0" t="0" r="r" b="b"/>
              <a:pathLst>
                <a:path w="5954" h="957">
                  <a:moveTo>
                    <a:pt x="5857" y="957"/>
                  </a:moveTo>
                  <a:lnTo>
                    <a:pt x="97" y="957"/>
                  </a:lnTo>
                  <a:lnTo>
                    <a:pt x="59" y="949"/>
                  </a:lnTo>
                  <a:lnTo>
                    <a:pt x="29" y="928"/>
                  </a:lnTo>
                  <a:lnTo>
                    <a:pt x="8" y="897"/>
                  </a:lnTo>
                  <a:lnTo>
                    <a:pt x="0" y="859"/>
                  </a:lnTo>
                  <a:lnTo>
                    <a:pt x="0" y="97"/>
                  </a:lnTo>
                  <a:lnTo>
                    <a:pt x="29" y="28"/>
                  </a:lnTo>
                  <a:lnTo>
                    <a:pt x="97" y="0"/>
                  </a:lnTo>
                  <a:lnTo>
                    <a:pt x="5857" y="0"/>
                  </a:lnTo>
                  <a:lnTo>
                    <a:pt x="5925" y="28"/>
                  </a:lnTo>
                  <a:lnTo>
                    <a:pt x="5954" y="97"/>
                  </a:lnTo>
                  <a:lnTo>
                    <a:pt x="5954" y="859"/>
                  </a:lnTo>
                  <a:lnTo>
                    <a:pt x="5946" y="897"/>
                  </a:lnTo>
                  <a:lnTo>
                    <a:pt x="5925" y="928"/>
                  </a:lnTo>
                  <a:lnTo>
                    <a:pt x="5894" y="949"/>
                  </a:lnTo>
                  <a:lnTo>
                    <a:pt x="5857" y="957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4592" tIns="82296" rIns="164592" bIns="82296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latin typeface="+mj-lt"/>
                </a:rPr>
                <a:t>IRPF - TRIBUTAÇÃO APLICADA AS ALTAS RENDAS 2026</a:t>
              </a:r>
            </a:p>
          </p:txBody>
        </p:sp>
        <p:sp>
          <p:nvSpPr>
            <p:cNvPr id="21" name="docshape177">
              <a:extLst>
                <a:ext uri="{FF2B5EF4-FFF2-40B4-BE49-F238E27FC236}">
                  <a16:creationId xmlns:a16="http://schemas.microsoft.com/office/drawing/2014/main" id="{19C98DAC-28CD-A6EE-45F8-365E0550C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5962"/>
              <a:ext cx="2445" cy="1805"/>
            </a:xfrm>
            <a:custGeom>
              <a:avLst/>
              <a:gdLst/>
              <a:ahLst/>
              <a:cxnLst>
                <a:cxn ang="0">
                  <a:pos x="2333" y="1804"/>
                </a:cxn>
                <a:cxn ang="0">
                  <a:pos x="110" y="1804"/>
                </a:cxn>
                <a:cxn ang="0">
                  <a:pos x="67" y="1796"/>
                </a:cxn>
                <a:cxn ang="0">
                  <a:pos x="32" y="1772"/>
                </a:cxn>
                <a:cxn ang="0">
                  <a:pos x="8" y="1737"/>
                </a:cxn>
                <a:cxn ang="0">
                  <a:pos x="0" y="1694"/>
                </a:cxn>
                <a:cxn ang="0">
                  <a:pos x="0" y="110"/>
                </a:cxn>
                <a:cxn ang="0">
                  <a:pos x="8" y="67"/>
                </a:cxn>
                <a:cxn ang="0">
                  <a:pos x="32" y="32"/>
                </a:cxn>
                <a:cxn ang="0">
                  <a:pos x="67" y="8"/>
                </a:cxn>
                <a:cxn ang="0">
                  <a:pos x="110" y="0"/>
                </a:cxn>
                <a:cxn ang="0">
                  <a:pos x="2333" y="0"/>
                </a:cxn>
                <a:cxn ang="0">
                  <a:pos x="2395" y="18"/>
                </a:cxn>
                <a:cxn ang="0">
                  <a:pos x="2436" y="68"/>
                </a:cxn>
                <a:cxn ang="0">
                  <a:pos x="2444" y="110"/>
                </a:cxn>
                <a:cxn ang="0">
                  <a:pos x="2444" y="1694"/>
                </a:cxn>
                <a:cxn ang="0">
                  <a:pos x="2435" y="1737"/>
                </a:cxn>
                <a:cxn ang="0">
                  <a:pos x="2412" y="1772"/>
                </a:cxn>
                <a:cxn ang="0">
                  <a:pos x="2376" y="1796"/>
                </a:cxn>
                <a:cxn ang="0">
                  <a:pos x="2333" y="1804"/>
                </a:cxn>
              </a:cxnLst>
              <a:rect l="0" t="0" r="r" b="b"/>
              <a:pathLst>
                <a:path w="2445" h="1805">
                  <a:moveTo>
                    <a:pt x="2333" y="1804"/>
                  </a:moveTo>
                  <a:lnTo>
                    <a:pt x="110" y="1804"/>
                  </a:lnTo>
                  <a:lnTo>
                    <a:pt x="67" y="1796"/>
                  </a:lnTo>
                  <a:lnTo>
                    <a:pt x="32" y="1772"/>
                  </a:lnTo>
                  <a:lnTo>
                    <a:pt x="8" y="1737"/>
                  </a:lnTo>
                  <a:lnTo>
                    <a:pt x="0" y="1694"/>
                  </a:lnTo>
                  <a:lnTo>
                    <a:pt x="0" y="110"/>
                  </a:lnTo>
                  <a:lnTo>
                    <a:pt x="8" y="67"/>
                  </a:lnTo>
                  <a:lnTo>
                    <a:pt x="32" y="32"/>
                  </a:lnTo>
                  <a:lnTo>
                    <a:pt x="67" y="8"/>
                  </a:lnTo>
                  <a:lnTo>
                    <a:pt x="110" y="0"/>
                  </a:lnTo>
                  <a:lnTo>
                    <a:pt x="2333" y="0"/>
                  </a:lnTo>
                  <a:lnTo>
                    <a:pt x="2395" y="18"/>
                  </a:lnTo>
                  <a:lnTo>
                    <a:pt x="2436" y="68"/>
                  </a:lnTo>
                  <a:lnTo>
                    <a:pt x="2444" y="110"/>
                  </a:lnTo>
                  <a:lnTo>
                    <a:pt x="2444" y="1694"/>
                  </a:lnTo>
                  <a:lnTo>
                    <a:pt x="2435" y="1737"/>
                  </a:lnTo>
                  <a:lnTo>
                    <a:pt x="2412" y="1772"/>
                  </a:lnTo>
                  <a:lnTo>
                    <a:pt x="2376" y="1796"/>
                  </a:lnTo>
                  <a:lnTo>
                    <a:pt x="2333" y="1804"/>
                  </a:lnTo>
                  <a:close/>
                </a:path>
              </a:pathLst>
            </a:custGeom>
            <a:solidFill>
              <a:srgbClr val="FFCE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pt-BR" sz="3240">
                <a:latin typeface="+mj-lt"/>
              </a:endParaRPr>
            </a:p>
          </p:txBody>
        </p:sp>
        <p:sp>
          <p:nvSpPr>
            <p:cNvPr id="22" name="docshape178">
              <a:extLst>
                <a:ext uri="{FF2B5EF4-FFF2-40B4-BE49-F238E27FC236}">
                  <a16:creationId xmlns:a16="http://schemas.microsoft.com/office/drawing/2014/main" id="{978B0B85-2C94-0FE6-9F15-F270C213F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5645"/>
              <a:ext cx="2445" cy="1805"/>
            </a:xfrm>
            <a:custGeom>
              <a:avLst/>
              <a:gdLst/>
              <a:ahLst/>
              <a:cxnLst>
                <a:cxn ang="0">
                  <a:pos x="2366" y="1805"/>
                </a:cxn>
                <a:cxn ang="0">
                  <a:pos x="78" y="1805"/>
                </a:cxn>
                <a:cxn ang="0">
                  <a:pos x="47" y="1799"/>
                </a:cxn>
                <a:cxn ang="0">
                  <a:pos x="22" y="1782"/>
                </a:cxn>
                <a:cxn ang="0">
                  <a:pos x="6" y="1757"/>
                </a:cxn>
                <a:cxn ang="0">
                  <a:pos x="0" y="1727"/>
                </a:cxn>
                <a:cxn ang="0">
                  <a:pos x="0" y="79"/>
                </a:cxn>
                <a:cxn ang="0">
                  <a:pos x="6" y="49"/>
                </a:cxn>
                <a:cxn ang="0">
                  <a:pos x="6" y="48"/>
                </a:cxn>
                <a:cxn ang="0">
                  <a:pos x="22" y="23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78" y="0"/>
                </a:cxn>
                <a:cxn ang="0">
                  <a:pos x="2366" y="0"/>
                </a:cxn>
                <a:cxn ang="0">
                  <a:pos x="2381" y="2"/>
                </a:cxn>
                <a:cxn ang="0">
                  <a:pos x="2438" y="49"/>
                </a:cxn>
                <a:cxn ang="0">
                  <a:pos x="2444" y="79"/>
                </a:cxn>
                <a:cxn ang="0">
                  <a:pos x="2444" y="1727"/>
                </a:cxn>
                <a:cxn ang="0">
                  <a:pos x="2438" y="1757"/>
                </a:cxn>
                <a:cxn ang="0">
                  <a:pos x="2421" y="1782"/>
                </a:cxn>
                <a:cxn ang="0">
                  <a:pos x="2396" y="1799"/>
                </a:cxn>
                <a:cxn ang="0">
                  <a:pos x="2366" y="1805"/>
                </a:cxn>
              </a:cxnLst>
              <a:rect l="0" t="0" r="r" b="b"/>
              <a:pathLst>
                <a:path w="2445" h="1805">
                  <a:moveTo>
                    <a:pt x="2366" y="1805"/>
                  </a:moveTo>
                  <a:lnTo>
                    <a:pt x="78" y="1805"/>
                  </a:lnTo>
                  <a:lnTo>
                    <a:pt x="47" y="1799"/>
                  </a:lnTo>
                  <a:lnTo>
                    <a:pt x="22" y="1782"/>
                  </a:lnTo>
                  <a:lnTo>
                    <a:pt x="6" y="1757"/>
                  </a:lnTo>
                  <a:lnTo>
                    <a:pt x="0" y="1727"/>
                  </a:lnTo>
                  <a:lnTo>
                    <a:pt x="0" y="7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22" y="23"/>
                  </a:lnTo>
                  <a:lnTo>
                    <a:pt x="48" y="6"/>
                  </a:lnTo>
                  <a:lnTo>
                    <a:pt x="78" y="0"/>
                  </a:lnTo>
                  <a:lnTo>
                    <a:pt x="2366" y="0"/>
                  </a:lnTo>
                  <a:lnTo>
                    <a:pt x="2381" y="2"/>
                  </a:lnTo>
                  <a:lnTo>
                    <a:pt x="2438" y="49"/>
                  </a:lnTo>
                  <a:lnTo>
                    <a:pt x="2444" y="79"/>
                  </a:lnTo>
                  <a:lnTo>
                    <a:pt x="2444" y="1727"/>
                  </a:lnTo>
                  <a:lnTo>
                    <a:pt x="2438" y="1757"/>
                  </a:lnTo>
                  <a:lnTo>
                    <a:pt x="2421" y="1782"/>
                  </a:lnTo>
                  <a:lnTo>
                    <a:pt x="2396" y="1799"/>
                  </a:lnTo>
                  <a:lnTo>
                    <a:pt x="2366" y="18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pt-BR" sz="3600">
                <a:latin typeface="+mj-lt"/>
              </a:endParaRPr>
            </a:p>
          </p:txBody>
        </p:sp>
        <p:sp>
          <p:nvSpPr>
            <p:cNvPr id="23" name="docshape179">
              <a:extLst>
                <a:ext uri="{FF2B5EF4-FFF2-40B4-BE49-F238E27FC236}">
                  <a16:creationId xmlns:a16="http://schemas.microsoft.com/office/drawing/2014/main" id="{C51814A0-13CB-3031-40CF-5CE99DA5E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3" y="5318"/>
              <a:ext cx="2445" cy="1805"/>
            </a:xfrm>
            <a:custGeom>
              <a:avLst/>
              <a:gdLst/>
              <a:ahLst/>
              <a:cxnLst>
                <a:cxn ang="0">
                  <a:pos x="2366" y="1805"/>
                </a:cxn>
                <a:cxn ang="0">
                  <a:pos x="78" y="1805"/>
                </a:cxn>
                <a:cxn ang="0">
                  <a:pos x="48" y="1799"/>
                </a:cxn>
                <a:cxn ang="0">
                  <a:pos x="23" y="1782"/>
                </a:cxn>
                <a:cxn ang="0">
                  <a:pos x="6" y="1757"/>
                </a:cxn>
                <a:cxn ang="0">
                  <a:pos x="0" y="1726"/>
                </a:cxn>
                <a:cxn ang="0">
                  <a:pos x="0" y="7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23" y="23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78" y="0"/>
                </a:cxn>
                <a:cxn ang="0">
                  <a:pos x="2366" y="0"/>
                </a:cxn>
                <a:cxn ang="0">
                  <a:pos x="2381" y="1"/>
                </a:cxn>
                <a:cxn ang="0">
                  <a:pos x="2438" y="48"/>
                </a:cxn>
                <a:cxn ang="0">
                  <a:pos x="2444" y="78"/>
                </a:cxn>
                <a:cxn ang="0">
                  <a:pos x="2444" y="1726"/>
                </a:cxn>
                <a:cxn ang="0">
                  <a:pos x="2438" y="1757"/>
                </a:cxn>
                <a:cxn ang="0">
                  <a:pos x="2421" y="1782"/>
                </a:cxn>
                <a:cxn ang="0">
                  <a:pos x="2396" y="1799"/>
                </a:cxn>
                <a:cxn ang="0">
                  <a:pos x="2366" y="1805"/>
                </a:cxn>
              </a:cxnLst>
              <a:rect l="0" t="0" r="r" b="b"/>
              <a:pathLst>
                <a:path w="2445" h="1805">
                  <a:moveTo>
                    <a:pt x="2366" y="1805"/>
                  </a:moveTo>
                  <a:lnTo>
                    <a:pt x="78" y="1805"/>
                  </a:lnTo>
                  <a:lnTo>
                    <a:pt x="48" y="1799"/>
                  </a:lnTo>
                  <a:lnTo>
                    <a:pt x="23" y="1782"/>
                  </a:lnTo>
                  <a:lnTo>
                    <a:pt x="6" y="1757"/>
                  </a:lnTo>
                  <a:lnTo>
                    <a:pt x="0" y="1726"/>
                  </a:lnTo>
                  <a:lnTo>
                    <a:pt x="0" y="78"/>
                  </a:lnTo>
                  <a:lnTo>
                    <a:pt x="6" y="48"/>
                  </a:lnTo>
                  <a:lnTo>
                    <a:pt x="23" y="23"/>
                  </a:lnTo>
                  <a:lnTo>
                    <a:pt x="48" y="6"/>
                  </a:lnTo>
                  <a:lnTo>
                    <a:pt x="78" y="0"/>
                  </a:lnTo>
                  <a:lnTo>
                    <a:pt x="2366" y="0"/>
                  </a:lnTo>
                  <a:lnTo>
                    <a:pt x="2381" y="1"/>
                  </a:lnTo>
                  <a:lnTo>
                    <a:pt x="2438" y="48"/>
                  </a:lnTo>
                  <a:lnTo>
                    <a:pt x="2444" y="78"/>
                  </a:lnTo>
                  <a:lnTo>
                    <a:pt x="2444" y="1726"/>
                  </a:lnTo>
                  <a:lnTo>
                    <a:pt x="2438" y="1757"/>
                  </a:lnTo>
                  <a:lnTo>
                    <a:pt x="2421" y="1782"/>
                  </a:lnTo>
                  <a:lnTo>
                    <a:pt x="2396" y="1799"/>
                  </a:lnTo>
                  <a:lnTo>
                    <a:pt x="2366" y="1805"/>
                  </a:lnTo>
                  <a:close/>
                </a:path>
              </a:pathLst>
            </a:custGeom>
            <a:solidFill>
              <a:srgbClr val="FFCE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pt-BR" sz="3600">
                <a:latin typeface="+mj-lt"/>
              </a:endParaRPr>
            </a:p>
          </p:txBody>
        </p:sp>
        <p:sp>
          <p:nvSpPr>
            <p:cNvPr id="24" name="docshape180">
              <a:extLst>
                <a:ext uri="{FF2B5EF4-FFF2-40B4-BE49-F238E27FC236}">
                  <a16:creationId xmlns:a16="http://schemas.microsoft.com/office/drawing/2014/main" id="{9853364F-97E6-63FE-AE2B-20550131C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" y="5002"/>
              <a:ext cx="2445" cy="1805"/>
            </a:xfrm>
            <a:custGeom>
              <a:avLst/>
              <a:gdLst/>
              <a:ahLst/>
              <a:cxnLst>
                <a:cxn ang="0">
                  <a:pos x="2367" y="1805"/>
                </a:cxn>
                <a:cxn ang="0">
                  <a:pos x="79" y="1805"/>
                </a:cxn>
                <a:cxn ang="0">
                  <a:pos x="48" y="1799"/>
                </a:cxn>
                <a:cxn ang="0">
                  <a:pos x="23" y="1782"/>
                </a:cxn>
                <a:cxn ang="0">
                  <a:pos x="7" y="1757"/>
                </a:cxn>
                <a:cxn ang="0">
                  <a:pos x="0" y="1727"/>
                </a:cxn>
                <a:cxn ang="0">
                  <a:pos x="0" y="79"/>
                </a:cxn>
                <a:cxn ang="0">
                  <a:pos x="6" y="49"/>
                </a:cxn>
                <a:cxn ang="0">
                  <a:pos x="7" y="48"/>
                </a:cxn>
                <a:cxn ang="0">
                  <a:pos x="23" y="23"/>
                </a:cxn>
                <a:cxn ang="0">
                  <a:pos x="48" y="6"/>
                </a:cxn>
                <a:cxn ang="0">
                  <a:pos x="49" y="6"/>
                </a:cxn>
                <a:cxn ang="0">
                  <a:pos x="79" y="0"/>
                </a:cxn>
                <a:cxn ang="0">
                  <a:pos x="2367" y="0"/>
                </a:cxn>
                <a:cxn ang="0">
                  <a:pos x="2382" y="2"/>
                </a:cxn>
                <a:cxn ang="0">
                  <a:pos x="2439" y="49"/>
                </a:cxn>
                <a:cxn ang="0">
                  <a:pos x="2445" y="79"/>
                </a:cxn>
                <a:cxn ang="0">
                  <a:pos x="2445" y="1727"/>
                </a:cxn>
                <a:cxn ang="0">
                  <a:pos x="2439" y="1757"/>
                </a:cxn>
                <a:cxn ang="0">
                  <a:pos x="2422" y="1782"/>
                </a:cxn>
                <a:cxn ang="0">
                  <a:pos x="2397" y="1799"/>
                </a:cxn>
                <a:cxn ang="0">
                  <a:pos x="2367" y="1805"/>
                </a:cxn>
              </a:cxnLst>
              <a:rect l="0" t="0" r="r" b="b"/>
              <a:pathLst>
                <a:path w="2445" h="1805">
                  <a:moveTo>
                    <a:pt x="2367" y="1805"/>
                  </a:moveTo>
                  <a:lnTo>
                    <a:pt x="79" y="1805"/>
                  </a:lnTo>
                  <a:lnTo>
                    <a:pt x="48" y="1799"/>
                  </a:lnTo>
                  <a:lnTo>
                    <a:pt x="23" y="1782"/>
                  </a:lnTo>
                  <a:lnTo>
                    <a:pt x="7" y="1757"/>
                  </a:lnTo>
                  <a:lnTo>
                    <a:pt x="0" y="1727"/>
                  </a:lnTo>
                  <a:lnTo>
                    <a:pt x="0" y="79"/>
                  </a:lnTo>
                  <a:lnTo>
                    <a:pt x="6" y="49"/>
                  </a:lnTo>
                  <a:lnTo>
                    <a:pt x="7" y="48"/>
                  </a:lnTo>
                  <a:lnTo>
                    <a:pt x="23" y="23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79" y="0"/>
                  </a:lnTo>
                  <a:lnTo>
                    <a:pt x="2367" y="0"/>
                  </a:lnTo>
                  <a:lnTo>
                    <a:pt x="2382" y="2"/>
                  </a:lnTo>
                  <a:lnTo>
                    <a:pt x="2439" y="49"/>
                  </a:lnTo>
                  <a:lnTo>
                    <a:pt x="2445" y="79"/>
                  </a:lnTo>
                  <a:lnTo>
                    <a:pt x="2445" y="1727"/>
                  </a:lnTo>
                  <a:lnTo>
                    <a:pt x="2439" y="1757"/>
                  </a:lnTo>
                  <a:lnTo>
                    <a:pt x="2422" y="1782"/>
                  </a:lnTo>
                  <a:lnTo>
                    <a:pt x="2397" y="1799"/>
                  </a:lnTo>
                  <a:lnTo>
                    <a:pt x="2367" y="18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pt-BR" sz="3240">
                <a:latin typeface="+mj-lt"/>
              </a:endParaRPr>
            </a:p>
          </p:txBody>
        </p:sp>
        <p:sp>
          <p:nvSpPr>
            <p:cNvPr id="25" name="docshape181">
              <a:extLst>
                <a:ext uri="{FF2B5EF4-FFF2-40B4-BE49-F238E27FC236}">
                  <a16:creationId xmlns:a16="http://schemas.microsoft.com/office/drawing/2014/main" id="{2595B88D-9390-4025-81E5-3FD33CC06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4" y="4693"/>
              <a:ext cx="2445" cy="1805"/>
            </a:xfrm>
            <a:custGeom>
              <a:avLst/>
              <a:gdLst/>
              <a:ahLst/>
              <a:cxnLst>
                <a:cxn ang="0">
                  <a:pos x="2366" y="1804"/>
                </a:cxn>
                <a:cxn ang="0">
                  <a:pos x="78" y="1804"/>
                </a:cxn>
                <a:cxn ang="0">
                  <a:pos x="48" y="1798"/>
                </a:cxn>
                <a:cxn ang="0">
                  <a:pos x="23" y="1781"/>
                </a:cxn>
                <a:cxn ang="0">
                  <a:pos x="6" y="1757"/>
                </a:cxn>
                <a:cxn ang="0">
                  <a:pos x="0" y="1726"/>
                </a:cxn>
                <a:cxn ang="0">
                  <a:pos x="0" y="78"/>
                </a:cxn>
                <a:cxn ang="0">
                  <a:pos x="6" y="48"/>
                </a:cxn>
                <a:cxn ang="0">
                  <a:pos x="6" y="47"/>
                </a:cxn>
                <a:cxn ang="0">
                  <a:pos x="23" y="23"/>
                </a:cxn>
                <a:cxn ang="0">
                  <a:pos x="48" y="6"/>
                </a:cxn>
                <a:cxn ang="0">
                  <a:pos x="49" y="6"/>
                </a:cxn>
                <a:cxn ang="0">
                  <a:pos x="78" y="0"/>
                </a:cxn>
                <a:cxn ang="0">
                  <a:pos x="2366" y="0"/>
                </a:cxn>
                <a:cxn ang="0">
                  <a:pos x="2381" y="1"/>
                </a:cxn>
                <a:cxn ang="0">
                  <a:pos x="2438" y="48"/>
                </a:cxn>
                <a:cxn ang="0">
                  <a:pos x="2444" y="78"/>
                </a:cxn>
                <a:cxn ang="0">
                  <a:pos x="2444" y="1726"/>
                </a:cxn>
                <a:cxn ang="0">
                  <a:pos x="2438" y="1757"/>
                </a:cxn>
                <a:cxn ang="0">
                  <a:pos x="2421" y="1781"/>
                </a:cxn>
                <a:cxn ang="0">
                  <a:pos x="2397" y="1798"/>
                </a:cxn>
                <a:cxn ang="0">
                  <a:pos x="2366" y="1804"/>
                </a:cxn>
              </a:cxnLst>
              <a:rect l="0" t="0" r="r" b="b"/>
              <a:pathLst>
                <a:path w="2445" h="1805">
                  <a:moveTo>
                    <a:pt x="2366" y="1804"/>
                  </a:moveTo>
                  <a:lnTo>
                    <a:pt x="78" y="1804"/>
                  </a:lnTo>
                  <a:lnTo>
                    <a:pt x="48" y="1798"/>
                  </a:lnTo>
                  <a:lnTo>
                    <a:pt x="23" y="1781"/>
                  </a:lnTo>
                  <a:lnTo>
                    <a:pt x="6" y="1757"/>
                  </a:lnTo>
                  <a:lnTo>
                    <a:pt x="0" y="1726"/>
                  </a:lnTo>
                  <a:lnTo>
                    <a:pt x="0" y="7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23" y="23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78" y="0"/>
                  </a:lnTo>
                  <a:lnTo>
                    <a:pt x="2366" y="0"/>
                  </a:lnTo>
                  <a:lnTo>
                    <a:pt x="2381" y="1"/>
                  </a:lnTo>
                  <a:lnTo>
                    <a:pt x="2438" y="48"/>
                  </a:lnTo>
                  <a:lnTo>
                    <a:pt x="2444" y="78"/>
                  </a:lnTo>
                  <a:lnTo>
                    <a:pt x="2444" y="1726"/>
                  </a:lnTo>
                  <a:lnTo>
                    <a:pt x="2438" y="1757"/>
                  </a:lnTo>
                  <a:lnTo>
                    <a:pt x="2421" y="1781"/>
                  </a:lnTo>
                  <a:lnTo>
                    <a:pt x="2397" y="1798"/>
                  </a:lnTo>
                  <a:lnTo>
                    <a:pt x="2366" y="1804"/>
                  </a:lnTo>
                  <a:close/>
                </a:path>
              </a:pathLst>
            </a:custGeom>
            <a:solidFill>
              <a:srgbClr val="FFCE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pt-BR" sz="3240">
                <a:latin typeface="+mj-lt"/>
              </a:endParaRPr>
            </a:p>
          </p:txBody>
        </p:sp>
        <p:pic>
          <p:nvPicPr>
            <p:cNvPr id="26" name="docshape182">
              <a:extLst>
                <a:ext uri="{FF2B5EF4-FFF2-40B4-BE49-F238E27FC236}">
                  <a16:creationId xmlns:a16="http://schemas.microsoft.com/office/drawing/2014/main" id="{EFFF8BBC-475F-165B-A29B-22994D9E4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2" y="3853"/>
              <a:ext cx="2445" cy="1793"/>
            </a:xfrm>
            <a:prstGeom prst="rect">
              <a:avLst/>
            </a:prstGeom>
            <a:noFill/>
          </p:spPr>
        </p:pic>
        <p:pic>
          <p:nvPicPr>
            <p:cNvPr id="27" name="docshape183">
              <a:extLst>
                <a:ext uri="{FF2B5EF4-FFF2-40B4-BE49-F238E27FC236}">
                  <a16:creationId xmlns:a16="http://schemas.microsoft.com/office/drawing/2014/main" id="{1FBCCFBD-FC43-AF27-61E0-705942D7F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03" y="4170"/>
              <a:ext cx="2445" cy="1793"/>
            </a:xfrm>
            <a:prstGeom prst="rect">
              <a:avLst/>
            </a:prstGeom>
            <a:noFill/>
          </p:spPr>
        </p:pic>
        <p:pic>
          <p:nvPicPr>
            <p:cNvPr id="28" name="docshape184">
              <a:extLst>
                <a:ext uri="{FF2B5EF4-FFF2-40B4-BE49-F238E27FC236}">
                  <a16:creationId xmlns:a16="http://schemas.microsoft.com/office/drawing/2014/main" id="{4C238D83-D4CE-838A-29B9-06D0D3C3B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7" y="3536"/>
              <a:ext cx="2445" cy="1783"/>
            </a:xfrm>
            <a:prstGeom prst="rect">
              <a:avLst/>
            </a:prstGeom>
            <a:noFill/>
          </p:spPr>
        </p:pic>
        <p:pic>
          <p:nvPicPr>
            <p:cNvPr id="29" name="docshape185">
              <a:extLst>
                <a:ext uri="{FF2B5EF4-FFF2-40B4-BE49-F238E27FC236}">
                  <a16:creationId xmlns:a16="http://schemas.microsoft.com/office/drawing/2014/main" id="{8DCFCB38-BF30-E119-EE5F-8A0C37EA4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726" y="3220"/>
              <a:ext cx="2445" cy="1783"/>
            </a:xfrm>
            <a:prstGeom prst="rect">
              <a:avLst/>
            </a:prstGeom>
            <a:noFill/>
          </p:spPr>
        </p:pic>
        <p:pic>
          <p:nvPicPr>
            <p:cNvPr id="30" name="docshape186">
              <a:extLst>
                <a:ext uri="{FF2B5EF4-FFF2-40B4-BE49-F238E27FC236}">
                  <a16:creationId xmlns:a16="http://schemas.microsoft.com/office/drawing/2014/main" id="{6F1DB88C-7E97-6CA4-0EBB-CEC1AC77D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267" y="2911"/>
              <a:ext cx="2445" cy="1783"/>
            </a:xfrm>
            <a:prstGeom prst="rect">
              <a:avLst/>
            </a:prstGeom>
            <a:noFill/>
          </p:spPr>
        </p:pic>
      </p:grpSp>
      <p:sp>
        <p:nvSpPr>
          <p:cNvPr id="31" name="Rectangle 18">
            <a:extLst>
              <a:ext uri="{FF2B5EF4-FFF2-40B4-BE49-F238E27FC236}">
                <a16:creationId xmlns:a16="http://schemas.microsoft.com/office/drawing/2014/main" id="{2BC7B8BC-D339-000F-45BB-311751E2C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53" y="2862217"/>
            <a:ext cx="1414328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marL="1645920" lvl="2" defTabSz="1645920" fontAlgn="base">
              <a:spcBef>
                <a:spcPct val="0"/>
              </a:spcBef>
              <a:spcAft>
                <a:spcPct val="0"/>
              </a:spcAft>
              <a:buClr>
                <a:srgbClr val="183EFF"/>
              </a:buClr>
              <a:buSzPct val="100000"/>
              <a:buFontTx/>
              <a:buChar char="●"/>
              <a:tabLst>
                <a:tab pos="4114800" algn="l"/>
              </a:tabLst>
            </a:pPr>
            <a:r>
              <a:rPr lang="pt-PT" sz="2400" b="1" dirty="0">
                <a:solidFill>
                  <a:srgbClr val="212124"/>
                </a:solidFill>
                <a:latin typeface="+mj-lt"/>
                <a:ea typeface="Trebuchet MS" pitchFamily="34" charset="0"/>
                <a:cs typeface="Trebuchet MS" pitchFamily="34" charset="0"/>
              </a:rPr>
              <a:t> Atributação mínima será de 10% somente para renda anual acima de R$ 1,2 milhão</a:t>
            </a:r>
            <a:endParaRPr lang="pt-BR" sz="1100" dirty="0">
              <a:latin typeface="+mj-lt"/>
              <a:cs typeface="Arial" pitchFamily="34" charset="0"/>
            </a:endParaRPr>
          </a:p>
          <a:p>
            <a:pPr marL="1645920" lvl="2" defTabSz="164592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83EFF"/>
              </a:buClr>
              <a:buSzPct val="100000"/>
              <a:buFontTx/>
              <a:buChar char="●"/>
              <a:tabLst>
                <a:tab pos="4114800" algn="l"/>
              </a:tabLst>
            </a:pPr>
            <a:r>
              <a:rPr lang="pt-PT" sz="2400" b="1" dirty="0">
                <a:solidFill>
                  <a:srgbClr val="212124"/>
                </a:solidFill>
                <a:latin typeface="+mj-lt"/>
                <a:ea typeface="Trebuchet MS" pitchFamily="34" charset="0"/>
                <a:cs typeface="Trebuchet MS" pitchFamily="34" charset="0"/>
              </a:rPr>
              <a:t> Entre R$ 600 mil e 1,2 milhão, o percentual será crescente (de zero a 10%)</a:t>
            </a: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7BC9DBFD-3787-BCBD-7A3C-3115A67A8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634" y="7788956"/>
            <a:ext cx="2763671" cy="170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indent="62865" algn="ctr" defTabSz="1645920" fontAlgn="base">
              <a:spcBef>
                <a:spcPct val="0"/>
              </a:spcBef>
              <a:spcAft>
                <a:spcPct val="0"/>
              </a:spcAft>
            </a:pPr>
            <a:r>
              <a:rPr lang="pt-PT" sz="3200" b="1" dirty="0">
                <a:solidFill>
                  <a:srgbClr val="183EFF"/>
                </a:solidFill>
                <a:latin typeface="+mj-lt"/>
                <a:ea typeface="Trebuchet MS" pitchFamily="34" charset="0"/>
                <a:cs typeface="Trebuchet MS" pitchFamily="34" charset="0"/>
              </a:rPr>
              <a:t>Executivo</a:t>
            </a:r>
            <a:endParaRPr lang="pt-BR" sz="1100" dirty="0">
              <a:latin typeface="+mj-lt"/>
              <a:cs typeface="Arial" pitchFamily="34" charset="0"/>
            </a:endParaRPr>
          </a:p>
          <a:p>
            <a:pPr indent="62865" algn="ctr" defTabSz="16459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000" b="1" dirty="0">
                <a:latin typeface="+mj-lt"/>
                <a:ea typeface="Trebuchet MS" pitchFamily="34" charset="0"/>
                <a:cs typeface="Trebuchet MS" pitchFamily="34" charset="0"/>
              </a:rPr>
              <a:t>Renda anual: R$ 650 mil </a:t>
            </a:r>
            <a:r>
              <a:rPr lang="pt-PT" sz="2400" b="1" dirty="0">
                <a:solidFill>
                  <a:srgbClr val="183EFF"/>
                </a:solidFill>
                <a:latin typeface="+mj-lt"/>
                <a:ea typeface="Trebuchet MS" pitchFamily="34" charset="0"/>
                <a:cs typeface="Trebuchet MS" pitchFamily="34" charset="0"/>
              </a:rPr>
              <a:t>Tributação</a:t>
            </a:r>
            <a:endParaRPr lang="pt-BR" sz="1100" dirty="0">
              <a:latin typeface="+mj-lt"/>
              <a:cs typeface="Arial" pitchFamily="34" charset="0"/>
            </a:endParaRPr>
          </a:p>
          <a:p>
            <a:pPr indent="62865" algn="ctr" defTabSz="16459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400" b="1" dirty="0">
                <a:solidFill>
                  <a:srgbClr val="183EFF"/>
                </a:solidFill>
                <a:latin typeface="+mj-lt"/>
                <a:ea typeface="Trebuchet MS" pitchFamily="34" charset="0"/>
                <a:cs typeface="Trebuchet MS" pitchFamily="34" charset="0"/>
              </a:rPr>
              <a:t>mínima:0,83%</a:t>
            </a:r>
            <a:endParaRPr lang="pt-PT" sz="3600" dirty="0">
              <a:latin typeface="+mj-lt"/>
              <a:cs typeface="Arial" pitchFamily="34" charset="0"/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E4A636B9-C24F-EB18-58E9-F82C0D0B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709" y="7505700"/>
            <a:ext cx="2788238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645920" fontAlgn="base">
              <a:spcBef>
                <a:spcPct val="0"/>
              </a:spcBef>
              <a:spcAft>
                <a:spcPct val="0"/>
              </a:spcAft>
            </a:pPr>
            <a:r>
              <a:rPr lang="pt-PT" sz="3060" b="1" dirty="0">
                <a:solidFill>
                  <a:srgbClr val="183EFF"/>
                </a:solidFill>
                <a:latin typeface="+mj-lt"/>
                <a:ea typeface="Trebuchet MS" pitchFamily="34" charset="0"/>
                <a:cs typeface="Trebuchet MS" pitchFamily="34" charset="0"/>
              </a:rPr>
              <a:t>Investidora</a:t>
            </a:r>
            <a:endParaRPr lang="pt-BR" sz="1080" dirty="0">
              <a:latin typeface="+mj-lt"/>
              <a:cs typeface="Arial" pitchFamily="34" charset="0"/>
            </a:endParaRPr>
          </a:p>
          <a:p>
            <a:pPr algn="ctr" defTabSz="16459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980" b="1" dirty="0">
                <a:latin typeface="+mj-lt"/>
                <a:ea typeface="Trebuchet MS" pitchFamily="34" charset="0"/>
                <a:cs typeface="Trebuchet MS" pitchFamily="34" charset="0"/>
              </a:rPr>
              <a:t>Renda anual: R$ 780 mil </a:t>
            </a:r>
            <a:r>
              <a:rPr lang="pt-PT" sz="1980" b="1" dirty="0">
                <a:solidFill>
                  <a:srgbClr val="183EFF"/>
                </a:solidFill>
                <a:latin typeface="+mj-lt"/>
                <a:ea typeface="Trebuchet MS" pitchFamily="34" charset="0"/>
                <a:cs typeface="Trebuchet MS" pitchFamily="34" charset="0"/>
              </a:rPr>
              <a:t>Tributação mínima:3%</a:t>
            </a:r>
            <a:endParaRPr lang="pt-PT" sz="3240" dirty="0">
              <a:latin typeface="+mj-lt"/>
              <a:cs typeface="Arial" pitchFamily="34" charset="0"/>
            </a:endParaRP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1248A16B-E467-C4A7-DCCE-D37C6F0B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362" y="7190128"/>
            <a:ext cx="2837369" cy="157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indent="91440" algn="ctr" defTabSz="1645920" fontAlgn="base">
              <a:spcBef>
                <a:spcPct val="0"/>
              </a:spcBef>
              <a:spcAft>
                <a:spcPct val="0"/>
              </a:spcAft>
            </a:pPr>
            <a:r>
              <a:rPr lang="pt-PT" sz="3200" b="1" dirty="0">
                <a:solidFill>
                  <a:srgbClr val="183EFF"/>
                </a:solidFill>
                <a:latin typeface="+mj-lt"/>
                <a:ea typeface="Trebuchet MS" pitchFamily="34" charset="0"/>
                <a:cs typeface="Trebuchet MS" pitchFamily="34" charset="0"/>
              </a:rPr>
              <a:t>Empresário</a:t>
            </a:r>
            <a:endParaRPr lang="pt-BR" sz="1100" dirty="0">
              <a:latin typeface="+mj-lt"/>
              <a:cs typeface="Arial" pitchFamily="34" charset="0"/>
            </a:endParaRPr>
          </a:p>
          <a:p>
            <a:pPr indent="91440" algn="ctr" defTabSz="16459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000" b="1" dirty="0">
                <a:latin typeface="+mj-lt"/>
                <a:ea typeface="Trebuchet MS" pitchFamily="34" charset="0"/>
                <a:cs typeface="Trebuchet MS" pitchFamily="34" charset="0"/>
              </a:rPr>
              <a:t>Renda anual: R$ 850 mil </a:t>
            </a:r>
            <a:r>
              <a:rPr lang="pt-PT" sz="2000" b="1" dirty="0">
                <a:solidFill>
                  <a:srgbClr val="183EFF"/>
                </a:solidFill>
                <a:latin typeface="+mj-lt"/>
                <a:ea typeface="Trebuchet MS" pitchFamily="34" charset="0"/>
                <a:cs typeface="Trebuchet MS" pitchFamily="34" charset="0"/>
              </a:rPr>
              <a:t>Tributação mínima: 4,16%</a:t>
            </a:r>
            <a:endParaRPr lang="pt-PT" sz="3600" dirty="0">
              <a:latin typeface="+mj-lt"/>
              <a:cs typeface="Arial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23DC640-76E4-6253-CC19-9D1E2432F5A7}"/>
              </a:ext>
            </a:extLst>
          </p:cNvPr>
          <p:cNvSpPr/>
          <p:nvPr/>
        </p:nvSpPr>
        <p:spPr>
          <a:xfrm>
            <a:off x="10498244" y="6726445"/>
            <a:ext cx="3170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latin typeface="+mj-lt"/>
              </a:rPr>
              <a:t>Sócio</a:t>
            </a:r>
            <a:r>
              <a:rPr lang="pt-BR" sz="2000" b="1" dirty="0">
                <a:latin typeface="+mj-lt"/>
              </a:rPr>
              <a:t> </a:t>
            </a:r>
            <a:r>
              <a:rPr lang="pt-PT" sz="2000" b="1" dirty="0">
                <a:latin typeface="+mj-lt"/>
              </a:rPr>
              <a:t>Renda anual: </a:t>
            </a:r>
          </a:p>
          <a:p>
            <a:pPr algn="ctr"/>
            <a:r>
              <a:rPr lang="pt-PT" sz="2000" b="1" dirty="0">
                <a:latin typeface="+mj-lt"/>
              </a:rPr>
              <a:t>R$ 985 mil </a:t>
            </a:r>
          </a:p>
          <a:p>
            <a:pPr algn="ctr"/>
            <a:r>
              <a:rPr lang="pt-PT" sz="2000" b="1" dirty="0">
                <a:solidFill>
                  <a:srgbClr val="0000FF"/>
                </a:solidFill>
                <a:latin typeface="+mj-lt"/>
              </a:rPr>
              <a:t>Tributação mínima: </a:t>
            </a:r>
          </a:p>
          <a:p>
            <a:pPr algn="ctr"/>
            <a:r>
              <a:rPr lang="pt-PT" sz="2000" b="1" dirty="0">
                <a:solidFill>
                  <a:srgbClr val="0000FF"/>
                </a:solidFill>
                <a:latin typeface="+mj-lt"/>
              </a:rPr>
              <a:t>6,42%</a:t>
            </a:r>
            <a:endParaRPr lang="pt-BR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FBD29391-B935-A918-ED36-0FA2740DC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4759" y="6515100"/>
            <a:ext cx="2788238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645920" fontAlgn="base">
              <a:spcBef>
                <a:spcPct val="0"/>
              </a:spcBef>
              <a:spcAft>
                <a:spcPct val="0"/>
              </a:spcAft>
            </a:pPr>
            <a:r>
              <a:rPr lang="pt-PT" sz="3060" b="1" dirty="0">
                <a:solidFill>
                  <a:srgbClr val="183EFF"/>
                </a:solidFill>
                <a:latin typeface="+mj-lt"/>
                <a:ea typeface="Trebuchet MS" pitchFamily="34" charset="0"/>
                <a:cs typeface="Trebuchet MS" pitchFamily="34" charset="0"/>
              </a:rPr>
              <a:t>Proprietária</a:t>
            </a:r>
            <a:endParaRPr lang="pt-BR" sz="1080" dirty="0">
              <a:latin typeface="+mj-lt"/>
              <a:cs typeface="Arial" pitchFamily="34" charset="0"/>
            </a:endParaRPr>
          </a:p>
          <a:p>
            <a:pPr algn="ctr" defTabSz="16459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1980" b="1" dirty="0">
                <a:latin typeface="+mj-lt"/>
                <a:ea typeface="Trebuchet MS" pitchFamily="34" charset="0"/>
                <a:cs typeface="Trebuchet MS" pitchFamily="34" charset="0"/>
              </a:rPr>
              <a:t>Renda anual: R$1,25 milhão </a:t>
            </a:r>
            <a:r>
              <a:rPr lang="pt-PT" sz="1980" b="1" dirty="0">
                <a:solidFill>
                  <a:srgbClr val="183EFF"/>
                </a:solidFill>
                <a:latin typeface="+mj-lt"/>
                <a:ea typeface="Trebuchet MS" pitchFamily="34" charset="0"/>
                <a:cs typeface="Trebuchet MS" pitchFamily="34" charset="0"/>
              </a:rPr>
              <a:t>Tributação mínima:10%</a:t>
            </a:r>
            <a:endParaRPr lang="pt-PT" sz="3240" dirty="0">
              <a:latin typeface="+mj-lt"/>
              <a:cs typeface="Arial" pitchFamily="34" charset="0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AD99719F-0AC4-7851-2FA5-FA110A18B928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727A5E1-DAD3-78DE-1DB6-F43CAEDA76A4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173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A14B0-3AA7-FD1D-8A97-19931CEC8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2EBB1F49-1E42-66E5-BD21-A9E4CAC1C9C0}"/>
              </a:ext>
            </a:extLst>
          </p:cNvPr>
          <p:cNvSpPr txBox="1"/>
          <p:nvPr/>
        </p:nvSpPr>
        <p:spPr>
          <a:xfrm>
            <a:off x="685800" y="400481"/>
            <a:ext cx="9152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Aspectos Gerais da Lei nº 15.270/2025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62EB9EE8-C7D8-7395-AA44-9AB916260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2891" y="813461"/>
            <a:ext cx="3324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64592" tIns="82296" rIns="164592" bIns="82296" numCol="1" anchor="ctr" anchorCtr="0" compatLnSpc="1">
            <a:prstTxWarp prst="textNoShape">
              <a:avLst/>
            </a:prstTxWarp>
            <a:spAutoFit/>
          </a:bodyPr>
          <a:lstStyle/>
          <a:p>
            <a:pPr defTabSz="1645920" fontAlgn="base">
              <a:spcBef>
                <a:spcPct val="0"/>
              </a:spcBef>
              <a:spcAft>
                <a:spcPct val="0"/>
              </a:spcAft>
            </a:pPr>
            <a:endParaRPr lang="pt-BR" sz="3240">
              <a:latin typeface="+mj-lt"/>
              <a:cs typeface="Arial" pitchFamily="34" charset="0"/>
            </a:endParaRPr>
          </a:p>
        </p:txBody>
      </p:sp>
      <p:grpSp>
        <p:nvGrpSpPr>
          <p:cNvPr id="14" name="docshapegroup268">
            <a:extLst>
              <a:ext uri="{FF2B5EF4-FFF2-40B4-BE49-F238E27FC236}">
                <a16:creationId xmlns:a16="http://schemas.microsoft.com/office/drawing/2014/main" id="{B1D52FC4-D32A-F826-633F-815E78D34BE7}"/>
              </a:ext>
            </a:extLst>
          </p:cNvPr>
          <p:cNvGrpSpPr>
            <a:grpSpLocks/>
          </p:cNvGrpSpPr>
          <p:nvPr/>
        </p:nvGrpSpPr>
        <p:grpSpPr bwMode="auto">
          <a:xfrm>
            <a:off x="1750381" y="3015869"/>
            <a:ext cx="4726305" cy="4794577"/>
            <a:chOff x="540" y="75"/>
            <a:chExt cx="4133" cy="4165"/>
          </a:xfrm>
        </p:grpSpPr>
        <p:pic>
          <p:nvPicPr>
            <p:cNvPr id="32" name="docshape269">
              <a:extLst>
                <a:ext uri="{FF2B5EF4-FFF2-40B4-BE49-F238E27FC236}">
                  <a16:creationId xmlns:a16="http://schemas.microsoft.com/office/drawing/2014/main" id="{FBA85A57-9C93-E365-B4AB-63A3834E1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0" y="75"/>
              <a:ext cx="4133" cy="2961"/>
            </a:xfrm>
            <a:prstGeom prst="rect">
              <a:avLst/>
            </a:prstGeom>
            <a:noFill/>
          </p:spPr>
        </p:pic>
        <p:sp>
          <p:nvSpPr>
            <p:cNvPr id="38" name="docshape270">
              <a:extLst>
                <a:ext uri="{FF2B5EF4-FFF2-40B4-BE49-F238E27FC236}">
                  <a16:creationId xmlns:a16="http://schemas.microsoft.com/office/drawing/2014/main" id="{F95EF1EE-D13C-6868-E401-0CBBE7BC2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3046"/>
              <a:ext cx="4133" cy="1194"/>
            </a:xfrm>
            <a:custGeom>
              <a:avLst/>
              <a:gdLst/>
              <a:ahLst/>
              <a:cxnLst>
                <a:cxn ang="0">
                  <a:pos x="4011" y="1194"/>
                </a:cxn>
                <a:cxn ang="0">
                  <a:pos x="122" y="1194"/>
                </a:cxn>
                <a:cxn ang="0">
                  <a:pos x="74" y="1184"/>
                </a:cxn>
                <a:cxn ang="0">
                  <a:pos x="36" y="1158"/>
                </a:cxn>
                <a:cxn ang="0">
                  <a:pos x="9" y="1119"/>
                </a:cxn>
                <a:cxn ang="0">
                  <a:pos x="0" y="1072"/>
                </a:cxn>
                <a:cxn ang="0">
                  <a:pos x="0" y="122"/>
                </a:cxn>
                <a:cxn ang="0">
                  <a:pos x="9" y="74"/>
                </a:cxn>
                <a:cxn ang="0">
                  <a:pos x="36" y="36"/>
                </a:cxn>
                <a:cxn ang="0">
                  <a:pos x="74" y="9"/>
                </a:cxn>
                <a:cxn ang="0">
                  <a:pos x="122" y="0"/>
                </a:cxn>
                <a:cxn ang="0">
                  <a:pos x="4011" y="0"/>
                </a:cxn>
                <a:cxn ang="0">
                  <a:pos x="4078" y="20"/>
                </a:cxn>
                <a:cxn ang="0">
                  <a:pos x="4123" y="75"/>
                </a:cxn>
                <a:cxn ang="0">
                  <a:pos x="4133" y="122"/>
                </a:cxn>
                <a:cxn ang="0">
                  <a:pos x="4133" y="1072"/>
                </a:cxn>
                <a:cxn ang="0">
                  <a:pos x="4123" y="1119"/>
                </a:cxn>
                <a:cxn ang="0">
                  <a:pos x="4097" y="1158"/>
                </a:cxn>
                <a:cxn ang="0">
                  <a:pos x="4058" y="1184"/>
                </a:cxn>
                <a:cxn ang="0">
                  <a:pos x="4011" y="1194"/>
                </a:cxn>
              </a:cxnLst>
              <a:rect l="0" t="0" r="r" b="b"/>
              <a:pathLst>
                <a:path w="4133" h="1194">
                  <a:moveTo>
                    <a:pt x="4011" y="1194"/>
                  </a:moveTo>
                  <a:lnTo>
                    <a:pt x="122" y="1194"/>
                  </a:lnTo>
                  <a:lnTo>
                    <a:pt x="74" y="1184"/>
                  </a:lnTo>
                  <a:lnTo>
                    <a:pt x="36" y="1158"/>
                  </a:lnTo>
                  <a:lnTo>
                    <a:pt x="9" y="1119"/>
                  </a:lnTo>
                  <a:lnTo>
                    <a:pt x="0" y="1072"/>
                  </a:lnTo>
                  <a:lnTo>
                    <a:pt x="0" y="122"/>
                  </a:lnTo>
                  <a:lnTo>
                    <a:pt x="9" y="74"/>
                  </a:lnTo>
                  <a:lnTo>
                    <a:pt x="36" y="36"/>
                  </a:lnTo>
                  <a:lnTo>
                    <a:pt x="74" y="9"/>
                  </a:lnTo>
                  <a:lnTo>
                    <a:pt x="122" y="0"/>
                  </a:lnTo>
                  <a:lnTo>
                    <a:pt x="4011" y="0"/>
                  </a:lnTo>
                  <a:lnTo>
                    <a:pt x="4078" y="20"/>
                  </a:lnTo>
                  <a:lnTo>
                    <a:pt x="4123" y="75"/>
                  </a:lnTo>
                  <a:lnTo>
                    <a:pt x="4133" y="122"/>
                  </a:lnTo>
                  <a:lnTo>
                    <a:pt x="4133" y="1072"/>
                  </a:lnTo>
                  <a:lnTo>
                    <a:pt x="4123" y="1119"/>
                  </a:lnTo>
                  <a:lnTo>
                    <a:pt x="4097" y="1158"/>
                  </a:lnTo>
                  <a:lnTo>
                    <a:pt x="4058" y="1184"/>
                  </a:lnTo>
                  <a:lnTo>
                    <a:pt x="4011" y="1194"/>
                  </a:lnTo>
                  <a:close/>
                </a:path>
              </a:pathLst>
            </a:custGeom>
            <a:solidFill>
              <a:srgbClr val="183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" name="docshape271">
              <a:extLst>
                <a:ext uri="{FF2B5EF4-FFF2-40B4-BE49-F238E27FC236}">
                  <a16:creationId xmlns:a16="http://schemas.microsoft.com/office/drawing/2014/main" id="{08B6A087-7DA3-29DC-54C0-A4332AAE5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" y="75"/>
              <a:ext cx="4133" cy="4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FF5F74A8-9026-CDF7-4A25-C0B4615D3420}"/>
              </a:ext>
            </a:extLst>
          </p:cNvPr>
          <p:cNvSpPr txBox="1"/>
          <p:nvPr/>
        </p:nvSpPr>
        <p:spPr>
          <a:xfrm>
            <a:off x="1892249" y="6525034"/>
            <a:ext cx="445872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" b="1" dirty="0">
                <a:solidFill>
                  <a:schemeClr val="bg1"/>
                </a:solidFill>
              </a:rPr>
              <a:t>Lucro de 100 milhões - PJ</a:t>
            </a:r>
          </a:p>
          <a:p>
            <a:r>
              <a:rPr lang="pt-BR" sz="2160" b="1" dirty="0">
                <a:solidFill>
                  <a:schemeClr val="bg1"/>
                </a:solidFill>
              </a:rPr>
              <a:t>IRPJ/CSLL = R$ 29 milhões</a:t>
            </a:r>
          </a:p>
          <a:p>
            <a:r>
              <a:rPr lang="pt-BR" sz="2160" b="1" dirty="0">
                <a:solidFill>
                  <a:schemeClr val="bg1"/>
                </a:solidFill>
              </a:rPr>
              <a:t>Alíquota efetiva: 29%</a:t>
            </a:r>
          </a:p>
        </p:txBody>
      </p:sp>
      <p:grpSp>
        <p:nvGrpSpPr>
          <p:cNvPr id="41" name="docshapegroup272">
            <a:extLst>
              <a:ext uri="{FF2B5EF4-FFF2-40B4-BE49-F238E27FC236}">
                <a16:creationId xmlns:a16="http://schemas.microsoft.com/office/drawing/2014/main" id="{A8B71C74-C201-7971-948B-55164F8872E6}"/>
              </a:ext>
            </a:extLst>
          </p:cNvPr>
          <p:cNvGrpSpPr>
            <a:grpSpLocks/>
          </p:cNvGrpSpPr>
          <p:nvPr/>
        </p:nvGrpSpPr>
        <p:grpSpPr bwMode="auto">
          <a:xfrm>
            <a:off x="6640409" y="2980164"/>
            <a:ext cx="4726305" cy="4830282"/>
            <a:chOff x="4786" y="76"/>
            <a:chExt cx="4133" cy="4144"/>
          </a:xfrm>
        </p:grpSpPr>
        <p:sp>
          <p:nvSpPr>
            <p:cNvPr id="42" name="docshape273">
              <a:extLst>
                <a:ext uri="{FF2B5EF4-FFF2-40B4-BE49-F238E27FC236}">
                  <a16:creationId xmlns:a16="http://schemas.microsoft.com/office/drawing/2014/main" id="{251801D6-D724-5EC7-25B3-81FFF8443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3024"/>
              <a:ext cx="4133" cy="1194"/>
            </a:xfrm>
            <a:custGeom>
              <a:avLst/>
              <a:gdLst/>
              <a:ahLst/>
              <a:cxnLst>
                <a:cxn ang="0">
                  <a:pos x="4011" y="1194"/>
                </a:cxn>
                <a:cxn ang="0">
                  <a:pos x="122" y="1194"/>
                </a:cxn>
                <a:cxn ang="0">
                  <a:pos x="75" y="1184"/>
                </a:cxn>
                <a:cxn ang="0">
                  <a:pos x="36" y="1158"/>
                </a:cxn>
                <a:cxn ang="0">
                  <a:pos x="10" y="1119"/>
                </a:cxn>
                <a:cxn ang="0">
                  <a:pos x="0" y="1072"/>
                </a:cxn>
                <a:cxn ang="0">
                  <a:pos x="0" y="122"/>
                </a:cxn>
                <a:cxn ang="0">
                  <a:pos x="10" y="74"/>
                </a:cxn>
                <a:cxn ang="0">
                  <a:pos x="36" y="36"/>
                </a:cxn>
                <a:cxn ang="0">
                  <a:pos x="75" y="9"/>
                </a:cxn>
                <a:cxn ang="0">
                  <a:pos x="122" y="0"/>
                </a:cxn>
                <a:cxn ang="0">
                  <a:pos x="4011" y="0"/>
                </a:cxn>
                <a:cxn ang="0">
                  <a:pos x="4079" y="20"/>
                </a:cxn>
                <a:cxn ang="0">
                  <a:pos x="4124" y="75"/>
                </a:cxn>
                <a:cxn ang="0">
                  <a:pos x="4133" y="122"/>
                </a:cxn>
                <a:cxn ang="0">
                  <a:pos x="4133" y="1072"/>
                </a:cxn>
                <a:cxn ang="0">
                  <a:pos x="4123" y="1119"/>
                </a:cxn>
                <a:cxn ang="0">
                  <a:pos x="4097" y="1158"/>
                </a:cxn>
                <a:cxn ang="0">
                  <a:pos x="4058" y="1184"/>
                </a:cxn>
                <a:cxn ang="0">
                  <a:pos x="4011" y="1194"/>
                </a:cxn>
              </a:cxnLst>
              <a:rect l="0" t="0" r="r" b="b"/>
              <a:pathLst>
                <a:path w="4133" h="1194">
                  <a:moveTo>
                    <a:pt x="4011" y="1194"/>
                  </a:moveTo>
                  <a:lnTo>
                    <a:pt x="122" y="1194"/>
                  </a:lnTo>
                  <a:lnTo>
                    <a:pt x="75" y="1184"/>
                  </a:lnTo>
                  <a:lnTo>
                    <a:pt x="36" y="1158"/>
                  </a:lnTo>
                  <a:lnTo>
                    <a:pt x="10" y="1119"/>
                  </a:lnTo>
                  <a:lnTo>
                    <a:pt x="0" y="1072"/>
                  </a:lnTo>
                  <a:lnTo>
                    <a:pt x="0" y="122"/>
                  </a:lnTo>
                  <a:lnTo>
                    <a:pt x="10" y="74"/>
                  </a:lnTo>
                  <a:lnTo>
                    <a:pt x="36" y="36"/>
                  </a:lnTo>
                  <a:lnTo>
                    <a:pt x="75" y="9"/>
                  </a:lnTo>
                  <a:lnTo>
                    <a:pt x="122" y="0"/>
                  </a:lnTo>
                  <a:lnTo>
                    <a:pt x="4011" y="0"/>
                  </a:lnTo>
                  <a:lnTo>
                    <a:pt x="4079" y="20"/>
                  </a:lnTo>
                  <a:lnTo>
                    <a:pt x="4124" y="75"/>
                  </a:lnTo>
                  <a:lnTo>
                    <a:pt x="4133" y="122"/>
                  </a:lnTo>
                  <a:lnTo>
                    <a:pt x="4133" y="1072"/>
                  </a:lnTo>
                  <a:lnTo>
                    <a:pt x="4123" y="1119"/>
                  </a:lnTo>
                  <a:lnTo>
                    <a:pt x="4097" y="1158"/>
                  </a:lnTo>
                  <a:lnTo>
                    <a:pt x="4058" y="1184"/>
                  </a:lnTo>
                  <a:lnTo>
                    <a:pt x="4011" y="1194"/>
                  </a:lnTo>
                  <a:close/>
                </a:path>
              </a:pathLst>
            </a:custGeom>
            <a:solidFill>
              <a:srgbClr val="183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pt-BR" sz="3240"/>
            </a:p>
          </p:txBody>
        </p:sp>
        <p:pic>
          <p:nvPicPr>
            <p:cNvPr id="43" name="docshape274">
              <a:extLst>
                <a:ext uri="{FF2B5EF4-FFF2-40B4-BE49-F238E27FC236}">
                  <a16:creationId xmlns:a16="http://schemas.microsoft.com/office/drawing/2014/main" id="{EA2B6D9C-24A9-9AD5-9BBA-F5CF14807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6" y="75"/>
              <a:ext cx="4133" cy="2950"/>
            </a:xfrm>
            <a:prstGeom prst="rect">
              <a:avLst/>
            </a:prstGeom>
            <a:noFill/>
          </p:spPr>
        </p:pic>
        <p:sp>
          <p:nvSpPr>
            <p:cNvPr id="44" name="docshape275">
              <a:extLst>
                <a:ext uri="{FF2B5EF4-FFF2-40B4-BE49-F238E27FC236}">
                  <a16:creationId xmlns:a16="http://schemas.microsoft.com/office/drawing/2014/main" id="{23390053-BFF5-DB79-E2FE-48686D6F4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75"/>
              <a:ext cx="4133" cy="4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  <a:p>
              <a:pPr defTabSz="1645920" fontAlgn="base">
                <a:spcBef>
                  <a:spcPts val="878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EBB7E0D-69A2-D2E4-95C5-2B8163BBCC87}"/>
              </a:ext>
            </a:extLst>
          </p:cNvPr>
          <p:cNvSpPr txBox="1"/>
          <p:nvPr/>
        </p:nvSpPr>
        <p:spPr>
          <a:xfrm>
            <a:off x="6802863" y="6537516"/>
            <a:ext cx="445872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" b="1" dirty="0">
                <a:solidFill>
                  <a:schemeClr val="bg1"/>
                </a:solidFill>
              </a:rPr>
              <a:t>Dividendos recebido por PF</a:t>
            </a:r>
          </a:p>
          <a:p>
            <a:r>
              <a:rPr lang="pt-BR" sz="2160" b="1" dirty="0">
                <a:solidFill>
                  <a:schemeClr val="bg1"/>
                </a:solidFill>
              </a:rPr>
              <a:t> de Alta Renda = R$ 1 milhão</a:t>
            </a:r>
          </a:p>
          <a:p>
            <a:r>
              <a:rPr lang="pt-BR" sz="2160" b="1" dirty="0">
                <a:solidFill>
                  <a:schemeClr val="bg1"/>
                </a:solidFill>
              </a:rPr>
              <a:t>Alíquota mínima efetiva: 8%</a:t>
            </a:r>
          </a:p>
        </p:txBody>
      </p:sp>
      <p:grpSp>
        <p:nvGrpSpPr>
          <p:cNvPr id="46" name="docshapegroup276">
            <a:extLst>
              <a:ext uri="{FF2B5EF4-FFF2-40B4-BE49-F238E27FC236}">
                <a16:creationId xmlns:a16="http://schemas.microsoft.com/office/drawing/2014/main" id="{0E12DD76-92F9-FC90-27BA-E50FD68E87AF}"/>
              </a:ext>
            </a:extLst>
          </p:cNvPr>
          <p:cNvGrpSpPr>
            <a:grpSpLocks/>
          </p:cNvGrpSpPr>
          <p:nvPr/>
        </p:nvGrpSpPr>
        <p:grpSpPr bwMode="auto">
          <a:xfrm>
            <a:off x="11692891" y="3015869"/>
            <a:ext cx="4726305" cy="4830281"/>
            <a:chOff x="9031" y="76"/>
            <a:chExt cx="4828" cy="4144"/>
          </a:xfrm>
        </p:grpSpPr>
        <p:sp>
          <p:nvSpPr>
            <p:cNvPr id="47" name="docshape277">
              <a:extLst>
                <a:ext uri="{FF2B5EF4-FFF2-40B4-BE49-F238E27FC236}">
                  <a16:creationId xmlns:a16="http://schemas.microsoft.com/office/drawing/2014/main" id="{F5FF4795-8D75-2B8E-2F52-8314827B6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" y="3024"/>
              <a:ext cx="4828" cy="1194"/>
            </a:xfrm>
            <a:custGeom>
              <a:avLst/>
              <a:gdLst/>
              <a:ahLst/>
              <a:cxnLst>
                <a:cxn ang="0">
                  <a:pos x="4716" y="1194"/>
                </a:cxn>
                <a:cxn ang="0">
                  <a:pos x="113" y="1194"/>
                </a:cxn>
                <a:cxn ang="0">
                  <a:pos x="69" y="1185"/>
                </a:cxn>
                <a:cxn ang="0">
                  <a:pos x="33" y="1161"/>
                </a:cxn>
                <a:cxn ang="0">
                  <a:pos x="9" y="1125"/>
                </a:cxn>
                <a:cxn ang="0">
                  <a:pos x="0" y="1081"/>
                </a:cxn>
                <a:cxn ang="0">
                  <a:pos x="0" y="112"/>
                </a:cxn>
                <a:cxn ang="0">
                  <a:pos x="9" y="69"/>
                </a:cxn>
                <a:cxn ang="0">
                  <a:pos x="33" y="33"/>
                </a:cxn>
                <a:cxn ang="0">
                  <a:pos x="69" y="9"/>
                </a:cxn>
                <a:cxn ang="0">
                  <a:pos x="113" y="0"/>
                </a:cxn>
                <a:cxn ang="0">
                  <a:pos x="4716" y="0"/>
                </a:cxn>
                <a:cxn ang="0">
                  <a:pos x="4778" y="19"/>
                </a:cxn>
                <a:cxn ang="0">
                  <a:pos x="4820" y="69"/>
                </a:cxn>
                <a:cxn ang="0">
                  <a:pos x="4828" y="112"/>
                </a:cxn>
                <a:cxn ang="0">
                  <a:pos x="4828" y="1081"/>
                </a:cxn>
                <a:cxn ang="0">
                  <a:pos x="4819" y="1125"/>
                </a:cxn>
                <a:cxn ang="0">
                  <a:pos x="4795" y="1161"/>
                </a:cxn>
                <a:cxn ang="0">
                  <a:pos x="4760" y="1185"/>
                </a:cxn>
                <a:cxn ang="0">
                  <a:pos x="4716" y="1194"/>
                </a:cxn>
              </a:cxnLst>
              <a:rect l="0" t="0" r="r" b="b"/>
              <a:pathLst>
                <a:path w="4828" h="1194">
                  <a:moveTo>
                    <a:pt x="4716" y="1194"/>
                  </a:moveTo>
                  <a:lnTo>
                    <a:pt x="113" y="1194"/>
                  </a:lnTo>
                  <a:lnTo>
                    <a:pt x="69" y="1185"/>
                  </a:lnTo>
                  <a:lnTo>
                    <a:pt x="33" y="1161"/>
                  </a:lnTo>
                  <a:lnTo>
                    <a:pt x="9" y="1125"/>
                  </a:lnTo>
                  <a:lnTo>
                    <a:pt x="0" y="1081"/>
                  </a:lnTo>
                  <a:lnTo>
                    <a:pt x="0" y="112"/>
                  </a:lnTo>
                  <a:lnTo>
                    <a:pt x="9" y="69"/>
                  </a:lnTo>
                  <a:lnTo>
                    <a:pt x="33" y="33"/>
                  </a:lnTo>
                  <a:lnTo>
                    <a:pt x="69" y="9"/>
                  </a:lnTo>
                  <a:lnTo>
                    <a:pt x="113" y="0"/>
                  </a:lnTo>
                  <a:lnTo>
                    <a:pt x="4716" y="0"/>
                  </a:lnTo>
                  <a:lnTo>
                    <a:pt x="4778" y="19"/>
                  </a:lnTo>
                  <a:lnTo>
                    <a:pt x="4820" y="69"/>
                  </a:lnTo>
                  <a:lnTo>
                    <a:pt x="4828" y="112"/>
                  </a:lnTo>
                  <a:lnTo>
                    <a:pt x="4828" y="1081"/>
                  </a:lnTo>
                  <a:lnTo>
                    <a:pt x="4819" y="1125"/>
                  </a:lnTo>
                  <a:lnTo>
                    <a:pt x="4795" y="1161"/>
                  </a:lnTo>
                  <a:lnTo>
                    <a:pt x="4760" y="1185"/>
                  </a:lnTo>
                  <a:lnTo>
                    <a:pt x="4716" y="1194"/>
                  </a:lnTo>
                  <a:close/>
                </a:path>
              </a:pathLst>
            </a:custGeom>
            <a:solidFill>
              <a:srgbClr val="183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64592" tIns="82296" rIns="164592" bIns="82296" numCol="1" anchor="t" anchorCtr="0" compatLnSpc="1">
              <a:prstTxWarp prst="textNoShape">
                <a:avLst/>
              </a:prstTxWarp>
            </a:bodyPr>
            <a:lstStyle/>
            <a:p>
              <a:endParaRPr lang="pt-BR" sz="3240"/>
            </a:p>
          </p:txBody>
        </p:sp>
        <p:pic>
          <p:nvPicPr>
            <p:cNvPr id="48" name="docshape278">
              <a:extLst>
                <a:ext uri="{FF2B5EF4-FFF2-40B4-BE49-F238E27FC236}">
                  <a16:creationId xmlns:a16="http://schemas.microsoft.com/office/drawing/2014/main" id="{DEB38632-8F17-AE08-E98F-1471E993C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31" y="75"/>
              <a:ext cx="4828" cy="2950"/>
            </a:xfrm>
            <a:prstGeom prst="rect">
              <a:avLst/>
            </a:prstGeom>
            <a:noFill/>
          </p:spPr>
        </p:pic>
        <p:sp>
          <p:nvSpPr>
            <p:cNvPr id="49" name="docshape279">
              <a:extLst>
                <a:ext uri="{FF2B5EF4-FFF2-40B4-BE49-F238E27FC236}">
                  <a16:creationId xmlns:a16="http://schemas.microsoft.com/office/drawing/2014/main" id="{755559A4-50DE-B36D-E728-286EF83C2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1" y="75"/>
              <a:ext cx="4828" cy="4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1645920" fontAlgn="base">
                <a:spcBef>
                  <a:spcPct val="0"/>
                </a:spcBef>
                <a:spcAft>
                  <a:spcPts val="1800"/>
                </a:spcAft>
              </a:pPr>
              <a:endParaRPr lang="pt-BR" sz="2160" b="1" dirty="0"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0DAE0AD-9764-8A62-03C6-150BA4024434}"/>
              </a:ext>
            </a:extLst>
          </p:cNvPr>
          <p:cNvSpPr txBox="1"/>
          <p:nvPr/>
        </p:nvSpPr>
        <p:spPr>
          <a:xfrm>
            <a:off x="11714662" y="6753639"/>
            <a:ext cx="47237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" b="1" dirty="0">
                <a:solidFill>
                  <a:schemeClr val="bg1"/>
                </a:solidFill>
              </a:rPr>
              <a:t>Alíquota efetiva total = 29% + 8% = 37%</a:t>
            </a:r>
          </a:p>
          <a:p>
            <a:r>
              <a:rPr lang="pt-BR" sz="2160" b="1" dirty="0">
                <a:solidFill>
                  <a:schemeClr val="bg1"/>
                </a:solidFill>
              </a:rPr>
              <a:t>Redutor 37% - 34% = 3%</a:t>
            </a:r>
          </a:p>
        </p:txBody>
      </p:sp>
      <p:sp>
        <p:nvSpPr>
          <p:cNvPr id="52" name="docshape281">
            <a:extLst>
              <a:ext uri="{FF2B5EF4-FFF2-40B4-BE49-F238E27FC236}">
                <a16:creationId xmlns:a16="http://schemas.microsoft.com/office/drawing/2014/main" id="{3597A015-B17F-5EB0-5F7B-FEF0BE577383}"/>
              </a:ext>
            </a:extLst>
          </p:cNvPr>
          <p:cNvSpPr>
            <a:spLocks/>
          </p:cNvSpPr>
          <p:nvPr/>
        </p:nvSpPr>
        <p:spPr bwMode="auto">
          <a:xfrm>
            <a:off x="1531620" y="8219473"/>
            <a:ext cx="15224760" cy="571500"/>
          </a:xfrm>
          <a:custGeom>
            <a:avLst/>
            <a:gdLst/>
            <a:ahLst/>
            <a:cxnLst>
              <a:cxn ang="0">
                <a:pos x="13208" y="498"/>
              </a:cxn>
              <a:cxn ang="0">
                <a:pos x="111" y="498"/>
              </a:cxn>
              <a:cxn ang="0">
                <a:pos x="67" y="490"/>
              </a:cxn>
              <a:cxn ang="0">
                <a:pos x="32" y="466"/>
              </a:cxn>
              <a:cxn ang="0">
                <a:pos x="9" y="431"/>
              </a:cxn>
              <a:cxn ang="0">
                <a:pos x="0" y="388"/>
              </a:cxn>
              <a:cxn ang="0">
                <a:pos x="0" y="111"/>
              </a:cxn>
              <a:cxn ang="0">
                <a:pos x="8" y="68"/>
              </a:cxn>
              <a:cxn ang="0">
                <a:pos x="9" y="68"/>
              </a:cxn>
              <a:cxn ang="0">
                <a:pos x="32" y="32"/>
              </a:cxn>
              <a:cxn ang="0">
                <a:pos x="67" y="9"/>
              </a:cxn>
              <a:cxn ang="0">
                <a:pos x="111" y="0"/>
              </a:cxn>
              <a:cxn ang="0">
                <a:pos x="13208" y="0"/>
              </a:cxn>
              <a:cxn ang="0">
                <a:pos x="13269" y="19"/>
              </a:cxn>
              <a:cxn ang="0">
                <a:pos x="13310" y="68"/>
              </a:cxn>
              <a:cxn ang="0">
                <a:pos x="13318" y="111"/>
              </a:cxn>
              <a:cxn ang="0">
                <a:pos x="13318" y="388"/>
              </a:cxn>
              <a:cxn ang="0">
                <a:pos x="13310" y="431"/>
              </a:cxn>
              <a:cxn ang="0">
                <a:pos x="13286" y="466"/>
              </a:cxn>
              <a:cxn ang="0">
                <a:pos x="13251" y="490"/>
              </a:cxn>
              <a:cxn ang="0">
                <a:pos x="13208" y="498"/>
              </a:cxn>
            </a:cxnLst>
            <a:rect l="0" t="0" r="r" b="b"/>
            <a:pathLst>
              <a:path w="13319" h="499">
                <a:moveTo>
                  <a:pt x="13208" y="498"/>
                </a:moveTo>
                <a:lnTo>
                  <a:pt x="111" y="498"/>
                </a:lnTo>
                <a:lnTo>
                  <a:pt x="67" y="490"/>
                </a:lnTo>
                <a:lnTo>
                  <a:pt x="32" y="466"/>
                </a:lnTo>
                <a:lnTo>
                  <a:pt x="9" y="431"/>
                </a:lnTo>
                <a:lnTo>
                  <a:pt x="0" y="388"/>
                </a:lnTo>
                <a:lnTo>
                  <a:pt x="0" y="111"/>
                </a:lnTo>
                <a:lnTo>
                  <a:pt x="8" y="68"/>
                </a:lnTo>
                <a:lnTo>
                  <a:pt x="9" y="68"/>
                </a:lnTo>
                <a:lnTo>
                  <a:pt x="32" y="32"/>
                </a:lnTo>
                <a:lnTo>
                  <a:pt x="67" y="9"/>
                </a:lnTo>
                <a:lnTo>
                  <a:pt x="111" y="0"/>
                </a:lnTo>
                <a:lnTo>
                  <a:pt x="13208" y="0"/>
                </a:lnTo>
                <a:lnTo>
                  <a:pt x="13269" y="19"/>
                </a:lnTo>
                <a:lnTo>
                  <a:pt x="13310" y="68"/>
                </a:lnTo>
                <a:lnTo>
                  <a:pt x="13318" y="111"/>
                </a:lnTo>
                <a:lnTo>
                  <a:pt x="13318" y="388"/>
                </a:lnTo>
                <a:lnTo>
                  <a:pt x="13310" y="431"/>
                </a:lnTo>
                <a:lnTo>
                  <a:pt x="13286" y="466"/>
                </a:lnTo>
                <a:lnTo>
                  <a:pt x="13251" y="490"/>
                </a:lnTo>
                <a:lnTo>
                  <a:pt x="13208" y="498"/>
                </a:lnTo>
                <a:close/>
              </a:path>
            </a:pathLst>
          </a:custGeom>
          <a:solidFill>
            <a:srgbClr val="FFCE01"/>
          </a:solidFill>
          <a:ln w="9525">
            <a:noFill/>
            <a:round/>
            <a:headEnd/>
            <a:tailEnd/>
          </a:ln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rgbClr val="FA0006"/>
                </a:solidFill>
                <a:latin typeface="Arial Black" pitchFamily="34" charset="0"/>
                <a:cs typeface="Arial" pitchFamily="34" charset="0"/>
              </a:rPr>
              <a:t>Nesse exemplo, a alíquota mínima sobre o dividendo será reduzida para 5%</a:t>
            </a:r>
            <a:endParaRPr lang="pt-BR" sz="2800" dirty="0"/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6C618BD2-3D03-F4C0-4008-DB1929B789F9}"/>
              </a:ext>
            </a:extLst>
          </p:cNvPr>
          <p:cNvSpPr/>
          <p:nvPr/>
        </p:nvSpPr>
        <p:spPr>
          <a:xfrm>
            <a:off x="1531620" y="1714500"/>
            <a:ext cx="15192124" cy="10651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A tributação conjunta da empresa ‘PJ’ + da pessoa física (PF) que recebe dividendo não poderá ultrapassar a 34%.</a:t>
            </a:r>
            <a:endParaRPr lang="pt-BR" sz="3600" dirty="0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F06ACC3A-5856-3D67-C997-8865B6611933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73A0B47-EEFF-302D-CA2B-E7E58B01577F}"/>
              </a:ext>
            </a:extLst>
          </p:cNvPr>
          <p:cNvSpPr/>
          <p:nvPr/>
        </p:nvSpPr>
        <p:spPr>
          <a:xfrm>
            <a:off x="15620222" y="274653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4362" b="-62232"/>
            </a:stretch>
          </a:blipFill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341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50" grpId="0"/>
      <p:bldP spid="52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002060"/>
        </a:solidFill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822960" marR="4409123" algn="ctr" defTabSz="1645920" fontAlgn="base">
          <a:spcBef>
            <a:spcPts val="2385"/>
          </a:spcBef>
          <a:spcAft>
            <a:spcPts val="1800"/>
          </a:spcAft>
          <a:defRPr sz="3060" b="1" dirty="0" smtClean="0">
            <a:solidFill>
              <a:srgbClr val="FFFFFF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2404</Words>
  <Application>Microsoft Office PowerPoint</Application>
  <PresentationFormat>Personalizar</PresentationFormat>
  <Paragraphs>341</Paragraphs>
  <Slides>24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Aptos</vt:lpstr>
      <vt:lpstr>Arial</vt:lpstr>
      <vt:lpstr>Poppins Bold</vt:lpstr>
      <vt:lpstr>Calibri</vt:lpstr>
      <vt:lpstr>Times New Roman</vt:lpstr>
      <vt:lpstr>Lucida Sans Semi-Bold</vt:lpstr>
      <vt:lpstr>Arial Black</vt:lpstr>
      <vt:lpstr>Wingdings</vt:lpstr>
      <vt:lpstr>Lucida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Daniela Barbosa Vieira</dc:creator>
  <cp:lastModifiedBy>CRCGO CRC</cp:lastModifiedBy>
  <cp:revision>9</cp:revision>
  <dcterms:created xsi:type="dcterms:W3CDTF">2006-08-16T00:00:00Z</dcterms:created>
  <dcterms:modified xsi:type="dcterms:W3CDTF">2026-03-24T19:50:32Z</dcterms:modified>
  <dc:identifier>DAG0GAxxHAo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8ac67e-b707-4416-986f-4fc16942e0ad_Enabled">
    <vt:lpwstr>true</vt:lpwstr>
  </property>
  <property fmtid="{D5CDD505-2E9C-101B-9397-08002B2CF9AE}" pid="3" name="MSIP_Label_9f8ac67e-b707-4416-986f-4fc16942e0ad_SetDate">
    <vt:lpwstr>2026-03-17T23:09:52Z</vt:lpwstr>
  </property>
  <property fmtid="{D5CDD505-2E9C-101B-9397-08002B2CF9AE}" pid="4" name="MSIP_Label_9f8ac67e-b707-4416-986f-4fc16942e0ad_Method">
    <vt:lpwstr>Privileged</vt:lpwstr>
  </property>
  <property fmtid="{D5CDD505-2E9C-101B-9397-08002B2CF9AE}" pid="5" name="MSIP_Label_9f8ac67e-b707-4416-986f-4fc16942e0ad_Name">
    <vt:lpwstr>Publica</vt:lpwstr>
  </property>
  <property fmtid="{D5CDD505-2E9C-101B-9397-08002B2CF9AE}" pid="6" name="MSIP_Label_9f8ac67e-b707-4416-986f-4fc16942e0ad_SiteId">
    <vt:lpwstr>93ffafed-a620-41ce-a1d7-3596d27596ab</vt:lpwstr>
  </property>
  <property fmtid="{D5CDD505-2E9C-101B-9397-08002B2CF9AE}" pid="7" name="MSIP_Label_9f8ac67e-b707-4416-986f-4fc16942e0ad_ActionId">
    <vt:lpwstr>7fa33ceb-768b-46a4-953e-815edba0e8cf</vt:lpwstr>
  </property>
  <property fmtid="{D5CDD505-2E9C-101B-9397-08002B2CF9AE}" pid="8" name="MSIP_Label_9f8ac67e-b707-4416-986f-4fc16942e0ad_ContentBits">
    <vt:lpwstr>1</vt:lpwstr>
  </property>
  <property fmtid="{D5CDD505-2E9C-101B-9397-08002B2CF9AE}" pid="9" name="MSIP_Label_9f8ac67e-b707-4416-986f-4fc16942e0ad_Tag">
    <vt:lpwstr>10, 0, 1, 1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Publica</vt:lpwstr>
  </property>
</Properties>
</file>