
<file path=[Content_Types].xml><?xml version="1.0" encoding="utf-8"?>
<Types xmlns="http://schemas.openxmlformats.org/package/2006/content-types">
  <Default Extension="emf" ContentType="image/x-em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1"/>
  </p:notesMasterIdLst>
  <p:sldIdLst>
    <p:sldId id="256" r:id="rId2"/>
    <p:sldId id="815" r:id="rId3"/>
    <p:sldId id="257" r:id="rId4"/>
    <p:sldId id="293" r:id="rId5"/>
    <p:sldId id="295" r:id="rId6"/>
    <p:sldId id="296" r:id="rId7"/>
    <p:sldId id="297" r:id="rId8"/>
    <p:sldId id="309" r:id="rId9"/>
    <p:sldId id="298" r:id="rId10"/>
    <p:sldId id="299" r:id="rId11"/>
    <p:sldId id="300" r:id="rId12"/>
    <p:sldId id="301" r:id="rId13"/>
    <p:sldId id="302" r:id="rId14"/>
    <p:sldId id="303" r:id="rId15"/>
    <p:sldId id="304" r:id="rId16"/>
    <p:sldId id="305" r:id="rId17"/>
    <p:sldId id="306" r:id="rId18"/>
    <p:sldId id="307" r:id="rId19"/>
    <p:sldId id="308" r:id="rId20"/>
    <p:sldId id="283" r:id="rId21"/>
    <p:sldId id="279" r:id="rId22"/>
    <p:sldId id="280" r:id="rId23"/>
    <p:sldId id="281" r:id="rId24"/>
    <p:sldId id="270" r:id="rId25"/>
    <p:sldId id="269" r:id="rId26"/>
    <p:sldId id="277" r:id="rId27"/>
    <p:sldId id="282" r:id="rId28"/>
    <p:sldId id="264" r:id="rId29"/>
    <p:sldId id="806" r:id="rId30"/>
    <p:sldId id="807" r:id="rId31"/>
    <p:sldId id="808" r:id="rId32"/>
    <p:sldId id="809" r:id="rId33"/>
    <p:sldId id="810" r:id="rId34"/>
    <p:sldId id="811" r:id="rId35"/>
    <p:sldId id="812" r:id="rId36"/>
    <p:sldId id="813" r:id="rId37"/>
    <p:sldId id="814" r:id="rId38"/>
    <p:sldId id="816" r:id="rId39"/>
    <p:sldId id="265" r:id="rId40"/>
  </p:sldIdLst>
  <p:sldSz cx="18288000" cy="10287000"/>
  <p:notesSz cx="18288000" cy="10287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4646"/>
  </p:normalViewPr>
  <p:slideViewPr>
    <p:cSldViewPr>
      <p:cViewPr varScale="1">
        <p:scale>
          <a:sx n="62" d="100"/>
          <a:sy n="62" d="100"/>
        </p:scale>
        <p:origin x="784" y="21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10358438" y="0"/>
            <a:ext cx="7924800" cy="515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D10A3B-FFB1-934A-A97A-A1C1CD32603B}" type="datetimeFigureOut">
              <a:rPr lang="pt-BR" smtClean="0"/>
              <a:t>25/03/2024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057900" y="1285875"/>
            <a:ext cx="6172200" cy="34718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1828800" y="4951413"/>
            <a:ext cx="14630400" cy="40497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10358438" y="9771063"/>
            <a:ext cx="7924800" cy="515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C8EE1B-42BF-7149-A902-0149F3BD5AF2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66699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14B2E-A08A-AE47-A76C-EC41A12E61CB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68735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E14B2E-A08A-AE47-A76C-EC41A12E61CB}" type="slidenum">
              <a:rPr lang="pt-BR" smtClean="0"/>
              <a:t>27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21195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371600" y="3188970"/>
            <a:ext cx="15544800" cy="21602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743200" y="5760720"/>
            <a:ext cx="12801600" cy="2571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500" b="0" i="0">
                <a:solidFill>
                  <a:srgbClr val="B08F4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500" b="0" i="0">
                <a:solidFill>
                  <a:srgbClr val="B08F4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91440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9418320" y="2366010"/>
            <a:ext cx="7955280" cy="67894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7500" b="0" i="0">
                <a:solidFill>
                  <a:srgbClr val="B08F4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14400" y="9566910"/>
            <a:ext cx="4206240" cy="276999"/>
          </a:xfrm>
        </p:spPr>
        <p:txBody>
          <a:bodyPr/>
          <a:lstStyle/>
          <a:p>
            <a:fld id="{76F41A67-D357-4E4D-A56B-154CAC6C2D3D}" type="datetimeFigureOut">
              <a:rPr lang="pt-BR" smtClean="0"/>
              <a:pPr/>
              <a:t>25/03/2024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217920" y="9566910"/>
            <a:ext cx="5852160" cy="276999"/>
          </a:xfrm>
        </p:spPr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167361" y="9566910"/>
            <a:ext cx="4206240" cy="276999"/>
          </a:xfrm>
        </p:spPr>
        <p:txBody>
          <a:bodyPr/>
          <a:lstStyle/>
          <a:p>
            <a:fld id="{1EE979B8-C87C-44E9-BE98-5C5EA3F6995D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1189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18287999" cy="1028699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56940" y="1730470"/>
            <a:ext cx="1967864" cy="11684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500" b="0" i="0">
                <a:solidFill>
                  <a:srgbClr val="B08F4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94258" y="3856779"/>
            <a:ext cx="16162655" cy="55257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217920" y="9566910"/>
            <a:ext cx="585216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914400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3/25/24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167361" y="9566910"/>
            <a:ext cx="4206240" cy="514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sv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7998" cy="1028699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-565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9" y="10286998"/>
                </a:moveTo>
                <a:lnTo>
                  <a:pt x="0" y="10286998"/>
                </a:lnTo>
                <a:lnTo>
                  <a:pt x="0" y="0"/>
                </a:lnTo>
                <a:lnTo>
                  <a:pt x="18287999" y="0"/>
                </a:lnTo>
                <a:lnTo>
                  <a:pt x="18287999" y="10286998"/>
                </a:lnTo>
                <a:close/>
              </a:path>
            </a:pathLst>
          </a:custGeom>
          <a:solidFill>
            <a:srgbClr val="09417D">
              <a:alpha val="78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14" y="181911"/>
            <a:ext cx="1660525" cy="1660525"/>
          </a:xfrm>
          <a:custGeom>
            <a:avLst/>
            <a:gdLst/>
            <a:ahLst/>
            <a:cxnLst/>
            <a:rect l="l" t="t" r="r" b="b"/>
            <a:pathLst>
              <a:path w="1660525" h="1660525">
                <a:moveTo>
                  <a:pt x="849991" y="1660403"/>
                </a:moveTo>
                <a:lnTo>
                  <a:pt x="758344" y="1657590"/>
                </a:lnTo>
                <a:lnTo>
                  <a:pt x="667563" y="1644693"/>
                </a:lnTo>
                <a:lnTo>
                  <a:pt x="578757" y="1621868"/>
                </a:lnTo>
                <a:lnTo>
                  <a:pt x="493010" y="1589395"/>
                </a:lnTo>
                <a:lnTo>
                  <a:pt x="411364" y="1547668"/>
                </a:lnTo>
                <a:lnTo>
                  <a:pt x="334814" y="1497195"/>
                </a:lnTo>
                <a:lnTo>
                  <a:pt x="264294" y="1438593"/>
                </a:lnTo>
                <a:lnTo>
                  <a:pt x="200663" y="1372576"/>
                </a:lnTo>
                <a:lnTo>
                  <a:pt x="144697" y="1299947"/>
                </a:lnTo>
                <a:lnTo>
                  <a:pt x="97076" y="1221591"/>
                </a:lnTo>
                <a:lnTo>
                  <a:pt x="58382" y="1138463"/>
                </a:lnTo>
                <a:lnTo>
                  <a:pt x="29087" y="1051579"/>
                </a:lnTo>
                <a:lnTo>
                  <a:pt x="9546" y="961994"/>
                </a:lnTo>
                <a:lnTo>
                  <a:pt x="0" y="870801"/>
                </a:lnTo>
                <a:lnTo>
                  <a:pt x="562" y="779110"/>
                </a:lnTo>
                <a:lnTo>
                  <a:pt x="11227" y="688042"/>
                </a:lnTo>
                <a:lnTo>
                  <a:pt x="31865" y="598705"/>
                </a:lnTo>
                <a:lnTo>
                  <a:pt x="62225" y="512184"/>
                </a:lnTo>
                <a:lnTo>
                  <a:pt x="101936" y="429538"/>
                </a:lnTo>
                <a:lnTo>
                  <a:pt x="150514" y="351773"/>
                </a:lnTo>
                <a:lnTo>
                  <a:pt x="207368" y="279837"/>
                </a:lnTo>
                <a:lnTo>
                  <a:pt x="271805" y="214605"/>
                </a:lnTo>
                <a:lnTo>
                  <a:pt x="343039" y="156872"/>
                </a:lnTo>
                <a:lnTo>
                  <a:pt x="420202" y="107343"/>
                </a:lnTo>
                <a:lnTo>
                  <a:pt x="502353" y="66622"/>
                </a:lnTo>
                <a:lnTo>
                  <a:pt x="588494" y="35202"/>
                </a:lnTo>
                <a:lnTo>
                  <a:pt x="677573" y="13469"/>
                </a:lnTo>
                <a:lnTo>
                  <a:pt x="768504" y="1687"/>
                </a:lnTo>
                <a:lnTo>
                  <a:pt x="860179" y="0"/>
                </a:lnTo>
                <a:lnTo>
                  <a:pt x="951482" y="8427"/>
                </a:lnTo>
                <a:lnTo>
                  <a:pt x="1041301" y="26866"/>
                </a:lnTo>
                <a:lnTo>
                  <a:pt x="1128539" y="55093"/>
                </a:lnTo>
                <a:lnTo>
                  <a:pt x="1212133" y="92764"/>
                </a:lnTo>
                <a:lnTo>
                  <a:pt x="1291068" y="139419"/>
                </a:lnTo>
                <a:lnTo>
                  <a:pt x="1364379" y="194491"/>
                </a:lnTo>
                <a:lnTo>
                  <a:pt x="1431172" y="257306"/>
                </a:lnTo>
                <a:lnTo>
                  <a:pt x="1490635" y="327102"/>
                </a:lnTo>
                <a:lnTo>
                  <a:pt x="1542043" y="403027"/>
                </a:lnTo>
                <a:lnTo>
                  <a:pt x="1584769" y="484155"/>
                </a:lnTo>
                <a:lnTo>
                  <a:pt x="1618293" y="569498"/>
                </a:lnTo>
                <a:lnTo>
                  <a:pt x="1642205" y="658016"/>
                </a:lnTo>
                <a:lnTo>
                  <a:pt x="1656216" y="748631"/>
                </a:lnTo>
                <a:lnTo>
                  <a:pt x="1660215" y="830045"/>
                </a:lnTo>
                <a:lnTo>
                  <a:pt x="1655154" y="921597"/>
                </a:lnTo>
                <a:lnTo>
                  <a:pt x="1640033" y="1012032"/>
                </a:lnTo>
                <a:lnTo>
                  <a:pt x="1615036" y="1100249"/>
                </a:lnTo>
                <a:lnTo>
                  <a:pt x="1580467" y="1185175"/>
                </a:lnTo>
                <a:lnTo>
                  <a:pt x="1536749" y="1265774"/>
                </a:lnTo>
                <a:lnTo>
                  <a:pt x="1484414" y="1341061"/>
                </a:lnTo>
                <a:lnTo>
                  <a:pt x="1424099" y="1410121"/>
                </a:lnTo>
                <a:lnTo>
                  <a:pt x="1356539" y="1472113"/>
                </a:lnTo>
                <a:lnTo>
                  <a:pt x="1282557" y="1526281"/>
                </a:lnTo>
                <a:lnTo>
                  <a:pt x="1203058" y="1571964"/>
                </a:lnTo>
                <a:lnTo>
                  <a:pt x="1119007" y="1608606"/>
                </a:lnTo>
                <a:lnTo>
                  <a:pt x="1031428" y="1635760"/>
                </a:lnTo>
                <a:lnTo>
                  <a:pt x="941390" y="1653097"/>
                </a:lnTo>
                <a:lnTo>
                  <a:pt x="849991" y="1660403"/>
                </a:lnTo>
                <a:close/>
              </a:path>
            </a:pathLst>
          </a:custGeom>
          <a:solidFill>
            <a:srgbClr val="B08F41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5" name="object 5"/>
          <p:cNvGrpSpPr/>
          <p:nvPr/>
        </p:nvGrpSpPr>
        <p:grpSpPr>
          <a:xfrm>
            <a:off x="603059" y="0"/>
            <a:ext cx="2492375" cy="2595880"/>
            <a:chOff x="603059" y="0"/>
            <a:chExt cx="2492375" cy="2595880"/>
          </a:xfrm>
        </p:grpSpPr>
        <p:pic>
          <p:nvPicPr>
            <p:cNvPr id="6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58619" y="0"/>
              <a:ext cx="113443" cy="113447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603046" y="0"/>
              <a:ext cx="2492375" cy="1961514"/>
            </a:xfrm>
            <a:custGeom>
              <a:avLst/>
              <a:gdLst/>
              <a:ahLst/>
              <a:cxnLst/>
              <a:rect l="l" t="t" r="r" b="b"/>
              <a:pathLst>
                <a:path w="2492375" h="1961514">
                  <a:moveTo>
                    <a:pt x="636168" y="0"/>
                  </a:moveTo>
                  <a:lnTo>
                    <a:pt x="566013" y="0"/>
                  </a:lnTo>
                  <a:lnTo>
                    <a:pt x="7543" y="558495"/>
                  </a:lnTo>
                  <a:lnTo>
                    <a:pt x="6667" y="563905"/>
                  </a:lnTo>
                  <a:lnTo>
                    <a:pt x="3289" y="602005"/>
                  </a:lnTo>
                  <a:lnTo>
                    <a:pt x="660" y="627405"/>
                  </a:lnTo>
                  <a:lnTo>
                    <a:pt x="0" y="636193"/>
                  </a:lnTo>
                  <a:lnTo>
                    <a:pt x="636168" y="0"/>
                  </a:lnTo>
                  <a:close/>
                </a:path>
                <a:path w="2492375" h="1961514">
                  <a:moveTo>
                    <a:pt x="1003274" y="0"/>
                  </a:moveTo>
                  <a:lnTo>
                    <a:pt x="933119" y="0"/>
                  </a:lnTo>
                  <a:lnTo>
                    <a:pt x="13284" y="919861"/>
                  </a:lnTo>
                  <a:lnTo>
                    <a:pt x="15659" y="932205"/>
                  </a:lnTo>
                  <a:lnTo>
                    <a:pt x="21259" y="957605"/>
                  </a:lnTo>
                  <a:lnTo>
                    <a:pt x="24752" y="978560"/>
                  </a:lnTo>
                  <a:lnTo>
                    <a:pt x="1003274" y="0"/>
                  </a:lnTo>
                  <a:close/>
                </a:path>
                <a:path w="2492375" h="1961514">
                  <a:moveTo>
                    <a:pt x="1394942" y="0"/>
                  </a:moveTo>
                  <a:lnTo>
                    <a:pt x="1324787" y="0"/>
                  </a:lnTo>
                  <a:lnTo>
                    <a:pt x="103149" y="1221689"/>
                  </a:lnTo>
                  <a:lnTo>
                    <a:pt x="104394" y="1224305"/>
                  </a:lnTo>
                  <a:lnTo>
                    <a:pt x="117157" y="1249705"/>
                  </a:lnTo>
                  <a:lnTo>
                    <a:pt x="126885" y="1268107"/>
                  </a:lnTo>
                  <a:lnTo>
                    <a:pt x="1394942" y="0"/>
                  </a:lnTo>
                  <a:close/>
                </a:path>
                <a:path w="2492375" h="1961514">
                  <a:moveTo>
                    <a:pt x="1805495" y="12"/>
                  </a:moveTo>
                  <a:lnTo>
                    <a:pt x="1735340" y="12"/>
                  </a:lnTo>
                  <a:lnTo>
                    <a:pt x="254304" y="1481099"/>
                  </a:lnTo>
                  <a:lnTo>
                    <a:pt x="261543" y="1491005"/>
                  </a:lnTo>
                  <a:lnTo>
                    <a:pt x="280695" y="1516405"/>
                  </a:lnTo>
                  <a:lnTo>
                    <a:pt x="285838" y="1519720"/>
                  </a:lnTo>
                  <a:lnTo>
                    <a:pt x="1805495" y="12"/>
                  </a:lnTo>
                  <a:close/>
                </a:path>
                <a:path w="2492375" h="1961514">
                  <a:moveTo>
                    <a:pt x="2161768" y="12"/>
                  </a:moveTo>
                  <a:lnTo>
                    <a:pt x="2091677" y="12"/>
                  </a:lnTo>
                  <a:lnTo>
                    <a:pt x="426821" y="1664931"/>
                  </a:lnTo>
                  <a:lnTo>
                    <a:pt x="430326" y="1668805"/>
                  </a:lnTo>
                  <a:lnTo>
                    <a:pt x="453783" y="1681505"/>
                  </a:lnTo>
                  <a:lnTo>
                    <a:pt x="466661" y="1695170"/>
                  </a:lnTo>
                  <a:lnTo>
                    <a:pt x="2161768" y="12"/>
                  </a:lnTo>
                  <a:close/>
                </a:path>
                <a:path w="2492375" h="1961514">
                  <a:moveTo>
                    <a:pt x="2354707" y="1292720"/>
                  </a:moveTo>
                  <a:lnTo>
                    <a:pt x="1819135" y="1828304"/>
                  </a:lnTo>
                  <a:lnTo>
                    <a:pt x="1834515" y="1821205"/>
                  </a:lnTo>
                  <a:lnTo>
                    <a:pt x="1887842" y="1795805"/>
                  </a:lnTo>
                  <a:lnTo>
                    <a:pt x="1913915" y="1770405"/>
                  </a:lnTo>
                  <a:lnTo>
                    <a:pt x="1963762" y="1745576"/>
                  </a:lnTo>
                  <a:lnTo>
                    <a:pt x="1964893" y="1745005"/>
                  </a:lnTo>
                  <a:lnTo>
                    <a:pt x="1989721" y="1719605"/>
                  </a:lnTo>
                  <a:lnTo>
                    <a:pt x="2006955" y="1710626"/>
                  </a:lnTo>
                  <a:lnTo>
                    <a:pt x="2240305" y="1477276"/>
                  </a:lnTo>
                  <a:lnTo>
                    <a:pt x="2266772" y="1440205"/>
                  </a:lnTo>
                  <a:lnTo>
                    <a:pt x="2300833" y="1389405"/>
                  </a:lnTo>
                  <a:lnTo>
                    <a:pt x="2332329" y="1338605"/>
                  </a:lnTo>
                  <a:lnTo>
                    <a:pt x="2347112" y="1313205"/>
                  </a:lnTo>
                  <a:lnTo>
                    <a:pt x="2354707" y="1292720"/>
                  </a:lnTo>
                  <a:close/>
                </a:path>
                <a:path w="2492375" h="1961514">
                  <a:moveTo>
                    <a:pt x="2370429" y="174917"/>
                  </a:moveTo>
                  <a:lnTo>
                    <a:pt x="2361222" y="157505"/>
                  </a:lnTo>
                  <a:lnTo>
                    <a:pt x="2347112" y="132105"/>
                  </a:lnTo>
                  <a:lnTo>
                    <a:pt x="2345626" y="129565"/>
                  </a:lnTo>
                  <a:lnTo>
                    <a:pt x="655091" y="1820151"/>
                  </a:lnTo>
                  <a:lnTo>
                    <a:pt x="657301" y="1821205"/>
                  </a:lnTo>
                  <a:lnTo>
                    <a:pt x="703084" y="1842325"/>
                  </a:lnTo>
                  <a:lnTo>
                    <a:pt x="2370429" y="174917"/>
                  </a:lnTo>
                  <a:close/>
                </a:path>
                <a:path w="2492375" h="1961514">
                  <a:moveTo>
                    <a:pt x="2467191" y="461543"/>
                  </a:moveTo>
                  <a:lnTo>
                    <a:pt x="2464206" y="449605"/>
                  </a:lnTo>
                  <a:lnTo>
                    <a:pt x="2457132" y="411505"/>
                  </a:lnTo>
                  <a:lnTo>
                    <a:pt x="2454783" y="403872"/>
                  </a:lnTo>
                  <a:lnTo>
                    <a:pt x="948588" y="1910105"/>
                  </a:lnTo>
                  <a:lnTo>
                    <a:pt x="929005" y="1929701"/>
                  </a:lnTo>
                  <a:lnTo>
                    <a:pt x="942517" y="1935505"/>
                  </a:lnTo>
                  <a:lnTo>
                    <a:pt x="972324" y="1935505"/>
                  </a:lnTo>
                  <a:lnTo>
                    <a:pt x="987044" y="1941741"/>
                  </a:lnTo>
                  <a:lnTo>
                    <a:pt x="993279" y="1935505"/>
                  </a:lnTo>
                  <a:lnTo>
                    <a:pt x="1018679" y="1910105"/>
                  </a:lnTo>
                  <a:lnTo>
                    <a:pt x="2467191" y="461543"/>
                  </a:lnTo>
                  <a:close/>
                </a:path>
                <a:path w="2492375" h="1961514">
                  <a:moveTo>
                    <a:pt x="2491803" y="796480"/>
                  </a:moveTo>
                  <a:lnTo>
                    <a:pt x="1378216" y="1910105"/>
                  </a:lnTo>
                  <a:lnTo>
                    <a:pt x="1352829" y="1935505"/>
                  </a:lnTo>
                  <a:lnTo>
                    <a:pt x="1340129" y="1948205"/>
                  </a:lnTo>
                  <a:lnTo>
                    <a:pt x="1327429" y="1960905"/>
                  </a:lnTo>
                  <a:lnTo>
                    <a:pt x="1397584" y="1960905"/>
                  </a:lnTo>
                  <a:lnTo>
                    <a:pt x="1410284" y="1948205"/>
                  </a:lnTo>
                  <a:lnTo>
                    <a:pt x="1422984" y="1935505"/>
                  </a:lnTo>
                  <a:lnTo>
                    <a:pt x="1448384" y="1910105"/>
                  </a:lnTo>
                  <a:lnTo>
                    <a:pt x="2484602" y="873848"/>
                  </a:lnTo>
                  <a:lnTo>
                    <a:pt x="2485161" y="868705"/>
                  </a:lnTo>
                  <a:lnTo>
                    <a:pt x="2488539" y="843305"/>
                  </a:lnTo>
                  <a:lnTo>
                    <a:pt x="2491803" y="796480"/>
                  </a:lnTo>
                  <a:close/>
                </a:path>
              </a:pathLst>
            </a:custGeom>
            <a:solidFill>
              <a:srgbClr val="0941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31395" y="955119"/>
              <a:ext cx="1640205" cy="1640205"/>
            </a:xfrm>
            <a:custGeom>
              <a:avLst/>
              <a:gdLst/>
              <a:ahLst/>
              <a:cxnLst/>
              <a:rect l="l" t="t" r="r" b="b"/>
              <a:pathLst>
                <a:path w="1640205" h="1640205">
                  <a:moveTo>
                    <a:pt x="820078" y="1640157"/>
                  </a:moveTo>
                  <a:lnTo>
                    <a:pt x="771893" y="1638765"/>
                  </a:lnTo>
                  <a:lnTo>
                    <a:pt x="724440" y="1634640"/>
                  </a:lnTo>
                  <a:lnTo>
                    <a:pt x="677798" y="1627859"/>
                  </a:lnTo>
                  <a:lnTo>
                    <a:pt x="632042" y="1618498"/>
                  </a:lnTo>
                  <a:lnTo>
                    <a:pt x="587251" y="1606636"/>
                  </a:lnTo>
                  <a:lnTo>
                    <a:pt x="543500" y="1592348"/>
                  </a:lnTo>
                  <a:lnTo>
                    <a:pt x="500867" y="1575711"/>
                  </a:lnTo>
                  <a:lnTo>
                    <a:pt x="459429" y="1556803"/>
                  </a:lnTo>
                  <a:lnTo>
                    <a:pt x="419262" y="1535701"/>
                  </a:lnTo>
                  <a:lnTo>
                    <a:pt x="380444" y="1512481"/>
                  </a:lnTo>
                  <a:lnTo>
                    <a:pt x="343052" y="1487220"/>
                  </a:lnTo>
                  <a:lnTo>
                    <a:pt x="307161" y="1459995"/>
                  </a:lnTo>
                  <a:lnTo>
                    <a:pt x="272850" y="1430883"/>
                  </a:lnTo>
                  <a:lnTo>
                    <a:pt x="240195" y="1399961"/>
                  </a:lnTo>
                  <a:lnTo>
                    <a:pt x="209274" y="1367307"/>
                  </a:lnTo>
                  <a:lnTo>
                    <a:pt x="180162" y="1332996"/>
                  </a:lnTo>
                  <a:lnTo>
                    <a:pt x="152937" y="1297105"/>
                  </a:lnTo>
                  <a:lnTo>
                    <a:pt x="127676" y="1259713"/>
                  </a:lnTo>
                  <a:lnTo>
                    <a:pt x="104456" y="1220895"/>
                  </a:lnTo>
                  <a:lnTo>
                    <a:pt x="83353" y="1180728"/>
                  </a:lnTo>
                  <a:lnTo>
                    <a:pt x="64445" y="1139290"/>
                  </a:lnTo>
                  <a:lnTo>
                    <a:pt x="47809" y="1096657"/>
                  </a:lnTo>
                  <a:lnTo>
                    <a:pt x="33521" y="1052906"/>
                  </a:lnTo>
                  <a:lnTo>
                    <a:pt x="21658" y="1008115"/>
                  </a:lnTo>
                  <a:lnTo>
                    <a:pt x="12298" y="962359"/>
                  </a:lnTo>
                  <a:lnTo>
                    <a:pt x="5517" y="915717"/>
                  </a:lnTo>
                  <a:lnTo>
                    <a:pt x="1392" y="868264"/>
                  </a:lnTo>
                  <a:lnTo>
                    <a:pt x="0" y="820078"/>
                  </a:lnTo>
                  <a:lnTo>
                    <a:pt x="1392" y="771893"/>
                  </a:lnTo>
                  <a:lnTo>
                    <a:pt x="5518" y="724440"/>
                  </a:lnTo>
                  <a:lnTo>
                    <a:pt x="12301" y="677798"/>
                  </a:lnTo>
                  <a:lnTo>
                    <a:pt x="21663" y="632042"/>
                  </a:lnTo>
                  <a:lnTo>
                    <a:pt x="33527" y="587251"/>
                  </a:lnTo>
                  <a:lnTo>
                    <a:pt x="47817" y="543500"/>
                  </a:lnTo>
                  <a:lnTo>
                    <a:pt x="64456" y="500867"/>
                  </a:lnTo>
                  <a:lnTo>
                    <a:pt x="83365" y="459429"/>
                  </a:lnTo>
                  <a:lnTo>
                    <a:pt x="104470" y="419262"/>
                  </a:lnTo>
                  <a:lnTo>
                    <a:pt x="127692" y="380444"/>
                  </a:lnTo>
                  <a:lnTo>
                    <a:pt x="153048" y="342928"/>
                  </a:lnTo>
                  <a:lnTo>
                    <a:pt x="180181" y="307161"/>
                  </a:lnTo>
                  <a:lnTo>
                    <a:pt x="209293" y="272850"/>
                  </a:lnTo>
                  <a:lnTo>
                    <a:pt x="240216" y="240195"/>
                  </a:lnTo>
                  <a:lnTo>
                    <a:pt x="272872" y="209274"/>
                  </a:lnTo>
                  <a:lnTo>
                    <a:pt x="307183" y="180162"/>
                  </a:lnTo>
                  <a:lnTo>
                    <a:pt x="343073" y="152937"/>
                  </a:lnTo>
                  <a:lnTo>
                    <a:pt x="380466" y="127676"/>
                  </a:lnTo>
                  <a:lnTo>
                    <a:pt x="419283" y="104456"/>
                  </a:lnTo>
                  <a:lnTo>
                    <a:pt x="459449" y="83353"/>
                  </a:lnTo>
                  <a:lnTo>
                    <a:pt x="500886" y="64445"/>
                  </a:lnTo>
                  <a:lnTo>
                    <a:pt x="543517" y="47809"/>
                  </a:lnTo>
                  <a:lnTo>
                    <a:pt x="587266" y="33521"/>
                  </a:lnTo>
                  <a:lnTo>
                    <a:pt x="632056" y="21658"/>
                  </a:lnTo>
                  <a:lnTo>
                    <a:pt x="677809" y="12298"/>
                  </a:lnTo>
                  <a:lnTo>
                    <a:pt x="724449" y="5517"/>
                  </a:lnTo>
                  <a:lnTo>
                    <a:pt x="771899" y="1392"/>
                  </a:lnTo>
                  <a:lnTo>
                    <a:pt x="820078" y="0"/>
                  </a:lnTo>
                  <a:lnTo>
                    <a:pt x="868272" y="1392"/>
                  </a:lnTo>
                  <a:lnTo>
                    <a:pt x="915732" y="5518"/>
                  </a:lnTo>
                  <a:lnTo>
                    <a:pt x="962380" y="12300"/>
                  </a:lnTo>
                  <a:lnTo>
                    <a:pt x="1008141" y="21661"/>
                  </a:lnTo>
                  <a:lnTo>
                    <a:pt x="1052938" y="33525"/>
                  </a:lnTo>
                  <a:lnTo>
                    <a:pt x="1096692" y="47815"/>
                  </a:lnTo>
                  <a:lnTo>
                    <a:pt x="1139328" y="64453"/>
                  </a:lnTo>
                  <a:lnTo>
                    <a:pt x="1180768" y="83363"/>
                  </a:lnTo>
                  <a:lnTo>
                    <a:pt x="1220936" y="104467"/>
                  </a:lnTo>
                  <a:lnTo>
                    <a:pt x="1259755" y="127689"/>
                  </a:lnTo>
                  <a:lnTo>
                    <a:pt x="1297147" y="152952"/>
                  </a:lnTo>
                  <a:lnTo>
                    <a:pt x="1333037" y="180178"/>
                  </a:lnTo>
                  <a:lnTo>
                    <a:pt x="1366527" y="208594"/>
                  </a:lnTo>
                  <a:lnTo>
                    <a:pt x="820078" y="208594"/>
                  </a:lnTo>
                  <a:lnTo>
                    <a:pt x="772297" y="210434"/>
                  </a:lnTo>
                  <a:lnTo>
                    <a:pt x="725520" y="215862"/>
                  </a:lnTo>
                  <a:lnTo>
                    <a:pt x="679884" y="224744"/>
                  </a:lnTo>
                  <a:lnTo>
                    <a:pt x="635525" y="236942"/>
                  </a:lnTo>
                  <a:lnTo>
                    <a:pt x="592579" y="252321"/>
                  </a:lnTo>
                  <a:lnTo>
                    <a:pt x="551182" y="270745"/>
                  </a:lnTo>
                  <a:lnTo>
                    <a:pt x="511470" y="292078"/>
                  </a:lnTo>
                  <a:lnTo>
                    <a:pt x="473579" y="316184"/>
                  </a:lnTo>
                  <a:lnTo>
                    <a:pt x="437644" y="342928"/>
                  </a:lnTo>
                  <a:lnTo>
                    <a:pt x="403803" y="372172"/>
                  </a:lnTo>
                  <a:lnTo>
                    <a:pt x="372191" y="403783"/>
                  </a:lnTo>
                  <a:lnTo>
                    <a:pt x="342944" y="437622"/>
                  </a:lnTo>
                  <a:lnTo>
                    <a:pt x="316198" y="473556"/>
                  </a:lnTo>
                  <a:lnTo>
                    <a:pt x="292089" y="511446"/>
                  </a:lnTo>
                  <a:lnTo>
                    <a:pt x="270754" y="551159"/>
                  </a:lnTo>
                  <a:lnTo>
                    <a:pt x="252327" y="592557"/>
                  </a:lnTo>
                  <a:lnTo>
                    <a:pt x="236946" y="635506"/>
                  </a:lnTo>
                  <a:lnTo>
                    <a:pt x="224746" y="679868"/>
                  </a:lnTo>
                  <a:lnTo>
                    <a:pt x="215864" y="725508"/>
                  </a:lnTo>
                  <a:lnTo>
                    <a:pt x="210434" y="772290"/>
                  </a:lnTo>
                  <a:lnTo>
                    <a:pt x="208594" y="820079"/>
                  </a:lnTo>
                  <a:lnTo>
                    <a:pt x="210434" y="867867"/>
                  </a:lnTo>
                  <a:lnTo>
                    <a:pt x="215862" y="914650"/>
                  </a:lnTo>
                  <a:lnTo>
                    <a:pt x="224744" y="960292"/>
                  </a:lnTo>
                  <a:lnTo>
                    <a:pt x="236942" y="1004656"/>
                  </a:lnTo>
                  <a:lnTo>
                    <a:pt x="252321" y="1047607"/>
                  </a:lnTo>
                  <a:lnTo>
                    <a:pt x="270745" y="1089008"/>
                  </a:lnTo>
                  <a:lnTo>
                    <a:pt x="292078" y="1128724"/>
                  </a:lnTo>
                  <a:lnTo>
                    <a:pt x="316184" y="1166618"/>
                  </a:lnTo>
                  <a:lnTo>
                    <a:pt x="342928" y="1202555"/>
                  </a:lnTo>
                  <a:lnTo>
                    <a:pt x="372172" y="1236398"/>
                  </a:lnTo>
                  <a:lnTo>
                    <a:pt x="403783" y="1268012"/>
                  </a:lnTo>
                  <a:lnTo>
                    <a:pt x="437622" y="1297261"/>
                  </a:lnTo>
                  <a:lnTo>
                    <a:pt x="473556" y="1324008"/>
                  </a:lnTo>
                  <a:lnTo>
                    <a:pt x="511447" y="1348118"/>
                  </a:lnTo>
                  <a:lnTo>
                    <a:pt x="551159" y="1369454"/>
                  </a:lnTo>
                  <a:lnTo>
                    <a:pt x="592557" y="1387881"/>
                  </a:lnTo>
                  <a:lnTo>
                    <a:pt x="635506" y="1403262"/>
                  </a:lnTo>
                  <a:lnTo>
                    <a:pt x="679868" y="1415463"/>
                  </a:lnTo>
                  <a:lnTo>
                    <a:pt x="725508" y="1424345"/>
                  </a:lnTo>
                  <a:lnTo>
                    <a:pt x="772290" y="1429775"/>
                  </a:lnTo>
                  <a:lnTo>
                    <a:pt x="820078" y="1431615"/>
                  </a:lnTo>
                  <a:lnTo>
                    <a:pt x="1366445" y="1431615"/>
                  </a:lnTo>
                  <a:lnTo>
                    <a:pt x="1332996" y="1459995"/>
                  </a:lnTo>
                  <a:lnTo>
                    <a:pt x="1297105" y="1487220"/>
                  </a:lnTo>
                  <a:lnTo>
                    <a:pt x="1259713" y="1512481"/>
                  </a:lnTo>
                  <a:lnTo>
                    <a:pt x="1220895" y="1535701"/>
                  </a:lnTo>
                  <a:lnTo>
                    <a:pt x="1180728" y="1556803"/>
                  </a:lnTo>
                  <a:lnTo>
                    <a:pt x="1139290" y="1575711"/>
                  </a:lnTo>
                  <a:lnTo>
                    <a:pt x="1096657" y="1592348"/>
                  </a:lnTo>
                  <a:lnTo>
                    <a:pt x="1052906" y="1606636"/>
                  </a:lnTo>
                  <a:lnTo>
                    <a:pt x="1008115" y="1618498"/>
                  </a:lnTo>
                  <a:lnTo>
                    <a:pt x="962359" y="1627859"/>
                  </a:lnTo>
                  <a:lnTo>
                    <a:pt x="915717" y="1634640"/>
                  </a:lnTo>
                  <a:lnTo>
                    <a:pt x="868264" y="1638765"/>
                  </a:lnTo>
                  <a:lnTo>
                    <a:pt x="820078" y="1640157"/>
                  </a:lnTo>
                  <a:close/>
                </a:path>
                <a:path w="1640205" h="1640205">
                  <a:moveTo>
                    <a:pt x="1366445" y="1431615"/>
                  </a:moveTo>
                  <a:lnTo>
                    <a:pt x="820078" y="1431615"/>
                  </a:lnTo>
                  <a:lnTo>
                    <a:pt x="867867" y="1429775"/>
                  </a:lnTo>
                  <a:lnTo>
                    <a:pt x="914649" y="1424345"/>
                  </a:lnTo>
                  <a:lnTo>
                    <a:pt x="960289" y="1415463"/>
                  </a:lnTo>
                  <a:lnTo>
                    <a:pt x="1004651" y="1403262"/>
                  </a:lnTo>
                  <a:lnTo>
                    <a:pt x="1047599" y="1387881"/>
                  </a:lnTo>
                  <a:lnTo>
                    <a:pt x="1088998" y="1369454"/>
                  </a:lnTo>
                  <a:lnTo>
                    <a:pt x="1128710" y="1348118"/>
                  </a:lnTo>
                  <a:lnTo>
                    <a:pt x="1166601" y="1324008"/>
                  </a:lnTo>
                  <a:lnTo>
                    <a:pt x="1202534" y="1297261"/>
                  </a:lnTo>
                  <a:lnTo>
                    <a:pt x="1236374" y="1268012"/>
                  </a:lnTo>
                  <a:lnTo>
                    <a:pt x="1267984" y="1236398"/>
                  </a:lnTo>
                  <a:lnTo>
                    <a:pt x="1297229" y="1202555"/>
                  </a:lnTo>
                  <a:lnTo>
                    <a:pt x="1323973" y="1166618"/>
                  </a:lnTo>
                  <a:lnTo>
                    <a:pt x="1348079" y="1128724"/>
                  </a:lnTo>
                  <a:lnTo>
                    <a:pt x="1369412" y="1089008"/>
                  </a:lnTo>
                  <a:lnTo>
                    <a:pt x="1387836" y="1047607"/>
                  </a:lnTo>
                  <a:lnTo>
                    <a:pt x="1403215" y="1004656"/>
                  </a:lnTo>
                  <a:lnTo>
                    <a:pt x="1415413" y="960292"/>
                  </a:lnTo>
                  <a:lnTo>
                    <a:pt x="1424294" y="914650"/>
                  </a:lnTo>
                  <a:lnTo>
                    <a:pt x="1429723" y="867867"/>
                  </a:lnTo>
                  <a:lnTo>
                    <a:pt x="1431562" y="820078"/>
                  </a:lnTo>
                  <a:lnTo>
                    <a:pt x="1429723" y="772290"/>
                  </a:lnTo>
                  <a:lnTo>
                    <a:pt x="1424294" y="725508"/>
                  </a:lnTo>
                  <a:lnTo>
                    <a:pt x="1415413" y="679868"/>
                  </a:lnTo>
                  <a:lnTo>
                    <a:pt x="1403215" y="635506"/>
                  </a:lnTo>
                  <a:lnTo>
                    <a:pt x="1387836" y="592557"/>
                  </a:lnTo>
                  <a:lnTo>
                    <a:pt x="1369412" y="551159"/>
                  </a:lnTo>
                  <a:lnTo>
                    <a:pt x="1348079" y="511446"/>
                  </a:lnTo>
                  <a:lnTo>
                    <a:pt x="1323973" y="473556"/>
                  </a:lnTo>
                  <a:lnTo>
                    <a:pt x="1297229" y="437622"/>
                  </a:lnTo>
                  <a:lnTo>
                    <a:pt x="1267984" y="403783"/>
                  </a:lnTo>
                  <a:lnTo>
                    <a:pt x="1236374" y="372172"/>
                  </a:lnTo>
                  <a:lnTo>
                    <a:pt x="1202534" y="342928"/>
                  </a:lnTo>
                  <a:lnTo>
                    <a:pt x="1166601" y="316184"/>
                  </a:lnTo>
                  <a:lnTo>
                    <a:pt x="1128710" y="292078"/>
                  </a:lnTo>
                  <a:lnTo>
                    <a:pt x="1088998" y="270745"/>
                  </a:lnTo>
                  <a:lnTo>
                    <a:pt x="1047599" y="252321"/>
                  </a:lnTo>
                  <a:lnTo>
                    <a:pt x="1004651" y="236942"/>
                  </a:lnTo>
                  <a:lnTo>
                    <a:pt x="960289" y="224744"/>
                  </a:lnTo>
                  <a:lnTo>
                    <a:pt x="914649" y="215862"/>
                  </a:lnTo>
                  <a:lnTo>
                    <a:pt x="867867" y="210434"/>
                  </a:lnTo>
                  <a:lnTo>
                    <a:pt x="820078" y="208594"/>
                  </a:lnTo>
                  <a:lnTo>
                    <a:pt x="1366527" y="208594"/>
                  </a:lnTo>
                  <a:lnTo>
                    <a:pt x="1400000" y="240215"/>
                  </a:lnTo>
                  <a:lnTo>
                    <a:pt x="1430919" y="272871"/>
                  </a:lnTo>
                  <a:lnTo>
                    <a:pt x="1460028" y="307183"/>
                  </a:lnTo>
                  <a:lnTo>
                    <a:pt x="1487250" y="343074"/>
                  </a:lnTo>
                  <a:lnTo>
                    <a:pt x="1512507" y="380467"/>
                  </a:lnTo>
                  <a:lnTo>
                    <a:pt x="1535724" y="419285"/>
                  </a:lnTo>
                  <a:lnTo>
                    <a:pt x="1556823" y="459452"/>
                  </a:lnTo>
                  <a:lnTo>
                    <a:pt x="1575727" y="500889"/>
                  </a:lnTo>
                  <a:lnTo>
                    <a:pt x="1592360" y="543521"/>
                  </a:lnTo>
                  <a:lnTo>
                    <a:pt x="1606645" y="587269"/>
                  </a:lnTo>
                  <a:lnTo>
                    <a:pt x="1618505" y="632059"/>
                  </a:lnTo>
                  <a:lnTo>
                    <a:pt x="1627862" y="677811"/>
                  </a:lnTo>
                  <a:lnTo>
                    <a:pt x="1634641" y="724440"/>
                  </a:lnTo>
                  <a:lnTo>
                    <a:pt x="1638765" y="771893"/>
                  </a:lnTo>
                  <a:lnTo>
                    <a:pt x="1640157" y="820079"/>
                  </a:lnTo>
                  <a:lnTo>
                    <a:pt x="1638765" y="868264"/>
                  </a:lnTo>
                  <a:lnTo>
                    <a:pt x="1634640" y="915717"/>
                  </a:lnTo>
                  <a:lnTo>
                    <a:pt x="1627859" y="962359"/>
                  </a:lnTo>
                  <a:lnTo>
                    <a:pt x="1618498" y="1008115"/>
                  </a:lnTo>
                  <a:lnTo>
                    <a:pt x="1606636" y="1052906"/>
                  </a:lnTo>
                  <a:lnTo>
                    <a:pt x="1592348" y="1096657"/>
                  </a:lnTo>
                  <a:lnTo>
                    <a:pt x="1575711" y="1139290"/>
                  </a:lnTo>
                  <a:lnTo>
                    <a:pt x="1556803" y="1180728"/>
                  </a:lnTo>
                  <a:lnTo>
                    <a:pt x="1535701" y="1220895"/>
                  </a:lnTo>
                  <a:lnTo>
                    <a:pt x="1512481" y="1259713"/>
                  </a:lnTo>
                  <a:lnTo>
                    <a:pt x="1487102" y="1297261"/>
                  </a:lnTo>
                  <a:lnTo>
                    <a:pt x="1459995" y="1332996"/>
                  </a:lnTo>
                  <a:lnTo>
                    <a:pt x="1430883" y="1367307"/>
                  </a:lnTo>
                  <a:lnTo>
                    <a:pt x="1399961" y="1399961"/>
                  </a:lnTo>
                  <a:lnTo>
                    <a:pt x="1367307" y="1430883"/>
                  </a:lnTo>
                  <a:lnTo>
                    <a:pt x="1366445" y="143161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11627267" y="7599231"/>
            <a:ext cx="6661150" cy="2687955"/>
            <a:chOff x="11627267" y="7599231"/>
            <a:chExt cx="6661150" cy="2687955"/>
          </a:xfrm>
        </p:grpSpPr>
        <p:sp>
          <p:nvSpPr>
            <p:cNvPr id="10" name="object 10"/>
            <p:cNvSpPr/>
            <p:nvPr/>
          </p:nvSpPr>
          <p:spPr>
            <a:xfrm>
              <a:off x="12661899" y="7763439"/>
              <a:ext cx="5626100" cy="2524125"/>
            </a:xfrm>
            <a:custGeom>
              <a:avLst/>
              <a:gdLst/>
              <a:ahLst/>
              <a:cxnLst/>
              <a:rect l="l" t="t" r="r" b="b"/>
              <a:pathLst>
                <a:path w="5626100" h="2524125">
                  <a:moveTo>
                    <a:pt x="2834212" y="57003"/>
                  </a:moveTo>
                  <a:lnTo>
                    <a:pt x="2881831" y="48838"/>
                  </a:lnTo>
                  <a:lnTo>
                    <a:pt x="2929415" y="41314"/>
                  </a:lnTo>
                  <a:lnTo>
                    <a:pt x="2976957" y="34430"/>
                  </a:lnTo>
                  <a:lnTo>
                    <a:pt x="3024455" y="28182"/>
                  </a:lnTo>
                  <a:lnTo>
                    <a:pt x="3071903" y="22567"/>
                  </a:lnTo>
                  <a:lnTo>
                    <a:pt x="3119296" y="17582"/>
                  </a:lnTo>
                  <a:lnTo>
                    <a:pt x="3166631" y="13224"/>
                  </a:lnTo>
                  <a:lnTo>
                    <a:pt x="3213903" y="9489"/>
                  </a:lnTo>
                  <a:lnTo>
                    <a:pt x="3261107" y="6375"/>
                  </a:lnTo>
                  <a:lnTo>
                    <a:pt x="3308238" y="3878"/>
                  </a:lnTo>
                  <a:lnTo>
                    <a:pt x="3355294" y="1995"/>
                  </a:lnTo>
                  <a:lnTo>
                    <a:pt x="3402267" y="723"/>
                  </a:lnTo>
                  <a:lnTo>
                    <a:pt x="3449156" y="59"/>
                  </a:lnTo>
                  <a:lnTo>
                    <a:pt x="3495953" y="0"/>
                  </a:lnTo>
                  <a:lnTo>
                    <a:pt x="3542657" y="542"/>
                  </a:lnTo>
                  <a:lnTo>
                    <a:pt x="3589261" y="1682"/>
                  </a:lnTo>
                  <a:lnTo>
                    <a:pt x="3635761" y="3418"/>
                  </a:lnTo>
                  <a:lnTo>
                    <a:pt x="3682153" y="5747"/>
                  </a:lnTo>
                  <a:lnTo>
                    <a:pt x="3728432" y="8664"/>
                  </a:lnTo>
                  <a:lnTo>
                    <a:pt x="3774594" y="12167"/>
                  </a:lnTo>
                  <a:lnTo>
                    <a:pt x="3820634" y="16252"/>
                  </a:lnTo>
                  <a:lnTo>
                    <a:pt x="3866548" y="20917"/>
                  </a:lnTo>
                  <a:lnTo>
                    <a:pt x="3912331" y="26159"/>
                  </a:lnTo>
                  <a:lnTo>
                    <a:pt x="3957979" y="31974"/>
                  </a:lnTo>
                  <a:lnTo>
                    <a:pt x="4003487" y="38359"/>
                  </a:lnTo>
                  <a:lnTo>
                    <a:pt x="4048851" y="45310"/>
                  </a:lnTo>
                  <a:lnTo>
                    <a:pt x="4094066" y="52826"/>
                  </a:lnTo>
                  <a:lnTo>
                    <a:pt x="4139128" y="60903"/>
                  </a:lnTo>
                  <a:lnTo>
                    <a:pt x="4184032" y="69536"/>
                  </a:lnTo>
                  <a:lnTo>
                    <a:pt x="4228773" y="78725"/>
                  </a:lnTo>
                  <a:lnTo>
                    <a:pt x="4273348" y="88464"/>
                  </a:lnTo>
                  <a:lnTo>
                    <a:pt x="4317752" y="98752"/>
                  </a:lnTo>
                  <a:lnTo>
                    <a:pt x="4361979" y="109584"/>
                  </a:lnTo>
                  <a:lnTo>
                    <a:pt x="4406027" y="120959"/>
                  </a:lnTo>
                  <a:lnTo>
                    <a:pt x="4449890" y="132872"/>
                  </a:lnTo>
                  <a:lnTo>
                    <a:pt x="4493563" y="145320"/>
                  </a:lnTo>
                  <a:lnTo>
                    <a:pt x="4537042" y="158301"/>
                  </a:lnTo>
                  <a:lnTo>
                    <a:pt x="4580324" y="171811"/>
                  </a:lnTo>
                  <a:lnTo>
                    <a:pt x="4623402" y="185847"/>
                  </a:lnTo>
                  <a:lnTo>
                    <a:pt x="4666273" y="200406"/>
                  </a:lnTo>
                  <a:lnTo>
                    <a:pt x="4708932" y="215485"/>
                  </a:lnTo>
                  <a:lnTo>
                    <a:pt x="4751375" y="231080"/>
                  </a:lnTo>
                  <a:lnTo>
                    <a:pt x="4793597" y="247189"/>
                  </a:lnTo>
                  <a:lnTo>
                    <a:pt x="4835593" y="263809"/>
                  </a:lnTo>
                  <a:lnTo>
                    <a:pt x="4877360" y="280935"/>
                  </a:lnTo>
                  <a:lnTo>
                    <a:pt x="4918893" y="298566"/>
                  </a:lnTo>
                  <a:lnTo>
                    <a:pt x="4960186" y="316697"/>
                  </a:lnTo>
                  <a:lnTo>
                    <a:pt x="5001236" y="335326"/>
                  </a:lnTo>
                  <a:lnTo>
                    <a:pt x="5042039" y="354450"/>
                  </a:lnTo>
                  <a:lnTo>
                    <a:pt x="5082588" y="374065"/>
                  </a:lnTo>
                  <a:lnTo>
                    <a:pt x="5122882" y="394169"/>
                  </a:lnTo>
                  <a:lnTo>
                    <a:pt x="5162913" y="414758"/>
                  </a:lnTo>
                  <a:lnTo>
                    <a:pt x="5202679" y="435828"/>
                  </a:lnTo>
                  <a:lnTo>
                    <a:pt x="5242174" y="457378"/>
                  </a:lnTo>
                  <a:lnTo>
                    <a:pt x="5281395" y="479403"/>
                  </a:lnTo>
                  <a:lnTo>
                    <a:pt x="5320336" y="501901"/>
                  </a:lnTo>
                  <a:lnTo>
                    <a:pt x="5358993" y="524869"/>
                  </a:lnTo>
                  <a:lnTo>
                    <a:pt x="5397362" y="548302"/>
                  </a:lnTo>
                  <a:lnTo>
                    <a:pt x="5435438" y="572199"/>
                  </a:lnTo>
                  <a:lnTo>
                    <a:pt x="5473216" y="596556"/>
                  </a:lnTo>
                  <a:lnTo>
                    <a:pt x="5510692" y="621370"/>
                  </a:lnTo>
                  <a:lnTo>
                    <a:pt x="5547862" y="646637"/>
                  </a:lnTo>
                  <a:lnTo>
                    <a:pt x="5584722" y="672355"/>
                  </a:lnTo>
                  <a:lnTo>
                    <a:pt x="5621265" y="698521"/>
                  </a:lnTo>
                  <a:lnTo>
                    <a:pt x="5626102" y="2523560"/>
                  </a:lnTo>
                  <a:lnTo>
                    <a:pt x="5264339" y="2523560"/>
                  </a:lnTo>
                  <a:lnTo>
                    <a:pt x="5251937" y="2504043"/>
                  </a:lnTo>
                  <a:lnTo>
                    <a:pt x="5226529" y="2465920"/>
                  </a:lnTo>
                  <a:lnTo>
                    <a:pt x="5200342" y="2428418"/>
                  </a:lnTo>
                  <a:lnTo>
                    <a:pt x="5173390" y="2391548"/>
                  </a:lnTo>
                  <a:lnTo>
                    <a:pt x="5145687" y="2355318"/>
                  </a:lnTo>
                  <a:lnTo>
                    <a:pt x="5117245" y="2319738"/>
                  </a:lnTo>
                  <a:lnTo>
                    <a:pt x="5088080" y="2284818"/>
                  </a:lnTo>
                  <a:lnTo>
                    <a:pt x="5058203" y="2250568"/>
                  </a:lnTo>
                  <a:lnTo>
                    <a:pt x="5027630" y="2216996"/>
                  </a:lnTo>
                  <a:lnTo>
                    <a:pt x="4996374" y="2184112"/>
                  </a:lnTo>
                  <a:lnTo>
                    <a:pt x="4964448" y="2151926"/>
                  </a:lnTo>
                  <a:lnTo>
                    <a:pt x="4931865" y="2120447"/>
                  </a:lnTo>
                  <a:lnTo>
                    <a:pt x="4898641" y="2089686"/>
                  </a:lnTo>
                  <a:lnTo>
                    <a:pt x="4864788" y="2059651"/>
                  </a:lnTo>
                  <a:lnTo>
                    <a:pt x="4830320" y="2030352"/>
                  </a:lnTo>
                  <a:lnTo>
                    <a:pt x="4795250" y="2001799"/>
                  </a:lnTo>
                  <a:lnTo>
                    <a:pt x="4759593" y="1974000"/>
                  </a:lnTo>
                  <a:lnTo>
                    <a:pt x="4723362" y="1946967"/>
                  </a:lnTo>
                  <a:lnTo>
                    <a:pt x="4686570" y="1920707"/>
                  </a:lnTo>
                  <a:lnTo>
                    <a:pt x="4649232" y="1895232"/>
                  </a:lnTo>
                  <a:lnTo>
                    <a:pt x="4611361" y="1870550"/>
                  </a:lnTo>
                  <a:lnTo>
                    <a:pt x="4572970" y="1846671"/>
                  </a:lnTo>
                  <a:lnTo>
                    <a:pt x="4534073" y="1823604"/>
                  </a:lnTo>
                  <a:lnTo>
                    <a:pt x="4494685" y="1801359"/>
                  </a:lnTo>
                  <a:lnTo>
                    <a:pt x="4454818" y="1779946"/>
                  </a:lnTo>
                  <a:lnTo>
                    <a:pt x="4414486" y="1759373"/>
                  </a:lnTo>
                  <a:lnTo>
                    <a:pt x="4373703" y="1739652"/>
                  </a:lnTo>
                  <a:lnTo>
                    <a:pt x="4332483" y="1720790"/>
                  </a:lnTo>
                  <a:lnTo>
                    <a:pt x="4290839" y="1702799"/>
                  </a:lnTo>
                  <a:lnTo>
                    <a:pt x="4248785" y="1685686"/>
                  </a:lnTo>
                  <a:lnTo>
                    <a:pt x="4206334" y="1669463"/>
                  </a:lnTo>
                  <a:lnTo>
                    <a:pt x="4163501" y="1654137"/>
                  </a:lnTo>
                  <a:lnTo>
                    <a:pt x="4120298" y="1639720"/>
                  </a:lnTo>
                  <a:lnTo>
                    <a:pt x="4076740" y="1626220"/>
                  </a:lnTo>
                  <a:lnTo>
                    <a:pt x="4032840" y="1613647"/>
                  </a:lnTo>
                  <a:lnTo>
                    <a:pt x="3988612" y="1602011"/>
                  </a:lnTo>
                  <a:lnTo>
                    <a:pt x="3944069" y="1591321"/>
                  </a:lnTo>
                  <a:lnTo>
                    <a:pt x="3899226" y="1581587"/>
                  </a:lnTo>
                  <a:lnTo>
                    <a:pt x="3854095" y="1572817"/>
                  </a:lnTo>
                  <a:lnTo>
                    <a:pt x="3808691" y="1565023"/>
                  </a:lnTo>
                  <a:lnTo>
                    <a:pt x="3763027" y="1558213"/>
                  </a:lnTo>
                  <a:lnTo>
                    <a:pt x="3717116" y="1552396"/>
                  </a:lnTo>
                  <a:lnTo>
                    <a:pt x="3670973" y="1547583"/>
                  </a:lnTo>
                  <a:lnTo>
                    <a:pt x="3624611" y="1543783"/>
                  </a:lnTo>
                  <a:lnTo>
                    <a:pt x="3578044" y="1541006"/>
                  </a:lnTo>
                  <a:lnTo>
                    <a:pt x="3531286" y="1539261"/>
                  </a:lnTo>
                  <a:lnTo>
                    <a:pt x="3484349" y="1538557"/>
                  </a:lnTo>
                  <a:lnTo>
                    <a:pt x="3437248" y="1538904"/>
                  </a:lnTo>
                  <a:lnTo>
                    <a:pt x="3389875" y="1540318"/>
                  </a:lnTo>
                  <a:lnTo>
                    <a:pt x="3342504" y="1542798"/>
                  </a:lnTo>
                  <a:lnTo>
                    <a:pt x="3295010" y="1546357"/>
                  </a:lnTo>
                  <a:lnTo>
                    <a:pt x="3247407" y="1551004"/>
                  </a:lnTo>
                  <a:lnTo>
                    <a:pt x="3199707" y="1556749"/>
                  </a:lnTo>
                  <a:lnTo>
                    <a:pt x="3151920" y="1563603"/>
                  </a:lnTo>
                  <a:lnTo>
                    <a:pt x="3104090" y="1571570"/>
                  </a:lnTo>
                  <a:lnTo>
                    <a:pt x="171441" y="2094133"/>
                  </a:lnTo>
                  <a:lnTo>
                    <a:pt x="173399" y="2089954"/>
                  </a:lnTo>
                  <a:lnTo>
                    <a:pt x="193006" y="2049405"/>
                  </a:lnTo>
                  <a:lnTo>
                    <a:pt x="213101" y="2009114"/>
                  </a:lnTo>
                  <a:lnTo>
                    <a:pt x="233680" y="1969084"/>
                  </a:lnTo>
                  <a:lnTo>
                    <a:pt x="254742" y="1929320"/>
                  </a:lnTo>
                  <a:lnTo>
                    <a:pt x="276283" y="1889826"/>
                  </a:lnTo>
                  <a:lnTo>
                    <a:pt x="298300" y="1850607"/>
                  </a:lnTo>
                  <a:lnTo>
                    <a:pt x="320789" y="1811668"/>
                  </a:lnTo>
                  <a:lnTo>
                    <a:pt x="343747" y="1773012"/>
                  </a:lnTo>
                  <a:lnTo>
                    <a:pt x="367172" y="1734645"/>
                  </a:lnTo>
                  <a:lnTo>
                    <a:pt x="391059" y="1696571"/>
                  </a:lnTo>
                  <a:lnTo>
                    <a:pt x="415407" y="1658794"/>
                  </a:lnTo>
                  <a:lnTo>
                    <a:pt x="440212" y="1621319"/>
                  </a:lnTo>
                  <a:lnTo>
                    <a:pt x="465470" y="1584151"/>
                  </a:lnTo>
                  <a:lnTo>
                    <a:pt x="491179" y="1547293"/>
                  </a:lnTo>
                  <a:lnTo>
                    <a:pt x="517335" y="1510751"/>
                  </a:lnTo>
                  <a:lnTo>
                    <a:pt x="543936" y="1474529"/>
                  </a:lnTo>
                  <a:lnTo>
                    <a:pt x="570978" y="1438631"/>
                  </a:lnTo>
                  <a:lnTo>
                    <a:pt x="598457" y="1403063"/>
                  </a:lnTo>
                  <a:lnTo>
                    <a:pt x="626372" y="1367827"/>
                  </a:lnTo>
                  <a:lnTo>
                    <a:pt x="654718" y="1332930"/>
                  </a:lnTo>
                  <a:lnTo>
                    <a:pt x="683493" y="1298375"/>
                  </a:lnTo>
                  <a:lnTo>
                    <a:pt x="712694" y="1264167"/>
                  </a:lnTo>
                  <a:lnTo>
                    <a:pt x="742316" y="1230311"/>
                  </a:lnTo>
                  <a:lnTo>
                    <a:pt x="772358" y="1196810"/>
                  </a:lnTo>
                  <a:lnTo>
                    <a:pt x="802816" y="1163670"/>
                  </a:lnTo>
                  <a:lnTo>
                    <a:pt x="833686" y="1130895"/>
                  </a:lnTo>
                  <a:lnTo>
                    <a:pt x="864967" y="1098489"/>
                  </a:lnTo>
                  <a:lnTo>
                    <a:pt x="896654" y="1066458"/>
                  </a:lnTo>
                  <a:lnTo>
                    <a:pt x="928744" y="1034805"/>
                  </a:lnTo>
                  <a:lnTo>
                    <a:pt x="961235" y="1003535"/>
                  </a:lnTo>
                  <a:lnTo>
                    <a:pt x="994123" y="972652"/>
                  </a:lnTo>
                  <a:lnTo>
                    <a:pt x="1027405" y="942161"/>
                  </a:lnTo>
                  <a:lnTo>
                    <a:pt x="1061078" y="912067"/>
                  </a:lnTo>
                  <a:lnTo>
                    <a:pt x="1095138" y="882374"/>
                  </a:lnTo>
                  <a:lnTo>
                    <a:pt x="1129583" y="853086"/>
                  </a:lnTo>
                  <a:lnTo>
                    <a:pt x="1164410" y="824209"/>
                  </a:lnTo>
                  <a:lnTo>
                    <a:pt x="1199615" y="795745"/>
                  </a:lnTo>
                  <a:lnTo>
                    <a:pt x="1235195" y="767701"/>
                  </a:lnTo>
                  <a:lnTo>
                    <a:pt x="1271147" y="740081"/>
                  </a:lnTo>
                  <a:lnTo>
                    <a:pt x="1307468" y="712888"/>
                  </a:lnTo>
                  <a:lnTo>
                    <a:pt x="1344155" y="686128"/>
                  </a:lnTo>
                  <a:lnTo>
                    <a:pt x="1381205" y="659805"/>
                  </a:lnTo>
                  <a:lnTo>
                    <a:pt x="1418613" y="633923"/>
                  </a:lnTo>
                  <a:lnTo>
                    <a:pt x="1456379" y="608488"/>
                  </a:lnTo>
                  <a:lnTo>
                    <a:pt x="1494497" y="583503"/>
                  </a:lnTo>
                  <a:lnTo>
                    <a:pt x="1532966" y="558973"/>
                  </a:lnTo>
                  <a:lnTo>
                    <a:pt x="1571781" y="534902"/>
                  </a:lnTo>
                  <a:lnTo>
                    <a:pt x="1610940" y="511296"/>
                  </a:lnTo>
                  <a:lnTo>
                    <a:pt x="1650440" y="488158"/>
                  </a:lnTo>
                  <a:lnTo>
                    <a:pt x="1690277" y="465493"/>
                  </a:lnTo>
                  <a:lnTo>
                    <a:pt x="1730449" y="443306"/>
                  </a:lnTo>
                  <a:lnTo>
                    <a:pt x="1770951" y="421601"/>
                  </a:lnTo>
                  <a:lnTo>
                    <a:pt x="1811782" y="400383"/>
                  </a:lnTo>
                  <a:lnTo>
                    <a:pt x="1852938" y="379655"/>
                  </a:lnTo>
                  <a:lnTo>
                    <a:pt x="1894416" y="359423"/>
                  </a:lnTo>
                  <a:lnTo>
                    <a:pt x="1936212" y="339691"/>
                  </a:lnTo>
                  <a:lnTo>
                    <a:pt x="1978323" y="320464"/>
                  </a:lnTo>
                  <a:lnTo>
                    <a:pt x="2020747" y="301746"/>
                  </a:lnTo>
                  <a:lnTo>
                    <a:pt x="2063481" y="283541"/>
                  </a:lnTo>
                  <a:lnTo>
                    <a:pt x="2106520" y="265854"/>
                  </a:lnTo>
                  <a:lnTo>
                    <a:pt x="2149862" y="248690"/>
                  </a:lnTo>
                  <a:lnTo>
                    <a:pt x="2193504" y="232054"/>
                  </a:lnTo>
                  <a:lnTo>
                    <a:pt x="2237443" y="215948"/>
                  </a:lnTo>
                  <a:lnTo>
                    <a:pt x="2281675" y="200379"/>
                  </a:lnTo>
                  <a:lnTo>
                    <a:pt x="2326198" y="185350"/>
                  </a:lnTo>
                  <a:lnTo>
                    <a:pt x="2371007" y="170867"/>
                  </a:lnTo>
                  <a:lnTo>
                    <a:pt x="2416101" y="156933"/>
                  </a:lnTo>
                  <a:lnTo>
                    <a:pt x="2461476" y="143553"/>
                  </a:lnTo>
                  <a:lnTo>
                    <a:pt x="2507129" y="130732"/>
                  </a:lnTo>
                  <a:lnTo>
                    <a:pt x="2553056" y="118474"/>
                  </a:lnTo>
                  <a:lnTo>
                    <a:pt x="2599255" y="106784"/>
                  </a:lnTo>
                  <a:lnTo>
                    <a:pt x="2645722" y="95665"/>
                  </a:lnTo>
                  <a:lnTo>
                    <a:pt x="2692454" y="85124"/>
                  </a:lnTo>
                  <a:lnTo>
                    <a:pt x="2739449" y="75163"/>
                  </a:lnTo>
                  <a:lnTo>
                    <a:pt x="2786702" y="65788"/>
                  </a:lnTo>
                  <a:lnTo>
                    <a:pt x="2834212" y="57003"/>
                  </a:lnTo>
                  <a:close/>
                </a:path>
                <a:path w="5626100" h="2524125">
                  <a:moveTo>
                    <a:pt x="171441" y="2094133"/>
                  </a:moveTo>
                  <a:lnTo>
                    <a:pt x="3104090" y="1571570"/>
                  </a:lnTo>
                  <a:lnTo>
                    <a:pt x="3056401" y="1580624"/>
                  </a:lnTo>
                  <a:lnTo>
                    <a:pt x="3009158" y="1590705"/>
                  </a:lnTo>
                  <a:lnTo>
                    <a:pt x="2962374" y="1601797"/>
                  </a:lnTo>
                  <a:lnTo>
                    <a:pt x="2916061" y="1613888"/>
                  </a:lnTo>
                  <a:lnTo>
                    <a:pt x="2870227" y="1626963"/>
                  </a:lnTo>
                  <a:lnTo>
                    <a:pt x="2824882" y="1641009"/>
                  </a:lnTo>
                  <a:lnTo>
                    <a:pt x="2780035" y="1656012"/>
                  </a:lnTo>
                  <a:lnTo>
                    <a:pt x="2735827" y="1671908"/>
                  </a:lnTo>
                  <a:lnTo>
                    <a:pt x="2692021" y="1688774"/>
                  </a:lnTo>
                  <a:lnTo>
                    <a:pt x="2648742" y="1706556"/>
                  </a:lnTo>
                  <a:lnTo>
                    <a:pt x="2605999" y="1725239"/>
                  </a:lnTo>
                  <a:lnTo>
                    <a:pt x="2563802" y="1744811"/>
                  </a:lnTo>
                  <a:lnTo>
                    <a:pt x="2522159" y="1765256"/>
                  </a:lnTo>
                  <a:lnTo>
                    <a:pt x="2481082" y="1786563"/>
                  </a:lnTo>
                  <a:lnTo>
                    <a:pt x="2440579" y="1808717"/>
                  </a:lnTo>
                  <a:lnTo>
                    <a:pt x="2400660" y="1831704"/>
                  </a:lnTo>
                  <a:lnTo>
                    <a:pt x="2361334" y="1855511"/>
                  </a:lnTo>
                  <a:lnTo>
                    <a:pt x="2322610" y="1880124"/>
                  </a:lnTo>
                  <a:lnTo>
                    <a:pt x="2284500" y="1905530"/>
                  </a:lnTo>
                  <a:lnTo>
                    <a:pt x="2247011" y="1931714"/>
                  </a:lnTo>
                  <a:lnTo>
                    <a:pt x="2210153" y="1958664"/>
                  </a:lnTo>
                  <a:lnTo>
                    <a:pt x="2173937" y="1986365"/>
                  </a:lnTo>
                  <a:lnTo>
                    <a:pt x="2138371" y="2014804"/>
                  </a:lnTo>
                  <a:lnTo>
                    <a:pt x="2103464" y="2043967"/>
                  </a:lnTo>
                  <a:lnTo>
                    <a:pt x="2069228" y="2073841"/>
                  </a:lnTo>
                  <a:lnTo>
                    <a:pt x="2035670" y="2104411"/>
                  </a:lnTo>
                  <a:lnTo>
                    <a:pt x="2002801" y="2135665"/>
                  </a:lnTo>
                  <a:lnTo>
                    <a:pt x="1970630" y="2167589"/>
                  </a:lnTo>
                  <a:lnTo>
                    <a:pt x="1939167" y="2200168"/>
                  </a:lnTo>
                  <a:lnTo>
                    <a:pt x="1908420" y="2233390"/>
                  </a:lnTo>
                  <a:lnTo>
                    <a:pt x="1878401" y="2267240"/>
                  </a:lnTo>
                  <a:lnTo>
                    <a:pt x="1849117" y="2301706"/>
                  </a:lnTo>
                  <a:lnTo>
                    <a:pt x="1820580" y="2336772"/>
                  </a:lnTo>
                  <a:lnTo>
                    <a:pt x="1792797" y="2372427"/>
                  </a:lnTo>
                  <a:lnTo>
                    <a:pt x="1765779" y="2408655"/>
                  </a:lnTo>
                  <a:lnTo>
                    <a:pt x="1739536" y="2445444"/>
                  </a:lnTo>
                  <a:lnTo>
                    <a:pt x="1714076" y="2482779"/>
                  </a:lnTo>
                  <a:lnTo>
                    <a:pt x="1689410" y="2520648"/>
                  </a:lnTo>
                  <a:lnTo>
                    <a:pt x="1687600" y="2523560"/>
                  </a:lnTo>
                  <a:lnTo>
                    <a:pt x="0" y="2523560"/>
                  </a:lnTo>
                  <a:lnTo>
                    <a:pt x="19430" y="2465706"/>
                  </a:lnTo>
                  <a:lnTo>
                    <a:pt x="34501" y="2423048"/>
                  </a:lnTo>
                  <a:lnTo>
                    <a:pt x="50089" y="2380607"/>
                  </a:lnTo>
                  <a:lnTo>
                    <a:pt x="66189" y="2338387"/>
                  </a:lnTo>
                  <a:lnTo>
                    <a:pt x="82800" y="2296391"/>
                  </a:lnTo>
                  <a:lnTo>
                    <a:pt x="99918" y="2254626"/>
                  </a:lnTo>
                  <a:lnTo>
                    <a:pt x="117541" y="2213095"/>
                  </a:lnTo>
                  <a:lnTo>
                    <a:pt x="135663" y="2171803"/>
                  </a:lnTo>
                  <a:lnTo>
                    <a:pt x="154284" y="2130755"/>
                  </a:lnTo>
                  <a:lnTo>
                    <a:pt x="171441" y="2094133"/>
                  </a:lnTo>
                  <a:close/>
                </a:path>
              </a:pathLst>
            </a:custGeom>
            <a:solidFill>
              <a:srgbClr val="B08F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16156585" y="7883931"/>
              <a:ext cx="1137920" cy="2403475"/>
            </a:xfrm>
            <a:custGeom>
              <a:avLst/>
              <a:gdLst/>
              <a:ahLst/>
              <a:cxnLst/>
              <a:rect l="l" t="t" r="r" b="b"/>
              <a:pathLst>
                <a:path w="1137919" h="2403475">
                  <a:moveTo>
                    <a:pt x="118986" y="2203729"/>
                  </a:moveTo>
                  <a:lnTo>
                    <a:pt x="14668" y="1318895"/>
                  </a:lnTo>
                  <a:lnTo>
                    <a:pt x="9067" y="1367548"/>
                  </a:lnTo>
                  <a:lnTo>
                    <a:pt x="4787" y="1416545"/>
                  </a:lnTo>
                  <a:lnTo>
                    <a:pt x="1841" y="1465872"/>
                  </a:lnTo>
                  <a:lnTo>
                    <a:pt x="241" y="1515503"/>
                  </a:lnTo>
                  <a:lnTo>
                    <a:pt x="0" y="1565414"/>
                  </a:lnTo>
                  <a:lnTo>
                    <a:pt x="1130" y="1615592"/>
                  </a:lnTo>
                  <a:lnTo>
                    <a:pt x="3632" y="1665986"/>
                  </a:lnTo>
                  <a:lnTo>
                    <a:pt x="7531" y="1716608"/>
                  </a:lnTo>
                  <a:lnTo>
                    <a:pt x="12827" y="1767408"/>
                  </a:lnTo>
                  <a:lnTo>
                    <a:pt x="19481" y="1818043"/>
                  </a:lnTo>
                  <a:lnTo>
                    <a:pt x="27470" y="1868182"/>
                  </a:lnTo>
                  <a:lnTo>
                    <a:pt x="36753" y="1917801"/>
                  </a:lnTo>
                  <a:lnTo>
                    <a:pt x="47332" y="1966887"/>
                  </a:lnTo>
                  <a:lnTo>
                    <a:pt x="59182" y="2015413"/>
                  </a:lnTo>
                  <a:lnTo>
                    <a:pt x="72288" y="2063381"/>
                  </a:lnTo>
                  <a:lnTo>
                    <a:pt x="86626" y="2110778"/>
                  </a:lnTo>
                  <a:lnTo>
                    <a:pt x="102196" y="2157565"/>
                  </a:lnTo>
                  <a:lnTo>
                    <a:pt x="118986" y="2203729"/>
                  </a:lnTo>
                  <a:close/>
                </a:path>
                <a:path w="1137919" h="2403475">
                  <a:moveTo>
                    <a:pt x="308305" y="2403068"/>
                  </a:moveTo>
                  <a:lnTo>
                    <a:pt x="128422" y="877100"/>
                  </a:lnTo>
                  <a:lnTo>
                    <a:pt x="117398" y="905637"/>
                  </a:lnTo>
                  <a:lnTo>
                    <a:pt x="106730" y="934656"/>
                  </a:lnTo>
                  <a:lnTo>
                    <a:pt x="96532" y="964031"/>
                  </a:lnTo>
                  <a:lnTo>
                    <a:pt x="86880" y="993660"/>
                  </a:lnTo>
                  <a:lnTo>
                    <a:pt x="253034" y="2403068"/>
                  </a:lnTo>
                  <a:lnTo>
                    <a:pt x="308305" y="2403068"/>
                  </a:lnTo>
                  <a:close/>
                </a:path>
                <a:path w="1137919" h="2403475">
                  <a:moveTo>
                    <a:pt x="474141" y="2403068"/>
                  </a:moveTo>
                  <a:lnTo>
                    <a:pt x="262343" y="606488"/>
                  </a:lnTo>
                  <a:lnTo>
                    <a:pt x="250596" y="626237"/>
                  </a:lnTo>
                  <a:lnTo>
                    <a:pt x="238975" y="646214"/>
                  </a:lnTo>
                  <a:lnTo>
                    <a:pt x="227596" y="666483"/>
                  </a:lnTo>
                  <a:lnTo>
                    <a:pt x="216560" y="687070"/>
                  </a:lnTo>
                  <a:lnTo>
                    <a:pt x="418858" y="2403068"/>
                  </a:lnTo>
                  <a:lnTo>
                    <a:pt x="474141" y="2403068"/>
                  </a:lnTo>
                  <a:close/>
                </a:path>
                <a:path w="1137919" h="2403475">
                  <a:moveTo>
                    <a:pt x="639965" y="2403068"/>
                  </a:moveTo>
                  <a:lnTo>
                    <a:pt x="404177" y="402945"/>
                  </a:lnTo>
                  <a:lnTo>
                    <a:pt x="391972" y="418236"/>
                  </a:lnTo>
                  <a:lnTo>
                    <a:pt x="379971" y="433781"/>
                  </a:lnTo>
                  <a:lnTo>
                    <a:pt x="356209" y="464972"/>
                  </a:lnTo>
                  <a:lnTo>
                    <a:pt x="584695" y="2403068"/>
                  </a:lnTo>
                  <a:lnTo>
                    <a:pt x="639965" y="2403068"/>
                  </a:lnTo>
                  <a:close/>
                </a:path>
                <a:path w="1137919" h="2403475">
                  <a:moveTo>
                    <a:pt x="805789" y="2403068"/>
                  </a:moveTo>
                  <a:lnTo>
                    <a:pt x="550887" y="240817"/>
                  </a:lnTo>
                  <a:lnTo>
                    <a:pt x="538340" y="253174"/>
                  </a:lnTo>
                  <a:lnTo>
                    <a:pt x="525970" y="265658"/>
                  </a:lnTo>
                  <a:lnTo>
                    <a:pt x="513715" y="278244"/>
                  </a:lnTo>
                  <a:lnTo>
                    <a:pt x="501510" y="290868"/>
                  </a:lnTo>
                  <a:lnTo>
                    <a:pt x="750519" y="2403068"/>
                  </a:lnTo>
                  <a:lnTo>
                    <a:pt x="805789" y="2403068"/>
                  </a:lnTo>
                  <a:close/>
                </a:path>
                <a:path w="1137919" h="2403475">
                  <a:moveTo>
                    <a:pt x="971626" y="2403068"/>
                  </a:moveTo>
                  <a:lnTo>
                    <a:pt x="701078" y="108140"/>
                  </a:lnTo>
                  <a:lnTo>
                    <a:pt x="688276" y="118364"/>
                  </a:lnTo>
                  <a:lnTo>
                    <a:pt x="675640" y="128625"/>
                  </a:lnTo>
                  <a:lnTo>
                    <a:pt x="663130" y="138963"/>
                  </a:lnTo>
                  <a:lnTo>
                    <a:pt x="650671" y="149466"/>
                  </a:lnTo>
                  <a:lnTo>
                    <a:pt x="916343" y="2403068"/>
                  </a:lnTo>
                  <a:lnTo>
                    <a:pt x="971626" y="2403068"/>
                  </a:lnTo>
                  <a:close/>
                </a:path>
                <a:path w="1137919" h="2403475">
                  <a:moveTo>
                    <a:pt x="988479" y="1139431"/>
                  </a:moveTo>
                  <a:lnTo>
                    <a:pt x="854151" y="0"/>
                  </a:lnTo>
                  <a:lnTo>
                    <a:pt x="841133" y="8267"/>
                  </a:lnTo>
                  <a:lnTo>
                    <a:pt x="828268" y="16662"/>
                  </a:lnTo>
                  <a:lnTo>
                    <a:pt x="802855" y="33680"/>
                  </a:lnTo>
                  <a:lnTo>
                    <a:pt x="945400" y="1242898"/>
                  </a:lnTo>
                  <a:lnTo>
                    <a:pt x="955052" y="1216596"/>
                  </a:lnTo>
                  <a:lnTo>
                    <a:pt x="965415" y="1190510"/>
                  </a:lnTo>
                  <a:lnTo>
                    <a:pt x="976528" y="1164755"/>
                  </a:lnTo>
                  <a:lnTo>
                    <a:pt x="988479" y="1139431"/>
                  </a:lnTo>
                  <a:close/>
                </a:path>
                <a:path w="1137919" h="2403475">
                  <a:moveTo>
                    <a:pt x="1137450" y="2403068"/>
                  </a:moveTo>
                  <a:lnTo>
                    <a:pt x="1107833" y="2151824"/>
                  </a:lnTo>
                  <a:lnTo>
                    <a:pt x="1090333" y="2130044"/>
                  </a:lnTo>
                  <a:lnTo>
                    <a:pt x="1073543" y="2107717"/>
                  </a:lnTo>
                  <a:lnTo>
                    <a:pt x="1057402" y="2084781"/>
                  </a:lnTo>
                  <a:lnTo>
                    <a:pt x="1041869" y="2061210"/>
                  </a:lnTo>
                  <a:lnTo>
                    <a:pt x="1082167" y="2403068"/>
                  </a:lnTo>
                  <a:lnTo>
                    <a:pt x="1137450" y="2403068"/>
                  </a:lnTo>
                  <a:close/>
                </a:path>
              </a:pathLst>
            </a:custGeom>
            <a:solidFill>
              <a:srgbClr val="0941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7389844" y="10161921"/>
              <a:ext cx="70020" cy="125078"/>
            </a:xfrm>
            <a:prstGeom prst="rect">
              <a:avLst/>
            </a:prstGeom>
          </p:spPr>
        </p:pic>
        <p:sp>
          <p:nvSpPr>
            <p:cNvPr id="13" name="object 13"/>
            <p:cNvSpPr/>
            <p:nvPr/>
          </p:nvSpPr>
          <p:spPr>
            <a:xfrm>
              <a:off x="17114127" y="7599235"/>
              <a:ext cx="1174115" cy="2687955"/>
            </a:xfrm>
            <a:custGeom>
              <a:avLst/>
              <a:gdLst/>
              <a:ahLst/>
              <a:cxnLst/>
              <a:rect l="l" t="t" r="r" b="b"/>
              <a:pathLst>
                <a:path w="1174115" h="2687954">
                  <a:moveTo>
                    <a:pt x="171869" y="1212938"/>
                  </a:moveTo>
                  <a:lnTo>
                    <a:pt x="52006" y="196176"/>
                  </a:lnTo>
                  <a:lnTo>
                    <a:pt x="12915" y="216712"/>
                  </a:lnTo>
                  <a:lnTo>
                    <a:pt x="0" y="223862"/>
                  </a:lnTo>
                  <a:lnTo>
                    <a:pt x="123583" y="1272247"/>
                  </a:lnTo>
                  <a:lnTo>
                    <a:pt x="135166" y="1256982"/>
                  </a:lnTo>
                  <a:lnTo>
                    <a:pt x="147040" y="1242047"/>
                  </a:lnTo>
                  <a:lnTo>
                    <a:pt x="159258" y="1227391"/>
                  </a:lnTo>
                  <a:lnTo>
                    <a:pt x="171869" y="1212938"/>
                  </a:lnTo>
                  <a:close/>
                </a:path>
                <a:path w="1174115" h="2687954">
                  <a:moveTo>
                    <a:pt x="321538" y="1075893"/>
                  </a:moveTo>
                  <a:lnTo>
                    <a:pt x="209588" y="126187"/>
                  </a:lnTo>
                  <a:lnTo>
                    <a:pt x="196405" y="131241"/>
                  </a:lnTo>
                  <a:lnTo>
                    <a:pt x="183172" y="136563"/>
                  </a:lnTo>
                  <a:lnTo>
                    <a:pt x="156794" y="147345"/>
                  </a:lnTo>
                  <a:lnTo>
                    <a:pt x="270941" y="1115580"/>
                  </a:lnTo>
                  <a:lnTo>
                    <a:pt x="283438" y="1105420"/>
                  </a:lnTo>
                  <a:lnTo>
                    <a:pt x="295986" y="1095349"/>
                  </a:lnTo>
                  <a:lnTo>
                    <a:pt x="308673" y="1085481"/>
                  </a:lnTo>
                  <a:lnTo>
                    <a:pt x="321538" y="1075893"/>
                  </a:lnTo>
                  <a:close/>
                </a:path>
                <a:path w="1174115" h="2687954">
                  <a:moveTo>
                    <a:pt x="470598" y="2687764"/>
                  </a:moveTo>
                  <a:lnTo>
                    <a:pt x="469938" y="2687459"/>
                  </a:lnTo>
                  <a:lnTo>
                    <a:pt x="455396" y="2680246"/>
                  </a:lnTo>
                  <a:lnTo>
                    <a:pt x="456285" y="2687764"/>
                  </a:lnTo>
                  <a:lnTo>
                    <a:pt x="470598" y="2687764"/>
                  </a:lnTo>
                  <a:close/>
                </a:path>
                <a:path w="1174115" h="2687954">
                  <a:moveTo>
                    <a:pt x="476478" y="983564"/>
                  </a:moveTo>
                  <a:lnTo>
                    <a:pt x="369023" y="72021"/>
                  </a:lnTo>
                  <a:lnTo>
                    <a:pt x="328930" y="83972"/>
                  </a:lnTo>
                  <a:lnTo>
                    <a:pt x="315658" y="88265"/>
                  </a:lnTo>
                  <a:lnTo>
                    <a:pt x="424345" y="1010158"/>
                  </a:lnTo>
                  <a:lnTo>
                    <a:pt x="437222" y="1003274"/>
                  </a:lnTo>
                  <a:lnTo>
                    <a:pt x="450164" y="996480"/>
                  </a:lnTo>
                  <a:lnTo>
                    <a:pt x="463232" y="989876"/>
                  </a:lnTo>
                  <a:lnTo>
                    <a:pt x="476478" y="983564"/>
                  </a:lnTo>
                  <a:close/>
                </a:path>
                <a:path w="1174115" h="2687954">
                  <a:moveTo>
                    <a:pt x="635406" y="925029"/>
                  </a:moveTo>
                  <a:lnTo>
                    <a:pt x="530263" y="33108"/>
                  </a:lnTo>
                  <a:lnTo>
                    <a:pt x="516826" y="35928"/>
                  </a:lnTo>
                  <a:lnTo>
                    <a:pt x="489737" y="41389"/>
                  </a:lnTo>
                  <a:lnTo>
                    <a:pt x="476262" y="43903"/>
                  </a:lnTo>
                  <a:lnTo>
                    <a:pt x="581990" y="940727"/>
                  </a:lnTo>
                  <a:lnTo>
                    <a:pt x="608469" y="932700"/>
                  </a:lnTo>
                  <a:lnTo>
                    <a:pt x="621855" y="928789"/>
                  </a:lnTo>
                  <a:lnTo>
                    <a:pt x="635406" y="925029"/>
                  </a:lnTo>
                  <a:close/>
                </a:path>
                <a:path w="1174115" h="2687954">
                  <a:moveTo>
                    <a:pt x="749719" y="902550"/>
                  </a:moveTo>
                  <a:lnTo>
                    <a:pt x="645096" y="15087"/>
                  </a:lnTo>
                  <a:lnTo>
                    <a:pt x="638797" y="15824"/>
                  </a:lnTo>
                  <a:lnTo>
                    <a:pt x="743407" y="903300"/>
                  </a:lnTo>
                  <a:lnTo>
                    <a:pt x="749719" y="902550"/>
                  </a:lnTo>
                  <a:close/>
                </a:path>
                <a:path w="1174115" h="2687954">
                  <a:moveTo>
                    <a:pt x="798906" y="896759"/>
                  </a:moveTo>
                  <a:lnTo>
                    <a:pt x="694232" y="8813"/>
                  </a:lnTo>
                  <a:lnTo>
                    <a:pt x="686663" y="9702"/>
                  </a:lnTo>
                  <a:lnTo>
                    <a:pt x="672795" y="11341"/>
                  </a:lnTo>
                  <a:lnTo>
                    <a:pt x="665226" y="12230"/>
                  </a:lnTo>
                  <a:lnTo>
                    <a:pt x="665238" y="12369"/>
                  </a:lnTo>
                  <a:lnTo>
                    <a:pt x="651357" y="13995"/>
                  </a:lnTo>
                  <a:lnTo>
                    <a:pt x="651383" y="14211"/>
                  </a:lnTo>
                  <a:lnTo>
                    <a:pt x="645083" y="14960"/>
                  </a:lnTo>
                  <a:lnTo>
                    <a:pt x="645096" y="15087"/>
                  </a:lnTo>
                  <a:lnTo>
                    <a:pt x="749693" y="902322"/>
                  </a:lnTo>
                  <a:lnTo>
                    <a:pt x="755992" y="901573"/>
                  </a:lnTo>
                  <a:lnTo>
                    <a:pt x="769861" y="899833"/>
                  </a:lnTo>
                  <a:lnTo>
                    <a:pt x="777417" y="898906"/>
                  </a:lnTo>
                  <a:lnTo>
                    <a:pt x="791298" y="897394"/>
                  </a:lnTo>
                  <a:lnTo>
                    <a:pt x="791337" y="897648"/>
                  </a:lnTo>
                  <a:lnTo>
                    <a:pt x="798906" y="896759"/>
                  </a:lnTo>
                  <a:close/>
                </a:path>
                <a:path w="1174115" h="2687954">
                  <a:moveTo>
                    <a:pt x="963739" y="896823"/>
                  </a:moveTo>
                  <a:lnTo>
                    <a:pt x="858012" y="0"/>
                  </a:lnTo>
                  <a:lnTo>
                    <a:pt x="844346" y="139"/>
                  </a:lnTo>
                  <a:lnTo>
                    <a:pt x="830643" y="533"/>
                  </a:lnTo>
                  <a:lnTo>
                    <a:pt x="802919" y="1524"/>
                  </a:lnTo>
                  <a:lnTo>
                    <a:pt x="908062" y="893445"/>
                  </a:lnTo>
                  <a:lnTo>
                    <a:pt x="922121" y="893953"/>
                  </a:lnTo>
                  <a:lnTo>
                    <a:pt x="936053" y="894702"/>
                  </a:lnTo>
                  <a:lnTo>
                    <a:pt x="949909" y="895654"/>
                  </a:lnTo>
                  <a:lnTo>
                    <a:pt x="963739" y="896823"/>
                  </a:lnTo>
                  <a:close/>
                </a:path>
                <a:path w="1174115" h="2687954">
                  <a:moveTo>
                    <a:pt x="1133208" y="927696"/>
                  </a:moveTo>
                  <a:lnTo>
                    <a:pt x="1024458" y="5257"/>
                  </a:lnTo>
                  <a:lnTo>
                    <a:pt x="996810" y="3327"/>
                  </a:lnTo>
                  <a:lnTo>
                    <a:pt x="982853" y="2463"/>
                  </a:lnTo>
                  <a:lnTo>
                    <a:pt x="968781" y="1866"/>
                  </a:lnTo>
                  <a:lnTo>
                    <a:pt x="1076312" y="913955"/>
                  </a:lnTo>
                  <a:lnTo>
                    <a:pt x="1090676" y="917016"/>
                  </a:lnTo>
                  <a:lnTo>
                    <a:pt x="1104912" y="920394"/>
                  </a:lnTo>
                  <a:lnTo>
                    <a:pt x="1119085" y="923988"/>
                  </a:lnTo>
                  <a:lnTo>
                    <a:pt x="1133208" y="927696"/>
                  </a:lnTo>
                  <a:close/>
                </a:path>
                <a:path w="1174115" h="2687954">
                  <a:moveTo>
                    <a:pt x="1173861" y="23126"/>
                  </a:moveTo>
                  <a:lnTo>
                    <a:pt x="1164793" y="21666"/>
                  </a:lnTo>
                  <a:lnTo>
                    <a:pt x="1150696" y="19545"/>
                  </a:lnTo>
                  <a:lnTo>
                    <a:pt x="1136459" y="17475"/>
                  </a:lnTo>
                  <a:lnTo>
                    <a:pt x="1173861" y="334822"/>
                  </a:lnTo>
                  <a:lnTo>
                    <a:pt x="1173861" y="23126"/>
                  </a:lnTo>
                  <a:close/>
                </a:path>
              </a:pathLst>
            </a:custGeom>
            <a:solidFill>
              <a:srgbClr val="0941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11627267" y="8994231"/>
              <a:ext cx="2058035" cy="1292860"/>
            </a:xfrm>
            <a:custGeom>
              <a:avLst/>
              <a:gdLst/>
              <a:ahLst/>
              <a:cxnLst/>
              <a:rect l="l" t="t" r="r" b="b"/>
              <a:pathLst>
                <a:path w="2058034" h="1292859">
                  <a:moveTo>
                    <a:pt x="283311" y="1292767"/>
                  </a:moveTo>
                  <a:lnTo>
                    <a:pt x="34565" y="1292767"/>
                  </a:lnTo>
                  <a:lnTo>
                    <a:pt x="24752" y="1252842"/>
                  </a:lnTo>
                  <a:lnTo>
                    <a:pt x="15902" y="1208582"/>
                  </a:lnTo>
                  <a:lnTo>
                    <a:pt x="8991" y="1163986"/>
                  </a:lnTo>
                  <a:lnTo>
                    <a:pt x="4029" y="1119124"/>
                  </a:lnTo>
                  <a:lnTo>
                    <a:pt x="1029" y="1074064"/>
                  </a:lnTo>
                  <a:lnTo>
                    <a:pt x="0" y="1028875"/>
                  </a:lnTo>
                  <a:lnTo>
                    <a:pt x="952" y="983626"/>
                  </a:lnTo>
                  <a:lnTo>
                    <a:pt x="3897" y="938386"/>
                  </a:lnTo>
                  <a:lnTo>
                    <a:pt x="8846" y="893225"/>
                  </a:lnTo>
                  <a:lnTo>
                    <a:pt x="15809" y="848211"/>
                  </a:lnTo>
                  <a:lnTo>
                    <a:pt x="24796" y="803414"/>
                  </a:lnTo>
                  <a:lnTo>
                    <a:pt x="35819" y="758901"/>
                  </a:lnTo>
                  <a:lnTo>
                    <a:pt x="48889" y="714743"/>
                  </a:lnTo>
                  <a:lnTo>
                    <a:pt x="64015" y="671009"/>
                  </a:lnTo>
                  <a:lnTo>
                    <a:pt x="81208" y="627767"/>
                  </a:lnTo>
                  <a:lnTo>
                    <a:pt x="100480" y="585086"/>
                  </a:lnTo>
                  <a:lnTo>
                    <a:pt x="121841" y="543036"/>
                  </a:lnTo>
                  <a:lnTo>
                    <a:pt x="145301" y="501685"/>
                  </a:lnTo>
                  <a:lnTo>
                    <a:pt x="170872" y="461102"/>
                  </a:lnTo>
                  <a:lnTo>
                    <a:pt x="198568" y="421352"/>
                  </a:lnTo>
                  <a:lnTo>
                    <a:pt x="228062" y="382935"/>
                  </a:lnTo>
                  <a:lnTo>
                    <a:pt x="259001" y="346281"/>
                  </a:lnTo>
                  <a:lnTo>
                    <a:pt x="291312" y="311405"/>
                  </a:lnTo>
                  <a:lnTo>
                    <a:pt x="324924" y="278318"/>
                  </a:lnTo>
                  <a:lnTo>
                    <a:pt x="359770" y="247032"/>
                  </a:lnTo>
                  <a:lnTo>
                    <a:pt x="395780" y="217557"/>
                  </a:lnTo>
                  <a:lnTo>
                    <a:pt x="432885" y="189903"/>
                  </a:lnTo>
                  <a:lnTo>
                    <a:pt x="471016" y="164081"/>
                  </a:lnTo>
                  <a:lnTo>
                    <a:pt x="510104" y="140103"/>
                  </a:lnTo>
                  <a:lnTo>
                    <a:pt x="550080" y="117978"/>
                  </a:lnTo>
                  <a:lnTo>
                    <a:pt x="590875" y="97717"/>
                  </a:lnTo>
                  <a:lnTo>
                    <a:pt x="632420" y="79331"/>
                  </a:lnTo>
                  <a:lnTo>
                    <a:pt x="674646" y="62831"/>
                  </a:lnTo>
                  <a:lnTo>
                    <a:pt x="717484" y="48227"/>
                  </a:lnTo>
                  <a:lnTo>
                    <a:pt x="760865" y="35531"/>
                  </a:lnTo>
                  <a:lnTo>
                    <a:pt x="778096" y="31296"/>
                  </a:lnTo>
                  <a:lnTo>
                    <a:pt x="390152" y="561532"/>
                  </a:lnTo>
                  <a:lnTo>
                    <a:pt x="362899" y="601232"/>
                  </a:lnTo>
                  <a:lnTo>
                    <a:pt x="338381" y="642000"/>
                  </a:lnTo>
                  <a:lnTo>
                    <a:pt x="316580" y="683719"/>
                  </a:lnTo>
                  <a:lnTo>
                    <a:pt x="297478" y="726274"/>
                  </a:lnTo>
                  <a:lnTo>
                    <a:pt x="281058" y="769547"/>
                  </a:lnTo>
                  <a:lnTo>
                    <a:pt x="267300" y="813422"/>
                  </a:lnTo>
                  <a:lnTo>
                    <a:pt x="256187" y="857783"/>
                  </a:lnTo>
                  <a:lnTo>
                    <a:pt x="247701" y="902512"/>
                  </a:lnTo>
                  <a:lnTo>
                    <a:pt x="241824" y="947494"/>
                  </a:lnTo>
                  <a:lnTo>
                    <a:pt x="238537" y="992612"/>
                  </a:lnTo>
                  <a:lnTo>
                    <a:pt x="237823" y="1037748"/>
                  </a:lnTo>
                  <a:lnTo>
                    <a:pt x="239663" y="1082787"/>
                  </a:lnTo>
                  <a:lnTo>
                    <a:pt x="244040" y="1127612"/>
                  </a:lnTo>
                  <a:lnTo>
                    <a:pt x="250936" y="1172107"/>
                  </a:lnTo>
                  <a:lnTo>
                    <a:pt x="260331" y="1216154"/>
                  </a:lnTo>
                  <a:lnTo>
                    <a:pt x="272209" y="1259637"/>
                  </a:lnTo>
                  <a:lnTo>
                    <a:pt x="283311" y="1292767"/>
                  </a:lnTo>
                  <a:close/>
                </a:path>
                <a:path w="2058034" h="1292859">
                  <a:moveTo>
                    <a:pt x="2023201" y="1292767"/>
                  </a:moveTo>
                  <a:lnTo>
                    <a:pt x="1774700" y="1292767"/>
                  </a:lnTo>
                  <a:lnTo>
                    <a:pt x="1776504" y="1288014"/>
                  </a:lnTo>
                  <a:lnTo>
                    <a:pt x="1790261" y="1244139"/>
                  </a:lnTo>
                  <a:lnTo>
                    <a:pt x="1801374" y="1199778"/>
                  </a:lnTo>
                  <a:lnTo>
                    <a:pt x="1809860" y="1155049"/>
                  </a:lnTo>
                  <a:lnTo>
                    <a:pt x="1815738" y="1110067"/>
                  </a:lnTo>
                  <a:lnTo>
                    <a:pt x="1819024" y="1064950"/>
                  </a:lnTo>
                  <a:lnTo>
                    <a:pt x="1819738" y="1019813"/>
                  </a:lnTo>
                  <a:lnTo>
                    <a:pt x="1817898" y="974774"/>
                  </a:lnTo>
                  <a:lnTo>
                    <a:pt x="1813521" y="929949"/>
                  </a:lnTo>
                  <a:lnTo>
                    <a:pt x="1806626" y="885455"/>
                  </a:lnTo>
                  <a:lnTo>
                    <a:pt x="1797230" y="841408"/>
                  </a:lnTo>
                  <a:lnTo>
                    <a:pt x="1785352" y="797924"/>
                  </a:lnTo>
                  <a:lnTo>
                    <a:pt x="1771010" y="755121"/>
                  </a:lnTo>
                  <a:lnTo>
                    <a:pt x="1754221" y="713115"/>
                  </a:lnTo>
                  <a:lnTo>
                    <a:pt x="1735005" y="672022"/>
                  </a:lnTo>
                  <a:lnTo>
                    <a:pt x="1713378" y="631959"/>
                  </a:lnTo>
                  <a:lnTo>
                    <a:pt x="1689360" y="593043"/>
                  </a:lnTo>
                  <a:lnTo>
                    <a:pt x="1662967" y="555390"/>
                  </a:lnTo>
                  <a:lnTo>
                    <a:pt x="1634219" y="519116"/>
                  </a:lnTo>
                  <a:lnTo>
                    <a:pt x="1603133" y="484339"/>
                  </a:lnTo>
                  <a:lnTo>
                    <a:pt x="1569727" y="451175"/>
                  </a:lnTo>
                  <a:lnTo>
                    <a:pt x="1534020" y="419741"/>
                  </a:lnTo>
                  <a:lnTo>
                    <a:pt x="1496029" y="390152"/>
                  </a:lnTo>
                  <a:lnTo>
                    <a:pt x="1456329" y="362899"/>
                  </a:lnTo>
                  <a:lnTo>
                    <a:pt x="1415562" y="338381"/>
                  </a:lnTo>
                  <a:lnTo>
                    <a:pt x="1373842" y="316580"/>
                  </a:lnTo>
                  <a:lnTo>
                    <a:pt x="1331287" y="297478"/>
                  </a:lnTo>
                  <a:lnTo>
                    <a:pt x="1288014" y="281058"/>
                  </a:lnTo>
                  <a:lnTo>
                    <a:pt x="1244139" y="267300"/>
                  </a:lnTo>
                  <a:lnTo>
                    <a:pt x="1199778" y="256187"/>
                  </a:lnTo>
                  <a:lnTo>
                    <a:pt x="1155049" y="247701"/>
                  </a:lnTo>
                  <a:lnTo>
                    <a:pt x="1110067" y="241824"/>
                  </a:lnTo>
                  <a:lnTo>
                    <a:pt x="1064950" y="238537"/>
                  </a:lnTo>
                  <a:lnTo>
                    <a:pt x="1019813" y="237823"/>
                  </a:lnTo>
                  <a:lnTo>
                    <a:pt x="974774" y="239663"/>
                  </a:lnTo>
                  <a:lnTo>
                    <a:pt x="929949" y="244040"/>
                  </a:lnTo>
                  <a:lnTo>
                    <a:pt x="885455" y="250936"/>
                  </a:lnTo>
                  <a:lnTo>
                    <a:pt x="841408" y="260331"/>
                  </a:lnTo>
                  <a:lnTo>
                    <a:pt x="797924" y="272210"/>
                  </a:lnTo>
                  <a:lnTo>
                    <a:pt x="755121" y="286552"/>
                  </a:lnTo>
                  <a:lnTo>
                    <a:pt x="713115" y="303340"/>
                  </a:lnTo>
                  <a:lnTo>
                    <a:pt x="672022" y="322557"/>
                  </a:lnTo>
                  <a:lnTo>
                    <a:pt x="631959" y="344183"/>
                  </a:lnTo>
                  <a:lnTo>
                    <a:pt x="593043" y="368202"/>
                  </a:lnTo>
                  <a:lnTo>
                    <a:pt x="555390" y="394594"/>
                  </a:lnTo>
                  <a:lnTo>
                    <a:pt x="519116" y="423342"/>
                  </a:lnTo>
                  <a:lnTo>
                    <a:pt x="484339" y="454428"/>
                  </a:lnTo>
                  <a:lnTo>
                    <a:pt x="451175" y="487834"/>
                  </a:lnTo>
                  <a:lnTo>
                    <a:pt x="419741" y="523541"/>
                  </a:lnTo>
                  <a:lnTo>
                    <a:pt x="390152" y="561532"/>
                  </a:lnTo>
                  <a:lnTo>
                    <a:pt x="778096" y="31296"/>
                  </a:lnTo>
                  <a:lnTo>
                    <a:pt x="848979" y="15902"/>
                  </a:lnTo>
                  <a:lnTo>
                    <a:pt x="893575" y="8991"/>
                  </a:lnTo>
                  <a:lnTo>
                    <a:pt x="938437" y="4029"/>
                  </a:lnTo>
                  <a:lnTo>
                    <a:pt x="983497" y="1029"/>
                  </a:lnTo>
                  <a:lnTo>
                    <a:pt x="1028686" y="0"/>
                  </a:lnTo>
                  <a:lnTo>
                    <a:pt x="1073935" y="952"/>
                  </a:lnTo>
                  <a:lnTo>
                    <a:pt x="1119175" y="3897"/>
                  </a:lnTo>
                  <a:lnTo>
                    <a:pt x="1164336" y="8846"/>
                  </a:lnTo>
                  <a:lnTo>
                    <a:pt x="1209350" y="15809"/>
                  </a:lnTo>
                  <a:lnTo>
                    <a:pt x="1254148" y="24796"/>
                  </a:lnTo>
                  <a:lnTo>
                    <a:pt x="1298660" y="35819"/>
                  </a:lnTo>
                  <a:lnTo>
                    <a:pt x="1342818" y="48889"/>
                  </a:lnTo>
                  <a:lnTo>
                    <a:pt x="1386552" y="64015"/>
                  </a:lnTo>
                  <a:lnTo>
                    <a:pt x="1429795" y="81208"/>
                  </a:lnTo>
                  <a:lnTo>
                    <a:pt x="1472475" y="100480"/>
                  </a:lnTo>
                  <a:lnTo>
                    <a:pt x="1514526" y="121841"/>
                  </a:lnTo>
                  <a:lnTo>
                    <a:pt x="1555876" y="145301"/>
                  </a:lnTo>
                  <a:lnTo>
                    <a:pt x="1596459" y="170872"/>
                  </a:lnTo>
                  <a:lnTo>
                    <a:pt x="1636204" y="198563"/>
                  </a:lnTo>
                  <a:lnTo>
                    <a:pt x="1674626" y="228062"/>
                  </a:lnTo>
                  <a:lnTo>
                    <a:pt x="1711281" y="259001"/>
                  </a:lnTo>
                  <a:lnTo>
                    <a:pt x="1746157" y="291312"/>
                  </a:lnTo>
                  <a:lnTo>
                    <a:pt x="1779243" y="324924"/>
                  </a:lnTo>
                  <a:lnTo>
                    <a:pt x="1810529" y="359770"/>
                  </a:lnTo>
                  <a:lnTo>
                    <a:pt x="1840004" y="395780"/>
                  </a:lnTo>
                  <a:lnTo>
                    <a:pt x="1867658" y="432885"/>
                  </a:lnTo>
                  <a:lnTo>
                    <a:pt x="1893480" y="471016"/>
                  </a:lnTo>
                  <a:lnTo>
                    <a:pt x="1917459" y="510104"/>
                  </a:lnTo>
                  <a:lnTo>
                    <a:pt x="1939584" y="550080"/>
                  </a:lnTo>
                  <a:lnTo>
                    <a:pt x="1959845" y="590875"/>
                  </a:lnTo>
                  <a:lnTo>
                    <a:pt x="1978230" y="632420"/>
                  </a:lnTo>
                  <a:lnTo>
                    <a:pt x="1994730" y="674646"/>
                  </a:lnTo>
                  <a:lnTo>
                    <a:pt x="2009334" y="717484"/>
                  </a:lnTo>
                  <a:lnTo>
                    <a:pt x="2022031" y="760865"/>
                  </a:lnTo>
                  <a:lnTo>
                    <a:pt x="2032809" y="804720"/>
                  </a:lnTo>
                  <a:lnTo>
                    <a:pt x="2041660" y="848979"/>
                  </a:lnTo>
                  <a:lnTo>
                    <a:pt x="2048571" y="893575"/>
                  </a:lnTo>
                  <a:lnTo>
                    <a:pt x="2053532" y="938437"/>
                  </a:lnTo>
                  <a:lnTo>
                    <a:pt x="2056532" y="983497"/>
                  </a:lnTo>
                  <a:lnTo>
                    <a:pt x="2057562" y="1028686"/>
                  </a:lnTo>
                  <a:lnTo>
                    <a:pt x="2056609" y="1073935"/>
                  </a:lnTo>
                  <a:lnTo>
                    <a:pt x="2053664" y="1119175"/>
                  </a:lnTo>
                  <a:lnTo>
                    <a:pt x="2048715" y="1164336"/>
                  </a:lnTo>
                  <a:lnTo>
                    <a:pt x="2041752" y="1209350"/>
                  </a:lnTo>
                  <a:lnTo>
                    <a:pt x="2032765" y="1254148"/>
                  </a:lnTo>
                  <a:lnTo>
                    <a:pt x="2023201" y="12927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7" name="Título 16">
            <a:extLst>
              <a:ext uri="{FF2B5EF4-FFF2-40B4-BE49-F238E27FC236}">
                <a16:creationId xmlns:a16="http://schemas.microsoft.com/office/drawing/2014/main" id="{CEFBA8F2-F505-2124-C0EC-53A5D3B1A51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10613" y="3836776"/>
            <a:ext cx="16687800" cy="1846659"/>
          </a:xfrm>
        </p:spPr>
        <p:txBody>
          <a:bodyPr/>
          <a:lstStyle/>
          <a:p>
            <a:pPr algn="ctr"/>
            <a:r>
              <a:rPr lang="pt-BR" sz="4800" b="1" dirty="0">
                <a:solidFill>
                  <a:schemeClr val="bg1"/>
                </a:solidFill>
                <a:effectLst/>
                <a:latin typeface="Inter"/>
              </a:rPr>
              <a:t>Palestra NBCTG 1000,1001 e 1002  </a:t>
            </a:r>
            <a:br>
              <a:rPr lang="pt-BR" sz="4800" b="1" dirty="0">
                <a:solidFill>
                  <a:schemeClr val="bg1"/>
                </a:solidFill>
                <a:effectLst/>
                <a:latin typeface="Inter"/>
              </a:rPr>
            </a:br>
            <a:r>
              <a:rPr lang="pt-BR" sz="4800" b="1" dirty="0">
                <a:solidFill>
                  <a:schemeClr val="bg1"/>
                </a:solidFill>
                <a:effectLst/>
                <a:latin typeface="Inter"/>
              </a:rPr>
              <a:t>Divergências e Pontos de Atenção</a:t>
            </a:r>
            <a:br>
              <a:rPr lang="pt-BR" sz="4400" b="0" dirty="0">
                <a:solidFill>
                  <a:srgbClr val="FFFFFF"/>
                </a:solidFill>
                <a:effectLst/>
                <a:highlight>
                  <a:srgbClr val="333333"/>
                </a:highlight>
                <a:latin typeface="Inter"/>
              </a:rPr>
            </a:br>
            <a:br>
              <a:rPr lang="pt-BR" sz="1200" dirty="0">
                <a:effectLst/>
              </a:rPr>
            </a:br>
            <a:endParaRPr lang="pt-BR" sz="1200" dirty="0">
              <a:effectLst/>
            </a:endParaRPr>
          </a:p>
        </p:txBody>
      </p:sp>
      <p:sp>
        <p:nvSpPr>
          <p:cNvPr id="18" name="Subtítulo 17">
            <a:extLst>
              <a:ext uri="{FF2B5EF4-FFF2-40B4-BE49-F238E27FC236}">
                <a16:creationId xmlns:a16="http://schemas.microsoft.com/office/drawing/2014/main" id="{B739223D-DF98-BBA5-E769-2476F282E02F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1219200" y="7381101"/>
            <a:ext cx="9067800" cy="430887"/>
          </a:xfrm>
        </p:spPr>
        <p:txBody>
          <a:bodyPr/>
          <a:lstStyle/>
          <a:p>
            <a:r>
              <a:rPr lang="pt-BR" sz="2800" dirty="0">
                <a:solidFill>
                  <a:schemeClr val="bg1"/>
                </a:solidFill>
              </a:rPr>
              <a:t>Facilitadora: CARLA CRISTINA TASSO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02244" y="0"/>
            <a:ext cx="3390899" cy="302833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9800549"/>
            <a:ext cx="18288000" cy="487045"/>
          </a:xfrm>
          <a:custGeom>
            <a:avLst/>
            <a:gdLst/>
            <a:ahLst/>
            <a:cxnLst/>
            <a:rect l="l" t="t" r="r" b="b"/>
            <a:pathLst>
              <a:path w="18288000" h="487045">
                <a:moveTo>
                  <a:pt x="18287998" y="486450"/>
                </a:moveTo>
                <a:lnTo>
                  <a:pt x="0" y="486450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486450"/>
                </a:lnTo>
                <a:close/>
              </a:path>
            </a:pathLst>
          </a:custGeom>
          <a:solidFill>
            <a:srgbClr val="094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ítulo 5">
            <a:extLst>
              <a:ext uri="{FF2B5EF4-FFF2-40B4-BE49-F238E27FC236}">
                <a16:creationId xmlns:a16="http://schemas.microsoft.com/office/drawing/2014/main" id="{EA2DD6BC-CA70-0EBF-85C1-F56D1995C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35" y="1498399"/>
            <a:ext cx="16977507" cy="4062651"/>
          </a:xfrm>
        </p:spPr>
        <p:txBody>
          <a:bodyPr/>
          <a:lstStyle/>
          <a:p>
            <a:pPr algn="ctr"/>
            <a:r>
              <a:rPr lang="pt-BR" sz="6600" dirty="0"/>
              <a:t>NORMAS CONTÁBEIS ATUAIS</a:t>
            </a:r>
            <a:br>
              <a:rPr lang="pt-BR" sz="6600" dirty="0"/>
            </a:br>
            <a:r>
              <a:rPr lang="pt-BR" sz="6600" b="1" spc="576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Demonstrações contábeis </a:t>
            </a:r>
            <a:br>
              <a:rPr lang="pt-BR" sz="6600" b="1" spc="576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pt-BR" sz="6600" b="1" spc="576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O que muda?</a:t>
            </a:r>
            <a:br>
              <a:rPr lang="pt-BR" sz="6600" b="1" spc="576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pt-BR" sz="6600" dirty="0">
                <a:solidFill>
                  <a:schemeClr val="tx1"/>
                </a:solidFill>
                <a:latin typeface="+mn-lt"/>
              </a:rPr>
              <a:t> </a:t>
            </a:r>
          </a:p>
        </p:txBody>
      </p:sp>
      <p:pic>
        <p:nvPicPr>
          <p:cNvPr id="4" name="Picture 2" descr="O que são Demonstrações Contábeis e qual sua importância?">
            <a:extLst>
              <a:ext uri="{FF2B5EF4-FFF2-40B4-BE49-F238E27FC236}">
                <a16:creationId xmlns:a16="http://schemas.microsoft.com/office/drawing/2014/main" id="{735DE26B-7812-C0E2-F70E-4CFB7C7F0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199" y="5143500"/>
            <a:ext cx="5997147" cy="38816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28201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02244" y="0"/>
            <a:ext cx="3390899" cy="302833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9800549"/>
            <a:ext cx="18288000" cy="487045"/>
          </a:xfrm>
          <a:custGeom>
            <a:avLst/>
            <a:gdLst/>
            <a:ahLst/>
            <a:cxnLst/>
            <a:rect l="l" t="t" r="r" b="b"/>
            <a:pathLst>
              <a:path w="18288000" h="487045">
                <a:moveTo>
                  <a:pt x="18287998" y="486450"/>
                </a:moveTo>
                <a:lnTo>
                  <a:pt x="0" y="486450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486450"/>
                </a:lnTo>
                <a:close/>
              </a:path>
            </a:pathLst>
          </a:custGeom>
          <a:solidFill>
            <a:srgbClr val="094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5595F591-0205-EA53-E42B-C46C2F43104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2FDDA08-DDC8-49C3-30F4-87A06D511D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4857" y="2353717"/>
            <a:ext cx="16875245" cy="7106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016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02244" y="0"/>
            <a:ext cx="3390899" cy="302833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9800549"/>
            <a:ext cx="18288000" cy="487045"/>
          </a:xfrm>
          <a:custGeom>
            <a:avLst/>
            <a:gdLst/>
            <a:ahLst/>
            <a:cxnLst/>
            <a:rect l="l" t="t" r="r" b="b"/>
            <a:pathLst>
              <a:path w="18288000" h="487045">
                <a:moveTo>
                  <a:pt x="18287998" y="486450"/>
                </a:moveTo>
                <a:lnTo>
                  <a:pt x="0" y="486450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486450"/>
                </a:lnTo>
                <a:close/>
              </a:path>
            </a:pathLst>
          </a:custGeom>
          <a:solidFill>
            <a:srgbClr val="094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ítulo 5">
            <a:extLst>
              <a:ext uri="{FF2B5EF4-FFF2-40B4-BE49-F238E27FC236}">
                <a16:creationId xmlns:a16="http://schemas.microsoft.com/office/drawing/2014/main" id="{EA2DD6BC-CA70-0EBF-85C1-F56D1995C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491" y="295477"/>
            <a:ext cx="12982696" cy="1697452"/>
          </a:xfrm>
        </p:spPr>
        <p:txBody>
          <a:bodyPr/>
          <a:lstStyle/>
          <a:p>
            <a:pPr algn="ctr">
              <a:lnSpc>
                <a:spcPts val="6929"/>
              </a:lnSpc>
            </a:pPr>
            <a:r>
              <a:rPr lang="pt-BR" sz="4400" b="1" cap="all" spc="576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Principais Mudanças nas políticas contábeis - </a:t>
            </a:r>
            <a:r>
              <a:rPr lang="pt-BR" sz="4400" b="1" cap="all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MICROENTIDADES – NBC TG 1002</a:t>
            </a:r>
          </a:p>
        </p:txBody>
      </p:sp>
      <p:sp>
        <p:nvSpPr>
          <p:cNvPr id="9" name="Espaço Reservado para Texto 6">
            <a:extLst>
              <a:ext uri="{FF2B5EF4-FFF2-40B4-BE49-F238E27FC236}">
                <a16:creationId xmlns:a16="http://schemas.microsoft.com/office/drawing/2014/main" id="{4CA52C03-307D-09A5-856F-D6E60AF88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36" y="2324100"/>
            <a:ext cx="17567564" cy="7315199"/>
          </a:xfrm>
        </p:spPr>
        <p:txBody>
          <a:bodyPr/>
          <a:lstStyle/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000" dirty="0">
                <a:ea typeface="Calibri" panose="020F0502020204030204" pitchFamily="34" charset="0"/>
                <a:cs typeface="Arial" panose="020B0604020202020204" pitchFamily="34" charset="0"/>
              </a:rPr>
              <a:t>Ativos e passivos financeiros avaliados pelo custo amortizado</a:t>
            </a:r>
          </a:p>
          <a:p>
            <a:pPr marL="514350" indent="-5143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000" dirty="0">
                <a:ea typeface="Calibri" panose="020F0502020204030204" pitchFamily="34" charset="0"/>
                <a:cs typeface="Arial" panose="020B0604020202020204" pitchFamily="34" charset="0"/>
              </a:rPr>
              <a:t>Investimentos permanentes a custo</a:t>
            </a:r>
          </a:p>
          <a:p>
            <a:pPr marL="514350" indent="-5143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000" dirty="0">
                <a:ea typeface="Calibri" panose="020F0502020204030204" pitchFamily="34" charset="0"/>
                <a:cs typeface="Arial" panose="020B0604020202020204" pitchFamily="34" charset="0"/>
              </a:rPr>
              <a:t>Arrendamento mercantil sempre tratado como despesa</a:t>
            </a:r>
          </a:p>
          <a:p>
            <a:pPr marL="514350" indent="-5143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000" dirty="0">
                <a:ea typeface="Calibri" panose="020F0502020204030204" pitchFamily="34" charset="0"/>
                <a:cs typeface="Arial" panose="020B0604020202020204" pitchFamily="34" charset="0"/>
              </a:rPr>
              <a:t>Ativo intangível amortizado em até 5 anos</a:t>
            </a:r>
          </a:p>
          <a:p>
            <a:pPr marL="514350" indent="-5143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000" dirty="0">
                <a:ea typeface="Calibri" panose="020F0502020204030204" pitchFamily="34" charset="0"/>
                <a:cs typeface="Arial" panose="020B0604020202020204" pitchFamily="34" charset="0"/>
              </a:rPr>
              <a:t>Impostos diferidos usualmente não são reconhecidos</a:t>
            </a:r>
          </a:p>
          <a:p>
            <a:pPr marL="514350" indent="-5143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000" dirty="0">
                <a:ea typeface="Calibri" panose="020F0502020204030204" pitchFamily="34" charset="0"/>
                <a:cs typeface="Arial" panose="020B0604020202020204" pitchFamily="34" charset="0"/>
              </a:rPr>
              <a:t>Expediente para mudança de norma, muda ou retorna no terceiro ano</a:t>
            </a:r>
          </a:p>
          <a:p>
            <a:pPr marL="514350" indent="-5143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000" dirty="0">
                <a:ea typeface="Calibri" panose="020F0502020204030204" pitchFamily="34" charset="0"/>
                <a:cs typeface="Arial" panose="020B0604020202020204" pitchFamily="34" charset="0"/>
              </a:rPr>
              <a:t>Adoção inicial (</a:t>
            </a:r>
            <a:r>
              <a:rPr lang="pt-BR" sz="4000" dirty="0" err="1">
                <a:ea typeface="Calibri" panose="020F0502020204030204" pitchFamily="34" charset="0"/>
                <a:cs typeface="Arial" panose="020B0604020202020204" pitchFamily="34" charset="0"/>
              </a:rPr>
              <a:t>fresh</a:t>
            </a:r>
            <a:r>
              <a:rPr lang="pt-BR" sz="4000" dirty="0">
                <a:ea typeface="Calibri" panose="020F0502020204030204" pitchFamily="34" charset="0"/>
                <a:cs typeface="Arial" panose="020B0604020202020204" pitchFamily="34" charset="0"/>
              </a:rPr>
              <a:t> start)</a:t>
            </a:r>
          </a:p>
          <a:p>
            <a:pPr algn="just"/>
            <a:endParaRPr lang="pt-BR" sz="4000" dirty="0">
              <a:latin typeface="Clear Sans Thin" panose="020B0203030202020304" pitchFamily="34" charset="0"/>
              <a:ea typeface="Calibri" panose="020F0502020204030204" pitchFamily="34" charset="0"/>
              <a:cs typeface="Clear Sans Thin" panose="020B0203030202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2004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02244" y="0"/>
            <a:ext cx="3390899" cy="302833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9800549"/>
            <a:ext cx="18288000" cy="487045"/>
          </a:xfrm>
          <a:custGeom>
            <a:avLst/>
            <a:gdLst/>
            <a:ahLst/>
            <a:cxnLst/>
            <a:rect l="l" t="t" r="r" b="b"/>
            <a:pathLst>
              <a:path w="18288000" h="487045">
                <a:moveTo>
                  <a:pt x="18287998" y="486450"/>
                </a:moveTo>
                <a:lnTo>
                  <a:pt x="0" y="486450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486450"/>
                </a:lnTo>
                <a:close/>
              </a:path>
            </a:pathLst>
          </a:custGeom>
          <a:solidFill>
            <a:srgbClr val="094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ítulo 5">
            <a:extLst>
              <a:ext uri="{FF2B5EF4-FFF2-40B4-BE49-F238E27FC236}">
                <a16:creationId xmlns:a16="http://schemas.microsoft.com/office/drawing/2014/main" id="{EA2DD6BC-CA70-0EBF-85C1-F56D1995C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491" y="295477"/>
            <a:ext cx="12656128" cy="1697452"/>
          </a:xfrm>
        </p:spPr>
        <p:txBody>
          <a:bodyPr/>
          <a:lstStyle/>
          <a:p>
            <a:pPr algn="ctr">
              <a:lnSpc>
                <a:spcPts val="6929"/>
              </a:lnSpc>
            </a:pPr>
            <a:r>
              <a:rPr lang="pt-BR" sz="4400" b="1" cap="all" spc="576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Principais Mudanças nas políticas contábeis - </a:t>
            </a:r>
            <a:r>
              <a:rPr lang="pt-BR" sz="4400" b="1" cap="all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MICROENTIDADES – NBC TG 1002</a:t>
            </a:r>
          </a:p>
        </p:txBody>
      </p:sp>
      <p:sp>
        <p:nvSpPr>
          <p:cNvPr id="9" name="Espaço Reservado para Texto 6">
            <a:extLst>
              <a:ext uri="{FF2B5EF4-FFF2-40B4-BE49-F238E27FC236}">
                <a16:creationId xmlns:a16="http://schemas.microsoft.com/office/drawing/2014/main" id="{4CA52C03-307D-09A5-856F-D6E60AF88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36" y="2324100"/>
            <a:ext cx="17567564" cy="6078587"/>
          </a:xfrm>
        </p:spPr>
        <p:txBody>
          <a:bodyPr/>
          <a:lstStyle/>
          <a:p>
            <a:pPr marL="514350" indent="-5143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400" dirty="0">
                <a:latin typeface="Clear Sans Thin" panose="020B0203030202020304" pitchFamily="34" charset="0"/>
                <a:ea typeface="Calibri" panose="020F0502020204030204" pitchFamily="34" charset="0"/>
                <a:cs typeface="Clear Sans Thin" panose="020B0203030202020304" pitchFamily="34" charset="0"/>
              </a:rPr>
              <a:t>Fluxo de caixa sempre pelo método indireto</a:t>
            </a:r>
          </a:p>
          <a:p>
            <a:pPr marL="514350" indent="-5143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400" dirty="0">
                <a:latin typeface="Clear Sans Thin" panose="020B0203030202020304" pitchFamily="34" charset="0"/>
                <a:ea typeface="Calibri" panose="020F0502020204030204" pitchFamily="34" charset="0"/>
                <a:cs typeface="Clear Sans Thin" panose="020B0203030202020304" pitchFamily="34" charset="0"/>
              </a:rPr>
              <a:t>Ativos e passivos financeiros avaliados pelo custo amortizado, investimentos em ações de cias abertas podem ser avaliadas a mercado</a:t>
            </a:r>
          </a:p>
          <a:p>
            <a:pPr marL="514350" indent="-5143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400" dirty="0">
                <a:latin typeface="Clear Sans Thin" panose="020B0203030202020304" pitchFamily="34" charset="0"/>
                <a:ea typeface="Calibri" panose="020F0502020204030204" pitchFamily="34" charset="0"/>
                <a:cs typeface="Clear Sans Thin" panose="020B0203030202020304" pitchFamily="34" charset="0"/>
              </a:rPr>
              <a:t>Investimentos permanentes tratados por equivalência, controladas são consolidadas</a:t>
            </a:r>
          </a:p>
          <a:p>
            <a:pPr algn="just"/>
            <a:endParaRPr lang="pt-BR" sz="4000" dirty="0">
              <a:latin typeface="Clear Sans Thin" panose="020B0203030202020304" pitchFamily="34" charset="0"/>
              <a:ea typeface="Calibri" panose="020F0502020204030204" pitchFamily="34" charset="0"/>
              <a:cs typeface="Clear Sans Thin" panose="020B0203030202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96437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02244" y="0"/>
            <a:ext cx="3390899" cy="302833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9800549"/>
            <a:ext cx="18288000" cy="487045"/>
          </a:xfrm>
          <a:custGeom>
            <a:avLst/>
            <a:gdLst/>
            <a:ahLst/>
            <a:cxnLst/>
            <a:rect l="l" t="t" r="r" b="b"/>
            <a:pathLst>
              <a:path w="18288000" h="487045">
                <a:moveTo>
                  <a:pt x="18287998" y="486450"/>
                </a:moveTo>
                <a:lnTo>
                  <a:pt x="0" y="486450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486450"/>
                </a:lnTo>
                <a:close/>
              </a:path>
            </a:pathLst>
          </a:custGeom>
          <a:solidFill>
            <a:srgbClr val="094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ítulo 5">
            <a:extLst>
              <a:ext uri="{FF2B5EF4-FFF2-40B4-BE49-F238E27FC236}">
                <a16:creationId xmlns:a16="http://schemas.microsoft.com/office/drawing/2014/main" id="{EA2DD6BC-CA70-0EBF-85C1-F56D1995C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490" y="295477"/>
            <a:ext cx="13972310" cy="1697452"/>
          </a:xfrm>
        </p:spPr>
        <p:txBody>
          <a:bodyPr/>
          <a:lstStyle/>
          <a:p>
            <a:pPr algn="ctr">
              <a:lnSpc>
                <a:spcPts val="6929"/>
              </a:lnSpc>
            </a:pPr>
            <a:r>
              <a:rPr lang="pt-BR" sz="4400" b="1" cap="all" spc="576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Principais Mudanças nas políticas contábeis</a:t>
            </a:r>
            <a:r>
              <a:rPr lang="pt-BR" sz="4400" b="1" cap="all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– NBC TG 1001</a:t>
            </a:r>
          </a:p>
        </p:txBody>
      </p:sp>
      <p:sp>
        <p:nvSpPr>
          <p:cNvPr id="9" name="Espaço Reservado para Texto 6">
            <a:extLst>
              <a:ext uri="{FF2B5EF4-FFF2-40B4-BE49-F238E27FC236}">
                <a16:creationId xmlns:a16="http://schemas.microsoft.com/office/drawing/2014/main" id="{4CA52C03-307D-09A5-856F-D6E60AF88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36" y="2324100"/>
            <a:ext cx="17567564" cy="7402026"/>
          </a:xfrm>
        </p:spPr>
        <p:txBody>
          <a:bodyPr/>
          <a:lstStyle/>
          <a:p>
            <a:pPr marL="514350" indent="-5143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400" dirty="0">
                <a:latin typeface="Clear Sans Thin" panose="020B0203030202020304" pitchFamily="34" charset="0"/>
                <a:ea typeface="Calibri" panose="020F0502020204030204" pitchFamily="34" charset="0"/>
                <a:cs typeface="Clear Sans Thin" panose="020B0203030202020304" pitchFamily="34" charset="0"/>
              </a:rPr>
              <a:t>Previsão de combinação de negócios, ágio apurado amortizado em até 10 anos</a:t>
            </a:r>
          </a:p>
          <a:p>
            <a:pPr marL="514350" indent="-5143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400" dirty="0">
                <a:latin typeface="Clear Sans Thin" panose="020B0203030202020304" pitchFamily="34" charset="0"/>
                <a:ea typeface="Calibri" panose="020F0502020204030204" pitchFamily="34" charset="0"/>
                <a:cs typeface="Clear Sans Thin" panose="020B0203030202020304" pitchFamily="34" charset="0"/>
              </a:rPr>
              <a:t>Ativo intangível amortizado de 5 a 10 anos, a não ser que justificado</a:t>
            </a:r>
          </a:p>
          <a:p>
            <a:pPr marL="514350" indent="-5143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400" dirty="0">
                <a:latin typeface="Clear Sans Thin" panose="020B0203030202020304" pitchFamily="34" charset="0"/>
                <a:ea typeface="Calibri" panose="020F0502020204030204" pitchFamily="34" charset="0"/>
                <a:cs typeface="Clear Sans Thin" panose="020B0203030202020304" pitchFamily="34" charset="0"/>
              </a:rPr>
              <a:t>Arrendamento mercantil sempre tratado como despesa</a:t>
            </a:r>
          </a:p>
          <a:p>
            <a:pPr marL="514350" indent="-5143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400" dirty="0">
                <a:latin typeface="Clear Sans Thin" panose="020B0203030202020304" pitchFamily="34" charset="0"/>
                <a:ea typeface="Calibri" panose="020F0502020204030204" pitchFamily="34" charset="0"/>
                <a:cs typeface="Clear Sans Thin" panose="020B0203030202020304" pitchFamily="34" charset="0"/>
              </a:rPr>
              <a:t>Impostos diferidos são reconhecidos somente sobre prejuízos fiscais</a:t>
            </a:r>
          </a:p>
          <a:p>
            <a:pPr marL="514350" indent="-5143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400" dirty="0">
                <a:latin typeface="Clear Sans Thin" panose="020B0203030202020304" pitchFamily="34" charset="0"/>
                <a:ea typeface="Calibri" panose="020F0502020204030204" pitchFamily="34" charset="0"/>
                <a:cs typeface="Clear Sans Thin" panose="020B0203030202020304" pitchFamily="34" charset="0"/>
              </a:rPr>
              <a:t>Adoção inicial (</a:t>
            </a:r>
            <a:r>
              <a:rPr lang="pt-BR" sz="4400" dirty="0" err="1">
                <a:latin typeface="Clear Sans Thin" panose="020B0203030202020304" pitchFamily="34" charset="0"/>
                <a:ea typeface="Calibri" panose="020F0502020204030204" pitchFamily="34" charset="0"/>
                <a:cs typeface="Clear Sans Thin" panose="020B0203030202020304" pitchFamily="34" charset="0"/>
              </a:rPr>
              <a:t>fresh</a:t>
            </a:r>
            <a:r>
              <a:rPr lang="pt-BR" sz="4400" dirty="0">
                <a:latin typeface="Clear Sans Thin" panose="020B0203030202020304" pitchFamily="34" charset="0"/>
                <a:ea typeface="Calibri" panose="020F0502020204030204" pitchFamily="34" charset="0"/>
                <a:cs typeface="Clear Sans Thin" panose="020B0203030202020304" pitchFamily="34" charset="0"/>
              </a:rPr>
              <a:t> start)</a:t>
            </a:r>
          </a:p>
          <a:p>
            <a:pPr algn="just"/>
            <a:endParaRPr lang="pt-BR" sz="4000" dirty="0">
              <a:latin typeface="Clear Sans Thin" panose="020B0203030202020304" pitchFamily="34" charset="0"/>
              <a:ea typeface="Calibri" panose="020F0502020204030204" pitchFamily="34" charset="0"/>
              <a:cs typeface="Clear Sans Thin" panose="020B0203030202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83394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02244" y="0"/>
            <a:ext cx="3390899" cy="302833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9800549"/>
            <a:ext cx="18288000" cy="487045"/>
          </a:xfrm>
          <a:custGeom>
            <a:avLst/>
            <a:gdLst/>
            <a:ahLst/>
            <a:cxnLst/>
            <a:rect l="l" t="t" r="r" b="b"/>
            <a:pathLst>
              <a:path w="18288000" h="487045">
                <a:moveTo>
                  <a:pt x="18287998" y="486450"/>
                </a:moveTo>
                <a:lnTo>
                  <a:pt x="0" y="486450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486450"/>
                </a:lnTo>
                <a:close/>
              </a:path>
            </a:pathLst>
          </a:custGeom>
          <a:solidFill>
            <a:srgbClr val="094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ítulo 5">
            <a:extLst>
              <a:ext uri="{FF2B5EF4-FFF2-40B4-BE49-F238E27FC236}">
                <a16:creationId xmlns:a16="http://schemas.microsoft.com/office/drawing/2014/main" id="{EA2DD6BC-CA70-0EBF-85C1-F56D1995C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490" y="295477"/>
            <a:ext cx="13572753" cy="808235"/>
          </a:xfrm>
        </p:spPr>
        <p:txBody>
          <a:bodyPr/>
          <a:lstStyle/>
          <a:p>
            <a:pPr algn="ctr">
              <a:lnSpc>
                <a:spcPts val="6929"/>
              </a:lnSpc>
            </a:pPr>
            <a:r>
              <a:rPr lang="pt-BR" sz="4400" b="1" spc="57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IMPORTANTE</a:t>
            </a:r>
            <a:endParaRPr lang="pt-BR" sz="4400" b="1" cap="all" dirty="0">
              <a:solidFill>
                <a:schemeClr val="tx1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Espaço Reservado para Texto 6">
            <a:extLst>
              <a:ext uri="{FF2B5EF4-FFF2-40B4-BE49-F238E27FC236}">
                <a16:creationId xmlns:a16="http://schemas.microsoft.com/office/drawing/2014/main" id="{4CA52C03-307D-09A5-856F-D6E60AF88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0218" y="1399189"/>
            <a:ext cx="17567564" cy="8725466"/>
          </a:xfrm>
        </p:spPr>
        <p:txBody>
          <a:bodyPr/>
          <a:lstStyle/>
          <a:p>
            <a:pPr marL="685800" indent="-6858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pt-BR" sz="4400" b="1" spc="-45" dirty="0">
                <a:latin typeface="Clear Sans Thin"/>
              </a:rPr>
              <a:t>VIGÊNCIA A PARTIR DE 2023</a:t>
            </a:r>
          </a:p>
          <a:p>
            <a:pPr marL="685800" indent="-6858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pt-BR" sz="4400" b="1" spc="-45" dirty="0">
                <a:latin typeface="Clear Sans Thin"/>
              </a:rPr>
              <a:t>POSSIBILIDADE DE ADOÇÃO 2022</a:t>
            </a:r>
          </a:p>
          <a:p>
            <a:pPr marL="685800" indent="-6858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400" dirty="0">
                <a:latin typeface="DM Sans"/>
              </a:rPr>
              <a:t>Mudança Faturamento:</a:t>
            </a:r>
          </a:p>
          <a:p>
            <a:pPr marL="685800" indent="-6858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400" dirty="0">
                <a:latin typeface="Arimo"/>
              </a:rPr>
              <a:t>2 anos na mesma condição*</a:t>
            </a:r>
          </a:p>
          <a:p>
            <a:pPr marL="685800" indent="-6858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400" dirty="0">
                <a:latin typeface="Arimo"/>
              </a:rPr>
              <a:t>Flexibilidade (para cima ou para baixo - voluntariamente):</a:t>
            </a:r>
          </a:p>
          <a:p>
            <a:pPr marL="685800" indent="-6858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400" dirty="0">
                <a:latin typeface="Arimo"/>
              </a:rPr>
              <a:t>2 anos na mesma norma*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pt-BR" sz="4400" dirty="0">
                <a:latin typeface="Arimo"/>
              </a:rPr>
              <a:t>*muda no terceiro ano</a:t>
            </a:r>
            <a:endParaRPr lang="en-US" sz="4400" dirty="0">
              <a:latin typeface="Arimo"/>
            </a:endParaRPr>
          </a:p>
          <a:p>
            <a:pPr algn="just"/>
            <a:endParaRPr lang="pt-BR" sz="4000" dirty="0">
              <a:latin typeface="Clear Sans Thin" panose="020B0203030202020304" pitchFamily="34" charset="0"/>
              <a:ea typeface="Calibri" panose="020F0502020204030204" pitchFamily="34" charset="0"/>
              <a:cs typeface="Clear Sans Thin" panose="020B0203030202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90410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02244" y="0"/>
            <a:ext cx="3390899" cy="302833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9800549"/>
            <a:ext cx="18288000" cy="487045"/>
          </a:xfrm>
          <a:custGeom>
            <a:avLst/>
            <a:gdLst/>
            <a:ahLst/>
            <a:cxnLst/>
            <a:rect l="l" t="t" r="r" b="b"/>
            <a:pathLst>
              <a:path w="18288000" h="487045">
                <a:moveTo>
                  <a:pt x="18287998" y="486450"/>
                </a:moveTo>
                <a:lnTo>
                  <a:pt x="0" y="486450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486450"/>
                </a:lnTo>
                <a:close/>
              </a:path>
            </a:pathLst>
          </a:custGeom>
          <a:solidFill>
            <a:srgbClr val="094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ítulo 5">
            <a:extLst>
              <a:ext uri="{FF2B5EF4-FFF2-40B4-BE49-F238E27FC236}">
                <a16:creationId xmlns:a16="http://schemas.microsoft.com/office/drawing/2014/main" id="{EA2DD6BC-CA70-0EBF-85C1-F56D1995C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490" y="295477"/>
            <a:ext cx="13572753" cy="808235"/>
          </a:xfrm>
        </p:spPr>
        <p:txBody>
          <a:bodyPr/>
          <a:lstStyle/>
          <a:p>
            <a:pPr algn="ctr">
              <a:lnSpc>
                <a:spcPts val="6929"/>
              </a:lnSpc>
            </a:pPr>
            <a:r>
              <a:rPr lang="pt-BR" sz="4400" b="1" spc="576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IMPORTANTE</a:t>
            </a:r>
            <a:endParaRPr lang="pt-BR" sz="4400" b="1" cap="all" dirty="0">
              <a:solidFill>
                <a:schemeClr val="tx1"/>
              </a:solidFill>
              <a:latin typeface="+mn-lt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Espaço Reservado para Texto 6">
            <a:extLst>
              <a:ext uri="{FF2B5EF4-FFF2-40B4-BE49-F238E27FC236}">
                <a16:creationId xmlns:a16="http://schemas.microsoft.com/office/drawing/2014/main" id="{4CA52C03-307D-09A5-856F-D6E60AF88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2324100"/>
            <a:ext cx="16764000" cy="5124480"/>
          </a:xfrm>
        </p:spPr>
        <p:txBody>
          <a:bodyPr/>
          <a:lstStyle/>
          <a:p>
            <a:pPr marL="685800" indent="-6858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pt-BR" sz="4800" b="1" spc="-45" dirty="0">
                <a:latin typeface="Clear Sans Thin"/>
              </a:rPr>
              <a:t>O profissional deve se atentar e ficar atento a política e norma contábil adotada pela empresa e explicitada por ela nas demonstrações contábeis, pois pode mudar de um exercício para o outro.</a:t>
            </a:r>
            <a:endParaRPr lang="en-US" sz="4800" dirty="0">
              <a:latin typeface="Arimo"/>
            </a:endParaRPr>
          </a:p>
          <a:p>
            <a:pPr algn="just"/>
            <a:endParaRPr lang="pt-BR" sz="4000" dirty="0">
              <a:latin typeface="Clear Sans Thin" panose="020B0203030202020304" pitchFamily="34" charset="0"/>
              <a:ea typeface="Calibri" panose="020F0502020204030204" pitchFamily="34" charset="0"/>
              <a:cs typeface="Clear Sans Thin" panose="020B0203030202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309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02244" y="0"/>
            <a:ext cx="3390899" cy="302833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9800549"/>
            <a:ext cx="18288000" cy="487045"/>
          </a:xfrm>
          <a:custGeom>
            <a:avLst/>
            <a:gdLst/>
            <a:ahLst/>
            <a:cxnLst/>
            <a:rect l="l" t="t" r="r" b="b"/>
            <a:pathLst>
              <a:path w="18288000" h="487045">
                <a:moveTo>
                  <a:pt x="18287998" y="486450"/>
                </a:moveTo>
                <a:lnTo>
                  <a:pt x="0" y="486450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486450"/>
                </a:lnTo>
                <a:close/>
              </a:path>
            </a:pathLst>
          </a:custGeom>
          <a:solidFill>
            <a:srgbClr val="094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ítulo 5">
            <a:extLst>
              <a:ext uri="{FF2B5EF4-FFF2-40B4-BE49-F238E27FC236}">
                <a16:creationId xmlns:a16="http://schemas.microsoft.com/office/drawing/2014/main" id="{EA2DD6BC-CA70-0EBF-85C1-F56D1995C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490" y="295477"/>
            <a:ext cx="13572753" cy="1697452"/>
          </a:xfrm>
        </p:spPr>
        <p:txBody>
          <a:bodyPr/>
          <a:lstStyle/>
          <a:p>
            <a:pPr algn="ctr">
              <a:lnSpc>
                <a:spcPts val="6929"/>
              </a:lnSpc>
            </a:pPr>
            <a:r>
              <a:rPr lang="pt-BR" sz="4400" b="1" spc="576" dirty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PROCEDIMENTOS DO CFC PARA ELABORACAO DAS NOVAS NORMAS</a:t>
            </a:r>
          </a:p>
        </p:txBody>
      </p:sp>
      <p:sp>
        <p:nvSpPr>
          <p:cNvPr id="9" name="Espaço Reservado para Texto 6">
            <a:extLst>
              <a:ext uri="{FF2B5EF4-FFF2-40B4-BE49-F238E27FC236}">
                <a16:creationId xmlns:a16="http://schemas.microsoft.com/office/drawing/2014/main" id="{4CA52C03-307D-09A5-856F-D6E60AF88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2628899"/>
            <a:ext cx="17526000" cy="6781801"/>
          </a:xfrm>
        </p:spPr>
        <p:txBody>
          <a:bodyPr/>
          <a:lstStyle/>
          <a:p>
            <a:pPr marL="514350" indent="-5143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400" spc="36" dirty="0"/>
              <a:t>Tomou-se como base a norma NBC TG 1000 (R1) sobre PME</a:t>
            </a:r>
          </a:p>
          <a:p>
            <a:pPr marL="514350" indent="-5143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400" spc="36" dirty="0"/>
              <a:t>A estrutura seguida foi a mesma da NBC TG 1000 (R1), mudando-se a redação e o conteúdo</a:t>
            </a:r>
          </a:p>
          <a:p>
            <a:pPr marL="514350" indent="-5143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400" spc="36" dirty="0"/>
              <a:t>Assim, as Seções das três normas NBC TG 1000 (R1),o NBC TG 1001 e NBC TG 1002 são as mesmas. Algumas seções ficam em branco às vezes</a:t>
            </a:r>
          </a:p>
          <a:p>
            <a:pPr marL="514350" indent="-5143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400" spc="36" dirty="0"/>
              <a:t>Com isso facilita-se a comparação entre as 3 normas</a:t>
            </a:r>
          </a:p>
          <a:p>
            <a:pPr algn="just"/>
            <a:endParaRPr lang="pt-BR" sz="4000" dirty="0">
              <a:latin typeface="Clear Sans Thin" panose="020B0203030202020304" pitchFamily="34" charset="0"/>
              <a:ea typeface="Calibri" panose="020F0502020204030204" pitchFamily="34" charset="0"/>
              <a:cs typeface="Clear Sans Thin" panose="020B02030302020203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0886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02244" y="0"/>
            <a:ext cx="3390899" cy="302833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9800549"/>
            <a:ext cx="18288000" cy="487045"/>
          </a:xfrm>
          <a:custGeom>
            <a:avLst/>
            <a:gdLst/>
            <a:ahLst/>
            <a:cxnLst/>
            <a:rect l="l" t="t" r="r" b="b"/>
            <a:pathLst>
              <a:path w="18288000" h="487045">
                <a:moveTo>
                  <a:pt x="18287998" y="486450"/>
                </a:moveTo>
                <a:lnTo>
                  <a:pt x="0" y="486450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486450"/>
                </a:lnTo>
                <a:close/>
              </a:path>
            </a:pathLst>
          </a:custGeom>
          <a:solidFill>
            <a:srgbClr val="094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ítulo 5">
            <a:extLst>
              <a:ext uri="{FF2B5EF4-FFF2-40B4-BE49-F238E27FC236}">
                <a16:creationId xmlns:a16="http://schemas.microsoft.com/office/drawing/2014/main" id="{EA2DD6BC-CA70-0EBF-85C1-F56D1995C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483710"/>
            <a:ext cx="13572753" cy="923330"/>
          </a:xfrm>
        </p:spPr>
        <p:txBody>
          <a:bodyPr/>
          <a:lstStyle/>
          <a:p>
            <a:pPr algn="ctr"/>
            <a:r>
              <a:rPr lang="pt-BR" sz="6000" b="1" dirty="0"/>
              <a:t>PRINCIPAIS MUDANÇAS POR ITEM</a:t>
            </a:r>
          </a:p>
        </p:txBody>
      </p:sp>
    </p:spTree>
    <p:extLst>
      <p:ext uri="{BB962C8B-B14F-4D97-AF65-F5344CB8AC3E}">
        <p14:creationId xmlns:p14="http://schemas.microsoft.com/office/powerpoint/2010/main" val="23975185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02244" y="0"/>
            <a:ext cx="3390899" cy="302833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9800549"/>
            <a:ext cx="18288000" cy="487045"/>
          </a:xfrm>
          <a:custGeom>
            <a:avLst/>
            <a:gdLst/>
            <a:ahLst/>
            <a:cxnLst/>
            <a:rect l="l" t="t" r="r" b="b"/>
            <a:pathLst>
              <a:path w="18288000" h="487045">
                <a:moveTo>
                  <a:pt x="18287998" y="486450"/>
                </a:moveTo>
                <a:lnTo>
                  <a:pt x="0" y="486450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486450"/>
                </a:lnTo>
                <a:close/>
              </a:path>
            </a:pathLst>
          </a:custGeom>
          <a:solidFill>
            <a:srgbClr val="094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Espaço Reservado para Texto 6">
            <a:extLst>
              <a:ext uri="{FF2B5EF4-FFF2-40B4-BE49-F238E27FC236}">
                <a16:creationId xmlns:a16="http://schemas.microsoft.com/office/drawing/2014/main" id="{4CA52C03-307D-09A5-856F-D6E60AF88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5244" y="3038730"/>
            <a:ext cx="17501755" cy="2495222"/>
          </a:xfrm>
        </p:spPr>
        <p:txBody>
          <a:bodyPr/>
          <a:lstStyle/>
          <a:p>
            <a:pPr marL="514350" indent="-5143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4400" spc="36" dirty="0"/>
              <a:t>O material produzido a frente foi construído com Prof. Eliseu Martins para uma </a:t>
            </a:r>
            <a:r>
              <a:rPr lang="pt-BR" sz="4400" spc="36" dirty="0" err="1"/>
              <a:t>live</a:t>
            </a:r>
            <a:r>
              <a:rPr lang="pt-BR" sz="4400" spc="36" dirty="0"/>
              <a:t> no CRCES.</a:t>
            </a:r>
          </a:p>
          <a:p>
            <a:pPr algn="just"/>
            <a:endParaRPr lang="pt-BR" sz="4000" dirty="0">
              <a:latin typeface="Clear Sans Thin" panose="020B0203030202020304" pitchFamily="34" charset="0"/>
              <a:ea typeface="Calibri" panose="020F0502020204030204" pitchFamily="34" charset="0"/>
              <a:cs typeface="Clear Sans Thin" panose="020B0203030202020304" pitchFamily="34" charset="0"/>
            </a:endParaRPr>
          </a:p>
        </p:txBody>
      </p:sp>
      <p:sp>
        <p:nvSpPr>
          <p:cNvPr id="4" name="TextBox 7">
            <a:extLst>
              <a:ext uri="{FF2B5EF4-FFF2-40B4-BE49-F238E27FC236}">
                <a16:creationId xmlns:a16="http://schemas.microsoft.com/office/drawing/2014/main" id="{74D34B90-E7A3-FB9F-27E0-B790B9F606ED}"/>
              </a:ext>
            </a:extLst>
          </p:cNvPr>
          <p:cNvSpPr txBox="1"/>
          <p:nvPr/>
        </p:nvSpPr>
        <p:spPr>
          <a:xfrm>
            <a:off x="405245" y="625788"/>
            <a:ext cx="13392644" cy="1205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15"/>
              </a:lnSpc>
            </a:pPr>
            <a:r>
              <a:rPr lang="en-US" sz="4400" b="1" spc="-38" dirty="0"/>
              <a:t>PRINCIPAIS ALTERAÇÕES COMPARANDO COM A NORMA PME</a:t>
            </a:r>
          </a:p>
        </p:txBody>
      </p:sp>
    </p:spTree>
    <p:extLst>
      <p:ext uri="{BB962C8B-B14F-4D97-AF65-F5344CB8AC3E}">
        <p14:creationId xmlns:p14="http://schemas.microsoft.com/office/powerpoint/2010/main" val="3933763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:a16="http://schemas.microsoft.com/office/drawing/2014/main" id="{48702F09-5A72-7520-66B8-2E74CFEC46F8}"/>
              </a:ext>
            </a:extLst>
          </p:cNvPr>
          <p:cNvSpPr txBox="1"/>
          <p:nvPr/>
        </p:nvSpPr>
        <p:spPr>
          <a:xfrm>
            <a:off x="537328" y="1111412"/>
            <a:ext cx="10237511" cy="9614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100" b="1" dirty="0">
                <a:solidFill>
                  <a:srgbClr val="EE7E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• Mãe da Luana e Marcelinho</a:t>
            </a:r>
            <a:r>
              <a:rPr lang="pt-BR" sz="2100" b="1" dirty="0">
                <a:solidFill>
                  <a:srgbClr val="00466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,</a:t>
            </a:r>
            <a:r>
              <a:rPr lang="pt-BR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Contadora e empresária contábil</a:t>
            </a:r>
          </a:p>
          <a:p>
            <a:pPr>
              <a:lnSpc>
                <a:spcPct val="150000"/>
              </a:lnSpc>
            </a:pPr>
            <a:r>
              <a:rPr lang="pt-BR" sz="2100" b="1" dirty="0">
                <a:solidFill>
                  <a:srgbClr val="EE7E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•</a:t>
            </a:r>
            <a:r>
              <a:rPr lang="pt-BR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Pós Graduada em Auditoria e Planejamento Tributário – UVV</a:t>
            </a:r>
          </a:p>
          <a:p>
            <a:pPr>
              <a:lnSpc>
                <a:spcPct val="150000"/>
              </a:lnSpc>
            </a:pPr>
            <a:r>
              <a:rPr lang="pt-BR" sz="2100" b="1" dirty="0">
                <a:solidFill>
                  <a:srgbClr val="EE7E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•</a:t>
            </a:r>
            <a:r>
              <a:rPr lang="pt-BR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Cursou Mestrado em Engenharia de Produção UFSC</a:t>
            </a:r>
          </a:p>
          <a:p>
            <a:pPr>
              <a:lnSpc>
                <a:spcPct val="150000"/>
              </a:lnSpc>
            </a:pPr>
            <a:r>
              <a:rPr lang="pt-BR" sz="2100" b="1" dirty="0">
                <a:solidFill>
                  <a:srgbClr val="EE7E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•</a:t>
            </a:r>
            <a:r>
              <a:rPr lang="pt-BR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Cursou Mestrado em Contabilidade com Ênfase em Finanças –</a:t>
            </a:r>
            <a:r>
              <a:rPr lang="pt-BR" sz="2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Fucape</a:t>
            </a:r>
            <a:r>
              <a:rPr lang="pt-BR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/ES</a:t>
            </a:r>
          </a:p>
          <a:p>
            <a:pPr>
              <a:lnSpc>
                <a:spcPct val="150000"/>
              </a:lnSpc>
            </a:pPr>
            <a:r>
              <a:rPr lang="pt-BR" sz="2100" b="1" dirty="0">
                <a:solidFill>
                  <a:srgbClr val="EE7E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•</a:t>
            </a:r>
            <a:r>
              <a:rPr lang="pt-BR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Professora – Curso Superior por 15 anos</a:t>
            </a:r>
          </a:p>
          <a:p>
            <a:pPr>
              <a:lnSpc>
                <a:spcPct val="150000"/>
              </a:lnSpc>
            </a:pPr>
            <a:r>
              <a:rPr lang="pt-BR" sz="2100" b="1" dirty="0">
                <a:solidFill>
                  <a:srgbClr val="EE7E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•</a:t>
            </a:r>
            <a:r>
              <a:rPr lang="pt-BR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Professora – </a:t>
            </a:r>
            <a:r>
              <a:rPr lang="pt-BR" sz="2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Fipecafi</a:t>
            </a:r>
            <a:r>
              <a:rPr lang="pt-BR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/SP</a:t>
            </a:r>
          </a:p>
          <a:p>
            <a:pPr>
              <a:lnSpc>
                <a:spcPct val="150000"/>
              </a:lnSpc>
            </a:pPr>
            <a:r>
              <a:rPr lang="pt-BR" sz="2100" b="1" dirty="0">
                <a:solidFill>
                  <a:srgbClr val="EE7E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•</a:t>
            </a:r>
            <a:r>
              <a:rPr lang="pt-BR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Professora MBA da FIA/ES</a:t>
            </a:r>
          </a:p>
          <a:p>
            <a:pPr>
              <a:lnSpc>
                <a:spcPct val="150000"/>
              </a:lnSpc>
            </a:pPr>
            <a:r>
              <a:rPr lang="pt-BR" sz="2100" b="1" dirty="0">
                <a:solidFill>
                  <a:srgbClr val="EE7E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•</a:t>
            </a:r>
            <a:r>
              <a:rPr lang="pt-BR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Diretora de Eventos do </a:t>
            </a:r>
            <a:r>
              <a:rPr lang="pt-BR" sz="2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Sescon</a:t>
            </a:r>
            <a:r>
              <a:rPr lang="pt-BR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/ES</a:t>
            </a:r>
          </a:p>
          <a:p>
            <a:pPr>
              <a:lnSpc>
                <a:spcPct val="150000"/>
              </a:lnSpc>
            </a:pPr>
            <a:r>
              <a:rPr lang="pt-BR" sz="2100" b="1" dirty="0">
                <a:solidFill>
                  <a:srgbClr val="EE7E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•</a:t>
            </a:r>
            <a:r>
              <a:rPr lang="pt-BR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Presidente do Conselho Regional de Contabilidade do Espírito Santo - CRC/ES 2020 a 2023, Vice Presidente de </a:t>
            </a:r>
            <a:r>
              <a:rPr lang="pt-BR" sz="2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Adm</a:t>
            </a:r>
            <a:r>
              <a:rPr lang="pt-BR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e finanças gestão 2024 e 2025</a:t>
            </a:r>
          </a:p>
          <a:p>
            <a:pPr>
              <a:lnSpc>
                <a:spcPct val="150000"/>
              </a:lnSpc>
            </a:pPr>
            <a:r>
              <a:rPr lang="pt-BR" sz="2100" b="1" dirty="0">
                <a:solidFill>
                  <a:srgbClr val="EE7E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•</a:t>
            </a:r>
            <a:r>
              <a:rPr lang="pt-BR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Palestrante cursos In </a:t>
            </a:r>
            <a:r>
              <a:rPr lang="pt-BR" sz="2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Company</a:t>
            </a:r>
            <a:r>
              <a:rPr lang="pt-BR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pt-BR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Mestranda da </a:t>
            </a:r>
            <a:r>
              <a:rPr lang="pt-BR" sz="2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Iesla</a:t>
            </a:r>
            <a:r>
              <a:rPr lang="pt-BR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– Argentina em Gestão de Negócios</a:t>
            </a:r>
          </a:p>
          <a:p>
            <a:pPr>
              <a:lnSpc>
                <a:spcPct val="150000"/>
              </a:lnSpc>
            </a:pPr>
            <a:r>
              <a:rPr lang="pt-BR" sz="2100" b="1" dirty="0">
                <a:solidFill>
                  <a:srgbClr val="EE7E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•</a:t>
            </a:r>
            <a:r>
              <a:rPr lang="pt-BR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Coordenadora do grupo de estudos tributários fazendários do ES- GTFAZ</a:t>
            </a:r>
          </a:p>
          <a:p>
            <a:pPr>
              <a:lnSpc>
                <a:spcPct val="150000"/>
              </a:lnSpc>
            </a:pPr>
            <a:r>
              <a:rPr lang="pt-BR" sz="2100" b="1" dirty="0">
                <a:solidFill>
                  <a:srgbClr val="EE7E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•</a:t>
            </a:r>
            <a:r>
              <a:rPr lang="pt-BR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Coordenadora do Fórum </a:t>
            </a:r>
            <a:r>
              <a:rPr lang="pt-BR" sz="2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Redesim</a:t>
            </a:r>
            <a:r>
              <a:rPr lang="pt-BR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– ES, Fórum de Desburocratização do ES</a:t>
            </a:r>
          </a:p>
          <a:p>
            <a:pPr>
              <a:lnSpc>
                <a:spcPct val="150000"/>
              </a:lnSpc>
            </a:pPr>
            <a:r>
              <a:rPr lang="pt-BR" sz="2100" b="1" dirty="0">
                <a:solidFill>
                  <a:srgbClr val="EE7E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•</a:t>
            </a:r>
            <a:r>
              <a:rPr lang="pt-BR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Membro do Conselho Fiscal SEBRAE/ES</a:t>
            </a:r>
          </a:p>
          <a:p>
            <a:pPr>
              <a:lnSpc>
                <a:spcPct val="150000"/>
              </a:lnSpc>
            </a:pPr>
            <a:r>
              <a:rPr lang="pt-BR" sz="2100" b="1" dirty="0">
                <a:solidFill>
                  <a:srgbClr val="EE7E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• </a:t>
            </a:r>
            <a:r>
              <a:rPr lang="pt-BR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Membro da </a:t>
            </a:r>
            <a:r>
              <a:rPr lang="pt-BR" sz="2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Acacicon</a:t>
            </a:r>
            <a:r>
              <a:rPr lang="pt-BR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– Academia  Capixaba de Contabilidade</a:t>
            </a:r>
          </a:p>
          <a:p>
            <a:pPr>
              <a:lnSpc>
                <a:spcPct val="150000"/>
              </a:lnSpc>
            </a:pPr>
            <a:r>
              <a:rPr lang="pt-BR" sz="2100" b="1" dirty="0">
                <a:solidFill>
                  <a:srgbClr val="EE7E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•</a:t>
            </a:r>
            <a:r>
              <a:rPr lang="pt-BR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Membro do </a:t>
            </a:r>
            <a:r>
              <a:rPr lang="pt-BR" sz="2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Compem</a:t>
            </a:r>
            <a:r>
              <a:rPr lang="pt-BR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– Federação das Indústrias do ES</a:t>
            </a:r>
          </a:p>
          <a:p>
            <a:pPr>
              <a:lnSpc>
                <a:spcPct val="150000"/>
              </a:lnSpc>
            </a:pPr>
            <a:r>
              <a:rPr lang="pt-BR" sz="2100" b="1" dirty="0">
                <a:solidFill>
                  <a:srgbClr val="EE7E2E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•</a:t>
            </a:r>
            <a:r>
              <a:rPr lang="pt-BR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Fundadora e CEO da </a:t>
            </a:r>
            <a:r>
              <a:rPr lang="pt-BR" sz="2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Tex</a:t>
            </a:r>
            <a:r>
              <a:rPr lang="pt-BR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BPO </a:t>
            </a:r>
            <a:r>
              <a:rPr lang="pt-BR" sz="21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Finance</a:t>
            </a:r>
            <a:endParaRPr lang="pt-BR" sz="2100" b="1" dirty="0">
              <a:solidFill>
                <a:schemeClr val="tx1">
                  <a:lumMod val="65000"/>
                  <a:lumOff val="35000"/>
                </a:schemeClr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>
              <a:lnSpc>
                <a:spcPct val="150000"/>
              </a:lnSpc>
            </a:pPr>
            <a:r>
              <a:rPr lang="pt-BR" sz="21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Jornalista </a:t>
            </a:r>
          </a:p>
          <a:p>
            <a:endParaRPr lang="pt-BR" sz="2025" dirty="0"/>
          </a:p>
        </p:txBody>
      </p:sp>
      <p:pic>
        <p:nvPicPr>
          <p:cNvPr id="3" name="Imagem 2" descr="Mulher com vestido azul&#10;&#10;Descrição gerada automaticamente">
            <a:extLst>
              <a:ext uri="{FF2B5EF4-FFF2-40B4-BE49-F238E27FC236}">
                <a16:creationId xmlns:a16="http://schemas.microsoft.com/office/drawing/2014/main" id="{8AE52066-76EE-61E6-AEB0-ACBD419BA9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20600" y="495300"/>
            <a:ext cx="5080000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8070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42626" y="4196285"/>
            <a:ext cx="16470021" cy="5473431"/>
            <a:chOff x="0" y="7121646"/>
            <a:chExt cx="27951792" cy="9289132"/>
          </a:xfrm>
        </p:grpSpPr>
        <p:sp>
          <p:nvSpPr>
            <p:cNvPr id="3" name="Freeform 3"/>
            <p:cNvSpPr/>
            <p:nvPr/>
          </p:nvSpPr>
          <p:spPr>
            <a:xfrm>
              <a:off x="0" y="7121646"/>
              <a:ext cx="27951792" cy="9289132"/>
            </a:xfrm>
            <a:custGeom>
              <a:avLst/>
              <a:gdLst/>
              <a:ahLst/>
              <a:cxnLst/>
              <a:rect l="l" t="t" r="r" b="b"/>
              <a:pathLst>
                <a:path w="27951792" h="16410777">
                  <a:moveTo>
                    <a:pt x="27827331" y="16410777"/>
                  </a:moveTo>
                  <a:lnTo>
                    <a:pt x="124460" y="16410777"/>
                  </a:lnTo>
                  <a:cubicBezTo>
                    <a:pt x="55880" y="16410777"/>
                    <a:pt x="0" y="16354896"/>
                    <a:pt x="0" y="1628631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7827331" y="0"/>
                  </a:lnTo>
                  <a:cubicBezTo>
                    <a:pt x="27895910" y="0"/>
                    <a:pt x="27951792" y="55880"/>
                    <a:pt x="27951792" y="124460"/>
                  </a:cubicBezTo>
                  <a:lnTo>
                    <a:pt x="27951792" y="16286316"/>
                  </a:lnTo>
                  <a:cubicBezTo>
                    <a:pt x="27951792" y="16354896"/>
                    <a:pt x="27895910" y="16410777"/>
                    <a:pt x="27827331" y="16410777"/>
                  </a:cubicBezTo>
                  <a:close/>
                </a:path>
              </a:pathLst>
            </a:custGeom>
            <a:solidFill>
              <a:srgbClr val="100F0D">
                <a:alpha val="4706"/>
              </a:srgbClr>
            </a:solidFill>
          </p:spPr>
          <p:txBody>
            <a:bodyPr/>
            <a:lstStyle/>
            <a:p>
              <a:endParaRPr lang="pt-BR" sz="270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914489" y="856013"/>
            <a:ext cx="16293197" cy="832349"/>
            <a:chOff x="0" y="1"/>
            <a:chExt cx="21724262" cy="1109797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1"/>
              <a:ext cx="21724262" cy="1109797"/>
              <a:chOff x="0" y="4"/>
              <a:chExt cx="60656107" cy="309865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4"/>
                <a:ext cx="60656107" cy="3098654"/>
              </a:xfrm>
              <a:custGeom>
                <a:avLst/>
                <a:gdLst/>
                <a:ahLst/>
                <a:cxnLst/>
                <a:rect l="l" t="t" r="r" b="b"/>
                <a:pathLst>
                  <a:path w="60656105" h="7688929">
                    <a:moveTo>
                      <a:pt x="60033805" y="7118700"/>
                    </a:moveTo>
                    <a:cubicBezTo>
                      <a:pt x="60033805" y="7112350"/>
                      <a:pt x="60035070" y="7107269"/>
                      <a:pt x="60035070" y="7099650"/>
                    </a:cubicBezTo>
                    <a:lnTo>
                      <a:pt x="60035070" y="490220"/>
                    </a:lnTo>
                    <a:cubicBezTo>
                      <a:pt x="60035070" y="220980"/>
                      <a:pt x="59825520" y="0"/>
                      <a:pt x="59568984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7099650"/>
                    </a:lnTo>
                    <a:cubicBezTo>
                      <a:pt x="0" y="7368889"/>
                      <a:pt x="209550" y="7589869"/>
                      <a:pt x="466090" y="7589869"/>
                    </a:cubicBezTo>
                    <a:lnTo>
                      <a:pt x="59567713" y="7589869"/>
                    </a:lnTo>
                    <a:cubicBezTo>
                      <a:pt x="59680742" y="7589869"/>
                      <a:pt x="59784884" y="7546689"/>
                      <a:pt x="59864892" y="7476839"/>
                    </a:cubicBezTo>
                    <a:cubicBezTo>
                      <a:pt x="59995705" y="7547959"/>
                      <a:pt x="60308120" y="7688929"/>
                      <a:pt x="60654834" y="7481919"/>
                    </a:cubicBezTo>
                    <a:cubicBezTo>
                      <a:pt x="60656105" y="7481919"/>
                      <a:pt x="60343684" y="7483189"/>
                      <a:pt x="60033805" y="7118700"/>
                    </a:cubicBezTo>
                    <a:lnTo>
                      <a:pt x="60033805" y="7118700"/>
                    </a:lnTo>
                    <a:close/>
                  </a:path>
                </a:pathLst>
              </a:custGeom>
              <a:solidFill>
                <a:srgbClr val="35A1F4"/>
              </a:solidFill>
            </p:spPr>
            <p:txBody>
              <a:bodyPr/>
              <a:lstStyle/>
              <a:p>
                <a:endParaRPr lang="pt-BR" sz="2700"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1501119" y="164589"/>
              <a:ext cx="18452626" cy="784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715"/>
                </a:lnSpc>
              </a:pPr>
              <a:r>
                <a:rPr lang="en-US" sz="3713" spc="-38" dirty="0">
                  <a:solidFill>
                    <a:srgbClr val="FFFFFF"/>
                  </a:solidFill>
                  <a:latin typeface="DM Sans Bold"/>
                </a:rPr>
                <a:t>PRINCIPAIS ALTERAÇÕES COMPARANDO COM A NORMA PME</a:t>
              </a:r>
            </a:p>
          </p:txBody>
        </p:sp>
      </p:grpSp>
      <p:sp>
        <p:nvSpPr>
          <p:cNvPr id="8" name="AutoShape 8"/>
          <p:cNvSpPr/>
          <p:nvPr/>
        </p:nvSpPr>
        <p:spPr>
          <a:xfrm>
            <a:off x="29738" y="3543301"/>
            <a:ext cx="18288000" cy="953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pt-BR" sz="2700"/>
          </a:p>
        </p:txBody>
      </p:sp>
      <p:sp>
        <p:nvSpPr>
          <p:cNvPr id="9" name="AutoShape 9"/>
          <p:cNvSpPr/>
          <p:nvPr/>
        </p:nvSpPr>
        <p:spPr>
          <a:xfrm>
            <a:off x="7434" y="2251221"/>
            <a:ext cx="18288000" cy="9525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pt-BR" sz="2700"/>
          </a:p>
        </p:txBody>
      </p:sp>
      <p:grpSp>
        <p:nvGrpSpPr>
          <p:cNvPr id="10" name="Group 10"/>
          <p:cNvGrpSpPr/>
          <p:nvPr/>
        </p:nvGrpSpPr>
        <p:grpSpPr>
          <a:xfrm>
            <a:off x="2677861" y="2019302"/>
            <a:ext cx="12790742" cy="496163"/>
            <a:chOff x="0" y="0"/>
            <a:chExt cx="17054322" cy="661551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71628"/>
              <a:ext cx="518294" cy="518294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8094276" y="71628"/>
              <a:ext cx="518294" cy="518294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392771" y="0"/>
              <a:ext cx="661551" cy="661551"/>
            </a:xfrm>
            <a:prstGeom prst="rect">
              <a:avLst/>
            </a:prstGeom>
          </p:spPr>
        </p:pic>
      </p:grpSp>
      <p:sp>
        <p:nvSpPr>
          <p:cNvPr id="14" name="TextBox 14"/>
          <p:cNvSpPr txBox="1"/>
          <p:nvPr/>
        </p:nvSpPr>
        <p:spPr>
          <a:xfrm>
            <a:off x="1075354" y="2705100"/>
            <a:ext cx="3644762" cy="421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 dirty="0">
                <a:solidFill>
                  <a:srgbClr val="210854"/>
                </a:solidFill>
                <a:latin typeface="Telegraf Bold"/>
              </a:rPr>
              <a:t>ASSUNTO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69530" y="3848100"/>
            <a:ext cx="4797152" cy="52044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Demonstração dos Resultados Abrangentes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Demonstração das Mutações do Patrimônio Líquido e de Lucros ou Prejuízos Acumulados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Demonstração dos Fluxos de Caixa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Notas Explicativas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808835" y="2705101"/>
            <a:ext cx="4240166" cy="421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 dirty="0">
                <a:solidFill>
                  <a:srgbClr val="210854"/>
                </a:solidFill>
                <a:latin typeface="Telegraf Bold"/>
              </a:rPr>
              <a:t>PEQUENAS EMPRESAS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920141" y="4661996"/>
            <a:ext cx="5472629" cy="47684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Não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Sim, mas só Lucros ou Prejuízos Acumulados se única alteração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Sim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Simplificadas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3080269" y="2705100"/>
            <a:ext cx="4140932" cy="421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 dirty="0">
                <a:solidFill>
                  <a:srgbClr val="210854"/>
                </a:solidFill>
                <a:latin typeface="Telegraf Bold"/>
              </a:rPr>
              <a:t>MICROENTIDADES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602162" y="4794212"/>
            <a:ext cx="4740551" cy="417851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Não</a:t>
            </a:r>
          </a:p>
          <a:p>
            <a:pPr algn="ctr">
              <a:lnSpc>
                <a:spcPts val="2240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Só Lucros ou Prejuízos Acumulados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Não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Não.  Somente declaração de adoção da norma</a:t>
            </a:r>
          </a:p>
        </p:txBody>
      </p:sp>
    </p:spTree>
    <p:extLst>
      <p:ext uri="{BB962C8B-B14F-4D97-AF65-F5344CB8AC3E}">
        <p14:creationId xmlns:p14="http://schemas.microsoft.com/office/powerpoint/2010/main" val="38897757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42626" y="4196285"/>
            <a:ext cx="16470021" cy="5473431"/>
            <a:chOff x="0" y="7121646"/>
            <a:chExt cx="27951792" cy="9289132"/>
          </a:xfrm>
        </p:grpSpPr>
        <p:sp>
          <p:nvSpPr>
            <p:cNvPr id="3" name="Freeform 3"/>
            <p:cNvSpPr/>
            <p:nvPr/>
          </p:nvSpPr>
          <p:spPr>
            <a:xfrm>
              <a:off x="0" y="7121646"/>
              <a:ext cx="27951792" cy="9289132"/>
            </a:xfrm>
            <a:custGeom>
              <a:avLst/>
              <a:gdLst/>
              <a:ahLst/>
              <a:cxnLst/>
              <a:rect l="l" t="t" r="r" b="b"/>
              <a:pathLst>
                <a:path w="27951792" h="16410777">
                  <a:moveTo>
                    <a:pt x="27827331" y="16410777"/>
                  </a:moveTo>
                  <a:lnTo>
                    <a:pt x="124460" y="16410777"/>
                  </a:lnTo>
                  <a:cubicBezTo>
                    <a:pt x="55880" y="16410777"/>
                    <a:pt x="0" y="16354896"/>
                    <a:pt x="0" y="1628631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7827331" y="0"/>
                  </a:lnTo>
                  <a:cubicBezTo>
                    <a:pt x="27895910" y="0"/>
                    <a:pt x="27951792" y="55880"/>
                    <a:pt x="27951792" y="124460"/>
                  </a:cubicBezTo>
                  <a:lnTo>
                    <a:pt x="27951792" y="16286316"/>
                  </a:lnTo>
                  <a:cubicBezTo>
                    <a:pt x="27951792" y="16354896"/>
                    <a:pt x="27895910" y="16410777"/>
                    <a:pt x="27827331" y="16410777"/>
                  </a:cubicBezTo>
                  <a:close/>
                </a:path>
              </a:pathLst>
            </a:custGeom>
            <a:solidFill>
              <a:srgbClr val="100F0D">
                <a:alpha val="4706"/>
              </a:srgbClr>
            </a:solidFill>
          </p:spPr>
          <p:txBody>
            <a:bodyPr/>
            <a:lstStyle/>
            <a:p>
              <a:endParaRPr lang="pt-BR" sz="270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914489" y="856013"/>
            <a:ext cx="16293197" cy="832349"/>
            <a:chOff x="0" y="1"/>
            <a:chExt cx="21724262" cy="1109797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1"/>
              <a:ext cx="21724262" cy="1109797"/>
              <a:chOff x="0" y="4"/>
              <a:chExt cx="60656107" cy="309865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4"/>
                <a:ext cx="60656107" cy="3098654"/>
              </a:xfrm>
              <a:custGeom>
                <a:avLst/>
                <a:gdLst/>
                <a:ahLst/>
                <a:cxnLst/>
                <a:rect l="l" t="t" r="r" b="b"/>
                <a:pathLst>
                  <a:path w="60656105" h="7688929">
                    <a:moveTo>
                      <a:pt x="60033805" y="7118700"/>
                    </a:moveTo>
                    <a:cubicBezTo>
                      <a:pt x="60033805" y="7112350"/>
                      <a:pt x="60035070" y="7107269"/>
                      <a:pt x="60035070" y="7099650"/>
                    </a:cubicBezTo>
                    <a:lnTo>
                      <a:pt x="60035070" y="490220"/>
                    </a:lnTo>
                    <a:cubicBezTo>
                      <a:pt x="60035070" y="220980"/>
                      <a:pt x="59825520" y="0"/>
                      <a:pt x="59568984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7099650"/>
                    </a:lnTo>
                    <a:cubicBezTo>
                      <a:pt x="0" y="7368889"/>
                      <a:pt x="209550" y="7589869"/>
                      <a:pt x="466090" y="7589869"/>
                    </a:cubicBezTo>
                    <a:lnTo>
                      <a:pt x="59567713" y="7589869"/>
                    </a:lnTo>
                    <a:cubicBezTo>
                      <a:pt x="59680742" y="7589869"/>
                      <a:pt x="59784884" y="7546689"/>
                      <a:pt x="59864892" y="7476839"/>
                    </a:cubicBezTo>
                    <a:cubicBezTo>
                      <a:pt x="59995705" y="7547959"/>
                      <a:pt x="60308120" y="7688929"/>
                      <a:pt x="60654834" y="7481919"/>
                    </a:cubicBezTo>
                    <a:cubicBezTo>
                      <a:pt x="60656105" y="7481919"/>
                      <a:pt x="60343684" y="7483189"/>
                      <a:pt x="60033805" y="7118700"/>
                    </a:cubicBezTo>
                    <a:lnTo>
                      <a:pt x="60033805" y="7118700"/>
                    </a:lnTo>
                    <a:close/>
                  </a:path>
                </a:pathLst>
              </a:custGeom>
              <a:solidFill>
                <a:srgbClr val="35A1F4"/>
              </a:solidFill>
            </p:spPr>
            <p:txBody>
              <a:bodyPr/>
              <a:lstStyle/>
              <a:p>
                <a:endParaRPr lang="pt-BR" sz="2700"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1501119" y="164589"/>
              <a:ext cx="18452626" cy="784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715"/>
                </a:lnSpc>
              </a:pPr>
              <a:r>
                <a:rPr lang="en-US" sz="3713" spc="-38" dirty="0">
                  <a:solidFill>
                    <a:srgbClr val="FFFFFF"/>
                  </a:solidFill>
                  <a:latin typeface="DM Sans Bold"/>
                </a:rPr>
                <a:t>PRINCIPAIS ALTERAÇÕES COMPARANDO COM A NORMA PME</a:t>
              </a:r>
            </a:p>
          </p:txBody>
        </p:sp>
      </p:grpSp>
      <p:sp>
        <p:nvSpPr>
          <p:cNvPr id="8" name="AutoShape 8"/>
          <p:cNvSpPr/>
          <p:nvPr/>
        </p:nvSpPr>
        <p:spPr>
          <a:xfrm>
            <a:off x="29738" y="3543301"/>
            <a:ext cx="18288000" cy="953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pt-BR" sz="2700"/>
          </a:p>
        </p:txBody>
      </p:sp>
      <p:sp>
        <p:nvSpPr>
          <p:cNvPr id="9" name="AutoShape 9"/>
          <p:cNvSpPr/>
          <p:nvPr/>
        </p:nvSpPr>
        <p:spPr>
          <a:xfrm>
            <a:off x="7434" y="2251221"/>
            <a:ext cx="18288000" cy="9525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pt-BR" sz="2700"/>
          </a:p>
        </p:txBody>
      </p:sp>
      <p:grpSp>
        <p:nvGrpSpPr>
          <p:cNvPr id="10" name="Group 10"/>
          <p:cNvGrpSpPr/>
          <p:nvPr/>
        </p:nvGrpSpPr>
        <p:grpSpPr>
          <a:xfrm>
            <a:off x="2677861" y="2019302"/>
            <a:ext cx="12790742" cy="496163"/>
            <a:chOff x="0" y="0"/>
            <a:chExt cx="17054322" cy="661551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71628"/>
              <a:ext cx="518294" cy="518294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8094276" y="71628"/>
              <a:ext cx="518294" cy="518294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392771" y="0"/>
              <a:ext cx="661551" cy="661551"/>
            </a:xfrm>
            <a:prstGeom prst="rect">
              <a:avLst/>
            </a:prstGeom>
          </p:spPr>
        </p:pic>
      </p:grpSp>
      <p:sp>
        <p:nvSpPr>
          <p:cNvPr id="14" name="TextBox 14"/>
          <p:cNvSpPr txBox="1"/>
          <p:nvPr/>
        </p:nvSpPr>
        <p:spPr>
          <a:xfrm>
            <a:off x="1075354" y="2705100"/>
            <a:ext cx="3644762" cy="421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 dirty="0">
                <a:solidFill>
                  <a:srgbClr val="210854"/>
                </a:solidFill>
                <a:latin typeface="Telegraf Bold"/>
              </a:rPr>
              <a:t>ASSUNTO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69530" y="3848101"/>
            <a:ext cx="4797152" cy="43324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Consolidação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Equivalência Patrimonial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Combinação de Negócios – Aquisição de Controlada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808835" y="2705101"/>
            <a:ext cx="4240166" cy="421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 dirty="0">
                <a:solidFill>
                  <a:srgbClr val="210854"/>
                </a:solidFill>
                <a:latin typeface="Telegraf Bold"/>
              </a:rPr>
              <a:t>PEQUENAS EMPRESAS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920141" y="4661996"/>
            <a:ext cx="5472629" cy="34603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Sim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Sim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Simplificada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3080269" y="2705100"/>
            <a:ext cx="4140932" cy="421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 dirty="0">
                <a:solidFill>
                  <a:srgbClr val="210854"/>
                </a:solidFill>
                <a:latin typeface="Telegraf Bold"/>
              </a:rPr>
              <a:t>MICROENTIDADES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503230" y="4595685"/>
            <a:ext cx="4740551" cy="25883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Não 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Não, Investimentos ao Custo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Ao Custo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</p:txBody>
      </p:sp>
    </p:spTree>
    <p:extLst>
      <p:ext uri="{BB962C8B-B14F-4D97-AF65-F5344CB8AC3E}">
        <p14:creationId xmlns:p14="http://schemas.microsoft.com/office/powerpoint/2010/main" val="31544540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42626" y="4196285"/>
            <a:ext cx="16470021" cy="5473431"/>
            <a:chOff x="0" y="7121646"/>
            <a:chExt cx="27951792" cy="9289132"/>
          </a:xfrm>
        </p:grpSpPr>
        <p:sp>
          <p:nvSpPr>
            <p:cNvPr id="3" name="Freeform 3"/>
            <p:cNvSpPr/>
            <p:nvPr/>
          </p:nvSpPr>
          <p:spPr>
            <a:xfrm>
              <a:off x="0" y="7121646"/>
              <a:ext cx="27951792" cy="9289132"/>
            </a:xfrm>
            <a:custGeom>
              <a:avLst/>
              <a:gdLst/>
              <a:ahLst/>
              <a:cxnLst/>
              <a:rect l="l" t="t" r="r" b="b"/>
              <a:pathLst>
                <a:path w="27951792" h="16410777">
                  <a:moveTo>
                    <a:pt x="27827331" y="16410777"/>
                  </a:moveTo>
                  <a:lnTo>
                    <a:pt x="124460" y="16410777"/>
                  </a:lnTo>
                  <a:cubicBezTo>
                    <a:pt x="55880" y="16410777"/>
                    <a:pt x="0" y="16354896"/>
                    <a:pt x="0" y="1628631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7827331" y="0"/>
                  </a:lnTo>
                  <a:cubicBezTo>
                    <a:pt x="27895910" y="0"/>
                    <a:pt x="27951792" y="55880"/>
                    <a:pt x="27951792" y="124460"/>
                  </a:cubicBezTo>
                  <a:lnTo>
                    <a:pt x="27951792" y="16286316"/>
                  </a:lnTo>
                  <a:cubicBezTo>
                    <a:pt x="27951792" y="16354896"/>
                    <a:pt x="27895910" y="16410777"/>
                    <a:pt x="27827331" y="16410777"/>
                  </a:cubicBezTo>
                  <a:close/>
                </a:path>
              </a:pathLst>
            </a:custGeom>
            <a:solidFill>
              <a:srgbClr val="100F0D">
                <a:alpha val="4706"/>
              </a:srgbClr>
            </a:solidFill>
          </p:spPr>
          <p:txBody>
            <a:bodyPr/>
            <a:lstStyle/>
            <a:p>
              <a:endParaRPr lang="pt-BR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914489" y="856013"/>
            <a:ext cx="16293197" cy="832349"/>
            <a:chOff x="0" y="1"/>
            <a:chExt cx="21724262" cy="1109797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1"/>
              <a:ext cx="21724262" cy="1109797"/>
              <a:chOff x="0" y="4"/>
              <a:chExt cx="60656107" cy="309865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4"/>
                <a:ext cx="60656107" cy="3098654"/>
              </a:xfrm>
              <a:custGeom>
                <a:avLst/>
                <a:gdLst/>
                <a:ahLst/>
                <a:cxnLst/>
                <a:rect l="l" t="t" r="r" b="b"/>
                <a:pathLst>
                  <a:path w="60656105" h="7688929">
                    <a:moveTo>
                      <a:pt x="60033805" y="7118700"/>
                    </a:moveTo>
                    <a:cubicBezTo>
                      <a:pt x="60033805" y="7112350"/>
                      <a:pt x="60035070" y="7107269"/>
                      <a:pt x="60035070" y="7099650"/>
                    </a:cubicBezTo>
                    <a:lnTo>
                      <a:pt x="60035070" y="490220"/>
                    </a:lnTo>
                    <a:cubicBezTo>
                      <a:pt x="60035070" y="220980"/>
                      <a:pt x="59825520" y="0"/>
                      <a:pt x="59568984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7099650"/>
                    </a:lnTo>
                    <a:cubicBezTo>
                      <a:pt x="0" y="7368889"/>
                      <a:pt x="209550" y="7589869"/>
                      <a:pt x="466090" y="7589869"/>
                    </a:cubicBezTo>
                    <a:lnTo>
                      <a:pt x="59567713" y="7589869"/>
                    </a:lnTo>
                    <a:cubicBezTo>
                      <a:pt x="59680742" y="7589869"/>
                      <a:pt x="59784884" y="7546689"/>
                      <a:pt x="59864892" y="7476839"/>
                    </a:cubicBezTo>
                    <a:cubicBezTo>
                      <a:pt x="59995705" y="7547959"/>
                      <a:pt x="60308120" y="7688929"/>
                      <a:pt x="60654834" y="7481919"/>
                    </a:cubicBezTo>
                    <a:cubicBezTo>
                      <a:pt x="60656105" y="7481919"/>
                      <a:pt x="60343684" y="7483189"/>
                      <a:pt x="60033805" y="7118700"/>
                    </a:cubicBezTo>
                    <a:lnTo>
                      <a:pt x="60033805" y="7118700"/>
                    </a:lnTo>
                    <a:close/>
                  </a:path>
                </a:pathLst>
              </a:custGeom>
              <a:solidFill>
                <a:srgbClr val="35A1F4"/>
              </a:solidFill>
            </p:spPr>
            <p:txBody>
              <a:bodyPr/>
              <a:lstStyle/>
              <a:p>
                <a:endParaRPr lang="pt-BR" sz="2700"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1501119" y="164589"/>
              <a:ext cx="18452626" cy="784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715"/>
                </a:lnSpc>
              </a:pPr>
              <a:r>
                <a:rPr lang="en-US" sz="3713" spc="-38" dirty="0">
                  <a:solidFill>
                    <a:srgbClr val="FFFFFF"/>
                  </a:solidFill>
                  <a:latin typeface="DM Sans Bold"/>
                </a:rPr>
                <a:t>PRINCIPAIS ALTERAÇÕES COMPARANDO COM A NORMA PME</a:t>
              </a:r>
            </a:p>
          </p:txBody>
        </p:sp>
      </p:grpSp>
      <p:sp>
        <p:nvSpPr>
          <p:cNvPr id="8" name="AutoShape 8"/>
          <p:cNvSpPr/>
          <p:nvPr/>
        </p:nvSpPr>
        <p:spPr>
          <a:xfrm>
            <a:off x="29738" y="3543301"/>
            <a:ext cx="18288000" cy="953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pt-BR" sz="2700"/>
          </a:p>
        </p:txBody>
      </p:sp>
      <p:sp>
        <p:nvSpPr>
          <p:cNvPr id="9" name="AutoShape 9"/>
          <p:cNvSpPr/>
          <p:nvPr/>
        </p:nvSpPr>
        <p:spPr>
          <a:xfrm>
            <a:off x="7434" y="2251221"/>
            <a:ext cx="18288000" cy="9525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pt-BR" sz="2700"/>
          </a:p>
        </p:txBody>
      </p:sp>
      <p:grpSp>
        <p:nvGrpSpPr>
          <p:cNvPr id="10" name="Group 10"/>
          <p:cNvGrpSpPr/>
          <p:nvPr/>
        </p:nvGrpSpPr>
        <p:grpSpPr>
          <a:xfrm>
            <a:off x="2677861" y="2019302"/>
            <a:ext cx="12790742" cy="496163"/>
            <a:chOff x="0" y="0"/>
            <a:chExt cx="17054322" cy="661551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71628"/>
              <a:ext cx="518294" cy="518294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8094276" y="71628"/>
              <a:ext cx="518294" cy="518294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392771" y="0"/>
              <a:ext cx="661551" cy="661551"/>
            </a:xfrm>
            <a:prstGeom prst="rect">
              <a:avLst/>
            </a:prstGeom>
          </p:spPr>
        </p:pic>
      </p:grpSp>
      <p:sp>
        <p:nvSpPr>
          <p:cNvPr id="14" name="TextBox 14"/>
          <p:cNvSpPr txBox="1"/>
          <p:nvPr/>
        </p:nvSpPr>
        <p:spPr>
          <a:xfrm>
            <a:off x="1075354" y="2705100"/>
            <a:ext cx="3644762" cy="421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 dirty="0">
                <a:solidFill>
                  <a:srgbClr val="210854"/>
                </a:solidFill>
                <a:latin typeface="Telegraf Bold"/>
              </a:rPr>
              <a:t>ASSUNTO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14488" y="4196285"/>
            <a:ext cx="4797152" cy="47684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i="1" spc="24" dirty="0">
                <a:solidFill>
                  <a:srgbClr val="000000"/>
                </a:solidFill>
                <a:latin typeface="Telegraf"/>
              </a:rPr>
              <a:t>Goodwill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Outros Ativos Intangíveis: Amortização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Ganho por Compra Vantajosa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i="1" spc="24" dirty="0">
                <a:solidFill>
                  <a:srgbClr val="000000"/>
                </a:solidFill>
                <a:latin typeface="Telegraf"/>
              </a:rPr>
              <a:t>Impairment </a:t>
            </a:r>
            <a:r>
              <a:rPr lang="pt-BR" sz="2400" spc="24" dirty="0">
                <a:solidFill>
                  <a:srgbClr val="000000"/>
                </a:solidFill>
                <a:latin typeface="Telegraf"/>
              </a:rPr>
              <a:t>Geral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808835" y="2705101"/>
            <a:ext cx="4240166" cy="421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 dirty="0">
                <a:solidFill>
                  <a:srgbClr val="210854"/>
                </a:solidFill>
                <a:latin typeface="Telegraf Bold"/>
              </a:rPr>
              <a:t>PEQUENAS EMPRESAS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920141" y="4661996"/>
            <a:ext cx="5472629" cy="43324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Amortização no máximo em 10 anos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Amortizado entre 5 a 10 anos, a não ser que justificado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Simplificada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Só quando notória a perda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3080269" y="2705100"/>
            <a:ext cx="4140932" cy="421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 dirty="0">
                <a:solidFill>
                  <a:srgbClr val="210854"/>
                </a:solidFill>
                <a:latin typeface="Telegraf Bold"/>
              </a:rPr>
              <a:t>MICROENTIDADES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572354" y="4227985"/>
            <a:ext cx="4791896" cy="47684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Não existe esse ativo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Idem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Não existe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Idem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</p:txBody>
      </p:sp>
    </p:spTree>
    <p:extLst>
      <p:ext uri="{BB962C8B-B14F-4D97-AF65-F5344CB8AC3E}">
        <p14:creationId xmlns:p14="http://schemas.microsoft.com/office/powerpoint/2010/main" val="344540982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93906" y="4229100"/>
            <a:ext cx="16470021" cy="5473431"/>
            <a:chOff x="0" y="7121646"/>
            <a:chExt cx="27951792" cy="9289132"/>
          </a:xfrm>
        </p:grpSpPr>
        <p:sp>
          <p:nvSpPr>
            <p:cNvPr id="3" name="Freeform 3"/>
            <p:cNvSpPr/>
            <p:nvPr/>
          </p:nvSpPr>
          <p:spPr>
            <a:xfrm>
              <a:off x="0" y="7121646"/>
              <a:ext cx="27951792" cy="9289132"/>
            </a:xfrm>
            <a:custGeom>
              <a:avLst/>
              <a:gdLst/>
              <a:ahLst/>
              <a:cxnLst/>
              <a:rect l="l" t="t" r="r" b="b"/>
              <a:pathLst>
                <a:path w="27951792" h="16410777">
                  <a:moveTo>
                    <a:pt x="27827331" y="16410777"/>
                  </a:moveTo>
                  <a:lnTo>
                    <a:pt x="124460" y="16410777"/>
                  </a:lnTo>
                  <a:cubicBezTo>
                    <a:pt x="55880" y="16410777"/>
                    <a:pt x="0" y="16354896"/>
                    <a:pt x="0" y="1628631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7827331" y="0"/>
                  </a:lnTo>
                  <a:cubicBezTo>
                    <a:pt x="27895910" y="0"/>
                    <a:pt x="27951792" y="55880"/>
                    <a:pt x="27951792" y="124460"/>
                  </a:cubicBezTo>
                  <a:lnTo>
                    <a:pt x="27951792" y="16286316"/>
                  </a:lnTo>
                  <a:cubicBezTo>
                    <a:pt x="27951792" y="16354896"/>
                    <a:pt x="27895910" y="16410777"/>
                    <a:pt x="27827331" y="16410777"/>
                  </a:cubicBezTo>
                  <a:close/>
                </a:path>
              </a:pathLst>
            </a:custGeom>
            <a:solidFill>
              <a:srgbClr val="100F0D">
                <a:alpha val="4706"/>
              </a:srgbClr>
            </a:solidFill>
          </p:spPr>
          <p:txBody>
            <a:bodyPr/>
            <a:lstStyle/>
            <a:p>
              <a:endParaRPr lang="pt-BR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914489" y="856013"/>
            <a:ext cx="16293197" cy="832349"/>
            <a:chOff x="0" y="1"/>
            <a:chExt cx="21724262" cy="1109797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1"/>
              <a:ext cx="21724262" cy="1109797"/>
              <a:chOff x="0" y="4"/>
              <a:chExt cx="60656107" cy="309865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4"/>
                <a:ext cx="60656107" cy="3098654"/>
              </a:xfrm>
              <a:custGeom>
                <a:avLst/>
                <a:gdLst/>
                <a:ahLst/>
                <a:cxnLst/>
                <a:rect l="l" t="t" r="r" b="b"/>
                <a:pathLst>
                  <a:path w="60656105" h="7688929">
                    <a:moveTo>
                      <a:pt x="60033805" y="7118700"/>
                    </a:moveTo>
                    <a:cubicBezTo>
                      <a:pt x="60033805" y="7112350"/>
                      <a:pt x="60035070" y="7107269"/>
                      <a:pt x="60035070" y="7099650"/>
                    </a:cubicBezTo>
                    <a:lnTo>
                      <a:pt x="60035070" y="490220"/>
                    </a:lnTo>
                    <a:cubicBezTo>
                      <a:pt x="60035070" y="220980"/>
                      <a:pt x="59825520" y="0"/>
                      <a:pt x="59568984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7099650"/>
                    </a:lnTo>
                    <a:cubicBezTo>
                      <a:pt x="0" y="7368889"/>
                      <a:pt x="209550" y="7589869"/>
                      <a:pt x="466090" y="7589869"/>
                    </a:cubicBezTo>
                    <a:lnTo>
                      <a:pt x="59567713" y="7589869"/>
                    </a:lnTo>
                    <a:cubicBezTo>
                      <a:pt x="59680742" y="7589869"/>
                      <a:pt x="59784884" y="7546689"/>
                      <a:pt x="59864892" y="7476839"/>
                    </a:cubicBezTo>
                    <a:cubicBezTo>
                      <a:pt x="59995705" y="7547959"/>
                      <a:pt x="60308120" y="7688929"/>
                      <a:pt x="60654834" y="7481919"/>
                    </a:cubicBezTo>
                    <a:cubicBezTo>
                      <a:pt x="60656105" y="7481919"/>
                      <a:pt x="60343684" y="7483189"/>
                      <a:pt x="60033805" y="7118700"/>
                    </a:cubicBezTo>
                    <a:lnTo>
                      <a:pt x="60033805" y="7118700"/>
                    </a:lnTo>
                    <a:close/>
                  </a:path>
                </a:pathLst>
              </a:custGeom>
              <a:solidFill>
                <a:srgbClr val="35A1F4"/>
              </a:solidFill>
            </p:spPr>
            <p:txBody>
              <a:bodyPr/>
              <a:lstStyle/>
              <a:p>
                <a:endParaRPr lang="pt-BR" sz="2700"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1501119" y="164589"/>
              <a:ext cx="18452626" cy="784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715"/>
                </a:lnSpc>
              </a:pPr>
              <a:r>
                <a:rPr lang="en-US" sz="3713" spc="-38" dirty="0">
                  <a:solidFill>
                    <a:srgbClr val="FFFFFF"/>
                  </a:solidFill>
                  <a:latin typeface="DM Sans Bold"/>
                </a:rPr>
                <a:t>PRINCIPAIS ALTERAÇÕES COMPARANDO COM A NORMA PME</a:t>
              </a:r>
            </a:p>
          </p:txBody>
        </p:sp>
      </p:grpSp>
      <p:sp>
        <p:nvSpPr>
          <p:cNvPr id="8" name="AutoShape 8"/>
          <p:cNvSpPr/>
          <p:nvPr/>
        </p:nvSpPr>
        <p:spPr>
          <a:xfrm>
            <a:off x="29738" y="3543301"/>
            <a:ext cx="18288000" cy="953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pt-BR" sz="2700"/>
          </a:p>
        </p:txBody>
      </p:sp>
      <p:sp>
        <p:nvSpPr>
          <p:cNvPr id="9" name="AutoShape 9"/>
          <p:cNvSpPr/>
          <p:nvPr/>
        </p:nvSpPr>
        <p:spPr>
          <a:xfrm>
            <a:off x="7434" y="2251221"/>
            <a:ext cx="18288000" cy="9525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pt-BR" sz="2700"/>
          </a:p>
        </p:txBody>
      </p:sp>
      <p:grpSp>
        <p:nvGrpSpPr>
          <p:cNvPr id="10" name="Group 10"/>
          <p:cNvGrpSpPr/>
          <p:nvPr/>
        </p:nvGrpSpPr>
        <p:grpSpPr>
          <a:xfrm>
            <a:off x="2677861" y="2019302"/>
            <a:ext cx="12790742" cy="496163"/>
            <a:chOff x="0" y="0"/>
            <a:chExt cx="17054322" cy="661551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71628"/>
              <a:ext cx="518294" cy="518294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8094276" y="71628"/>
              <a:ext cx="518294" cy="518294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392771" y="0"/>
              <a:ext cx="661551" cy="661551"/>
            </a:xfrm>
            <a:prstGeom prst="rect">
              <a:avLst/>
            </a:prstGeom>
          </p:spPr>
        </p:pic>
      </p:grpSp>
      <p:sp>
        <p:nvSpPr>
          <p:cNvPr id="14" name="TextBox 14"/>
          <p:cNvSpPr txBox="1"/>
          <p:nvPr/>
        </p:nvSpPr>
        <p:spPr>
          <a:xfrm>
            <a:off x="1075354" y="2705100"/>
            <a:ext cx="3644762" cy="421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 dirty="0">
                <a:solidFill>
                  <a:srgbClr val="210854"/>
                </a:solidFill>
                <a:latin typeface="Telegraf Bold"/>
              </a:rPr>
              <a:t>ASSUNTO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69530" y="3848100"/>
            <a:ext cx="4797152" cy="69485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Propriedade para Investimento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Depreciação 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Arrendamentos e Aluguéis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Ativos e Passivos Financeiros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808835" y="2705101"/>
            <a:ext cx="4240166" cy="421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 dirty="0">
                <a:solidFill>
                  <a:srgbClr val="210854"/>
                </a:solidFill>
                <a:latin typeface="Telegraf Bold"/>
              </a:rPr>
              <a:t>PEQUENAS EMPRESAS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920141" y="4661996"/>
            <a:ext cx="5472629" cy="43324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Não existe à parte. Dentro do Imobilizado, ao Custo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Se não distorcer </a:t>
            </a:r>
            <a:r>
              <a:rPr lang="pt-BR" sz="2400" spc="24" dirty="0" err="1">
                <a:solidFill>
                  <a:srgbClr val="000000"/>
                </a:solidFill>
                <a:latin typeface="Telegraf"/>
              </a:rPr>
              <a:t>DCs</a:t>
            </a:r>
            <a:r>
              <a:rPr lang="pt-BR" sz="2400" spc="24" dirty="0">
                <a:solidFill>
                  <a:srgbClr val="000000"/>
                </a:solidFill>
                <a:latin typeface="Telegraf"/>
              </a:rPr>
              <a:t>, pode ser a Fiscal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Sem registro do direito de uso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Sem ajuste a Valor Justo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3080269" y="2705100"/>
            <a:ext cx="4140932" cy="421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 dirty="0">
                <a:solidFill>
                  <a:srgbClr val="210854"/>
                </a:solidFill>
                <a:latin typeface="Telegraf Bold"/>
              </a:rPr>
              <a:t>MICROENTIDADES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654140" y="4361062"/>
            <a:ext cx="4791896" cy="46145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Idem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Fiscal, a não ser se outra alternativa apresentar melhor</a:t>
            </a: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 as Demonstrações Contábeis</a:t>
            </a: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Idem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Idem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</p:txBody>
      </p:sp>
    </p:spTree>
    <p:extLst>
      <p:ext uri="{BB962C8B-B14F-4D97-AF65-F5344CB8AC3E}">
        <p14:creationId xmlns:p14="http://schemas.microsoft.com/office/powerpoint/2010/main" val="41711257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3555" y="4196285"/>
            <a:ext cx="16470021" cy="5473431"/>
            <a:chOff x="0" y="7121646"/>
            <a:chExt cx="27951792" cy="9289132"/>
          </a:xfrm>
        </p:grpSpPr>
        <p:sp>
          <p:nvSpPr>
            <p:cNvPr id="3" name="Freeform 3"/>
            <p:cNvSpPr/>
            <p:nvPr/>
          </p:nvSpPr>
          <p:spPr>
            <a:xfrm>
              <a:off x="0" y="7121646"/>
              <a:ext cx="27951792" cy="9289132"/>
            </a:xfrm>
            <a:custGeom>
              <a:avLst/>
              <a:gdLst/>
              <a:ahLst/>
              <a:cxnLst/>
              <a:rect l="l" t="t" r="r" b="b"/>
              <a:pathLst>
                <a:path w="27951792" h="16410777">
                  <a:moveTo>
                    <a:pt x="27827331" y="16410777"/>
                  </a:moveTo>
                  <a:lnTo>
                    <a:pt x="124460" y="16410777"/>
                  </a:lnTo>
                  <a:cubicBezTo>
                    <a:pt x="55880" y="16410777"/>
                    <a:pt x="0" y="16354896"/>
                    <a:pt x="0" y="1628631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7827331" y="0"/>
                  </a:lnTo>
                  <a:cubicBezTo>
                    <a:pt x="27895910" y="0"/>
                    <a:pt x="27951792" y="55880"/>
                    <a:pt x="27951792" y="124460"/>
                  </a:cubicBezTo>
                  <a:lnTo>
                    <a:pt x="27951792" y="16286316"/>
                  </a:lnTo>
                  <a:cubicBezTo>
                    <a:pt x="27951792" y="16354896"/>
                    <a:pt x="27895910" y="16410777"/>
                    <a:pt x="27827331" y="16410777"/>
                  </a:cubicBezTo>
                  <a:close/>
                </a:path>
              </a:pathLst>
            </a:custGeom>
            <a:solidFill>
              <a:srgbClr val="100F0D">
                <a:alpha val="4706"/>
              </a:srgbClr>
            </a:solidFill>
          </p:spPr>
          <p:txBody>
            <a:bodyPr/>
            <a:lstStyle/>
            <a:p>
              <a:endParaRPr lang="pt-BR" dirty="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914489" y="856013"/>
            <a:ext cx="16293197" cy="832349"/>
            <a:chOff x="0" y="1"/>
            <a:chExt cx="21724262" cy="1109797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1"/>
              <a:ext cx="21724262" cy="1109797"/>
              <a:chOff x="0" y="4"/>
              <a:chExt cx="60656107" cy="309865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4"/>
                <a:ext cx="60656107" cy="3098654"/>
              </a:xfrm>
              <a:custGeom>
                <a:avLst/>
                <a:gdLst/>
                <a:ahLst/>
                <a:cxnLst/>
                <a:rect l="l" t="t" r="r" b="b"/>
                <a:pathLst>
                  <a:path w="60656105" h="7688929">
                    <a:moveTo>
                      <a:pt x="60033805" y="7118700"/>
                    </a:moveTo>
                    <a:cubicBezTo>
                      <a:pt x="60033805" y="7112350"/>
                      <a:pt x="60035070" y="7107269"/>
                      <a:pt x="60035070" y="7099650"/>
                    </a:cubicBezTo>
                    <a:lnTo>
                      <a:pt x="60035070" y="490220"/>
                    </a:lnTo>
                    <a:cubicBezTo>
                      <a:pt x="60035070" y="220980"/>
                      <a:pt x="59825520" y="0"/>
                      <a:pt x="59568984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7099650"/>
                    </a:lnTo>
                    <a:cubicBezTo>
                      <a:pt x="0" y="7368889"/>
                      <a:pt x="209550" y="7589869"/>
                      <a:pt x="466090" y="7589869"/>
                    </a:cubicBezTo>
                    <a:lnTo>
                      <a:pt x="59567713" y="7589869"/>
                    </a:lnTo>
                    <a:cubicBezTo>
                      <a:pt x="59680742" y="7589869"/>
                      <a:pt x="59784884" y="7546689"/>
                      <a:pt x="59864892" y="7476839"/>
                    </a:cubicBezTo>
                    <a:cubicBezTo>
                      <a:pt x="59995705" y="7547959"/>
                      <a:pt x="60308120" y="7688929"/>
                      <a:pt x="60654834" y="7481919"/>
                    </a:cubicBezTo>
                    <a:cubicBezTo>
                      <a:pt x="60656105" y="7481919"/>
                      <a:pt x="60343684" y="7483189"/>
                      <a:pt x="60033805" y="7118700"/>
                    </a:cubicBezTo>
                    <a:lnTo>
                      <a:pt x="60033805" y="7118700"/>
                    </a:lnTo>
                    <a:close/>
                  </a:path>
                </a:pathLst>
              </a:custGeom>
              <a:solidFill>
                <a:srgbClr val="35A1F4"/>
              </a:solidFill>
            </p:spPr>
            <p:txBody>
              <a:bodyPr/>
              <a:lstStyle/>
              <a:p>
                <a:endParaRPr lang="pt-BR" sz="2700"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1501119" y="164589"/>
              <a:ext cx="18452626" cy="784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715"/>
                </a:lnSpc>
              </a:pPr>
              <a:r>
                <a:rPr lang="en-US" sz="3713" spc="-38" dirty="0">
                  <a:solidFill>
                    <a:srgbClr val="FFFFFF"/>
                  </a:solidFill>
                  <a:latin typeface="DM Sans Bold"/>
                </a:rPr>
                <a:t>PRINCIPAIS ALTERAÇÕES COMPARANDO COM A NORMA PME</a:t>
              </a:r>
            </a:p>
          </p:txBody>
        </p:sp>
      </p:grpSp>
      <p:sp>
        <p:nvSpPr>
          <p:cNvPr id="8" name="AutoShape 8"/>
          <p:cNvSpPr/>
          <p:nvPr/>
        </p:nvSpPr>
        <p:spPr>
          <a:xfrm>
            <a:off x="29738" y="3543301"/>
            <a:ext cx="18288000" cy="953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pt-BR" sz="2700"/>
          </a:p>
        </p:txBody>
      </p:sp>
      <p:sp>
        <p:nvSpPr>
          <p:cNvPr id="9" name="AutoShape 9"/>
          <p:cNvSpPr/>
          <p:nvPr/>
        </p:nvSpPr>
        <p:spPr>
          <a:xfrm>
            <a:off x="7434" y="2251221"/>
            <a:ext cx="18288000" cy="9525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pt-BR" sz="2700"/>
          </a:p>
        </p:txBody>
      </p:sp>
      <p:grpSp>
        <p:nvGrpSpPr>
          <p:cNvPr id="10" name="Group 10"/>
          <p:cNvGrpSpPr/>
          <p:nvPr/>
        </p:nvGrpSpPr>
        <p:grpSpPr>
          <a:xfrm>
            <a:off x="2677861" y="2019302"/>
            <a:ext cx="12790742" cy="496163"/>
            <a:chOff x="0" y="0"/>
            <a:chExt cx="17054322" cy="661551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71628"/>
              <a:ext cx="518294" cy="518294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8094276" y="71628"/>
              <a:ext cx="518294" cy="518294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392771" y="0"/>
              <a:ext cx="661551" cy="661551"/>
            </a:xfrm>
            <a:prstGeom prst="rect">
              <a:avLst/>
            </a:prstGeom>
          </p:spPr>
        </p:pic>
      </p:grpSp>
      <p:sp>
        <p:nvSpPr>
          <p:cNvPr id="14" name="TextBox 14"/>
          <p:cNvSpPr txBox="1"/>
          <p:nvPr/>
        </p:nvSpPr>
        <p:spPr>
          <a:xfrm>
            <a:off x="1075354" y="2705100"/>
            <a:ext cx="3644762" cy="421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 dirty="0">
                <a:solidFill>
                  <a:srgbClr val="210854"/>
                </a:solidFill>
                <a:latin typeface="Telegraf Bold"/>
              </a:rPr>
              <a:t>ASSUNTO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69530" y="3848100"/>
            <a:ext cx="4797152" cy="52044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Ativos e Passivos Contingentes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Passivo </a:t>
            </a:r>
            <a:r>
              <a:rPr lang="pt-BR" sz="2400" spc="24" dirty="0" err="1">
                <a:solidFill>
                  <a:srgbClr val="000000"/>
                </a:solidFill>
                <a:latin typeface="Telegraf"/>
              </a:rPr>
              <a:t>x</a:t>
            </a:r>
            <a:r>
              <a:rPr lang="pt-BR" sz="2400" spc="24" dirty="0">
                <a:solidFill>
                  <a:srgbClr val="000000"/>
                </a:solidFill>
                <a:latin typeface="Telegraf"/>
              </a:rPr>
              <a:t> Patrimônio Líquido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Receitas 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Atividades especializadas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Evento subsequente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808835" y="2705101"/>
            <a:ext cx="4240166" cy="421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 dirty="0">
                <a:solidFill>
                  <a:srgbClr val="210854"/>
                </a:solidFill>
                <a:latin typeface="Telegraf Bold"/>
              </a:rPr>
              <a:t>PEQUENAS EMPRESAS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829913" y="4223439"/>
            <a:ext cx="5472629" cy="34603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Simplificado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AFAC no PL se genuíno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Simplificada, mais CPC 30 do que CPC 47</a:t>
            </a: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Não tratadas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Simplificado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080269" y="2705100"/>
            <a:ext cx="4140932" cy="421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 dirty="0">
                <a:solidFill>
                  <a:srgbClr val="210854"/>
                </a:solidFill>
                <a:latin typeface="Telegraf Bold"/>
              </a:rPr>
              <a:t>MICROENTIDADES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646034" y="4292585"/>
            <a:ext cx="4791896" cy="38963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Sem ativos contingentes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Idem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Não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Idem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Não tratado</a:t>
            </a:r>
          </a:p>
        </p:txBody>
      </p:sp>
    </p:spTree>
    <p:extLst>
      <p:ext uri="{BB962C8B-B14F-4D97-AF65-F5344CB8AC3E}">
        <p14:creationId xmlns:p14="http://schemas.microsoft.com/office/powerpoint/2010/main" val="32829291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42626" y="4196285"/>
            <a:ext cx="16470021" cy="5473431"/>
            <a:chOff x="0" y="7121646"/>
            <a:chExt cx="27951792" cy="9289132"/>
          </a:xfrm>
        </p:grpSpPr>
        <p:sp>
          <p:nvSpPr>
            <p:cNvPr id="3" name="Freeform 3"/>
            <p:cNvSpPr/>
            <p:nvPr/>
          </p:nvSpPr>
          <p:spPr>
            <a:xfrm>
              <a:off x="0" y="7121646"/>
              <a:ext cx="27951792" cy="9289132"/>
            </a:xfrm>
            <a:custGeom>
              <a:avLst/>
              <a:gdLst/>
              <a:ahLst/>
              <a:cxnLst/>
              <a:rect l="l" t="t" r="r" b="b"/>
              <a:pathLst>
                <a:path w="27951792" h="16410777">
                  <a:moveTo>
                    <a:pt x="27827331" y="16410777"/>
                  </a:moveTo>
                  <a:lnTo>
                    <a:pt x="124460" y="16410777"/>
                  </a:lnTo>
                  <a:cubicBezTo>
                    <a:pt x="55880" y="16410777"/>
                    <a:pt x="0" y="16354896"/>
                    <a:pt x="0" y="1628631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7827331" y="0"/>
                  </a:lnTo>
                  <a:cubicBezTo>
                    <a:pt x="27895910" y="0"/>
                    <a:pt x="27951792" y="55880"/>
                    <a:pt x="27951792" y="124460"/>
                  </a:cubicBezTo>
                  <a:lnTo>
                    <a:pt x="27951792" y="16286316"/>
                  </a:lnTo>
                  <a:cubicBezTo>
                    <a:pt x="27951792" y="16354896"/>
                    <a:pt x="27895910" y="16410777"/>
                    <a:pt x="27827331" y="16410777"/>
                  </a:cubicBezTo>
                  <a:close/>
                </a:path>
              </a:pathLst>
            </a:custGeom>
            <a:solidFill>
              <a:srgbClr val="100F0D">
                <a:alpha val="4706"/>
              </a:srgbClr>
            </a:solidFill>
          </p:spPr>
          <p:txBody>
            <a:bodyPr/>
            <a:lstStyle/>
            <a:p>
              <a:endParaRPr lang="pt-BR" sz="270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914489" y="856013"/>
            <a:ext cx="16293197" cy="832349"/>
            <a:chOff x="0" y="1"/>
            <a:chExt cx="21724262" cy="1109797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1"/>
              <a:ext cx="21724262" cy="1109797"/>
              <a:chOff x="0" y="4"/>
              <a:chExt cx="60656107" cy="309865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4"/>
                <a:ext cx="60656107" cy="3098654"/>
              </a:xfrm>
              <a:custGeom>
                <a:avLst/>
                <a:gdLst/>
                <a:ahLst/>
                <a:cxnLst/>
                <a:rect l="l" t="t" r="r" b="b"/>
                <a:pathLst>
                  <a:path w="60656105" h="7688929">
                    <a:moveTo>
                      <a:pt x="60033805" y="7118700"/>
                    </a:moveTo>
                    <a:cubicBezTo>
                      <a:pt x="60033805" y="7112350"/>
                      <a:pt x="60035070" y="7107269"/>
                      <a:pt x="60035070" y="7099650"/>
                    </a:cubicBezTo>
                    <a:lnTo>
                      <a:pt x="60035070" y="490220"/>
                    </a:lnTo>
                    <a:cubicBezTo>
                      <a:pt x="60035070" y="220980"/>
                      <a:pt x="59825520" y="0"/>
                      <a:pt x="59568984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7099650"/>
                    </a:lnTo>
                    <a:cubicBezTo>
                      <a:pt x="0" y="7368889"/>
                      <a:pt x="209550" y="7589869"/>
                      <a:pt x="466090" y="7589869"/>
                    </a:cubicBezTo>
                    <a:lnTo>
                      <a:pt x="59567713" y="7589869"/>
                    </a:lnTo>
                    <a:cubicBezTo>
                      <a:pt x="59680742" y="7589869"/>
                      <a:pt x="59784884" y="7546689"/>
                      <a:pt x="59864892" y="7476839"/>
                    </a:cubicBezTo>
                    <a:cubicBezTo>
                      <a:pt x="59995705" y="7547959"/>
                      <a:pt x="60308120" y="7688929"/>
                      <a:pt x="60654834" y="7481919"/>
                    </a:cubicBezTo>
                    <a:cubicBezTo>
                      <a:pt x="60656105" y="7481919"/>
                      <a:pt x="60343684" y="7483189"/>
                      <a:pt x="60033805" y="7118700"/>
                    </a:cubicBezTo>
                    <a:lnTo>
                      <a:pt x="60033805" y="7118700"/>
                    </a:lnTo>
                    <a:close/>
                  </a:path>
                </a:pathLst>
              </a:custGeom>
              <a:solidFill>
                <a:srgbClr val="35A1F4"/>
              </a:solidFill>
            </p:spPr>
            <p:txBody>
              <a:bodyPr/>
              <a:lstStyle/>
              <a:p>
                <a:endParaRPr lang="pt-BR" sz="2700"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1501119" y="164589"/>
              <a:ext cx="18452626" cy="784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715"/>
                </a:lnSpc>
              </a:pPr>
              <a:r>
                <a:rPr lang="en-US" sz="3713" spc="-38" dirty="0">
                  <a:solidFill>
                    <a:srgbClr val="FFFFFF"/>
                  </a:solidFill>
                  <a:latin typeface="DM Sans Bold"/>
                </a:rPr>
                <a:t>PRINCIPAIS ALTERAÇÕES COMPARANDO COM A NORMA PME</a:t>
              </a:r>
            </a:p>
          </p:txBody>
        </p:sp>
      </p:grpSp>
      <p:sp>
        <p:nvSpPr>
          <p:cNvPr id="8" name="AutoShape 8"/>
          <p:cNvSpPr/>
          <p:nvPr/>
        </p:nvSpPr>
        <p:spPr>
          <a:xfrm>
            <a:off x="29738" y="3543301"/>
            <a:ext cx="18288000" cy="953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pt-BR" sz="2700"/>
          </a:p>
        </p:txBody>
      </p:sp>
      <p:sp>
        <p:nvSpPr>
          <p:cNvPr id="9" name="AutoShape 9"/>
          <p:cNvSpPr/>
          <p:nvPr/>
        </p:nvSpPr>
        <p:spPr>
          <a:xfrm>
            <a:off x="7434" y="2251221"/>
            <a:ext cx="18288000" cy="9525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pt-BR" sz="2700"/>
          </a:p>
        </p:txBody>
      </p:sp>
      <p:grpSp>
        <p:nvGrpSpPr>
          <p:cNvPr id="10" name="Group 10"/>
          <p:cNvGrpSpPr/>
          <p:nvPr/>
        </p:nvGrpSpPr>
        <p:grpSpPr>
          <a:xfrm>
            <a:off x="2677861" y="2019302"/>
            <a:ext cx="12790742" cy="496163"/>
            <a:chOff x="0" y="0"/>
            <a:chExt cx="17054322" cy="661551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71628"/>
              <a:ext cx="518294" cy="518294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8094276" y="71628"/>
              <a:ext cx="518294" cy="518294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392771" y="0"/>
              <a:ext cx="661551" cy="661551"/>
            </a:xfrm>
            <a:prstGeom prst="rect">
              <a:avLst/>
            </a:prstGeom>
          </p:spPr>
        </p:pic>
      </p:grpSp>
      <p:sp>
        <p:nvSpPr>
          <p:cNvPr id="14" name="TextBox 14"/>
          <p:cNvSpPr txBox="1"/>
          <p:nvPr/>
        </p:nvSpPr>
        <p:spPr>
          <a:xfrm>
            <a:off x="1075354" y="2705100"/>
            <a:ext cx="3644762" cy="421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 dirty="0">
                <a:solidFill>
                  <a:srgbClr val="210854"/>
                </a:solidFill>
                <a:latin typeface="Telegraf Bold"/>
              </a:rPr>
              <a:t>ASSUNTO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69530" y="3848101"/>
            <a:ext cx="4797152" cy="38963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Receitas e despesas </a:t>
            </a: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financeiras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Tributos sobre o lucro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Transação em moeda estrangeira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Subvenção Governamental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6808835" y="2705101"/>
            <a:ext cx="4240166" cy="421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 dirty="0">
                <a:solidFill>
                  <a:srgbClr val="210854"/>
                </a:solidFill>
                <a:latin typeface="Telegraf Bold"/>
              </a:rPr>
              <a:t>PEQUENAS EMPRESAS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976730" y="4284116"/>
            <a:ext cx="5472629" cy="38963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As genuinamente operacionais,</a:t>
            </a: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só evidenciação, sem reclassificação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Tributo Diferido Normal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Com moeda funcional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Simplificado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080269" y="2705100"/>
            <a:ext cx="4140932" cy="421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 dirty="0">
                <a:solidFill>
                  <a:srgbClr val="210854"/>
                </a:solidFill>
                <a:latin typeface="Telegraf Bold"/>
              </a:rPr>
              <a:t>MICROENTIDADES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449359" y="4438006"/>
            <a:ext cx="4791896" cy="374249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Idem</a:t>
            </a:r>
          </a:p>
          <a:p>
            <a:pPr algn="ctr">
              <a:lnSpc>
                <a:spcPts val="2240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Opcional para quando prejuízo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Moeda funcional sempre o real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Não tratado</a:t>
            </a:r>
          </a:p>
        </p:txBody>
      </p:sp>
    </p:spTree>
    <p:extLst>
      <p:ext uri="{BB962C8B-B14F-4D97-AF65-F5344CB8AC3E}">
        <p14:creationId xmlns:p14="http://schemas.microsoft.com/office/powerpoint/2010/main" val="12715400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42626" y="4196285"/>
            <a:ext cx="16470021" cy="5473431"/>
            <a:chOff x="0" y="7121646"/>
            <a:chExt cx="27951792" cy="9289132"/>
          </a:xfrm>
        </p:grpSpPr>
        <p:sp>
          <p:nvSpPr>
            <p:cNvPr id="3" name="Freeform 3"/>
            <p:cNvSpPr/>
            <p:nvPr/>
          </p:nvSpPr>
          <p:spPr>
            <a:xfrm>
              <a:off x="0" y="7121646"/>
              <a:ext cx="27951792" cy="9289132"/>
            </a:xfrm>
            <a:custGeom>
              <a:avLst/>
              <a:gdLst/>
              <a:ahLst/>
              <a:cxnLst/>
              <a:rect l="l" t="t" r="r" b="b"/>
              <a:pathLst>
                <a:path w="27951792" h="16410777">
                  <a:moveTo>
                    <a:pt x="27827331" y="16410777"/>
                  </a:moveTo>
                  <a:lnTo>
                    <a:pt x="124460" y="16410777"/>
                  </a:lnTo>
                  <a:cubicBezTo>
                    <a:pt x="55880" y="16410777"/>
                    <a:pt x="0" y="16354896"/>
                    <a:pt x="0" y="1628631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7827331" y="0"/>
                  </a:lnTo>
                  <a:cubicBezTo>
                    <a:pt x="27895910" y="0"/>
                    <a:pt x="27951792" y="55880"/>
                    <a:pt x="27951792" y="124460"/>
                  </a:cubicBezTo>
                  <a:lnTo>
                    <a:pt x="27951792" y="16286316"/>
                  </a:lnTo>
                  <a:cubicBezTo>
                    <a:pt x="27951792" y="16354896"/>
                    <a:pt x="27895910" y="16410777"/>
                    <a:pt x="27827331" y="16410777"/>
                  </a:cubicBezTo>
                  <a:close/>
                </a:path>
              </a:pathLst>
            </a:custGeom>
            <a:solidFill>
              <a:srgbClr val="100F0D">
                <a:alpha val="4706"/>
              </a:srgbClr>
            </a:solidFill>
          </p:spPr>
          <p:txBody>
            <a:bodyPr/>
            <a:lstStyle/>
            <a:p>
              <a:endParaRPr lang="pt-BR" sz="2700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914489" y="856013"/>
            <a:ext cx="16293197" cy="832349"/>
            <a:chOff x="0" y="1"/>
            <a:chExt cx="21724262" cy="1109797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1"/>
              <a:ext cx="21724262" cy="1109797"/>
              <a:chOff x="0" y="4"/>
              <a:chExt cx="60656107" cy="3098654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4"/>
                <a:ext cx="60656107" cy="3098654"/>
              </a:xfrm>
              <a:custGeom>
                <a:avLst/>
                <a:gdLst/>
                <a:ahLst/>
                <a:cxnLst/>
                <a:rect l="l" t="t" r="r" b="b"/>
                <a:pathLst>
                  <a:path w="60656105" h="7688929">
                    <a:moveTo>
                      <a:pt x="60033805" y="7118700"/>
                    </a:moveTo>
                    <a:cubicBezTo>
                      <a:pt x="60033805" y="7112350"/>
                      <a:pt x="60035070" y="7107269"/>
                      <a:pt x="60035070" y="7099650"/>
                    </a:cubicBezTo>
                    <a:lnTo>
                      <a:pt x="60035070" y="490220"/>
                    </a:lnTo>
                    <a:cubicBezTo>
                      <a:pt x="60035070" y="220980"/>
                      <a:pt x="59825520" y="0"/>
                      <a:pt x="59568984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7099650"/>
                    </a:lnTo>
                    <a:cubicBezTo>
                      <a:pt x="0" y="7368889"/>
                      <a:pt x="209550" y="7589869"/>
                      <a:pt x="466090" y="7589869"/>
                    </a:cubicBezTo>
                    <a:lnTo>
                      <a:pt x="59567713" y="7589869"/>
                    </a:lnTo>
                    <a:cubicBezTo>
                      <a:pt x="59680742" y="7589869"/>
                      <a:pt x="59784884" y="7546689"/>
                      <a:pt x="59864892" y="7476839"/>
                    </a:cubicBezTo>
                    <a:cubicBezTo>
                      <a:pt x="59995705" y="7547959"/>
                      <a:pt x="60308120" y="7688929"/>
                      <a:pt x="60654834" y="7481919"/>
                    </a:cubicBezTo>
                    <a:cubicBezTo>
                      <a:pt x="60656105" y="7481919"/>
                      <a:pt x="60343684" y="7483189"/>
                      <a:pt x="60033805" y="7118700"/>
                    </a:cubicBezTo>
                    <a:lnTo>
                      <a:pt x="60033805" y="7118700"/>
                    </a:lnTo>
                    <a:close/>
                  </a:path>
                </a:pathLst>
              </a:custGeom>
              <a:solidFill>
                <a:srgbClr val="35A1F4"/>
              </a:solidFill>
            </p:spPr>
            <p:txBody>
              <a:bodyPr/>
              <a:lstStyle/>
              <a:p>
                <a:endParaRPr lang="pt-BR" sz="2700"/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1501119" y="164589"/>
              <a:ext cx="18452626" cy="784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715"/>
                </a:lnSpc>
              </a:pPr>
              <a:r>
                <a:rPr lang="en-US" sz="3713" spc="-38" dirty="0">
                  <a:solidFill>
                    <a:srgbClr val="FFFFFF"/>
                  </a:solidFill>
                  <a:latin typeface="DM Sans Bold"/>
                </a:rPr>
                <a:t>PRINCIPAIS SUGESTÕES COMPARANDO COM A NORMA PME</a:t>
              </a:r>
            </a:p>
          </p:txBody>
        </p:sp>
      </p:grpSp>
      <p:sp>
        <p:nvSpPr>
          <p:cNvPr id="8" name="AutoShape 8"/>
          <p:cNvSpPr/>
          <p:nvPr/>
        </p:nvSpPr>
        <p:spPr>
          <a:xfrm>
            <a:off x="29738" y="3543301"/>
            <a:ext cx="18288000" cy="953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pt-BR" sz="2700"/>
          </a:p>
        </p:txBody>
      </p:sp>
      <p:sp>
        <p:nvSpPr>
          <p:cNvPr id="9" name="AutoShape 9"/>
          <p:cNvSpPr/>
          <p:nvPr/>
        </p:nvSpPr>
        <p:spPr>
          <a:xfrm>
            <a:off x="7434" y="2251221"/>
            <a:ext cx="18288000" cy="9525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pt-BR" sz="2700"/>
          </a:p>
        </p:txBody>
      </p:sp>
      <p:grpSp>
        <p:nvGrpSpPr>
          <p:cNvPr id="10" name="Group 10"/>
          <p:cNvGrpSpPr/>
          <p:nvPr/>
        </p:nvGrpSpPr>
        <p:grpSpPr>
          <a:xfrm>
            <a:off x="2677861" y="2019302"/>
            <a:ext cx="12790742" cy="496163"/>
            <a:chOff x="0" y="0"/>
            <a:chExt cx="17054322" cy="661551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71628"/>
              <a:ext cx="518294" cy="518294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8094276" y="71628"/>
              <a:ext cx="518294" cy="518294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6392771" y="0"/>
              <a:ext cx="661551" cy="661551"/>
            </a:xfrm>
            <a:prstGeom prst="rect">
              <a:avLst/>
            </a:prstGeom>
          </p:spPr>
        </p:pic>
      </p:grpSp>
      <p:sp>
        <p:nvSpPr>
          <p:cNvPr id="14" name="TextBox 14"/>
          <p:cNvSpPr txBox="1"/>
          <p:nvPr/>
        </p:nvSpPr>
        <p:spPr>
          <a:xfrm>
            <a:off x="1075354" y="2705100"/>
            <a:ext cx="3644762" cy="421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 dirty="0">
                <a:solidFill>
                  <a:srgbClr val="210854"/>
                </a:solidFill>
                <a:latin typeface="Telegraf Bold"/>
              </a:rPr>
              <a:t>ASSUNTO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69530" y="3848100"/>
            <a:ext cx="4797152" cy="8442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808835" y="2705101"/>
            <a:ext cx="4240166" cy="421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 dirty="0">
                <a:solidFill>
                  <a:srgbClr val="210854"/>
                </a:solidFill>
                <a:latin typeface="Telegraf Bold"/>
              </a:rPr>
              <a:t>PEQUENAS EMPRESAS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920141" y="4661996"/>
            <a:ext cx="5472629" cy="408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3080269" y="2705100"/>
            <a:ext cx="4140932" cy="421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 dirty="0">
                <a:solidFill>
                  <a:srgbClr val="210854"/>
                </a:solidFill>
                <a:latin typeface="Telegraf Bold"/>
              </a:rPr>
              <a:t>MICROENTIDADES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602162" y="4794212"/>
            <a:ext cx="4740551" cy="4082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</p:txBody>
      </p:sp>
      <p:sp>
        <p:nvSpPr>
          <p:cNvPr id="23" name="TextBox 15">
            <a:extLst>
              <a:ext uri="{FF2B5EF4-FFF2-40B4-BE49-F238E27FC236}">
                <a16:creationId xmlns:a16="http://schemas.microsoft.com/office/drawing/2014/main" id="{17C3F2D1-AFF8-9B49-A962-639073AB4FA6}"/>
              </a:ext>
            </a:extLst>
          </p:cNvPr>
          <p:cNvSpPr txBox="1"/>
          <p:nvPr/>
        </p:nvSpPr>
        <p:spPr>
          <a:xfrm>
            <a:off x="945289" y="3978547"/>
            <a:ext cx="4797152" cy="3024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Pagamento Baseado em Ações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Benefícios a Empregados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365F7296-74F7-7B4E-BDD7-A08C95CD7AB2}"/>
              </a:ext>
            </a:extLst>
          </p:cNvPr>
          <p:cNvSpPr txBox="1"/>
          <p:nvPr/>
        </p:nvSpPr>
        <p:spPr>
          <a:xfrm>
            <a:off x="6678770" y="3978545"/>
            <a:ext cx="4797152" cy="302435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Não tratado. Referencia NBC TG 1000 (R1)</a:t>
            </a: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Simplificado. Não inclui </a:t>
            </a:r>
            <a:r>
              <a:rPr lang="pt-BR" sz="2400" i="1" spc="24" dirty="0">
                <a:solidFill>
                  <a:srgbClr val="000000"/>
                </a:solidFill>
                <a:latin typeface="Telegraf"/>
              </a:rPr>
              <a:t>stock </a:t>
            </a:r>
            <a:r>
              <a:rPr lang="pt-BR" sz="2400" i="1" spc="24" dirty="0" err="1">
                <a:solidFill>
                  <a:srgbClr val="000000"/>
                </a:solidFill>
                <a:latin typeface="Telegraf"/>
              </a:rPr>
              <a:t>options</a:t>
            </a: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</p:txBody>
      </p:sp>
      <p:sp>
        <p:nvSpPr>
          <p:cNvPr id="26" name="TextBox 15">
            <a:extLst>
              <a:ext uri="{FF2B5EF4-FFF2-40B4-BE49-F238E27FC236}">
                <a16:creationId xmlns:a16="http://schemas.microsoft.com/office/drawing/2014/main" id="{7A3589FB-B681-1946-9670-6CADFD21BC82}"/>
              </a:ext>
            </a:extLst>
          </p:cNvPr>
          <p:cNvSpPr txBox="1"/>
          <p:nvPr/>
        </p:nvSpPr>
        <p:spPr>
          <a:xfrm>
            <a:off x="11475922" y="4035966"/>
            <a:ext cx="4797152" cy="3024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Não tratado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Idem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</p:txBody>
      </p:sp>
    </p:spTree>
    <p:extLst>
      <p:ext uri="{BB962C8B-B14F-4D97-AF65-F5344CB8AC3E}">
        <p14:creationId xmlns:p14="http://schemas.microsoft.com/office/powerpoint/2010/main" val="29984987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7918" y="617286"/>
            <a:ext cx="16470020" cy="9669714"/>
            <a:chOff x="0" y="0"/>
            <a:chExt cx="27951790" cy="1641077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7951792" cy="16410777"/>
            </a:xfrm>
            <a:custGeom>
              <a:avLst/>
              <a:gdLst/>
              <a:ahLst/>
              <a:cxnLst/>
              <a:rect l="l" t="t" r="r" b="b"/>
              <a:pathLst>
                <a:path w="27951792" h="16410777">
                  <a:moveTo>
                    <a:pt x="27827331" y="16410777"/>
                  </a:moveTo>
                  <a:lnTo>
                    <a:pt x="124460" y="16410777"/>
                  </a:lnTo>
                  <a:cubicBezTo>
                    <a:pt x="55880" y="16410777"/>
                    <a:pt x="0" y="16354896"/>
                    <a:pt x="0" y="1628631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7827331" y="0"/>
                  </a:lnTo>
                  <a:cubicBezTo>
                    <a:pt x="27895910" y="0"/>
                    <a:pt x="27951792" y="55880"/>
                    <a:pt x="27951792" y="124460"/>
                  </a:cubicBezTo>
                  <a:lnTo>
                    <a:pt x="27951792" y="16286316"/>
                  </a:lnTo>
                  <a:cubicBezTo>
                    <a:pt x="27951792" y="16354896"/>
                    <a:pt x="27895910" y="16410777"/>
                    <a:pt x="27827331" y="16410777"/>
                  </a:cubicBezTo>
                  <a:close/>
                </a:path>
              </a:pathLst>
            </a:custGeom>
            <a:solidFill>
              <a:srgbClr val="100F0D">
                <a:alpha val="4706"/>
              </a:srgbClr>
            </a:solidFill>
          </p:spPr>
          <p:txBody>
            <a:bodyPr/>
            <a:lstStyle/>
            <a:p>
              <a:endParaRPr lang="pt-BR" dirty="0"/>
            </a:p>
          </p:txBody>
        </p:sp>
      </p:grpSp>
      <p:sp>
        <p:nvSpPr>
          <p:cNvPr id="8" name="AutoShape 8"/>
          <p:cNvSpPr/>
          <p:nvPr/>
        </p:nvSpPr>
        <p:spPr>
          <a:xfrm>
            <a:off x="-82916" y="3618418"/>
            <a:ext cx="18288000" cy="9533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pt-BR" sz="2700"/>
          </a:p>
        </p:txBody>
      </p:sp>
      <p:sp>
        <p:nvSpPr>
          <p:cNvPr id="9" name="AutoShape 9"/>
          <p:cNvSpPr/>
          <p:nvPr/>
        </p:nvSpPr>
        <p:spPr>
          <a:xfrm>
            <a:off x="0" y="2320344"/>
            <a:ext cx="18288000" cy="9525"/>
          </a:xfrm>
          <a:prstGeom prst="rect">
            <a:avLst/>
          </a:prstGeom>
          <a:solidFill>
            <a:srgbClr val="000000"/>
          </a:solidFill>
        </p:spPr>
        <p:txBody>
          <a:bodyPr/>
          <a:lstStyle/>
          <a:p>
            <a:endParaRPr lang="pt-BR" sz="2700"/>
          </a:p>
        </p:txBody>
      </p:sp>
      <p:grpSp>
        <p:nvGrpSpPr>
          <p:cNvPr id="10" name="Group 10"/>
          <p:cNvGrpSpPr/>
          <p:nvPr/>
        </p:nvGrpSpPr>
        <p:grpSpPr>
          <a:xfrm>
            <a:off x="2665715" y="2095502"/>
            <a:ext cx="12790742" cy="496163"/>
            <a:chOff x="0" y="0"/>
            <a:chExt cx="17054322" cy="661551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71628"/>
              <a:ext cx="518294" cy="518294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8094276" y="71628"/>
              <a:ext cx="518294" cy="518294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392771" y="0"/>
              <a:ext cx="661551" cy="661551"/>
            </a:xfrm>
            <a:prstGeom prst="rect">
              <a:avLst/>
            </a:prstGeom>
          </p:spPr>
        </p:pic>
      </p:grpSp>
      <p:sp>
        <p:nvSpPr>
          <p:cNvPr id="14" name="TextBox 14"/>
          <p:cNvSpPr txBox="1"/>
          <p:nvPr/>
        </p:nvSpPr>
        <p:spPr>
          <a:xfrm>
            <a:off x="1050794" y="2735129"/>
            <a:ext cx="3644762" cy="421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 dirty="0">
                <a:solidFill>
                  <a:srgbClr val="210854"/>
                </a:solidFill>
                <a:latin typeface="Telegraf Bold"/>
              </a:rPr>
              <a:t>ASSUNTO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54805" y="3677046"/>
            <a:ext cx="4041698" cy="3460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b="1" spc="24" dirty="0">
                <a:solidFill>
                  <a:srgbClr val="000000"/>
                </a:solidFill>
                <a:latin typeface="Telegraf"/>
              </a:rPr>
              <a:t>ADOÇÃO INICIAL</a:t>
            </a:r>
          </a:p>
          <a:p>
            <a:pPr algn="ctr">
              <a:lnSpc>
                <a:spcPts val="3359"/>
              </a:lnSpc>
            </a:pPr>
            <a:endParaRPr lang="pt-BR" sz="2400" b="1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b="1" spc="24" dirty="0">
                <a:solidFill>
                  <a:srgbClr val="000000"/>
                </a:solidFill>
                <a:latin typeface="Telegraf"/>
              </a:rPr>
              <a:t>Custo atribuído – </a:t>
            </a:r>
            <a:r>
              <a:rPr lang="pt-BR" sz="2400" b="1" i="1" spc="24" dirty="0" err="1">
                <a:solidFill>
                  <a:srgbClr val="000000"/>
                </a:solidFill>
                <a:latin typeface="Telegraf"/>
              </a:rPr>
              <a:t>deemed</a:t>
            </a:r>
            <a:r>
              <a:rPr lang="pt-BR" sz="2400" b="1" i="1" spc="24" dirty="0">
                <a:solidFill>
                  <a:srgbClr val="000000"/>
                </a:solidFill>
                <a:latin typeface="Telegraf"/>
              </a:rPr>
              <a:t> </a:t>
            </a:r>
            <a:r>
              <a:rPr lang="pt-BR" sz="2400" b="1" i="1" spc="24" dirty="0" err="1">
                <a:solidFill>
                  <a:srgbClr val="000000"/>
                </a:solidFill>
                <a:latin typeface="Telegraf"/>
              </a:rPr>
              <a:t>cost</a:t>
            </a:r>
            <a:endParaRPr lang="pt-BR" sz="2400" b="1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Reabertura de Balanço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6947005" y="2749640"/>
            <a:ext cx="4240166" cy="421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 dirty="0">
                <a:solidFill>
                  <a:srgbClr val="210854"/>
                </a:solidFill>
                <a:latin typeface="Telegraf Bold"/>
              </a:rPr>
              <a:t>PEQUENAS EMPRESAS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120104" y="4621097"/>
            <a:ext cx="6172200" cy="30243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Permitido, se necessário</a:t>
            </a:r>
          </a:p>
          <a:p>
            <a:pPr algn="ctr">
              <a:lnSpc>
                <a:spcPts val="3359"/>
              </a:lnSpc>
            </a:pPr>
            <a:endParaRPr lang="pt-BR" sz="2400" i="1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endParaRPr lang="pt-BR" sz="2400" i="1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i="1" spc="24" dirty="0">
                <a:solidFill>
                  <a:srgbClr val="000000"/>
                </a:solidFill>
                <a:latin typeface="Telegraf"/>
              </a:rPr>
              <a:t>Fresh start, </a:t>
            </a:r>
            <a:r>
              <a:rPr lang="pt-BR" sz="2400" spc="24" dirty="0">
                <a:solidFill>
                  <a:srgbClr val="000000"/>
                </a:solidFill>
                <a:latin typeface="Telegraf"/>
              </a:rPr>
              <a:t>se necessário</a:t>
            </a: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Inventário Geral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3224929" y="2770335"/>
            <a:ext cx="4140932" cy="4217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799" dirty="0">
                <a:solidFill>
                  <a:srgbClr val="210854"/>
                </a:solidFill>
                <a:latin typeface="Telegraf Bold"/>
              </a:rPr>
              <a:t>MICROENTIDADES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2996390" y="4606025"/>
            <a:ext cx="4317756" cy="25883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Idem</a:t>
            </a: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endParaRPr lang="pt-BR" sz="2400" spc="24" dirty="0">
              <a:solidFill>
                <a:srgbClr val="000000"/>
              </a:solidFill>
              <a:latin typeface="Telegraf"/>
            </a:endParaRPr>
          </a:p>
          <a:p>
            <a:pPr algn="ctr">
              <a:lnSpc>
                <a:spcPts val="3359"/>
              </a:lnSpc>
            </a:pPr>
            <a:r>
              <a:rPr lang="pt-BR" sz="2400" spc="24" dirty="0">
                <a:solidFill>
                  <a:srgbClr val="000000"/>
                </a:solidFill>
                <a:latin typeface="Telegraf"/>
              </a:rPr>
              <a:t>Idem</a:t>
            </a:r>
          </a:p>
        </p:txBody>
      </p:sp>
      <p:grpSp>
        <p:nvGrpSpPr>
          <p:cNvPr id="21" name="Group 4">
            <a:extLst>
              <a:ext uri="{FF2B5EF4-FFF2-40B4-BE49-F238E27FC236}">
                <a16:creationId xmlns:a16="http://schemas.microsoft.com/office/drawing/2014/main" id="{77AD0095-F95B-496A-8C38-E112AF981A38}"/>
              </a:ext>
            </a:extLst>
          </p:cNvPr>
          <p:cNvGrpSpPr/>
          <p:nvPr/>
        </p:nvGrpSpPr>
        <p:grpSpPr>
          <a:xfrm>
            <a:off x="914489" y="856013"/>
            <a:ext cx="16293197" cy="832349"/>
            <a:chOff x="0" y="1"/>
            <a:chExt cx="21724262" cy="1109797"/>
          </a:xfrm>
        </p:grpSpPr>
        <p:grpSp>
          <p:nvGrpSpPr>
            <p:cNvPr id="22" name="Group 5">
              <a:extLst>
                <a:ext uri="{FF2B5EF4-FFF2-40B4-BE49-F238E27FC236}">
                  <a16:creationId xmlns:a16="http://schemas.microsoft.com/office/drawing/2014/main" id="{B4654F1A-48BD-4226-9997-626395E52EB3}"/>
                </a:ext>
              </a:extLst>
            </p:cNvPr>
            <p:cNvGrpSpPr/>
            <p:nvPr/>
          </p:nvGrpSpPr>
          <p:grpSpPr>
            <a:xfrm>
              <a:off x="0" y="1"/>
              <a:ext cx="21724262" cy="1109797"/>
              <a:chOff x="0" y="4"/>
              <a:chExt cx="60656107" cy="3098654"/>
            </a:xfrm>
          </p:grpSpPr>
          <p:sp>
            <p:nvSpPr>
              <p:cNvPr id="24" name="Freeform 6">
                <a:extLst>
                  <a:ext uri="{FF2B5EF4-FFF2-40B4-BE49-F238E27FC236}">
                    <a16:creationId xmlns:a16="http://schemas.microsoft.com/office/drawing/2014/main" id="{DFB75183-1BFA-49DE-B1E5-334C2B21B488}"/>
                  </a:ext>
                </a:extLst>
              </p:cNvPr>
              <p:cNvSpPr/>
              <p:nvPr/>
            </p:nvSpPr>
            <p:spPr>
              <a:xfrm>
                <a:off x="0" y="4"/>
                <a:ext cx="60656107" cy="3098654"/>
              </a:xfrm>
              <a:custGeom>
                <a:avLst/>
                <a:gdLst/>
                <a:ahLst/>
                <a:cxnLst/>
                <a:rect l="l" t="t" r="r" b="b"/>
                <a:pathLst>
                  <a:path w="60656105" h="7688929">
                    <a:moveTo>
                      <a:pt x="60033805" y="7118700"/>
                    </a:moveTo>
                    <a:cubicBezTo>
                      <a:pt x="60033805" y="7112350"/>
                      <a:pt x="60035070" y="7107269"/>
                      <a:pt x="60035070" y="7099650"/>
                    </a:cubicBezTo>
                    <a:lnTo>
                      <a:pt x="60035070" y="490220"/>
                    </a:lnTo>
                    <a:cubicBezTo>
                      <a:pt x="60035070" y="220980"/>
                      <a:pt x="59825520" y="0"/>
                      <a:pt x="59568984" y="0"/>
                    </a:cubicBezTo>
                    <a:lnTo>
                      <a:pt x="467360" y="0"/>
                    </a:lnTo>
                    <a:cubicBezTo>
                      <a:pt x="210820" y="0"/>
                      <a:pt x="0" y="220980"/>
                      <a:pt x="0" y="490220"/>
                    </a:cubicBezTo>
                    <a:lnTo>
                      <a:pt x="0" y="7099650"/>
                    </a:lnTo>
                    <a:cubicBezTo>
                      <a:pt x="0" y="7368889"/>
                      <a:pt x="209550" y="7589869"/>
                      <a:pt x="466090" y="7589869"/>
                    </a:cubicBezTo>
                    <a:lnTo>
                      <a:pt x="59567713" y="7589869"/>
                    </a:lnTo>
                    <a:cubicBezTo>
                      <a:pt x="59680742" y="7589869"/>
                      <a:pt x="59784884" y="7546689"/>
                      <a:pt x="59864892" y="7476839"/>
                    </a:cubicBezTo>
                    <a:cubicBezTo>
                      <a:pt x="59995705" y="7547959"/>
                      <a:pt x="60308120" y="7688929"/>
                      <a:pt x="60654834" y="7481919"/>
                    </a:cubicBezTo>
                    <a:cubicBezTo>
                      <a:pt x="60656105" y="7481919"/>
                      <a:pt x="60343684" y="7483189"/>
                      <a:pt x="60033805" y="7118700"/>
                    </a:cubicBezTo>
                    <a:lnTo>
                      <a:pt x="60033805" y="7118700"/>
                    </a:lnTo>
                    <a:close/>
                  </a:path>
                </a:pathLst>
              </a:custGeom>
              <a:solidFill>
                <a:srgbClr val="35A1F4"/>
              </a:solidFill>
            </p:spPr>
            <p:txBody>
              <a:bodyPr/>
              <a:lstStyle/>
              <a:p>
                <a:endParaRPr lang="pt-BR" sz="2700"/>
              </a:p>
            </p:txBody>
          </p:sp>
        </p:grpSp>
        <p:sp>
          <p:nvSpPr>
            <p:cNvPr id="23" name="TextBox 7">
              <a:extLst>
                <a:ext uri="{FF2B5EF4-FFF2-40B4-BE49-F238E27FC236}">
                  <a16:creationId xmlns:a16="http://schemas.microsoft.com/office/drawing/2014/main" id="{EC375436-C8C3-4E27-AD34-506B84ADBE49}"/>
                </a:ext>
              </a:extLst>
            </p:cNvPr>
            <p:cNvSpPr txBox="1"/>
            <p:nvPr/>
          </p:nvSpPr>
          <p:spPr>
            <a:xfrm>
              <a:off x="1501119" y="164589"/>
              <a:ext cx="18452626" cy="7841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4715"/>
                </a:lnSpc>
              </a:pPr>
              <a:r>
                <a:rPr lang="en-US" sz="3713" spc="-38" dirty="0">
                  <a:solidFill>
                    <a:srgbClr val="FFFFFF"/>
                  </a:solidFill>
                  <a:latin typeface="DM Sans Bold"/>
                </a:rPr>
                <a:t>PRINCIPAIS ALTERAÇÕES COMPARANDO COM A NORMA PME</a:t>
              </a:r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02244" y="0"/>
            <a:ext cx="3390899" cy="302833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9800549"/>
            <a:ext cx="18288000" cy="487045"/>
          </a:xfrm>
          <a:custGeom>
            <a:avLst/>
            <a:gdLst/>
            <a:ahLst/>
            <a:cxnLst/>
            <a:rect l="l" t="t" r="r" b="b"/>
            <a:pathLst>
              <a:path w="18288000" h="487045">
                <a:moveTo>
                  <a:pt x="18287998" y="486450"/>
                </a:moveTo>
                <a:lnTo>
                  <a:pt x="0" y="486450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486450"/>
                </a:lnTo>
                <a:close/>
              </a:path>
            </a:pathLst>
          </a:custGeom>
          <a:solidFill>
            <a:srgbClr val="094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ítulo 5">
            <a:extLst>
              <a:ext uri="{FF2B5EF4-FFF2-40B4-BE49-F238E27FC236}">
                <a16:creationId xmlns:a16="http://schemas.microsoft.com/office/drawing/2014/main" id="{EA2DD6BC-CA70-0EBF-85C1-F56D1995C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23117"/>
            <a:ext cx="12346786" cy="776514"/>
          </a:xfrm>
        </p:spPr>
        <p:txBody>
          <a:bodyPr/>
          <a:lstStyle/>
          <a:p>
            <a:r>
              <a:rPr lang="pt-BR" sz="4800" b="1" dirty="0"/>
              <a:t>NOTAS EXPLICATIVAS</a:t>
            </a:r>
          </a:p>
        </p:txBody>
      </p:sp>
      <p:sp>
        <p:nvSpPr>
          <p:cNvPr id="9" name="Espaço Reservado para Texto 6">
            <a:extLst>
              <a:ext uri="{FF2B5EF4-FFF2-40B4-BE49-F238E27FC236}">
                <a16:creationId xmlns:a16="http://schemas.microsoft.com/office/drawing/2014/main" id="{4CA52C03-307D-09A5-856F-D6E60AF88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1806678"/>
            <a:ext cx="15468600" cy="7109639"/>
          </a:xfrm>
        </p:spPr>
        <p:txBody>
          <a:bodyPr/>
          <a:lstStyle/>
          <a:p>
            <a:pPr algn="just" eaLnBrk="1" hangingPunct="1">
              <a:buClr>
                <a:srgbClr val="FF0000"/>
              </a:buClr>
              <a:buFont typeface="Wingdings" charset="0"/>
              <a:buChar char="Ø"/>
            </a:pPr>
            <a:r>
              <a:rPr lang="pt-BR" sz="4000" b="1" dirty="0"/>
              <a:t>GENÊRICAS</a:t>
            </a:r>
            <a:r>
              <a:rPr lang="pt-BR" sz="4000" dirty="0"/>
              <a:t> – a empresa como um todo.</a:t>
            </a:r>
          </a:p>
          <a:p>
            <a:pPr algn="just" eaLnBrk="1" hangingPunct="1">
              <a:buClr>
                <a:srgbClr val="FF0000"/>
              </a:buClr>
              <a:buFont typeface="Wingdings" charset="0"/>
              <a:buChar char="Ø"/>
            </a:pPr>
            <a:endParaRPr lang="pt-BR" sz="4000" dirty="0"/>
          </a:p>
          <a:p>
            <a:pPr algn="just" eaLnBrk="1" hangingPunct="1">
              <a:buClr>
                <a:srgbClr val="FF0000"/>
              </a:buClr>
              <a:buFont typeface="Wingdings" charset="0"/>
              <a:buChar char="Ø"/>
            </a:pPr>
            <a:r>
              <a:rPr lang="pt-BR" sz="4000" b="1" dirty="0"/>
              <a:t>ESPECÍFICAS</a:t>
            </a:r>
            <a:r>
              <a:rPr lang="pt-BR" sz="4000" dirty="0"/>
              <a:t> – tratam de um realidade em si: BP, DR, DMPL, DFC, DVA outras.</a:t>
            </a:r>
          </a:p>
          <a:p>
            <a:pPr algn="just" eaLnBrk="1" hangingPunct="1">
              <a:buClr>
                <a:srgbClr val="FF0000"/>
              </a:buClr>
              <a:buFont typeface="Wingdings" charset="0"/>
              <a:buChar char="Ø"/>
            </a:pPr>
            <a:endParaRPr lang="pt-BR" sz="4000" dirty="0"/>
          </a:p>
          <a:p>
            <a:pPr algn="just" eaLnBrk="1" hangingPunct="1">
              <a:buClr>
                <a:srgbClr val="FF0000"/>
              </a:buClr>
              <a:buFont typeface="Wingdings" charset="0"/>
              <a:buChar char="Ø"/>
            </a:pPr>
            <a:r>
              <a:rPr lang="pt-BR" sz="4000" dirty="0">
                <a:latin typeface="Arial" charset="0"/>
              </a:rPr>
              <a:t>São </a:t>
            </a:r>
            <a:r>
              <a:rPr lang="pt-BR" sz="4000" b="1" dirty="0">
                <a:latin typeface="Arial" charset="0"/>
              </a:rPr>
              <a:t>informações complementares</a:t>
            </a:r>
            <a:r>
              <a:rPr lang="pt-BR" sz="4000" dirty="0">
                <a:latin typeface="Arial" charset="0"/>
              </a:rPr>
              <a:t> as demonstrações contábeis e que visam </a:t>
            </a:r>
            <a:r>
              <a:rPr lang="pt-BR" sz="4000" b="1" dirty="0">
                <a:latin typeface="Arial" charset="0"/>
              </a:rPr>
              <a:t>auxiliar o usuário</a:t>
            </a:r>
            <a:r>
              <a:rPr lang="pt-BR" sz="4000" dirty="0">
                <a:latin typeface="Arial" charset="0"/>
              </a:rPr>
              <a:t> das informações contábeis no sentido de </a:t>
            </a:r>
            <a:r>
              <a:rPr lang="pt-BR" sz="4000" b="1" dirty="0">
                <a:latin typeface="Arial" charset="0"/>
              </a:rPr>
              <a:t>facilitar o entendimento e a tomada de decisão</a:t>
            </a:r>
            <a:r>
              <a:rPr lang="pt-BR" sz="4000" dirty="0">
                <a:latin typeface="Arial" charset="0"/>
              </a:rPr>
              <a:t>.</a:t>
            </a:r>
          </a:p>
          <a:p>
            <a:pPr algn="just" eaLnBrk="1" hangingPunct="1">
              <a:buClr>
                <a:srgbClr val="FF0000"/>
              </a:buClr>
              <a:buFont typeface="Wingdings" charset="0"/>
              <a:buChar char="Ø"/>
            </a:pPr>
            <a:r>
              <a:rPr lang="pt-BR" sz="4000" dirty="0">
                <a:latin typeface="Arial" charset="0"/>
              </a:rPr>
              <a:t>É preciso que cada nota </a:t>
            </a:r>
            <a:r>
              <a:rPr lang="pt-BR" sz="4000" b="1" dirty="0">
                <a:latin typeface="Arial" charset="0"/>
              </a:rPr>
              <a:t>específica</a:t>
            </a:r>
            <a:r>
              <a:rPr lang="pt-BR" sz="4000" dirty="0">
                <a:latin typeface="Arial" charset="0"/>
              </a:rPr>
              <a:t> faça </a:t>
            </a:r>
            <a:r>
              <a:rPr lang="pt-BR" sz="4000" b="1" dirty="0">
                <a:latin typeface="Arial" charset="0"/>
              </a:rPr>
              <a:t>referência</a:t>
            </a:r>
            <a:r>
              <a:rPr lang="pt-BR" sz="4000" dirty="0">
                <a:latin typeface="Arial" charset="0"/>
              </a:rPr>
              <a:t> a qual item da demonstração se refere.</a:t>
            </a:r>
          </a:p>
          <a:p>
            <a:pPr algn="just" eaLnBrk="1" hangingPunct="1">
              <a:buClr>
                <a:srgbClr val="FF0000"/>
              </a:buClr>
              <a:buFont typeface="Wingdings" charset="0"/>
              <a:buChar char="Ø"/>
            </a:pPr>
            <a:endParaRPr lang="pt-BR" sz="4400" dirty="0"/>
          </a:p>
          <a:p>
            <a:endParaRPr lang="pt-BR" dirty="0"/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3041CC19-77F7-0AD0-2A82-847CC7A094FC}"/>
              </a:ext>
            </a:extLst>
          </p:cNvPr>
          <p:cNvSpPr/>
          <p:nvPr/>
        </p:nvSpPr>
        <p:spPr>
          <a:xfrm>
            <a:off x="16040098" y="3664121"/>
            <a:ext cx="2247900" cy="4907280"/>
          </a:xfrm>
          <a:custGeom>
            <a:avLst/>
            <a:gdLst/>
            <a:ahLst/>
            <a:cxnLst/>
            <a:rect l="l" t="t" r="r" b="b"/>
            <a:pathLst>
              <a:path w="2247900" h="4907280">
                <a:moveTo>
                  <a:pt x="76199" y="3107080"/>
                </a:moveTo>
                <a:lnTo>
                  <a:pt x="76199" y="1799689"/>
                </a:lnTo>
                <a:lnTo>
                  <a:pt x="88899" y="1755236"/>
                </a:lnTo>
                <a:lnTo>
                  <a:pt x="114299" y="1711128"/>
                </a:lnTo>
                <a:lnTo>
                  <a:pt x="165099" y="1538313"/>
                </a:lnTo>
                <a:lnTo>
                  <a:pt x="190499" y="1496057"/>
                </a:lnTo>
                <a:lnTo>
                  <a:pt x="203199" y="1454197"/>
                </a:lnTo>
                <a:lnTo>
                  <a:pt x="228599" y="1412742"/>
                </a:lnTo>
                <a:lnTo>
                  <a:pt x="241299" y="1371701"/>
                </a:lnTo>
                <a:lnTo>
                  <a:pt x="292099" y="1290892"/>
                </a:lnTo>
                <a:lnTo>
                  <a:pt x="304799" y="1251143"/>
                </a:lnTo>
                <a:lnTo>
                  <a:pt x="355599" y="1172997"/>
                </a:lnTo>
                <a:lnTo>
                  <a:pt x="406399" y="1096711"/>
                </a:lnTo>
                <a:lnTo>
                  <a:pt x="457199" y="1022355"/>
                </a:lnTo>
                <a:lnTo>
                  <a:pt x="507999" y="949998"/>
                </a:lnTo>
                <a:lnTo>
                  <a:pt x="533399" y="914590"/>
                </a:lnTo>
                <a:lnTo>
                  <a:pt x="558799" y="879708"/>
                </a:lnTo>
                <a:lnTo>
                  <a:pt x="596899" y="845360"/>
                </a:lnTo>
                <a:lnTo>
                  <a:pt x="622299" y="811554"/>
                </a:lnTo>
                <a:lnTo>
                  <a:pt x="647699" y="778300"/>
                </a:lnTo>
                <a:lnTo>
                  <a:pt x="685799" y="745606"/>
                </a:lnTo>
                <a:lnTo>
                  <a:pt x="711199" y="713480"/>
                </a:lnTo>
                <a:lnTo>
                  <a:pt x="749299" y="681932"/>
                </a:lnTo>
                <a:lnTo>
                  <a:pt x="787399" y="650969"/>
                </a:lnTo>
                <a:lnTo>
                  <a:pt x="812799" y="620601"/>
                </a:lnTo>
                <a:lnTo>
                  <a:pt x="850899" y="590835"/>
                </a:lnTo>
                <a:lnTo>
                  <a:pt x="888999" y="561682"/>
                </a:lnTo>
                <a:lnTo>
                  <a:pt x="914399" y="533148"/>
                </a:lnTo>
                <a:lnTo>
                  <a:pt x="952499" y="505244"/>
                </a:lnTo>
                <a:lnTo>
                  <a:pt x="990599" y="477976"/>
                </a:lnTo>
                <a:lnTo>
                  <a:pt x="1028699" y="451355"/>
                </a:lnTo>
                <a:lnTo>
                  <a:pt x="1066799" y="425389"/>
                </a:lnTo>
                <a:lnTo>
                  <a:pt x="1104899" y="400086"/>
                </a:lnTo>
                <a:lnTo>
                  <a:pt x="1142999" y="375455"/>
                </a:lnTo>
                <a:lnTo>
                  <a:pt x="1181099" y="351504"/>
                </a:lnTo>
                <a:lnTo>
                  <a:pt x="1219199" y="328243"/>
                </a:lnTo>
                <a:lnTo>
                  <a:pt x="1257299" y="305679"/>
                </a:lnTo>
                <a:lnTo>
                  <a:pt x="1295399" y="283821"/>
                </a:lnTo>
                <a:lnTo>
                  <a:pt x="1333499" y="262679"/>
                </a:lnTo>
                <a:lnTo>
                  <a:pt x="1371599" y="242260"/>
                </a:lnTo>
                <a:lnTo>
                  <a:pt x="1409699" y="222574"/>
                </a:lnTo>
                <a:lnTo>
                  <a:pt x="1460499" y="203628"/>
                </a:lnTo>
                <a:lnTo>
                  <a:pt x="1498599" y="185432"/>
                </a:lnTo>
                <a:lnTo>
                  <a:pt x="1536699" y="167993"/>
                </a:lnTo>
                <a:lnTo>
                  <a:pt x="1587499" y="151322"/>
                </a:lnTo>
                <a:lnTo>
                  <a:pt x="1625599" y="135426"/>
                </a:lnTo>
                <a:lnTo>
                  <a:pt x="1676399" y="120313"/>
                </a:lnTo>
                <a:lnTo>
                  <a:pt x="1714499" y="105993"/>
                </a:lnTo>
                <a:lnTo>
                  <a:pt x="1752599" y="92475"/>
                </a:lnTo>
                <a:lnTo>
                  <a:pt x="1803399" y="79766"/>
                </a:lnTo>
                <a:lnTo>
                  <a:pt x="1841499" y="67875"/>
                </a:lnTo>
                <a:lnTo>
                  <a:pt x="1892299" y="56811"/>
                </a:lnTo>
                <a:lnTo>
                  <a:pt x="1943099" y="46583"/>
                </a:lnTo>
                <a:lnTo>
                  <a:pt x="1981199" y="37199"/>
                </a:lnTo>
                <a:lnTo>
                  <a:pt x="2031999" y="28668"/>
                </a:lnTo>
                <a:lnTo>
                  <a:pt x="2070099" y="20999"/>
                </a:lnTo>
                <a:lnTo>
                  <a:pt x="2120899" y="14199"/>
                </a:lnTo>
                <a:lnTo>
                  <a:pt x="2171699" y="8278"/>
                </a:lnTo>
                <a:lnTo>
                  <a:pt x="2222499" y="3245"/>
                </a:lnTo>
                <a:lnTo>
                  <a:pt x="2247899" y="0"/>
                </a:lnTo>
                <a:lnTo>
                  <a:pt x="2247899" y="1042006"/>
                </a:lnTo>
                <a:lnTo>
                  <a:pt x="2222499" y="1046994"/>
                </a:lnTo>
                <a:lnTo>
                  <a:pt x="2171699" y="1055403"/>
                </a:lnTo>
                <a:lnTo>
                  <a:pt x="2133599" y="1065261"/>
                </a:lnTo>
                <a:lnTo>
                  <a:pt x="2082799" y="1076541"/>
                </a:lnTo>
                <a:lnTo>
                  <a:pt x="2044699" y="1089218"/>
                </a:lnTo>
                <a:lnTo>
                  <a:pt x="1993899" y="1103267"/>
                </a:lnTo>
                <a:lnTo>
                  <a:pt x="1955799" y="1118664"/>
                </a:lnTo>
                <a:lnTo>
                  <a:pt x="1917699" y="1135382"/>
                </a:lnTo>
                <a:lnTo>
                  <a:pt x="1866899" y="1153397"/>
                </a:lnTo>
                <a:lnTo>
                  <a:pt x="1828799" y="1172683"/>
                </a:lnTo>
                <a:lnTo>
                  <a:pt x="1790699" y="1193216"/>
                </a:lnTo>
                <a:lnTo>
                  <a:pt x="1752599" y="1214970"/>
                </a:lnTo>
                <a:lnTo>
                  <a:pt x="1714499" y="1237920"/>
                </a:lnTo>
                <a:lnTo>
                  <a:pt x="1676399" y="1262040"/>
                </a:lnTo>
                <a:lnTo>
                  <a:pt x="1638299" y="1287307"/>
                </a:lnTo>
                <a:lnTo>
                  <a:pt x="1600199" y="1313695"/>
                </a:lnTo>
                <a:lnTo>
                  <a:pt x="1562099" y="1341178"/>
                </a:lnTo>
                <a:lnTo>
                  <a:pt x="1536699" y="1369731"/>
                </a:lnTo>
                <a:lnTo>
                  <a:pt x="1498599" y="1399329"/>
                </a:lnTo>
                <a:lnTo>
                  <a:pt x="1460499" y="1429948"/>
                </a:lnTo>
                <a:lnTo>
                  <a:pt x="1435099" y="1461562"/>
                </a:lnTo>
                <a:lnTo>
                  <a:pt x="1396999" y="1494145"/>
                </a:lnTo>
                <a:lnTo>
                  <a:pt x="1371599" y="1527673"/>
                </a:lnTo>
                <a:lnTo>
                  <a:pt x="1346199" y="1562120"/>
                </a:lnTo>
                <a:lnTo>
                  <a:pt x="1320799" y="1597462"/>
                </a:lnTo>
                <a:lnTo>
                  <a:pt x="1295399" y="1633673"/>
                </a:lnTo>
                <a:lnTo>
                  <a:pt x="1269999" y="1670728"/>
                </a:lnTo>
                <a:lnTo>
                  <a:pt x="1244599" y="1708602"/>
                </a:lnTo>
                <a:lnTo>
                  <a:pt x="1219199" y="1747270"/>
                </a:lnTo>
                <a:lnTo>
                  <a:pt x="1193799" y="1786706"/>
                </a:lnTo>
                <a:lnTo>
                  <a:pt x="1181099" y="1826886"/>
                </a:lnTo>
                <a:lnTo>
                  <a:pt x="1155699" y="1867784"/>
                </a:lnTo>
                <a:lnTo>
                  <a:pt x="1142999" y="1909375"/>
                </a:lnTo>
                <a:lnTo>
                  <a:pt x="1117599" y="1951634"/>
                </a:lnTo>
                <a:lnTo>
                  <a:pt x="1054099" y="2172071"/>
                </a:lnTo>
                <a:lnTo>
                  <a:pt x="1054099" y="2217810"/>
                </a:lnTo>
                <a:lnTo>
                  <a:pt x="1041399" y="2264042"/>
                </a:lnTo>
                <a:lnTo>
                  <a:pt x="1041399" y="2310740"/>
                </a:lnTo>
                <a:lnTo>
                  <a:pt x="1028699" y="2357880"/>
                </a:lnTo>
                <a:lnTo>
                  <a:pt x="1028699" y="4455414"/>
                </a:lnTo>
                <a:lnTo>
                  <a:pt x="990599" y="4428792"/>
                </a:lnTo>
                <a:lnTo>
                  <a:pt x="952499" y="4401525"/>
                </a:lnTo>
                <a:lnTo>
                  <a:pt x="914399" y="4373621"/>
                </a:lnTo>
                <a:lnTo>
                  <a:pt x="876299" y="4345087"/>
                </a:lnTo>
                <a:lnTo>
                  <a:pt x="850899" y="4315933"/>
                </a:lnTo>
                <a:lnTo>
                  <a:pt x="812799" y="4286168"/>
                </a:lnTo>
                <a:lnTo>
                  <a:pt x="774699" y="4255800"/>
                </a:lnTo>
                <a:lnTo>
                  <a:pt x="749299" y="4224837"/>
                </a:lnTo>
                <a:lnTo>
                  <a:pt x="711199" y="4193289"/>
                </a:lnTo>
                <a:lnTo>
                  <a:pt x="685799" y="4161163"/>
                </a:lnTo>
                <a:lnTo>
                  <a:pt x="647699" y="4128469"/>
                </a:lnTo>
                <a:lnTo>
                  <a:pt x="622299" y="4095215"/>
                </a:lnTo>
                <a:lnTo>
                  <a:pt x="596899" y="4061409"/>
                </a:lnTo>
                <a:lnTo>
                  <a:pt x="558799" y="4027061"/>
                </a:lnTo>
                <a:lnTo>
                  <a:pt x="533399" y="3992179"/>
                </a:lnTo>
                <a:lnTo>
                  <a:pt x="507999" y="3956771"/>
                </a:lnTo>
                <a:lnTo>
                  <a:pt x="457199" y="3884414"/>
                </a:lnTo>
                <a:lnTo>
                  <a:pt x="406399" y="3810058"/>
                </a:lnTo>
                <a:lnTo>
                  <a:pt x="355599" y="3733772"/>
                </a:lnTo>
                <a:lnTo>
                  <a:pt x="304799" y="3655626"/>
                </a:lnTo>
                <a:lnTo>
                  <a:pt x="292099" y="3615877"/>
                </a:lnTo>
                <a:lnTo>
                  <a:pt x="241299" y="3535068"/>
                </a:lnTo>
                <a:lnTo>
                  <a:pt x="228599" y="3494027"/>
                </a:lnTo>
                <a:lnTo>
                  <a:pt x="203199" y="3452572"/>
                </a:lnTo>
                <a:lnTo>
                  <a:pt x="190499" y="3410712"/>
                </a:lnTo>
                <a:lnTo>
                  <a:pt x="165099" y="3368456"/>
                </a:lnTo>
                <a:lnTo>
                  <a:pt x="114299" y="3195641"/>
                </a:lnTo>
                <a:lnTo>
                  <a:pt x="88899" y="3151533"/>
                </a:lnTo>
                <a:lnTo>
                  <a:pt x="76199" y="3107080"/>
                </a:lnTo>
                <a:close/>
              </a:path>
              <a:path w="2247900" h="4907280">
                <a:moveTo>
                  <a:pt x="1028699" y="4455414"/>
                </a:moveTo>
                <a:lnTo>
                  <a:pt x="1028699" y="2548889"/>
                </a:lnTo>
                <a:lnTo>
                  <a:pt x="1041399" y="2596029"/>
                </a:lnTo>
                <a:lnTo>
                  <a:pt x="1041399" y="2642727"/>
                </a:lnTo>
                <a:lnTo>
                  <a:pt x="1054099" y="2688959"/>
                </a:lnTo>
                <a:lnTo>
                  <a:pt x="1054099" y="2734698"/>
                </a:lnTo>
                <a:lnTo>
                  <a:pt x="1117599" y="2955135"/>
                </a:lnTo>
                <a:lnTo>
                  <a:pt x="1142999" y="2997394"/>
                </a:lnTo>
                <a:lnTo>
                  <a:pt x="1155699" y="3038985"/>
                </a:lnTo>
                <a:lnTo>
                  <a:pt x="1181099" y="3079883"/>
                </a:lnTo>
                <a:lnTo>
                  <a:pt x="1193799" y="3120063"/>
                </a:lnTo>
                <a:lnTo>
                  <a:pt x="1219199" y="3159499"/>
                </a:lnTo>
                <a:lnTo>
                  <a:pt x="1244599" y="3198167"/>
                </a:lnTo>
                <a:lnTo>
                  <a:pt x="1269999" y="3236041"/>
                </a:lnTo>
                <a:lnTo>
                  <a:pt x="1295399" y="3273096"/>
                </a:lnTo>
                <a:lnTo>
                  <a:pt x="1320799" y="3309307"/>
                </a:lnTo>
                <a:lnTo>
                  <a:pt x="1346199" y="3344649"/>
                </a:lnTo>
                <a:lnTo>
                  <a:pt x="1371599" y="3379096"/>
                </a:lnTo>
                <a:lnTo>
                  <a:pt x="1396999" y="3412624"/>
                </a:lnTo>
                <a:lnTo>
                  <a:pt x="1435099" y="3445207"/>
                </a:lnTo>
                <a:lnTo>
                  <a:pt x="1460499" y="3476821"/>
                </a:lnTo>
                <a:lnTo>
                  <a:pt x="1498599" y="3507440"/>
                </a:lnTo>
                <a:lnTo>
                  <a:pt x="1536699" y="3537038"/>
                </a:lnTo>
                <a:lnTo>
                  <a:pt x="1562099" y="3565591"/>
                </a:lnTo>
                <a:lnTo>
                  <a:pt x="1600199" y="3593074"/>
                </a:lnTo>
                <a:lnTo>
                  <a:pt x="1638299" y="3619462"/>
                </a:lnTo>
                <a:lnTo>
                  <a:pt x="1676399" y="3644728"/>
                </a:lnTo>
                <a:lnTo>
                  <a:pt x="1714499" y="3668849"/>
                </a:lnTo>
                <a:lnTo>
                  <a:pt x="1752599" y="3691799"/>
                </a:lnTo>
                <a:lnTo>
                  <a:pt x="1790699" y="3713553"/>
                </a:lnTo>
                <a:lnTo>
                  <a:pt x="1828799" y="3734086"/>
                </a:lnTo>
                <a:lnTo>
                  <a:pt x="1866899" y="3753372"/>
                </a:lnTo>
                <a:lnTo>
                  <a:pt x="1917699" y="3771387"/>
                </a:lnTo>
                <a:lnTo>
                  <a:pt x="1955799" y="3788105"/>
                </a:lnTo>
                <a:lnTo>
                  <a:pt x="1993899" y="3803501"/>
                </a:lnTo>
                <a:lnTo>
                  <a:pt x="2044699" y="3817551"/>
                </a:lnTo>
                <a:lnTo>
                  <a:pt x="2082799" y="3830228"/>
                </a:lnTo>
                <a:lnTo>
                  <a:pt x="2133599" y="3841508"/>
                </a:lnTo>
                <a:lnTo>
                  <a:pt x="2171699" y="3851365"/>
                </a:lnTo>
                <a:lnTo>
                  <a:pt x="2222499" y="3859775"/>
                </a:lnTo>
                <a:lnTo>
                  <a:pt x="2247899" y="3864839"/>
                </a:lnTo>
                <a:lnTo>
                  <a:pt x="2247899" y="4906814"/>
                </a:lnTo>
                <a:lnTo>
                  <a:pt x="2222499" y="4903524"/>
                </a:lnTo>
                <a:lnTo>
                  <a:pt x="2171699" y="4898491"/>
                </a:lnTo>
                <a:lnTo>
                  <a:pt x="2120899" y="4892570"/>
                </a:lnTo>
                <a:lnTo>
                  <a:pt x="2070099" y="4885770"/>
                </a:lnTo>
                <a:lnTo>
                  <a:pt x="2031999" y="4878101"/>
                </a:lnTo>
                <a:lnTo>
                  <a:pt x="1981199" y="4869570"/>
                </a:lnTo>
                <a:lnTo>
                  <a:pt x="1943099" y="4860186"/>
                </a:lnTo>
                <a:lnTo>
                  <a:pt x="1892299" y="4849958"/>
                </a:lnTo>
                <a:lnTo>
                  <a:pt x="1841499" y="4838894"/>
                </a:lnTo>
                <a:lnTo>
                  <a:pt x="1803399" y="4827003"/>
                </a:lnTo>
                <a:lnTo>
                  <a:pt x="1752599" y="4814294"/>
                </a:lnTo>
                <a:lnTo>
                  <a:pt x="1714499" y="4800776"/>
                </a:lnTo>
                <a:lnTo>
                  <a:pt x="1676399" y="4786456"/>
                </a:lnTo>
                <a:lnTo>
                  <a:pt x="1625599" y="4771343"/>
                </a:lnTo>
                <a:lnTo>
                  <a:pt x="1587499" y="4755447"/>
                </a:lnTo>
                <a:lnTo>
                  <a:pt x="1536699" y="4738776"/>
                </a:lnTo>
                <a:lnTo>
                  <a:pt x="1498599" y="4721337"/>
                </a:lnTo>
                <a:lnTo>
                  <a:pt x="1460499" y="4703141"/>
                </a:lnTo>
                <a:lnTo>
                  <a:pt x="1409699" y="4684195"/>
                </a:lnTo>
                <a:lnTo>
                  <a:pt x="1371599" y="4664509"/>
                </a:lnTo>
                <a:lnTo>
                  <a:pt x="1333499" y="4644090"/>
                </a:lnTo>
                <a:lnTo>
                  <a:pt x="1295399" y="4622948"/>
                </a:lnTo>
                <a:lnTo>
                  <a:pt x="1257299" y="4601090"/>
                </a:lnTo>
                <a:lnTo>
                  <a:pt x="1219199" y="4578526"/>
                </a:lnTo>
                <a:lnTo>
                  <a:pt x="1181099" y="4555265"/>
                </a:lnTo>
                <a:lnTo>
                  <a:pt x="1142999" y="4531314"/>
                </a:lnTo>
                <a:lnTo>
                  <a:pt x="1104899" y="4506683"/>
                </a:lnTo>
                <a:lnTo>
                  <a:pt x="1066799" y="4481380"/>
                </a:lnTo>
                <a:lnTo>
                  <a:pt x="1028699" y="4455414"/>
                </a:lnTo>
                <a:close/>
              </a:path>
              <a:path w="2247900" h="4907280">
                <a:moveTo>
                  <a:pt x="25399" y="2879949"/>
                </a:moveTo>
                <a:lnTo>
                  <a:pt x="25399" y="2026820"/>
                </a:lnTo>
                <a:lnTo>
                  <a:pt x="76199" y="1844478"/>
                </a:lnTo>
                <a:lnTo>
                  <a:pt x="76199" y="3062291"/>
                </a:lnTo>
                <a:lnTo>
                  <a:pt x="25399" y="2879949"/>
                </a:lnTo>
                <a:close/>
              </a:path>
              <a:path w="2247900" h="4907280">
                <a:moveTo>
                  <a:pt x="12699" y="2786986"/>
                </a:moveTo>
                <a:lnTo>
                  <a:pt x="12699" y="2119783"/>
                </a:lnTo>
                <a:lnTo>
                  <a:pt x="25399" y="2073159"/>
                </a:lnTo>
                <a:lnTo>
                  <a:pt x="25399" y="2833610"/>
                </a:lnTo>
                <a:lnTo>
                  <a:pt x="12699" y="2786986"/>
                </a:lnTo>
                <a:close/>
              </a:path>
              <a:path w="2247900" h="4907280">
                <a:moveTo>
                  <a:pt x="0" y="2692920"/>
                </a:moveTo>
                <a:lnTo>
                  <a:pt x="0" y="2213849"/>
                </a:lnTo>
                <a:lnTo>
                  <a:pt x="12699" y="2166682"/>
                </a:lnTo>
                <a:lnTo>
                  <a:pt x="12699" y="2740087"/>
                </a:lnTo>
                <a:lnTo>
                  <a:pt x="0" y="2692920"/>
                </a:lnTo>
                <a:close/>
              </a:path>
            </a:pathLst>
          </a:custGeom>
          <a:solidFill>
            <a:srgbClr val="09417D"/>
          </a:solidFill>
        </p:spPr>
        <p:txBody>
          <a:bodyPr wrap="square" lIns="0" tIns="0" rIns="0" bIns="0" rtlCol="0"/>
          <a:lstStyle/>
          <a:p>
            <a:r>
              <a:rPr lang="pt-BR" dirty="0" err="1"/>
              <a:t>c</a:t>
            </a:r>
            <a:endParaRPr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02244" y="0"/>
            <a:ext cx="3390899" cy="302833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9800549"/>
            <a:ext cx="18288000" cy="487045"/>
          </a:xfrm>
          <a:custGeom>
            <a:avLst/>
            <a:gdLst/>
            <a:ahLst/>
            <a:cxnLst/>
            <a:rect l="l" t="t" r="r" b="b"/>
            <a:pathLst>
              <a:path w="18288000" h="487045">
                <a:moveTo>
                  <a:pt x="18287998" y="486450"/>
                </a:moveTo>
                <a:lnTo>
                  <a:pt x="0" y="486450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486450"/>
                </a:lnTo>
                <a:close/>
              </a:path>
            </a:pathLst>
          </a:custGeom>
          <a:solidFill>
            <a:srgbClr val="094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ítulo 5">
            <a:extLst>
              <a:ext uri="{FF2B5EF4-FFF2-40B4-BE49-F238E27FC236}">
                <a16:creationId xmlns:a16="http://schemas.microsoft.com/office/drawing/2014/main" id="{EA2DD6BC-CA70-0EBF-85C1-F56D1995C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23117"/>
            <a:ext cx="13621244" cy="1477328"/>
          </a:xfrm>
        </p:spPr>
        <p:txBody>
          <a:bodyPr/>
          <a:lstStyle/>
          <a:p>
            <a:r>
              <a:rPr lang="pt-BR" sz="4800" b="1" dirty="0"/>
              <a:t>NOTAS EXPLICATIVAS – O QUE DEVE CONSTAR?</a:t>
            </a:r>
          </a:p>
        </p:txBody>
      </p:sp>
      <p:sp>
        <p:nvSpPr>
          <p:cNvPr id="9" name="Espaço Reservado para Texto 6">
            <a:extLst>
              <a:ext uri="{FF2B5EF4-FFF2-40B4-BE49-F238E27FC236}">
                <a16:creationId xmlns:a16="http://schemas.microsoft.com/office/drawing/2014/main" id="{4CA52C03-307D-09A5-856F-D6E60AF88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9093" y="2100445"/>
            <a:ext cx="15468600" cy="7186583"/>
          </a:xfrm>
        </p:spPr>
        <p:txBody>
          <a:bodyPr/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charset="0"/>
              <a:buChar char="ü"/>
            </a:pPr>
            <a:r>
              <a:rPr lang="pt-BR" sz="4000" b="1" dirty="0"/>
              <a:t>Base</a:t>
            </a:r>
            <a:r>
              <a:rPr lang="pt-BR" sz="4000" dirty="0"/>
              <a:t> de preparação e </a:t>
            </a:r>
            <a:r>
              <a:rPr lang="pt-BR" sz="4000" b="1" dirty="0"/>
              <a:t>práticas contábeis</a:t>
            </a:r>
            <a:r>
              <a:rPr lang="pt-BR" sz="4000" dirty="0"/>
              <a:t>; 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charset="0"/>
              <a:buChar char="ü"/>
            </a:pPr>
            <a:r>
              <a:rPr lang="pt-BR" sz="4000" b="1" dirty="0"/>
              <a:t>Informações adicionais</a:t>
            </a:r>
            <a:r>
              <a:rPr lang="pt-BR" sz="4000" dirty="0"/>
              <a:t> das demonstrações financeiras;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charset="0"/>
              <a:buChar char="ü"/>
            </a:pPr>
            <a:r>
              <a:rPr lang="pt-BR" sz="4000" b="1" dirty="0"/>
              <a:t>Critérios</a:t>
            </a:r>
            <a:r>
              <a:rPr lang="pt-BR" sz="4000" dirty="0"/>
              <a:t> de </a:t>
            </a:r>
            <a:r>
              <a:rPr lang="pt-BR" sz="4000" b="1" dirty="0"/>
              <a:t>avaliação</a:t>
            </a:r>
            <a:r>
              <a:rPr lang="pt-BR" sz="4000" dirty="0"/>
              <a:t> dos </a:t>
            </a:r>
            <a:r>
              <a:rPr lang="pt-BR" sz="4000" b="1" dirty="0"/>
              <a:t>estoques</a:t>
            </a:r>
            <a:r>
              <a:rPr lang="pt-BR" sz="4000" dirty="0"/>
              <a:t>, </a:t>
            </a:r>
            <a:r>
              <a:rPr lang="pt-BR" sz="4000" b="1" dirty="0"/>
              <a:t>depreciação</a:t>
            </a:r>
            <a:r>
              <a:rPr lang="pt-BR" sz="4000" dirty="0"/>
              <a:t>, amortização e exaustão, </a:t>
            </a:r>
            <a:r>
              <a:rPr lang="pt-BR" sz="4000" b="1" dirty="0"/>
              <a:t>provisões</a:t>
            </a:r>
            <a:r>
              <a:rPr lang="pt-BR" sz="4000" dirty="0"/>
              <a:t> e dos ajustes para </a:t>
            </a:r>
            <a:r>
              <a:rPr lang="pt-BR" sz="4000" b="1" dirty="0"/>
              <a:t>perdas</a:t>
            </a:r>
            <a:r>
              <a:rPr lang="pt-BR" sz="4000" dirty="0"/>
              <a:t> de ativo;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charset="0"/>
              <a:buChar char="ü"/>
            </a:pPr>
            <a:r>
              <a:rPr lang="pt-BR" sz="4000" dirty="0"/>
              <a:t>Investimentos em outras sociedades; 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charset="0"/>
              <a:buChar char="ü"/>
            </a:pPr>
            <a:r>
              <a:rPr lang="pt-BR" sz="4000" dirty="0"/>
              <a:t> </a:t>
            </a:r>
            <a:r>
              <a:rPr lang="pt-BR" sz="4000" b="1" dirty="0"/>
              <a:t>Aumento</a:t>
            </a:r>
            <a:r>
              <a:rPr lang="pt-BR" sz="4000" dirty="0"/>
              <a:t> de valor de </a:t>
            </a:r>
            <a:r>
              <a:rPr lang="pt-BR" sz="4000" b="1" dirty="0"/>
              <a:t>ativo</a:t>
            </a:r>
            <a:r>
              <a:rPr lang="pt-BR" sz="4000" dirty="0"/>
              <a:t> resultante de novas avaliações;</a:t>
            </a:r>
          </a:p>
          <a:p>
            <a:pPr algn="just" eaLnBrk="1" hangingPunct="1">
              <a:buClr>
                <a:srgbClr val="FF0000"/>
              </a:buClr>
              <a:buFont typeface="Wingdings" charset="0"/>
              <a:buChar char="Ø"/>
            </a:pPr>
            <a:endParaRPr lang="pt-BR" sz="4400" dirty="0"/>
          </a:p>
          <a:p>
            <a:endParaRPr lang="pt-BR" dirty="0"/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3041CC19-77F7-0AD0-2A82-847CC7A094FC}"/>
              </a:ext>
            </a:extLst>
          </p:cNvPr>
          <p:cNvSpPr/>
          <p:nvPr/>
        </p:nvSpPr>
        <p:spPr>
          <a:xfrm>
            <a:off x="16040098" y="3664121"/>
            <a:ext cx="2247900" cy="4907280"/>
          </a:xfrm>
          <a:custGeom>
            <a:avLst/>
            <a:gdLst/>
            <a:ahLst/>
            <a:cxnLst/>
            <a:rect l="l" t="t" r="r" b="b"/>
            <a:pathLst>
              <a:path w="2247900" h="4907280">
                <a:moveTo>
                  <a:pt x="76199" y="3107080"/>
                </a:moveTo>
                <a:lnTo>
                  <a:pt x="76199" y="1799689"/>
                </a:lnTo>
                <a:lnTo>
                  <a:pt x="88899" y="1755236"/>
                </a:lnTo>
                <a:lnTo>
                  <a:pt x="114299" y="1711128"/>
                </a:lnTo>
                <a:lnTo>
                  <a:pt x="165099" y="1538313"/>
                </a:lnTo>
                <a:lnTo>
                  <a:pt x="190499" y="1496057"/>
                </a:lnTo>
                <a:lnTo>
                  <a:pt x="203199" y="1454197"/>
                </a:lnTo>
                <a:lnTo>
                  <a:pt x="228599" y="1412742"/>
                </a:lnTo>
                <a:lnTo>
                  <a:pt x="241299" y="1371701"/>
                </a:lnTo>
                <a:lnTo>
                  <a:pt x="292099" y="1290892"/>
                </a:lnTo>
                <a:lnTo>
                  <a:pt x="304799" y="1251143"/>
                </a:lnTo>
                <a:lnTo>
                  <a:pt x="355599" y="1172997"/>
                </a:lnTo>
                <a:lnTo>
                  <a:pt x="406399" y="1096711"/>
                </a:lnTo>
                <a:lnTo>
                  <a:pt x="457199" y="1022355"/>
                </a:lnTo>
                <a:lnTo>
                  <a:pt x="507999" y="949998"/>
                </a:lnTo>
                <a:lnTo>
                  <a:pt x="533399" y="914590"/>
                </a:lnTo>
                <a:lnTo>
                  <a:pt x="558799" y="879708"/>
                </a:lnTo>
                <a:lnTo>
                  <a:pt x="596899" y="845360"/>
                </a:lnTo>
                <a:lnTo>
                  <a:pt x="622299" y="811554"/>
                </a:lnTo>
                <a:lnTo>
                  <a:pt x="647699" y="778300"/>
                </a:lnTo>
                <a:lnTo>
                  <a:pt x="685799" y="745606"/>
                </a:lnTo>
                <a:lnTo>
                  <a:pt x="711199" y="713480"/>
                </a:lnTo>
                <a:lnTo>
                  <a:pt x="749299" y="681932"/>
                </a:lnTo>
                <a:lnTo>
                  <a:pt x="787399" y="650969"/>
                </a:lnTo>
                <a:lnTo>
                  <a:pt x="812799" y="620601"/>
                </a:lnTo>
                <a:lnTo>
                  <a:pt x="850899" y="590835"/>
                </a:lnTo>
                <a:lnTo>
                  <a:pt x="888999" y="561682"/>
                </a:lnTo>
                <a:lnTo>
                  <a:pt x="914399" y="533148"/>
                </a:lnTo>
                <a:lnTo>
                  <a:pt x="952499" y="505244"/>
                </a:lnTo>
                <a:lnTo>
                  <a:pt x="990599" y="477976"/>
                </a:lnTo>
                <a:lnTo>
                  <a:pt x="1028699" y="451355"/>
                </a:lnTo>
                <a:lnTo>
                  <a:pt x="1066799" y="425389"/>
                </a:lnTo>
                <a:lnTo>
                  <a:pt x="1104899" y="400086"/>
                </a:lnTo>
                <a:lnTo>
                  <a:pt x="1142999" y="375455"/>
                </a:lnTo>
                <a:lnTo>
                  <a:pt x="1181099" y="351504"/>
                </a:lnTo>
                <a:lnTo>
                  <a:pt x="1219199" y="328243"/>
                </a:lnTo>
                <a:lnTo>
                  <a:pt x="1257299" y="305679"/>
                </a:lnTo>
                <a:lnTo>
                  <a:pt x="1295399" y="283821"/>
                </a:lnTo>
                <a:lnTo>
                  <a:pt x="1333499" y="262679"/>
                </a:lnTo>
                <a:lnTo>
                  <a:pt x="1371599" y="242260"/>
                </a:lnTo>
                <a:lnTo>
                  <a:pt x="1409699" y="222574"/>
                </a:lnTo>
                <a:lnTo>
                  <a:pt x="1460499" y="203628"/>
                </a:lnTo>
                <a:lnTo>
                  <a:pt x="1498599" y="185432"/>
                </a:lnTo>
                <a:lnTo>
                  <a:pt x="1536699" y="167993"/>
                </a:lnTo>
                <a:lnTo>
                  <a:pt x="1587499" y="151322"/>
                </a:lnTo>
                <a:lnTo>
                  <a:pt x="1625599" y="135426"/>
                </a:lnTo>
                <a:lnTo>
                  <a:pt x="1676399" y="120313"/>
                </a:lnTo>
                <a:lnTo>
                  <a:pt x="1714499" y="105993"/>
                </a:lnTo>
                <a:lnTo>
                  <a:pt x="1752599" y="92475"/>
                </a:lnTo>
                <a:lnTo>
                  <a:pt x="1803399" y="79766"/>
                </a:lnTo>
                <a:lnTo>
                  <a:pt x="1841499" y="67875"/>
                </a:lnTo>
                <a:lnTo>
                  <a:pt x="1892299" y="56811"/>
                </a:lnTo>
                <a:lnTo>
                  <a:pt x="1943099" y="46583"/>
                </a:lnTo>
                <a:lnTo>
                  <a:pt x="1981199" y="37199"/>
                </a:lnTo>
                <a:lnTo>
                  <a:pt x="2031999" y="28668"/>
                </a:lnTo>
                <a:lnTo>
                  <a:pt x="2070099" y="20999"/>
                </a:lnTo>
                <a:lnTo>
                  <a:pt x="2120899" y="14199"/>
                </a:lnTo>
                <a:lnTo>
                  <a:pt x="2171699" y="8278"/>
                </a:lnTo>
                <a:lnTo>
                  <a:pt x="2222499" y="3245"/>
                </a:lnTo>
                <a:lnTo>
                  <a:pt x="2247899" y="0"/>
                </a:lnTo>
                <a:lnTo>
                  <a:pt x="2247899" y="1042006"/>
                </a:lnTo>
                <a:lnTo>
                  <a:pt x="2222499" y="1046994"/>
                </a:lnTo>
                <a:lnTo>
                  <a:pt x="2171699" y="1055403"/>
                </a:lnTo>
                <a:lnTo>
                  <a:pt x="2133599" y="1065261"/>
                </a:lnTo>
                <a:lnTo>
                  <a:pt x="2082799" y="1076541"/>
                </a:lnTo>
                <a:lnTo>
                  <a:pt x="2044699" y="1089218"/>
                </a:lnTo>
                <a:lnTo>
                  <a:pt x="1993899" y="1103267"/>
                </a:lnTo>
                <a:lnTo>
                  <a:pt x="1955799" y="1118664"/>
                </a:lnTo>
                <a:lnTo>
                  <a:pt x="1917699" y="1135382"/>
                </a:lnTo>
                <a:lnTo>
                  <a:pt x="1866899" y="1153397"/>
                </a:lnTo>
                <a:lnTo>
                  <a:pt x="1828799" y="1172683"/>
                </a:lnTo>
                <a:lnTo>
                  <a:pt x="1790699" y="1193216"/>
                </a:lnTo>
                <a:lnTo>
                  <a:pt x="1752599" y="1214970"/>
                </a:lnTo>
                <a:lnTo>
                  <a:pt x="1714499" y="1237920"/>
                </a:lnTo>
                <a:lnTo>
                  <a:pt x="1676399" y="1262040"/>
                </a:lnTo>
                <a:lnTo>
                  <a:pt x="1638299" y="1287307"/>
                </a:lnTo>
                <a:lnTo>
                  <a:pt x="1600199" y="1313695"/>
                </a:lnTo>
                <a:lnTo>
                  <a:pt x="1562099" y="1341178"/>
                </a:lnTo>
                <a:lnTo>
                  <a:pt x="1536699" y="1369731"/>
                </a:lnTo>
                <a:lnTo>
                  <a:pt x="1498599" y="1399329"/>
                </a:lnTo>
                <a:lnTo>
                  <a:pt x="1460499" y="1429948"/>
                </a:lnTo>
                <a:lnTo>
                  <a:pt x="1435099" y="1461562"/>
                </a:lnTo>
                <a:lnTo>
                  <a:pt x="1396999" y="1494145"/>
                </a:lnTo>
                <a:lnTo>
                  <a:pt x="1371599" y="1527673"/>
                </a:lnTo>
                <a:lnTo>
                  <a:pt x="1346199" y="1562120"/>
                </a:lnTo>
                <a:lnTo>
                  <a:pt x="1320799" y="1597462"/>
                </a:lnTo>
                <a:lnTo>
                  <a:pt x="1295399" y="1633673"/>
                </a:lnTo>
                <a:lnTo>
                  <a:pt x="1269999" y="1670728"/>
                </a:lnTo>
                <a:lnTo>
                  <a:pt x="1244599" y="1708602"/>
                </a:lnTo>
                <a:lnTo>
                  <a:pt x="1219199" y="1747270"/>
                </a:lnTo>
                <a:lnTo>
                  <a:pt x="1193799" y="1786706"/>
                </a:lnTo>
                <a:lnTo>
                  <a:pt x="1181099" y="1826886"/>
                </a:lnTo>
                <a:lnTo>
                  <a:pt x="1155699" y="1867784"/>
                </a:lnTo>
                <a:lnTo>
                  <a:pt x="1142999" y="1909375"/>
                </a:lnTo>
                <a:lnTo>
                  <a:pt x="1117599" y="1951634"/>
                </a:lnTo>
                <a:lnTo>
                  <a:pt x="1054099" y="2172071"/>
                </a:lnTo>
                <a:lnTo>
                  <a:pt x="1054099" y="2217810"/>
                </a:lnTo>
                <a:lnTo>
                  <a:pt x="1041399" y="2264042"/>
                </a:lnTo>
                <a:lnTo>
                  <a:pt x="1041399" y="2310740"/>
                </a:lnTo>
                <a:lnTo>
                  <a:pt x="1028699" y="2357880"/>
                </a:lnTo>
                <a:lnTo>
                  <a:pt x="1028699" y="4455414"/>
                </a:lnTo>
                <a:lnTo>
                  <a:pt x="990599" y="4428792"/>
                </a:lnTo>
                <a:lnTo>
                  <a:pt x="952499" y="4401525"/>
                </a:lnTo>
                <a:lnTo>
                  <a:pt x="914399" y="4373621"/>
                </a:lnTo>
                <a:lnTo>
                  <a:pt x="876299" y="4345087"/>
                </a:lnTo>
                <a:lnTo>
                  <a:pt x="850899" y="4315933"/>
                </a:lnTo>
                <a:lnTo>
                  <a:pt x="812799" y="4286168"/>
                </a:lnTo>
                <a:lnTo>
                  <a:pt x="774699" y="4255800"/>
                </a:lnTo>
                <a:lnTo>
                  <a:pt x="749299" y="4224837"/>
                </a:lnTo>
                <a:lnTo>
                  <a:pt x="711199" y="4193289"/>
                </a:lnTo>
                <a:lnTo>
                  <a:pt x="685799" y="4161163"/>
                </a:lnTo>
                <a:lnTo>
                  <a:pt x="647699" y="4128469"/>
                </a:lnTo>
                <a:lnTo>
                  <a:pt x="622299" y="4095215"/>
                </a:lnTo>
                <a:lnTo>
                  <a:pt x="596899" y="4061409"/>
                </a:lnTo>
                <a:lnTo>
                  <a:pt x="558799" y="4027061"/>
                </a:lnTo>
                <a:lnTo>
                  <a:pt x="533399" y="3992179"/>
                </a:lnTo>
                <a:lnTo>
                  <a:pt x="507999" y="3956771"/>
                </a:lnTo>
                <a:lnTo>
                  <a:pt x="457199" y="3884414"/>
                </a:lnTo>
                <a:lnTo>
                  <a:pt x="406399" y="3810058"/>
                </a:lnTo>
                <a:lnTo>
                  <a:pt x="355599" y="3733772"/>
                </a:lnTo>
                <a:lnTo>
                  <a:pt x="304799" y="3655626"/>
                </a:lnTo>
                <a:lnTo>
                  <a:pt x="292099" y="3615877"/>
                </a:lnTo>
                <a:lnTo>
                  <a:pt x="241299" y="3535068"/>
                </a:lnTo>
                <a:lnTo>
                  <a:pt x="228599" y="3494027"/>
                </a:lnTo>
                <a:lnTo>
                  <a:pt x="203199" y="3452572"/>
                </a:lnTo>
                <a:lnTo>
                  <a:pt x="190499" y="3410712"/>
                </a:lnTo>
                <a:lnTo>
                  <a:pt x="165099" y="3368456"/>
                </a:lnTo>
                <a:lnTo>
                  <a:pt x="114299" y="3195641"/>
                </a:lnTo>
                <a:lnTo>
                  <a:pt x="88899" y="3151533"/>
                </a:lnTo>
                <a:lnTo>
                  <a:pt x="76199" y="3107080"/>
                </a:lnTo>
                <a:close/>
              </a:path>
              <a:path w="2247900" h="4907280">
                <a:moveTo>
                  <a:pt x="1028699" y="4455414"/>
                </a:moveTo>
                <a:lnTo>
                  <a:pt x="1028699" y="2548889"/>
                </a:lnTo>
                <a:lnTo>
                  <a:pt x="1041399" y="2596029"/>
                </a:lnTo>
                <a:lnTo>
                  <a:pt x="1041399" y="2642727"/>
                </a:lnTo>
                <a:lnTo>
                  <a:pt x="1054099" y="2688959"/>
                </a:lnTo>
                <a:lnTo>
                  <a:pt x="1054099" y="2734698"/>
                </a:lnTo>
                <a:lnTo>
                  <a:pt x="1117599" y="2955135"/>
                </a:lnTo>
                <a:lnTo>
                  <a:pt x="1142999" y="2997394"/>
                </a:lnTo>
                <a:lnTo>
                  <a:pt x="1155699" y="3038985"/>
                </a:lnTo>
                <a:lnTo>
                  <a:pt x="1181099" y="3079883"/>
                </a:lnTo>
                <a:lnTo>
                  <a:pt x="1193799" y="3120063"/>
                </a:lnTo>
                <a:lnTo>
                  <a:pt x="1219199" y="3159499"/>
                </a:lnTo>
                <a:lnTo>
                  <a:pt x="1244599" y="3198167"/>
                </a:lnTo>
                <a:lnTo>
                  <a:pt x="1269999" y="3236041"/>
                </a:lnTo>
                <a:lnTo>
                  <a:pt x="1295399" y="3273096"/>
                </a:lnTo>
                <a:lnTo>
                  <a:pt x="1320799" y="3309307"/>
                </a:lnTo>
                <a:lnTo>
                  <a:pt x="1346199" y="3344649"/>
                </a:lnTo>
                <a:lnTo>
                  <a:pt x="1371599" y="3379096"/>
                </a:lnTo>
                <a:lnTo>
                  <a:pt x="1396999" y="3412624"/>
                </a:lnTo>
                <a:lnTo>
                  <a:pt x="1435099" y="3445207"/>
                </a:lnTo>
                <a:lnTo>
                  <a:pt x="1460499" y="3476821"/>
                </a:lnTo>
                <a:lnTo>
                  <a:pt x="1498599" y="3507440"/>
                </a:lnTo>
                <a:lnTo>
                  <a:pt x="1536699" y="3537038"/>
                </a:lnTo>
                <a:lnTo>
                  <a:pt x="1562099" y="3565591"/>
                </a:lnTo>
                <a:lnTo>
                  <a:pt x="1600199" y="3593074"/>
                </a:lnTo>
                <a:lnTo>
                  <a:pt x="1638299" y="3619462"/>
                </a:lnTo>
                <a:lnTo>
                  <a:pt x="1676399" y="3644728"/>
                </a:lnTo>
                <a:lnTo>
                  <a:pt x="1714499" y="3668849"/>
                </a:lnTo>
                <a:lnTo>
                  <a:pt x="1752599" y="3691799"/>
                </a:lnTo>
                <a:lnTo>
                  <a:pt x="1790699" y="3713553"/>
                </a:lnTo>
                <a:lnTo>
                  <a:pt x="1828799" y="3734086"/>
                </a:lnTo>
                <a:lnTo>
                  <a:pt x="1866899" y="3753372"/>
                </a:lnTo>
                <a:lnTo>
                  <a:pt x="1917699" y="3771387"/>
                </a:lnTo>
                <a:lnTo>
                  <a:pt x="1955799" y="3788105"/>
                </a:lnTo>
                <a:lnTo>
                  <a:pt x="1993899" y="3803501"/>
                </a:lnTo>
                <a:lnTo>
                  <a:pt x="2044699" y="3817551"/>
                </a:lnTo>
                <a:lnTo>
                  <a:pt x="2082799" y="3830228"/>
                </a:lnTo>
                <a:lnTo>
                  <a:pt x="2133599" y="3841508"/>
                </a:lnTo>
                <a:lnTo>
                  <a:pt x="2171699" y="3851365"/>
                </a:lnTo>
                <a:lnTo>
                  <a:pt x="2222499" y="3859775"/>
                </a:lnTo>
                <a:lnTo>
                  <a:pt x="2247899" y="3864839"/>
                </a:lnTo>
                <a:lnTo>
                  <a:pt x="2247899" y="4906814"/>
                </a:lnTo>
                <a:lnTo>
                  <a:pt x="2222499" y="4903524"/>
                </a:lnTo>
                <a:lnTo>
                  <a:pt x="2171699" y="4898491"/>
                </a:lnTo>
                <a:lnTo>
                  <a:pt x="2120899" y="4892570"/>
                </a:lnTo>
                <a:lnTo>
                  <a:pt x="2070099" y="4885770"/>
                </a:lnTo>
                <a:lnTo>
                  <a:pt x="2031999" y="4878101"/>
                </a:lnTo>
                <a:lnTo>
                  <a:pt x="1981199" y="4869570"/>
                </a:lnTo>
                <a:lnTo>
                  <a:pt x="1943099" y="4860186"/>
                </a:lnTo>
                <a:lnTo>
                  <a:pt x="1892299" y="4849958"/>
                </a:lnTo>
                <a:lnTo>
                  <a:pt x="1841499" y="4838894"/>
                </a:lnTo>
                <a:lnTo>
                  <a:pt x="1803399" y="4827003"/>
                </a:lnTo>
                <a:lnTo>
                  <a:pt x="1752599" y="4814294"/>
                </a:lnTo>
                <a:lnTo>
                  <a:pt x="1714499" y="4800776"/>
                </a:lnTo>
                <a:lnTo>
                  <a:pt x="1676399" y="4786456"/>
                </a:lnTo>
                <a:lnTo>
                  <a:pt x="1625599" y="4771343"/>
                </a:lnTo>
                <a:lnTo>
                  <a:pt x="1587499" y="4755447"/>
                </a:lnTo>
                <a:lnTo>
                  <a:pt x="1536699" y="4738776"/>
                </a:lnTo>
                <a:lnTo>
                  <a:pt x="1498599" y="4721337"/>
                </a:lnTo>
                <a:lnTo>
                  <a:pt x="1460499" y="4703141"/>
                </a:lnTo>
                <a:lnTo>
                  <a:pt x="1409699" y="4684195"/>
                </a:lnTo>
                <a:lnTo>
                  <a:pt x="1371599" y="4664509"/>
                </a:lnTo>
                <a:lnTo>
                  <a:pt x="1333499" y="4644090"/>
                </a:lnTo>
                <a:lnTo>
                  <a:pt x="1295399" y="4622948"/>
                </a:lnTo>
                <a:lnTo>
                  <a:pt x="1257299" y="4601090"/>
                </a:lnTo>
                <a:lnTo>
                  <a:pt x="1219199" y="4578526"/>
                </a:lnTo>
                <a:lnTo>
                  <a:pt x="1181099" y="4555265"/>
                </a:lnTo>
                <a:lnTo>
                  <a:pt x="1142999" y="4531314"/>
                </a:lnTo>
                <a:lnTo>
                  <a:pt x="1104899" y="4506683"/>
                </a:lnTo>
                <a:lnTo>
                  <a:pt x="1066799" y="4481380"/>
                </a:lnTo>
                <a:lnTo>
                  <a:pt x="1028699" y="4455414"/>
                </a:lnTo>
                <a:close/>
              </a:path>
              <a:path w="2247900" h="4907280">
                <a:moveTo>
                  <a:pt x="25399" y="2879949"/>
                </a:moveTo>
                <a:lnTo>
                  <a:pt x="25399" y="2026820"/>
                </a:lnTo>
                <a:lnTo>
                  <a:pt x="76199" y="1844478"/>
                </a:lnTo>
                <a:lnTo>
                  <a:pt x="76199" y="3062291"/>
                </a:lnTo>
                <a:lnTo>
                  <a:pt x="25399" y="2879949"/>
                </a:lnTo>
                <a:close/>
              </a:path>
              <a:path w="2247900" h="4907280">
                <a:moveTo>
                  <a:pt x="12699" y="2786986"/>
                </a:moveTo>
                <a:lnTo>
                  <a:pt x="12699" y="2119783"/>
                </a:lnTo>
                <a:lnTo>
                  <a:pt x="25399" y="2073159"/>
                </a:lnTo>
                <a:lnTo>
                  <a:pt x="25399" y="2833610"/>
                </a:lnTo>
                <a:lnTo>
                  <a:pt x="12699" y="2786986"/>
                </a:lnTo>
                <a:close/>
              </a:path>
              <a:path w="2247900" h="4907280">
                <a:moveTo>
                  <a:pt x="0" y="2692920"/>
                </a:moveTo>
                <a:lnTo>
                  <a:pt x="0" y="2213849"/>
                </a:lnTo>
                <a:lnTo>
                  <a:pt x="12699" y="2166682"/>
                </a:lnTo>
                <a:lnTo>
                  <a:pt x="12699" y="2740087"/>
                </a:lnTo>
                <a:lnTo>
                  <a:pt x="0" y="2692920"/>
                </a:lnTo>
                <a:close/>
              </a:path>
            </a:pathLst>
          </a:custGeom>
          <a:solidFill>
            <a:srgbClr val="09417D"/>
          </a:solidFill>
        </p:spPr>
        <p:txBody>
          <a:bodyPr wrap="square" lIns="0" tIns="0" rIns="0" bIns="0" rtlCol="0"/>
          <a:lstStyle/>
          <a:p>
            <a:r>
              <a:rPr lang="pt-BR" dirty="0" err="1"/>
              <a:t>c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584952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4002244" y="0"/>
            <a:ext cx="3390899" cy="3028339"/>
          </a:xfrm>
          <a:prstGeom prst="rect">
            <a:avLst/>
          </a:prstGeom>
        </p:spPr>
      </p:pic>
      <p:sp>
        <p:nvSpPr>
          <p:cNvPr id="5" name="object 5"/>
          <p:cNvSpPr/>
          <p:nvPr/>
        </p:nvSpPr>
        <p:spPr>
          <a:xfrm>
            <a:off x="581041" y="0"/>
            <a:ext cx="1197610" cy="5143500"/>
          </a:xfrm>
          <a:custGeom>
            <a:avLst/>
            <a:gdLst/>
            <a:ahLst/>
            <a:cxnLst/>
            <a:rect l="l" t="t" r="r" b="b"/>
            <a:pathLst>
              <a:path w="1197610" h="5143500">
                <a:moveTo>
                  <a:pt x="599030" y="5143499"/>
                </a:moveTo>
                <a:lnTo>
                  <a:pt x="547562" y="5141056"/>
                </a:lnTo>
                <a:lnTo>
                  <a:pt x="496523" y="5134129"/>
                </a:lnTo>
                <a:lnTo>
                  <a:pt x="446816" y="5123326"/>
                </a:lnTo>
                <a:lnTo>
                  <a:pt x="399351" y="5109250"/>
                </a:lnTo>
                <a:lnTo>
                  <a:pt x="356884" y="5092511"/>
                </a:lnTo>
                <a:lnTo>
                  <a:pt x="316096" y="5072661"/>
                </a:lnTo>
                <a:lnTo>
                  <a:pt x="277108" y="5049814"/>
                </a:lnTo>
                <a:lnTo>
                  <a:pt x="240083" y="5024086"/>
                </a:lnTo>
                <a:lnTo>
                  <a:pt x="205155" y="4995590"/>
                </a:lnTo>
                <a:lnTo>
                  <a:pt x="172467" y="4964442"/>
                </a:lnTo>
                <a:lnTo>
                  <a:pt x="142160" y="4930757"/>
                </a:lnTo>
                <a:lnTo>
                  <a:pt x="114377" y="4894649"/>
                </a:lnTo>
                <a:lnTo>
                  <a:pt x="89230" y="4856178"/>
                </a:lnTo>
                <a:lnTo>
                  <a:pt x="66949" y="4815623"/>
                </a:lnTo>
                <a:lnTo>
                  <a:pt x="47589" y="4772934"/>
                </a:lnTo>
                <a:lnTo>
                  <a:pt x="31320" y="4728282"/>
                </a:lnTo>
                <a:lnTo>
                  <a:pt x="18285" y="4681781"/>
                </a:lnTo>
                <a:lnTo>
                  <a:pt x="8625" y="4633545"/>
                </a:lnTo>
                <a:lnTo>
                  <a:pt x="2482" y="4583690"/>
                </a:lnTo>
                <a:lnTo>
                  <a:pt x="0" y="4532330"/>
                </a:lnTo>
                <a:lnTo>
                  <a:pt x="0" y="0"/>
                </a:lnTo>
                <a:lnTo>
                  <a:pt x="1197407" y="0"/>
                </a:lnTo>
                <a:lnTo>
                  <a:pt x="1197407" y="4537084"/>
                </a:lnTo>
                <a:lnTo>
                  <a:pt x="1194895" y="4587381"/>
                </a:lnTo>
                <a:lnTo>
                  <a:pt x="1188675" y="4636308"/>
                </a:lnTo>
                <a:lnTo>
                  <a:pt x="1178900" y="4683745"/>
                </a:lnTo>
                <a:lnTo>
                  <a:pt x="1165723" y="4729571"/>
                </a:lnTo>
                <a:lnTo>
                  <a:pt x="1149297" y="4773666"/>
                </a:lnTo>
                <a:lnTo>
                  <a:pt x="1129775" y="4815909"/>
                </a:lnTo>
                <a:lnTo>
                  <a:pt x="1107276" y="4856232"/>
                </a:lnTo>
                <a:lnTo>
                  <a:pt x="1082060" y="4894354"/>
                </a:lnTo>
                <a:lnTo>
                  <a:pt x="1054173" y="4930316"/>
                </a:lnTo>
                <a:lnTo>
                  <a:pt x="1023804" y="4963942"/>
                </a:lnTo>
                <a:lnTo>
                  <a:pt x="991106" y="4995112"/>
                </a:lnTo>
                <a:lnTo>
                  <a:pt x="956233" y="5023706"/>
                </a:lnTo>
                <a:lnTo>
                  <a:pt x="919338" y="5049601"/>
                </a:lnTo>
                <a:lnTo>
                  <a:pt x="880569" y="5072679"/>
                </a:lnTo>
                <a:lnTo>
                  <a:pt x="840096" y="5092818"/>
                </a:lnTo>
                <a:lnTo>
                  <a:pt x="798056" y="5109897"/>
                </a:lnTo>
                <a:lnTo>
                  <a:pt x="796763" y="5110543"/>
                </a:lnTo>
                <a:lnTo>
                  <a:pt x="795471" y="5110543"/>
                </a:lnTo>
                <a:lnTo>
                  <a:pt x="794178" y="5111189"/>
                </a:lnTo>
                <a:lnTo>
                  <a:pt x="747692" y="5124961"/>
                </a:lnTo>
                <a:lnTo>
                  <a:pt x="699510" y="5135099"/>
                </a:lnTo>
                <a:lnTo>
                  <a:pt x="649874" y="5141359"/>
                </a:lnTo>
                <a:lnTo>
                  <a:pt x="599030" y="5143499"/>
                </a:lnTo>
                <a:close/>
              </a:path>
            </a:pathLst>
          </a:custGeom>
          <a:solidFill>
            <a:srgbClr val="B08F4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0C56D0E-6E5F-F519-FC61-6B686B901EAE}"/>
              </a:ext>
            </a:extLst>
          </p:cNvPr>
          <p:cNvSpPr txBox="1"/>
          <p:nvPr/>
        </p:nvSpPr>
        <p:spPr>
          <a:xfrm>
            <a:off x="2359692" y="3924300"/>
            <a:ext cx="14175708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8800" dirty="0"/>
              <a:t>O QUE VAMOS VER HOJE ? </a:t>
            </a:r>
          </a:p>
          <a:p>
            <a:pPr algn="ctr"/>
            <a:r>
              <a:rPr lang="pt-BR" sz="8800" dirty="0"/>
              <a:t>E POR QUÊ?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02244" y="0"/>
            <a:ext cx="3390899" cy="302833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9800549"/>
            <a:ext cx="18288000" cy="487045"/>
          </a:xfrm>
          <a:custGeom>
            <a:avLst/>
            <a:gdLst/>
            <a:ahLst/>
            <a:cxnLst/>
            <a:rect l="l" t="t" r="r" b="b"/>
            <a:pathLst>
              <a:path w="18288000" h="487045">
                <a:moveTo>
                  <a:pt x="18287998" y="486450"/>
                </a:moveTo>
                <a:lnTo>
                  <a:pt x="0" y="486450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486450"/>
                </a:lnTo>
                <a:close/>
              </a:path>
            </a:pathLst>
          </a:custGeom>
          <a:solidFill>
            <a:srgbClr val="094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ítulo 5">
            <a:extLst>
              <a:ext uri="{FF2B5EF4-FFF2-40B4-BE49-F238E27FC236}">
                <a16:creationId xmlns:a16="http://schemas.microsoft.com/office/drawing/2014/main" id="{EA2DD6BC-CA70-0EBF-85C1-F56D1995C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23117"/>
            <a:ext cx="13621244" cy="1477328"/>
          </a:xfrm>
        </p:spPr>
        <p:txBody>
          <a:bodyPr/>
          <a:lstStyle/>
          <a:p>
            <a:r>
              <a:rPr lang="pt-BR" sz="4800" b="1" dirty="0"/>
              <a:t>NOTAS EXPLICATIVAS – O QUE DEVE CONSTAR?</a:t>
            </a:r>
          </a:p>
        </p:txBody>
      </p:sp>
      <p:sp>
        <p:nvSpPr>
          <p:cNvPr id="9" name="Espaço Reservado para Texto 6">
            <a:extLst>
              <a:ext uri="{FF2B5EF4-FFF2-40B4-BE49-F238E27FC236}">
                <a16:creationId xmlns:a16="http://schemas.microsoft.com/office/drawing/2014/main" id="{4CA52C03-307D-09A5-856F-D6E60AF88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9093" y="2100445"/>
            <a:ext cx="15468600" cy="7340471"/>
          </a:xfrm>
        </p:spPr>
        <p:txBody>
          <a:bodyPr/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charset="0"/>
              <a:buChar char="ü"/>
            </a:pPr>
            <a:r>
              <a:rPr lang="pt-BR" sz="4000" b="1" dirty="0"/>
              <a:t>Ônus</a:t>
            </a:r>
            <a:r>
              <a:rPr lang="pt-BR" sz="4000" dirty="0"/>
              <a:t> reais, garantias prestadas;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charset="0"/>
              <a:buChar char="ü"/>
            </a:pPr>
            <a:r>
              <a:rPr lang="pt-BR" sz="4000" dirty="0"/>
              <a:t>Taxa de </a:t>
            </a:r>
            <a:r>
              <a:rPr lang="pt-BR" sz="4000" b="1" dirty="0"/>
              <a:t>juros</a:t>
            </a:r>
            <a:r>
              <a:rPr lang="pt-BR" sz="4000" dirty="0"/>
              <a:t>, vencimento e as garantias das obrigações a longo prazo;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charset="0"/>
              <a:buChar char="ü"/>
            </a:pPr>
            <a:r>
              <a:rPr lang="pt-BR" sz="4000" dirty="0"/>
              <a:t>Número, espécies e classes das </a:t>
            </a:r>
            <a:r>
              <a:rPr lang="pt-BR" sz="4000" b="1" dirty="0"/>
              <a:t>ações</a:t>
            </a:r>
            <a:r>
              <a:rPr lang="pt-BR" sz="4000" dirty="0"/>
              <a:t> do capital social; 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charset="0"/>
              <a:buChar char="ü"/>
            </a:pPr>
            <a:r>
              <a:rPr lang="pt-BR" sz="4000" b="1" dirty="0"/>
              <a:t>Opções</a:t>
            </a:r>
            <a:r>
              <a:rPr lang="pt-BR" sz="4000" dirty="0"/>
              <a:t> de </a:t>
            </a:r>
            <a:r>
              <a:rPr lang="pt-BR" sz="4000" b="1" dirty="0"/>
              <a:t>compra</a:t>
            </a:r>
            <a:r>
              <a:rPr lang="pt-BR" sz="4000" dirty="0"/>
              <a:t> de ações outorgadas e exercidas no exercício;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charset="0"/>
              <a:buChar char="ü"/>
            </a:pPr>
            <a:r>
              <a:rPr lang="pt-BR" sz="4000" b="1" dirty="0"/>
              <a:t>Ajustes</a:t>
            </a:r>
            <a:r>
              <a:rPr lang="pt-BR" sz="4000" dirty="0"/>
              <a:t> de </a:t>
            </a:r>
            <a:r>
              <a:rPr lang="pt-BR" sz="4000" b="1" dirty="0"/>
              <a:t>exercícios anteriores</a:t>
            </a:r>
            <a:r>
              <a:rPr lang="pt-BR" sz="4000" dirty="0"/>
              <a:t>; e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Wingdings" charset="0"/>
              <a:buChar char="ü"/>
            </a:pPr>
            <a:r>
              <a:rPr lang="pt-BR" sz="4000" b="1" dirty="0"/>
              <a:t>Eventos subsequentes</a:t>
            </a:r>
            <a:r>
              <a:rPr lang="pt-BR" sz="4000" dirty="0"/>
              <a:t>.</a:t>
            </a:r>
          </a:p>
          <a:p>
            <a:pPr algn="just" eaLnBrk="1" hangingPunct="1">
              <a:buClr>
                <a:srgbClr val="FF0000"/>
              </a:buClr>
              <a:buFont typeface="Wingdings" charset="0"/>
              <a:buChar char="Ø"/>
            </a:pPr>
            <a:endParaRPr lang="pt-BR" sz="4400" dirty="0"/>
          </a:p>
          <a:p>
            <a:endParaRPr lang="pt-BR" dirty="0"/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3041CC19-77F7-0AD0-2A82-847CC7A094FC}"/>
              </a:ext>
            </a:extLst>
          </p:cNvPr>
          <p:cNvSpPr/>
          <p:nvPr/>
        </p:nvSpPr>
        <p:spPr>
          <a:xfrm>
            <a:off x="16040098" y="3664121"/>
            <a:ext cx="2247900" cy="4907280"/>
          </a:xfrm>
          <a:custGeom>
            <a:avLst/>
            <a:gdLst/>
            <a:ahLst/>
            <a:cxnLst/>
            <a:rect l="l" t="t" r="r" b="b"/>
            <a:pathLst>
              <a:path w="2247900" h="4907280">
                <a:moveTo>
                  <a:pt x="76199" y="3107080"/>
                </a:moveTo>
                <a:lnTo>
                  <a:pt x="76199" y="1799689"/>
                </a:lnTo>
                <a:lnTo>
                  <a:pt x="88899" y="1755236"/>
                </a:lnTo>
                <a:lnTo>
                  <a:pt x="114299" y="1711128"/>
                </a:lnTo>
                <a:lnTo>
                  <a:pt x="165099" y="1538313"/>
                </a:lnTo>
                <a:lnTo>
                  <a:pt x="190499" y="1496057"/>
                </a:lnTo>
                <a:lnTo>
                  <a:pt x="203199" y="1454197"/>
                </a:lnTo>
                <a:lnTo>
                  <a:pt x="228599" y="1412742"/>
                </a:lnTo>
                <a:lnTo>
                  <a:pt x="241299" y="1371701"/>
                </a:lnTo>
                <a:lnTo>
                  <a:pt x="292099" y="1290892"/>
                </a:lnTo>
                <a:lnTo>
                  <a:pt x="304799" y="1251143"/>
                </a:lnTo>
                <a:lnTo>
                  <a:pt x="355599" y="1172997"/>
                </a:lnTo>
                <a:lnTo>
                  <a:pt x="406399" y="1096711"/>
                </a:lnTo>
                <a:lnTo>
                  <a:pt x="457199" y="1022355"/>
                </a:lnTo>
                <a:lnTo>
                  <a:pt x="507999" y="949998"/>
                </a:lnTo>
                <a:lnTo>
                  <a:pt x="533399" y="914590"/>
                </a:lnTo>
                <a:lnTo>
                  <a:pt x="558799" y="879708"/>
                </a:lnTo>
                <a:lnTo>
                  <a:pt x="596899" y="845360"/>
                </a:lnTo>
                <a:lnTo>
                  <a:pt x="622299" y="811554"/>
                </a:lnTo>
                <a:lnTo>
                  <a:pt x="647699" y="778300"/>
                </a:lnTo>
                <a:lnTo>
                  <a:pt x="685799" y="745606"/>
                </a:lnTo>
                <a:lnTo>
                  <a:pt x="711199" y="713480"/>
                </a:lnTo>
                <a:lnTo>
                  <a:pt x="749299" y="681932"/>
                </a:lnTo>
                <a:lnTo>
                  <a:pt x="787399" y="650969"/>
                </a:lnTo>
                <a:lnTo>
                  <a:pt x="812799" y="620601"/>
                </a:lnTo>
                <a:lnTo>
                  <a:pt x="850899" y="590835"/>
                </a:lnTo>
                <a:lnTo>
                  <a:pt x="888999" y="561682"/>
                </a:lnTo>
                <a:lnTo>
                  <a:pt x="914399" y="533148"/>
                </a:lnTo>
                <a:lnTo>
                  <a:pt x="952499" y="505244"/>
                </a:lnTo>
                <a:lnTo>
                  <a:pt x="990599" y="477976"/>
                </a:lnTo>
                <a:lnTo>
                  <a:pt x="1028699" y="451355"/>
                </a:lnTo>
                <a:lnTo>
                  <a:pt x="1066799" y="425389"/>
                </a:lnTo>
                <a:lnTo>
                  <a:pt x="1104899" y="400086"/>
                </a:lnTo>
                <a:lnTo>
                  <a:pt x="1142999" y="375455"/>
                </a:lnTo>
                <a:lnTo>
                  <a:pt x="1181099" y="351504"/>
                </a:lnTo>
                <a:lnTo>
                  <a:pt x="1219199" y="328243"/>
                </a:lnTo>
                <a:lnTo>
                  <a:pt x="1257299" y="305679"/>
                </a:lnTo>
                <a:lnTo>
                  <a:pt x="1295399" y="283821"/>
                </a:lnTo>
                <a:lnTo>
                  <a:pt x="1333499" y="262679"/>
                </a:lnTo>
                <a:lnTo>
                  <a:pt x="1371599" y="242260"/>
                </a:lnTo>
                <a:lnTo>
                  <a:pt x="1409699" y="222574"/>
                </a:lnTo>
                <a:lnTo>
                  <a:pt x="1460499" y="203628"/>
                </a:lnTo>
                <a:lnTo>
                  <a:pt x="1498599" y="185432"/>
                </a:lnTo>
                <a:lnTo>
                  <a:pt x="1536699" y="167993"/>
                </a:lnTo>
                <a:lnTo>
                  <a:pt x="1587499" y="151322"/>
                </a:lnTo>
                <a:lnTo>
                  <a:pt x="1625599" y="135426"/>
                </a:lnTo>
                <a:lnTo>
                  <a:pt x="1676399" y="120313"/>
                </a:lnTo>
                <a:lnTo>
                  <a:pt x="1714499" y="105993"/>
                </a:lnTo>
                <a:lnTo>
                  <a:pt x="1752599" y="92475"/>
                </a:lnTo>
                <a:lnTo>
                  <a:pt x="1803399" y="79766"/>
                </a:lnTo>
                <a:lnTo>
                  <a:pt x="1841499" y="67875"/>
                </a:lnTo>
                <a:lnTo>
                  <a:pt x="1892299" y="56811"/>
                </a:lnTo>
                <a:lnTo>
                  <a:pt x="1943099" y="46583"/>
                </a:lnTo>
                <a:lnTo>
                  <a:pt x="1981199" y="37199"/>
                </a:lnTo>
                <a:lnTo>
                  <a:pt x="2031999" y="28668"/>
                </a:lnTo>
                <a:lnTo>
                  <a:pt x="2070099" y="20999"/>
                </a:lnTo>
                <a:lnTo>
                  <a:pt x="2120899" y="14199"/>
                </a:lnTo>
                <a:lnTo>
                  <a:pt x="2171699" y="8278"/>
                </a:lnTo>
                <a:lnTo>
                  <a:pt x="2222499" y="3245"/>
                </a:lnTo>
                <a:lnTo>
                  <a:pt x="2247899" y="0"/>
                </a:lnTo>
                <a:lnTo>
                  <a:pt x="2247899" y="1042006"/>
                </a:lnTo>
                <a:lnTo>
                  <a:pt x="2222499" y="1046994"/>
                </a:lnTo>
                <a:lnTo>
                  <a:pt x="2171699" y="1055403"/>
                </a:lnTo>
                <a:lnTo>
                  <a:pt x="2133599" y="1065261"/>
                </a:lnTo>
                <a:lnTo>
                  <a:pt x="2082799" y="1076541"/>
                </a:lnTo>
                <a:lnTo>
                  <a:pt x="2044699" y="1089218"/>
                </a:lnTo>
                <a:lnTo>
                  <a:pt x="1993899" y="1103267"/>
                </a:lnTo>
                <a:lnTo>
                  <a:pt x="1955799" y="1118664"/>
                </a:lnTo>
                <a:lnTo>
                  <a:pt x="1917699" y="1135382"/>
                </a:lnTo>
                <a:lnTo>
                  <a:pt x="1866899" y="1153397"/>
                </a:lnTo>
                <a:lnTo>
                  <a:pt x="1828799" y="1172683"/>
                </a:lnTo>
                <a:lnTo>
                  <a:pt x="1790699" y="1193216"/>
                </a:lnTo>
                <a:lnTo>
                  <a:pt x="1752599" y="1214970"/>
                </a:lnTo>
                <a:lnTo>
                  <a:pt x="1714499" y="1237920"/>
                </a:lnTo>
                <a:lnTo>
                  <a:pt x="1676399" y="1262040"/>
                </a:lnTo>
                <a:lnTo>
                  <a:pt x="1638299" y="1287307"/>
                </a:lnTo>
                <a:lnTo>
                  <a:pt x="1600199" y="1313695"/>
                </a:lnTo>
                <a:lnTo>
                  <a:pt x="1562099" y="1341178"/>
                </a:lnTo>
                <a:lnTo>
                  <a:pt x="1536699" y="1369731"/>
                </a:lnTo>
                <a:lnTo>
                  <a:pt x="1498599" y="1399329"/>
                </a:lnTo>
                <a:lnTo>
                  <a:pt x="1460499" y="1429948"/>
                </a:lnTo>
                <a:lnTo>
                  <a:pt x="1435099" y="1461562"/>
                </a:lnTo>
                <a:lnTo>
                  <a:pt x="1396999" y="1494145"/>
                </a:lnTo>
                <a:lnTo>
                  <a:pt x="1371599" y="1527673"/>
                </a:lnTo>
                <a:lnTo>
                  <a:pt x="1346199" y="1562120"/>
                </a:lnTo>
                <a:lnTo>
                  <a:pt x="1320799" y="1597462"/>
                </a:lnTo>
                <a:lnTo>
                  <a:pt x="1295399" y="1633673"/>
                </a:lnTo>
                <a:lnTo>
                  <a:pt x="1269999" y="1670728"/>
                </a:lnTo>
                <a:lnTo>
                  <a:pt x="1244599" y="1708602"/>
                </a:lnTo>
                <a:lnTo>
                  <a:pt x="1219199" y="1747270"/>
                </a:lnTo>
                <a:lnTo>
                  <a:pt x="1193799" y="1786706"/>
                </a:lnTo>
                <a:lnTo>
                  <a:pt x="1181099" y="1826886"/>
                </a:lnTo>
                <a:lnTo>
                  <a:pt x="1155699" y="1867784"/>
                </a:lnTo>
                <a:lnTo>
                  <a:pt x="1142999" y="1909375"/>
                </a:lnTo>
                <a:lnTo>
                  <a:pt x="1117599" y="1951634"/>
                </a:lnTo>
                <a:lnTo>
                  <a:pt x="1054099" y="2172071"/>
                </a:lnTo>
                <a:lnTo>
                  <a:pt x="1054099" y="2217810"/>
                </a:lnTo>
                <a:lnTo>
                  <a:pt x="1041399" y="2264042"/>
                </a:lnTo>
                <a:lnTo>
                  <a:pt x="1041399" y="2310740"/>
                </a:lnTo>
                <a:lnTo>
                  <a:pt x="1028699" y="2357880"/>
                </a:lnTo>
                <a:lnTo>
                  <a:pt x="1028699" y="4455414"/>
                </a:lnTo>
                <a:lnTo>
                  <a:pt x="990599" y="4428792"/>
                </a:lnTo>
                <a:lnTo>
                  <a:pt x="952499" y="4401525"/>
                </a:lnTo>
                <a:lnTo>
                  <a:pt x="914399" y="4373621"/>
                </a:lnTo>
                <a:lnTo>
                  <a:pt x="876299" y="4345087"/>
                </a:lnTo>
                <a:lnTo>
                  <a:pt x="850899" y="4315933"/>
                </a:lnTo>
                <a:lnTo>
                  <a:pt x="812799" y="4286168"/>
                </a:lnTo>
                <a:lnTo>
                  <a:pt x="774699" y="4255800"/>
                </a:lnTo>
                <a:lnTo>
                  <a:pt x="749299" y="4224837"/>
                </a:lnTo>
                <a:lnTo>
                  <a:pt x="711199" y="4193289"/>
                </a:lnTo>
                <a:lnTo>
                  <a:pt x="685799" y="4161163"/>
                </a:lnTo>
                <a:lnTo>
                  <a:pt x="647699" y="4128469"/>
                </a:lnTo>
                <a:lnTo>
                  <a:pt x="622299" y="4095215"/>
                </a:lnTo>
                <a:lnTo>
                  <a:pt x="596899" y="4061409"/>
                </a:lnTo>
                <a:lnTo>
                  <a:pt x="558799" y="4027061"/>
                </a:lnTo>
                <a:lnTo>
                  <a:pt x="533399" y="3992179"/>
                </a:lnTo>
                <a:lnTo>
                  <a:pt x="507999" y="3956771"/>
                </a:lnTo>
                <a:lnTo>
                  <a:pt x="457199" y="3884414"/>
                </a:lnTo>
                <a:lnTo>
                  <a:pt x="406399" y="3810058"/>
                </a:lnTo>
                <a:lnTo>
                  <a:pt x="355599" y="3733772"/>
                </a:lnTo>
                <a:lnTo>
                  <a:pt x="304799" y="3655626"/>
                </a:lnTo>
                <a:lnTo>
                  <a:pt x="292099" y="3615877"/>
                </a:lnTo>
                <a:lnTo>
                  <a:pt x="241299" y="3535068"/>
                </a:lnTo>
                <a:lnTo>
                  <a:pt x="228599" y="3494027"/>
                </a:lnTo>
                <a:lnTo>
                  <a:pt x="203199" y="3452572"/>
                </a:lnTo>
                <a:lnTo>
                  <a:pt x="190499" y="3410712"/>
                </a:lnTo>
                <a:lnTo>
                  <a:pt x="165099" y="3368456"/>
                </a:lnTo>
                <a:lnTo>
                  <a:pt x="114299" y="3195641"/>
                </a:lnTo>
                <a:lnTo>
                  <a:pt x="88899" y="3151533"/>
                </a:lnTo>
                <a:lnTo>
                  <a:pt x="76199" y="3107080"/>
                </a:lnTo>
                <a:close/>
              </a:path>
              <a:path w="2247900" h="4907280">
                <a:moveTo>
                  <a:pt x="1028699" y="4455414"/>
                </a:moveTo>
                <a:lnTo>
                  <a:pt x="1028699" y="2548889"/>
                </a:lnTo>
                <a:lnTo>
                  <a:pt x="1041399" y="2596029"/>
                </a:lnTo>
                <a:lnTo>
                  <a:pt x="1041399" y="2642727"/>
                </a:lnTo>
                <a:lnTo>
                  <a:pt x="1054099" y="2688959"/>
                </a:lnTo>
                <a:lnTo>
                  <a:pt x="1054099" y="2734698"/>
                </a:lnTo>
                <a:lnTo>
                  <a:pt x="1117599" y="2955135"/>
                </a:lnTo>
                <a:lnTo>
                  <a:pt x="1142999" y="2997394"/>
                </a:lnTo>
                <a:lnTo>
                  <a:pt x="1155699" y="3038985"/>
                </a:lnTo>
                <a:lnTo>
                  <a:pt x="1181099" y="3079883"/>
                </a:lnTo>
                <a:lnTo>
                  <a:pt x="1193799" y="3120063"/>
                </a:lnTo>
                <a:lnTo>
                  <a:pt x="1219199" y="3159499"/>
                </a:lnTo>
                <a:lnTo>
                  <a:pt x="1244599" y="3198167"/>
                </a:lnTo>
                <a:lnTo>
                  <a:pt x="1269999" y="3236041"/>
                </a:lnTo>
                <a:lnTo>
                  <a:pt x="1295399" y="3273096"/>
                </a:lnTo>
                <a:lnTo>
                  <a:pt x="1320799" y="3309307"/>
                </a:lnTo>
                <a:lnTo>
                  <a:pt x="1346199" y="3344649"/>
                </a:lnTo>
                <a:lnTo>
                  <a:pt x="1371599" y="3379096"/>
                </a:lnTo>
                <a:lnTo>
                  <a:pt x="1396999" y="3412624"/>
                </a:lnTo>
                <a:lnTo>
                  <a:pt x="1435099" y="3445207"/>
                </a:lnTo>
                <a:lnTo>
                  <a:pt x="1460499" y="3476821"/>
                </a:lnTo>
                <a:lnTo>
                  <a:pt x="1498599" y="3507440"/>
                </a:lnTo>
                <a:lnTo>
                  <a:pt x="1536699" y="3537038"/>
                </a:lnTo>
                <a:lnTo>
                  <a:pt x="1562099" y="3565591"/>
                </a:lnTo>
                <a:lnTo>
                  <a:pt x="1600199" y="3593074"/>
                </a:lnTo>
                <a:lnTo>
                  <a:pt x="1638299" y="3619462"/>
                </a:lnTo>
                <a:lnTo>
                  <a:pt x="1676399" y="3644728"/>
                </a:lnTo>
                <a:lnTo>
                  <a:pt x="1714499" y="3668849"/>
                </a:lnTo>
                <a:lnTo>
                  <a:pt x="1752599" y="3691799"/>
                </a:lnTo>
                <a:lnTo>
                  <a:pt x="1790699" y="3713553"/>
                </a:lnTo>
                <a:lnTo>
                  <a:pt x="1828799" y="3734086"/>
                </a:lnTo>
                <a:lnTo>
                  <a:pt x="1866899" y="3753372"/>
                </a:lnTo>
                <a:lnTo>
                  <a:pt x="1917699" y="3771387"/>
                </a:lnTo>
                <a:lnTo>
                  <a:pt x="1955799" y="3788105"/>
                </a:lnTo>
                <a:lnTo>
                  <a:pt x="1993899" y="3803501"/>
                </a:lnTo>
                <a:lnTo>
                  <a:pt x="2044699" y="3817551"/>
                </a:lnTo>
                <a:lnTo>
                  <a:pt x="2082799" y="3830228"/>
                </a:lnTo>
                <a:lnTo>
                  <a:pt x="2133599" y="3841508"/>
                </a:lnTo>
                <a:lnTo>
                  <a:pt x="2171699" y="3851365"/>
                </a:lnTo>
                <a:lnTo>
                  <a:pt x="2222499" y="3859775"/>
                </a:lnTo>
                <a:lnTo>
                  <a:pt x="2247899" y="3864839"/>
                </a:lnTo>
                <a:lnTo>
                  <a:pt x="2247899" y="4906814"/>
                </a:lnTo>
                <a:lnTo>
                  <a:pt x="2222499" y="4903524"/>
                </a:lnTo>
                <a:lnTo>
                  <a:pt x="2171699" y="4898491"/>
                </a:lnTo>
                <a:lnTo>
                  <a:pt x="2120899" y="4892570"/>
                </a:lnTo>
                <a:lnTo>
                  <a:pt x="2070099" y="4885770"/>
                </a:lnTo>
                <a:lnTo>
                  <a:pt x="2031999" y="4878101"/>
                </a:lnTo>
                <a:lnTo>
                  <a:pt x="1981199" y="4869570"/>
                </a:lnTo>
                <a:lnTo>
                  <a:pt x="1943099" y="4860186"/>
                </a:lnTo>
                <a:lnTo>
                  <a:pt x="1892299" y="4849958"/>
                </a:lnTo>
                <a:lnTo>
                  <a:pt x="1841499" y="4838894"/>
                </a:lnTo>
                <a:lnTo>
                  <a:pt x="1803399" y="4827003"/>
                </a:lnTo>
                <a:lnTo>
                  <a:pt x="1752599" y="4814294"/>
                </a:lnTo>
                <a:lnTo>
                  <a:pt x="1714499" y="4800776"/>
                </a:lnTo>
                <a:lnTo>
                  <a:pt x="1676399" y="4786456"/>
                </a:lnTo>
                <a:lnTo>
                  <a:pt x="1625599" y="4771343"/>
                </a:lnTo>
                <a:lnTo>
                  <a:pt x="1587499" y="4755447"/>
                </a:lnTo>
                <a:lnTo>
                  <a:pt x="1536699" y="4738776"/>
                </a:lnTo>
                <a:lnTo>
                  <a:pt x="1498599" y="4721337"/>
                </a:lnTo>
                <a:lnTo>
                  <a:pt x="1460499" y="4703141"/>
                </a:lnTo>
                <a:lnTo>
                  <a:pt x="1409699" y="4684195"/>
                </a:lnTo>
                <a:lnTo>
                  <a:pt x="1371599" y="4664509"/>
                </a:lnTo>
                <a:lnTo>
                  <a:pt x="1333499" y="4644090"/>
                </a:lnTo>
                <a:lnTo>
                  <a:pt x="1295399" y="4622948"/>
                </a:lnTo>
                <a:lnTo>
                  <a:pt x="1257299" y="4601090"/>
                </a:lnTo>
                <a:lnTo>
                  <a:pt x="1219199" y="4578526"/>
                </a:lnTo>
                <a:lnTo>
                  <a:pt x="1181099" y="4555265"/>
                </a:lnTo>
                <a:lnTo>
                  <a:pt x="1142999" y="4531314"/>
                </a:lnTo>
                <a:lnTo>
                  <a:pt x="1104899" y="4506683"/>
                </a:lnTo>
                <a:lnTo>
                  <a:pt x="1066799" y="4481380"/>
                </a:lnTo>
                <a:lnTo>
                  <a:pt x="1028699" y="4455414"/>
                </a:lnTo>
                <a:close/>
              </a:path>
              <a:path w="2247900" h="4907280">
                <a:moveTo>
                  <a:pt x="25399" y="2879949"/>
                </a:moveTo>
                <a:lnTo>
                  <a:pt x="25399" y="2026820"/>
                </a:lnTo>
                <a:lnTo>
                  <a:pt x="76199" y="1844478"/>
                </a:lnTo>
                <a:lnTo>
                  <a:pt x="76199" y="3062291"/>
                </a:lnTo>
                <a:lnTo>
                  <a:pt x="25399" y="2879949"/>
                </a:lnTo>
                <a:close/>
              </a:path>
              <a:path w="2247900" h="4907280">
                <a:moveTo>
                  <a:pt x="12699" y="2786986"/>
                </a:moveTo>
                <a:lnTo>
                  <a:pt x="12699" y="2119783"/>
                </a:lnTo>
                <a:lnTo>
                  <a:pt x="25399" y="2073159"/>
                </a:lnTo>
                <a:lnTo>
                  <a:pt x="25399" y="2833610"/>
                </a:lnTo>
                <a:lnTo>
                  <a:pt x="12699" y="2786986"/>
                </a:lnTo>
                <a:close/>
              </a:path>
              <a:path w="2247900" h="4907280">
                <a:moveTo>
                  <a:pt x="0" y="2692920"/>
                </a:moveTo>
                <a:lnTo>
                  <a:pt x="0" y="2213849"/>
                </a:lnTo>
                <a:lnTo>
                  <a:pt x="12699" y="2166682"/>
                </a:lnTo>
                <a:lnTo>
                  <a:pt x="12699" y="2740087"/>
                </a:lnTo>
                <a:lnTo>
                  <a:pt x="0" y="2692920"/>
                </a:lnTo>
                <a:close/>
              </a:path>
            </a:pathLst>
          </a:custGeom>
          <a:solidFill>
            <a:srgbClr val="09417D"/>
          </a:solidFill>
        </p:spPr>
        <p:txBody>
          <a:bodyPr wrap="square" lIns="0" tIns="0" rIns="0" bIns="0" rtlCol="0"/>
          <a:lstStyle/>
          <a:p>
            <a:r>
              <a:rPr lang="pt-BR" dirty="0" err="1"/>
              <a:t>c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035286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02244" y="0"/>
            <a:ext cx="3390899" cy="302833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9800549"/>
            <a:ext cx="18288000" cy="487045"/>
          </a:xfrm>
          <a:custGeom>
            <a:avLst/>
            <a:gdLst/>
            <a:ahLst/>
            <a:cxnLst/>
            <a:rect l="l" t="t" r="r" b="b"/>
            <a:pathLst>
              <a:path w="18288000" h="487045">
                <a:moveTo>
                  <a:pt x="18287998" y="486450"/>
                </a:moveTo>
                <a:lnTo>
                  <a:pt x="0" y="486450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486450"/>
                </a:lnTo>
                <a:close/>
              </a:path>
            </a:pathLst>
          </a:custGeom>
          <a:solidFill>
            <a:srgbClr val="094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ítulo 5">
            <a:extLst>
              <a:ext uri="{FF2B5EF4-FFF2-40B4-BE49-F238E27FC236}">
                <a16:creationId xmlns:a16="http://schemas.microsoft.com/office/drawing/2014/main" id="{EA2DD6BC-CA70-0EBF-85C1-F56D1995C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23117"/>
            <a:ext cx="13621244" cy="1477328"/>
          </a:xfrm>
        </p:spPr>
        <p:txBody>
          <a:bodyPr/>
          <a:lstStyle/>
          <a:p>
            <a:r>
              <a:rPr lang="pt-BR" sz="4800" b="1" dirty="0"/>
              <a:t>NOTAS EXPLICATIVAS – O QUE DEVE CONSTAR?</a:t>
            </a:r>
          </a:p>
        </p:txBody>
      </p:sp>
      <p:sp>
        <p:nvSpPr>
          <p:cNvPr id="9" name="Espaço Reservado para Texto 6">
            <a:extLst>
              <a:ext uri="{FF2B5EF4-FFF2-40B4-BE49-F238E27FC236}">
                <a16:creationId xmlns:a16="http://schemas.microsoft.com/office/drawing/2014/main" id="{4CA52C03-307D-09A5-856F-D6E60AF88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9093" y="2100445"/>
            <a:ext cx="17164050" cy="6047809"/>
          </a:xfrm>
        </p:spPr>
        <p:txBody>
          <a:bodyPr/>
          <a:lstStyle/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/>
              <a:t>As </a:t>
            </a:r>
            <a:r>
              <a:rPr lang="en-US" sz="4000" dirty="0" err="1"/>
              <a:t>notas</a:t>
            </a:r>
            <a:r>
              <a:rPr lang="en-US" sz="4000" dirty="0"/>
              <a:t> </a:t>
            </a:r>
            <a:r>
              <a:rPr lang="en-US" sz="4000" dirty="0" err="1"/>
              <a:t>explicativas</a:t>
            </a:r>
            <a:r>
              <a:rPr lang="en-US" sz="4000" dirty="0"/>
              <a:t> </a:t>
            </a:r>
            <a:r>
              <a:rPr lang="en-US" sz="4000" dirty="0" err="1"/>
              <a:t>fornecem</a:t>
            </a:r>
            <a:r>
              <a:rPr lang="en-US" sz="4000" dirty="0"/>
              <a:t> </a:t>
            </a:r>
            <a:r>
              <a:rPr lang="en-US" sz="4000" dirty="0" err="1"/>
              <a:t>descrições</a:t>
            </a:r>
            <a:r>
              <a:rPr lang="en-US" sz="4000" dirty="0"/>
              <a:t> </a:t>
            </a:r>
            <a:r>
              <a:rPr lang="en-US" sz="4000" dirty="0" err="1"/>
              <a:t>narrativas</a:t>
            </a:r>
            <a:r>
              <a:rPr lang="en-US" sz="4000" dirty="0"/>
              <a:t> e </a:t>
            </a:r>
            <a:r>
              <a:rPr lang="en-US" sz="4000" dirty="0" err="1"/>
              <a:t>detalhes</a:t>
            </a:r>
            <a:r>
              <a:rPr lang="en-US" sz="4000" dirty="0"/>
              <a:t> de </a:t>
            </a:r>
            <a:r>
              <a:rPr lang="en-US" sz="4000" dirty="0" err="1"/>
              <a:t>itens</a:t>
            </a:r>
            <a:r>
              <a:rPr lang="en-US" sz="4000" dirty="0"/>
              <a:t> </a:t>
            </a:r>
            <a:r>
              <a:rPr lang="en-US" sz="4000" dirty="0" err="1"/>
              <a:t>apresentados</a:t>
            </a:r>
            <a:r>
              <a:rPr lang="en-US" sz="4000" dirty="0"/>
              <a:t> </a:t>
            </a:r>
            <a:r>
              <a:rPr lang="en-US" sz="4000" dirty="0" err="1"/>
              <a:t>nessas</a:t>
            </a:r>
            <a:r>
              <a:rPr lang="en-US" sz="4000" dirty="0"/>
              <a:t> </a:t>
            </a:r>
            <a:r>
              <a:rPr lang="en-US" sz="4000" dirty="0" err="1"/>
              <a:t>demonstrações</a:t>
            </a:r>
            <a:r>
              <a:rPr lang="en-US" sz="4000" dirty="0"/>
              <a:t> e </a:t>
            </a:r>
            <a:r>
              <a:rPr lang="en-US" sz="4000" dirty="0" err="1"/>
              <a:t>informações</a:t>
            </a:r>
            <a:r>
              <a:rPr lang="en-US" sz="4000" dirty="0"/>
              <a:t> </a:t>
            </a:r>
            <a:r>
              <a:rPr lang="en-US" sz="4000" dirty="0" err="1"/>
              <a:t>acerca</a:t>
            </a:r>
            <a:r>
              <a:rPr lang="en-US" sz="4000" dirty="0"/>
              <a:t> de </a:t>
            </a:r>
            <a:r>
              <a:rPr lang="en-US" sz="4000" dirty="0" err="1"/>
              <a:t>itens</a:t>
            </a:r>
            <a:r>
              <a:rPr lang="en-US" sz="4000" dirty="0"/>
              <a:t> que </a:t>
            </a:r>
            <a:r>
              <a:rPr lang="en-US" sz="4000" dirty="0" err="1"/>
              <a:t>não</a:t>
            </a:r>
            <a:r>
              <a:rPr lang="en-US" sz="4000" dirty="0"/>
              <a:t> se </a:t>
            </a:r>
            <a:r>
              <a:rPr lang="en-US" sz="4000" dirty="0" err="1"/>
              <a:t>qualificam</a:t>
            </a:r>
            <a:r>
              <a:rPr lang="en-US" sz="4000" dirty="0"/>
              <a:t> para </a:t>
            </a:r>
            <a:r>
              <a:rPr lang="en-US" sz="4000" dirty="0" err="1"/>
              <a:t>reconhecimento</a:t>
            </a:r>
            <a:r>
              <a:rPr lang="en-US" sz="4000" dirty="0"/>
              <a:t> </a:t>
            </a:r>
            <a:r>
              <a:rPr lang="en-US" sz="4000" dirty="0" err="1"/>
              <a:t>nessas</a:t>
            </a:r>
            <a:r>
              <a:rPr lang="en-US" sz="4000" dirty="0"/>
              <a:t> </a:t>
            </a:r>
            <a:r>
              <a:rPr lang="en-US" sz="4000" dirty="0" err="1"/>
              <a:t>demonstrações</a:t>
            </a:r>
            <a:r>
              <a:rPr lang="en-US" sz="4000" dirty="0"/>
              <a:t>. </a:t>
            </a: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000" dirty="0" err="1"/>
              <a:t>Adicionalmente</a:t>
            </a:r>
            <a:r>
              <a:rPr lang="en-US" sz="4000" dirty="0"/>
              <a:t> </a:t>
            </a:r>
            <a:r>
              <a:rPr lang="en-US" sz="4000" dirty="0" err="1"/>
              <a:t>às</a:t>
            </a:r>
            <a:r>
              <a:rPr lang="en-US" sz="4000" dirty="0"/>
              <a:t> </a:t>
            </a:r>
            <a:r>
              <a:rPr lang="en-US" sz="4000" dirty="0" err="1"/>
              <a:t>exigências</a:t>
            </a:r>
            <a:r>
              <a:rPr lang="en-US" sz="4000" dirty="0"/>
              <a:t> </a:t>
            </a:r>
            <a:r>
              <a:rPr lang="en-US" sz="4000" dirty="0" err="1"/>
              <a:t>desta</a:t>
            </a:r>
            <a:r>
              <a:rPr lang="en-US" sz="4000" dirty="0"/>
              <a:t> </a:t>
            </a:r>
            <a:r>
              <a:rPr lang="en-US" sz="4000" dirty="0" err="1"/>
              <a:t>seção</a:t>
            </a:r>
            <a:r>
              <a:rPr lang="en-US" sz="4000" dirty="0"/>
              <a:t>, </a:t>
            </a:r>
            <a:r>
              <a:rPr lang="en-US" sz="4000" dirty="0" err="1"/>
              <a:t>quase</a:t>
            </a:r>
            <a:r>
              <a:rPr lang="en-US" sz="4000" dirty="0"/>
              <a:t> </a:t>
            </a:r>
            <a:r>
              <a:rPr lang="en-US" sz="4000" dirty="0" err="1"/>
              <a:t>todas</a:t>
            </a:r>
            <a:r>
              <a:rPr lang="en-US" sz="4000" dirty="0"/>
              <a:t> as </a:t>
            </a:r>
            <a:r>
              <a:rPr lang="en-US" sz="4000" dirty="0" err="1"/>
              <a:t>outras</a:t>
            </a:r>
            <a:r>
              <a:rPr lang="en-US" sz="4000" dirty="0"/>
              <a:t> </a:t>
            </a:r>
            <a:r>
              <a:rPr lang="en-US" sz="4000" dirty="0" err="1"/>
              <a:t>seções</a:t>
            </a:r>
            <a:r>
              <a:rPr lang="en-US" sz="4000" dirty="0"/>
              <a:t> </a:t>
            </a:r>
            <a:r>
              <a:rPr lang="en-US" sz="4000" dirty="0" err="1"/>
              <a:t>desta</a:t>
            </a:r>
            <a:r>
              <a:rPr lang="en-US" sz="4000" dirty="0"/>
              <a:t> Norma </a:t>
            </a:r>
            <a:r>
              <a:rPr lang="en-US" sz="4000" dirty="0" err="1"/>
              <a:t>exigem</a:t>
            </a:r>
            <a:r>
              <a:rPr lang="en-US" sz="4000" dirty="0"/>
              <a:t> </a:t>
            </a:r>
            <a:r>
              <a:rPr lang="en-US" sz="4000" dirty="0" err="1"/>
              <a:t>divulgações</a:t>
            </a:r>
            <a:r>
              <a:rPr lang="en-US" sz="4000" dirty="0"/>
              <a:t> que </a:t>
            </a:r>
            <a:r>
              <a:rPr lang="en-US" sz="4000" dirty="0" err="1"/>
              <a:t>são</a:t>
            </a:r>
            <a:r>
              <a:rPr lang="en-US" sz="4000" dirty="0"/>
              <a:t> </a:t>
            </a:r>
            <a:r>
              <a:rPr lang="en-US" sz="4000" dirty="0" err="1"/>
              <a:t>normalmente</a:t>
            </a:r>
            <a:r>
              <a:rPr lang="en-US" sz="4000" dirty="0"/>
              <a:t> </a:t>
            </a:r>
            <a:r>
              <a:rPr lang="en-US" sz="4000" dirty="0" err="1"/>
              <a:t>apresentadas</a:t>
            </a:r>
            <a:r>
              <a:rPr lang="en-US" sz="4000" dirty="0"/>
              <a:t> </a:t>
            </a:r>
            <a:r>
              <a:rPr lang="en-US" sz="4000" dirty="0" err="1"/>
              <a:t>nas</a:t>
            </a:r>
            <a:r>
              <a:rPr lang="en-US" sz="4000" dirty="0"/>
              <a:t> </a:t>
            </a:r>
            <a:r>
              <a:rPr lang="en-US" sz="4000" dirty="0" err="1"/>
              <a:t>notas</a:t>
            </a:r>
            <a:r>
              <a:rPr lang="en-US" sz="4000" dirty="0"/>
              <a:t> </a:t>
            </a:r>
            <a:r>
              <a:rPr lang="en-US" sz="4000" dirty="0" err="1"/>
              <a:t>explicativas</a:t>
            </a:r>
            <a:r>
              <a:rPr lang="en-US" sz="4000" dirty="0"/>
              <a:t>. 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9457781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02244" y="0"/>
            <a:ext cx="3390899" cy="302833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9800549"/>
            <a:ext cx="18288000" cy="487045"/>
          </a:xfrm>
          <a:custGeom>
            <a:avLst/>
            <a:gdLst/>
            <a:ahLst/>
            <a:cxnLst/>
            <a:rect l="l" t="t" r="r" b="b"/>
            <a:pathLst>
              <a:path w="18288000" h="487045">
                <a:moveTo>
                  <a:pt x="18287998" y="486450"/>
                </a:moveTo>
                <a:lnTo>
                  <a:pt x="0" y="486450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486450"/>
                </a:lnTo>
                <a:close/>
              </a:path>
            </a:pathLst>
          </a:custGeom>
          <a:solidFill>
            <a:srgbClr val="094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ítulo 5">
            <a:extLst>
              <a:ext uri="{FF2B5EF4-FFF2-40B4-BE49-F238E27FC236}">
                <a16:creationId xmlns:a16="http://schemas.microsoft.com/office/drawing/2014/main" id="{EA2DD6BC-CA70-0EBF-85C1-F56D1995C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23117"/>
            <a:ext cx="13621244" cy="1477328"/>
          </a:xfrm>
        </p:spPr>
        <p:txBody>
          <a:bodyPr/>
          <a:lstStyle/>
          <a:p>
            <a:r>
              <a:rPr lang="pt-BR" sz="4800" b="1" dirty="0"/>
              <a:t>NOTAS EXPLICATIVAS – O QUE DEVE CONSTAR?</a:t>
            </a:r>
          </a:p>
        </p:txBody>
      </p:sp>
      <p:sp>
        <p:nvSpPr>
          <p:cNvPr id="9" name="Espaço Reservado para Texto 6">
            <a:extLst>
              <a:ext uri="{FF2B5EF4-FFF2-40B4-BE49-F238E27FC236}">
                <a16:creationId xmlns:a16="http://schemas.microsoft.com/office/drawing/2014/main" id="{4CA52C03-307D-09A5-856F-D6E60AF88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2166" y="1592329"/>
            <a:ext cx="17677907" cy="9648795"/>
          </a:xfrm>
        </p:spPr>
        <p:txBody>
          <a:bodyPr/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/>
              <a:t>A </a:t>
            </a:r>
            <a:r>
              <a:rPr lang="en-US" sz="4000" dirty="0" err="1"/>
              <a:t>entidade</a:t>
            </a:r>
            <a:r>
              <a:rPr lang="en-US" sz="4000" dirty="0"/>
              <a:t> </a:t>
            </a:r>
            <a:r>
              <a:rPr lang="en-US" sz="4000" dirty="0" err="1"/>
              <a:t>normalmente</a:t>
            </a:r>
            <a:r>
              <a:rPr lang="en-US" sz="4000" dirty="0"/>
              <a:t> </a:t>
            </a:r>
            <a:r>
              <a:rPr lang="en-US" sz="4000" dirty="0" err="1"/>
              <a:t>apresenta</a:t>
            </a:r>
            <a:r>
              <a:rPr lang="en-US" sz="4000" dirty="0"/>
              <a:t> as </a:t>
            </a:r>
            <a:r>
              <a:rPr lang="en-US" sz="4000" dirty="0" err="1"/>
              <a:t>notas</a:t>
            </a:r>
            <a:r>
              <a:rPr lang="en-US" sz="4000" dirty="0"/>
              <a:t> </a:t>
            </a:r>
            <a:r>
              <a:rPr lang="en-US" sz="4000" dirty="0" err="1"/>
              <a:t>explicativas</a:t>
            </a:r>
            <a:r>
              <a:rPr lang="en-US" sz="4000" dirty="0"/>
              <a:t> </a:t>
            </a:r>
            <a:r>
              <a:rPr lang="en-US" sz="4000" dirty="0" err="1"/>
              <a:t>na</a:t>
            </a:r>
            <a:r>
              <a:rPr lang="en-US" sz="4000" dirty="0"/>
              <a:t> </a:t>
            </a:r>
            <a:r>
              <a:rPr lang="en-US" sz="4000" dirty="0" err="1"/>
              <a:t>seguinte</a:t>
            </a:r>
            <a:r>
              <a:rPr lang="en-US" sz="4000" dirty="0"/>
              <a:t> </a:t>
            </a:r>
            <a:r>
              <a:rPr lang="en-US" sz="4000" dirty="0" err="1"/>
              <a:t>ordem</a:t>
            </a:r>
            <a:r>
              <a:rPr lang="en-US" sz="4000" dirty="0"/>
              <a:t>: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/>
              <a:t>• </a:t>
            </a:r>
            <a:r>
              <a:rPr lang="en-US" sz="4000" dirty="0" err="1"/>
              <a:t>declaração</a:t>
            </a:r>
            <a:r>
              <a:rPr lang="en-US" sz="4000" dirty="0"/>
              <a:t> de que as </a:t>
            </a:r>
            <a:r>
              <a:rPr lang="en-US" sz="4000" dirty="0" err="1"/>
              <a:t>demonstrações</a:t>
            </a:r>
            <a:r>
              <a:rPr lang="en-US" sz="4000" dirty="0"/>
              <a:t> </a:t>
            </a:r>
            <a:r>
              <a:rPr lang="en-US" sz="4000" dirty="0" err="1"/>
              <a:t>contábeis</a:t>
            </a:r>
            <a:r>
              <a:rPr lang="en-US" sz="4000" dirty="0"/>
              <a:t> </a:t>
            </a:r>
            <a:r>
              <a:rPr lang="en-US" sz="4000" dirty="0" err="1"/>
              <a:t>foram</a:t>
            </a:r>
            <a:r>
              <a:rPr lang="en-US" sz="4000" dirty="0"/>
              <a:t> </a:t>
            </a:r>
            <a:r>
              <a:rPr lang="en-US" sz="4000" dirty="0" err="1"/>
              <a:t>elaboradas</a:t>
            </a:r>
            <a:r>
              <a:rPr lang="en-US" sz="4000" dirty="0"/>
              <a:t> </a:t>
            </a:r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conformidade</a:t>
            </a:r>
            <a:r>
              <a:rPr lang="en-US" sz="4000" dirty="0"/>
              <a:t> com a Norma;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/>
              <a:t>• </a:t>
            </a:r>
            <a:r>
              <a:rPr lang="en-US" sz="4000" dirty="0" err="1"/>
              <a:t>resumo</a:t>
            </a:r>
            <a:r>
              <a:rPr lang="en-US" sz="4000" dirty="0"/>
              <a:t> das </a:t>
            </a:r>
            <a:r>
              <a:rPr lang="en-US" sz="4000" dirty="0" err="1"/>
              <a:t>principais</a:t>
            </a:r>
            <a:r>
              <a:rPr lang="en-US" sz="4000" dirty="0"/>
              <a:t> </a:t>
            </a:r>
            <a:r>
              <a:rPr lang="en-US" sz="4000" dirty="0" err="1"/>
              <a:t>práticas</a:t>
            </a:r>
            <a:r>
              <a:rPr lang="en-US" sz="4000" dirty="0"/>
              <a:t> </a:t>
            </a:r>
            <a:r>
              <a:rPr lang="en-US" sz="4000" dirty="0" err="1"/>
              <a:t>contábeis</a:t>
            </a:r>
            <a:r>
              <a:rPr lang="en-US" sz="4000" dirty="0"/>
              <a:t> </a:t>
            </a:r>
            <a:r>
              <a:rPr lang="en-US" sz="4000" dirty="0" err="1"/>
              <a:t>utilizadas</a:t>
            </a:r>
            <a:r>
              <a:rPr lang="en-US" sz="4000" dirty="0"/>
              <a:t>;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/>
              <a:t>• </a:t>
            </a:r>
            <a:r>
              <a:rPr lang="en-US" sz="4000" dirty="0" err="1"/>
              <a:t>informações</a:t>
            </a:r>
            <a:r>
              <a:rPr lang="en-US" sz="4000" dirty="0"/>
              <a:t> de </a:t>
            </a:r>
            <a:r>
              <a:rPr lang="en-US" sz="4000" dirty="0" err="1"/>
              <a:t>auxílio</a:t>
            </a:r>
            <a:r>
              <a:rPr lang="en-US" sz="4000" dirty="0"/>
              <a:t> </a:t>
            </a:r>
            <a:r>
              <a:rPr lang="en-US" sz="4000" dirty="0" err="1"/>
              <a:t>aos</a:t>
            </a:r>
            <a:r>
              <a:rPr lang="en-US" sz="4000" dirty="0"/>
              <a:t> </a:t>
            </a:r>
            <a:r>
              <a:rPr lang="en-US" sz="4000" dirty="0" err="1"/>
              <a:t>itens</a:t>
            </a:r>
            <a:r>
              <a:rPr lang="en-US" sz="4000" dirty="0"/>
              <a:t> </a:t>
            </a:r>
            <a:r>
              <a:rPr lang="en-US" sz="4000" dirty="0" err="1"/>
              <a:t>apresentados</a:t>
            </a:r>
            <a:r>
              <a:rPr lang="en-US" sz="4000" dirty="0"/>
              <a:t> </a:t>
            </a:r>
            <a:r>
              <a:rPr lang="en-US" sz="4000" dirty="0" err="1"/>
              <a:t>nas</a:t>
            </a:r>
            <a:r>
              <a:rPr lang="en-US" sz="4000" dirty="0"/>
              <a:t> </a:t>
            </a:r>
            <a:r>
              <a:rPr lang="en-US" sz="4000" dirty="0" err="1"/>
              <a:t>demonstrações</a:t>
            </a:r>
            <a:r>
              <a:rPr lang="en-US" sz="4000" dirty="0"/>
              <a:t> </a:t>
            </a:r>
            <a:r>
              <a:rPr lang="en-US" sz="4000" dirty="0" err="1"/>
              <a:t>contábeis</a:t>
            </a:r>
            <a:r>
              <a:rPr lang="en-US" sz="4000" dirty="0"/>
              <a:t>, </a:t>
            </a:r>
            <a:r>
              <a:rPr lang="en-US" sz="4000" dirty="0" err="1"/>
              <a:t>na</a:t>
            </a:r>
            <a:r>
              <a:rPr lang="en-US" sz="4000" dirty="0"/>
              <a:t> </a:t>
            </a:r>
            <a:r>
              <a:rPr lang="en-US" sz="4000" dirty="0" err="1"/>
              <a:t>ordem</a:t>
            </a:r>
            <a:r>
              <a:rPr lang="en-US" sz="4000" dirty="0"/>
              <a:t> </a:t>
            </a:r>
            <a:r>
              <a:rPr lang="en-US" sz="4000" dirty="0" err="1"/>
              <a:t>em</a:t>
            </a:r>
            <a:r>
              <a:rPr lang="en-US" sz="4000" dirty="0"/>
              <a:t> que </a:t>
            </a:r>
            <a:r>
              <a:rPr lang="en-US" sz="4000" dirty="0" err="1"/>
              <a:t>cada</a:t>
            </a:r>
            <a:r>
              <a:rPr lang="en-US" sz="4000" dirty="0"/>
              <a:t> </a:t>
            </a:r>
            <a:r>
              <a:rPr lang="en-US" sz="4000" dirty="0" err="1"/>
              <a:t>demonstração</a:t>
            </a:r>
            <a:r>
              <a:rPr lang="en-US" sz="4000" dirty="0"/>
              <a:t> é </a:t>
            </a:r>
            <a:r>
              <a:rPr lang="en-US" sz="4000" dirty="0" err="1"/>
              <a:t>apresentada</a:t>
            </a:r>
            <a:r>
              <a:rPr lang="en-US" sz="4000" dirty="0"/>
              <a:t>, e </a:t>
            </a:r>
            <a:r>
              <a:rPr lang="en-US" sz="4000" dirty="0" err="1"/>
              <a:t>na</a:t>
            </a:r>
            <a:r>
              <a:rPr lang="en-US" sz="4000" dirty="0"/>
              <a:t> </a:t>
            </a:r>
            <a:r>
              <a:rPr lang="en-US" sz="4000" dirty="0" err="1"/>
              <a:t>ordem</a:t>
            </a:r>
            <a:r>
              <a:rPr lang="en-US" sz="4000" dirty="0"/>
              <a:t> </a:t>
            </a:r>
            <a:r>
              <a:rPr lang="en-US" sz="4000" dirty="0" err="1"/>
              <a:t>em</a:t>
            </a:r>
            <a:r>
              <a:rPr lang="en-US" sz="4000" dirty="0"/>
              <a:t> que </a:t>
            </a:r>
            <a:r>
              <a:rPr lang="en-US" sz="4000" dirty="0" err="1"/>
              <a:t>cada</a:t>
            </a:r>
            <a:r>
              <a:rPr lang="en-US" sz="4000" dirty="0"/>
              <a:t> </a:t>
            </a:r>
            <a:r>
              <a:rPr lang="en-US" sz="4000" dirty="0" err="1"/>
              <a:t>conta</a:t>
            </a:r>
            <a:r>
              <a:rPr lang="en-US" sz="4000" dirty="0"/>
              <a:t> é </a:t>
            </a:r>
            <a:r>
              <a:rPr lang="en-US" sz="4000" dirty="0" err="1"/>
              <a:t>apresentada</a:t>
            </a:r>
            <a:r>
              <a:rPr lang="en-US" sz="4000" dirty="0"/>
              <a:t> </a:t>
            </a:r>
            <a:r>
              <a:rPr lang="en-US" sz="4000" dirty="0" err="1"/>
              <a:t>na</a:t>
            </a:r>
            <a:r>
              <a:rPr lang="en-US" sz="4000" dirty="0"/>
              <a:t> </a:t>
            </a:r>
            <a:r>
              <a:rPr lang="en-US" sz="4000" dirty="0" err="1"/>
              <a:t>demonstração</a:t>
            </a:r>
            <a:r>
              <a:rPr lang="en-US" sz="4000" dirty="0"/>
              <a:t>; e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/>
              <a:t>• </a:t>
            </a:r>
            <a:r>
              <a:rPr lang="en-US" sz="4000" dirty="0" err="1"/>
              <a:t>quaisquer</a:t>
            </a:r>
            <a:r>
              <a:rPr lang="en-US" sz="4000" dirty="0"/>
              <a:t> </a:t>
            </a:r>
            <a:r>
              <a:rPr lang="en-US" sz="4000" dirty="0" err="1"/>
              <a:t>outras</a:t>
            </a:r>
            <a:r>
              <a:rPr lang="en-US" sz="4000" dirty="0"/>
              <a:t> </a:t>
            </a:r>
            <a:r>
              <a:rPr lang="en-US" sz="4000" dirty="0" err="1"/>
              <a:t>divulgações</a:t>
            </a:r>
            <a:r>
              <a:rPr lang="en-US" sz="4000" dirty="0"/>
              <a:t> </a:t>
            </a:r>
          </a:p>
          <a:p>
            <a:pPr algn="just"/>
            <a:endParaRPr lang="en-US" sz="4000" dirty="0"/>
          </a:p>
          <a:p>
            <a:pPr algn="just" eaLnBrk="1" hangingPunct="1">
              <a:buClr>
                <a:srgbClr val="FF0000"/>
              </a:buClr>
              <a:buFont typeface="Wingdings" charset="0"/>
              <a:buChar char="Ø"/>
            </a:pPr>
            <a:endParaRPr lang="pt-BR" sz="4400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6129617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02244" y="0"/>
            <a:ext cx="3390899" cy="302833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9800549"/>
            <a:ext cx="18288000" cy="487045"/>
          </a:xfrm>
          <a:custGeom>
            <a:avLst/>
            <a:gdLst/>
            <a:ahLst/>
            <a:cxnLst/>
            <a:rect l="l" t="t" r="r" b="b"/>
            <a:pathLst>
              <a:path w="18288000" h="487045">
                <a:moveTo>
                  <a:pt x="18287998" y="486450"/>
                </a:moveTo>
                <a:lnTo>
                  <a:pt x="0" y="486450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486450"/>
                </a:lnTo>
                <a:close/>
              </a:path>
            </a:pathLst>
          </a:custGeom>
          <a:solidFill>
            <a:srgbClr val="094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ítulo 5">
            <a:extLst>
              <a:ext uri="{FF2B5EF4-FFF2-40B4-BE49-F238E27FC236}">
                <a16:creationId xmlns:a16="http://schemas.microsoft.com/office/drawing/2014/main" id="{EA2DD6BC-CA70-0EBF-85C1-F56D1995C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23117"/>
            <a:ext cx="13621244" cy="1477328"/>
          </a:xfrm>
        </p:spPr>
        <p:txBody>
          <a:bodyPr/>
          <a:lstStyle/>
          <a:p>
            <a:r>
              <a:rPr lang="pt-BR" sz="4800" b="1" dirty="0"/>
              <a:t>NOTAS EXPLICATIVAS – O QUE DEVE CONSTAR?</a:t>
            </a:r>
          </a:p>
        </p:txBody>
      </p:sp>
      <p:sp>
        <p:nvSpPr>
          <p:cNvPr id="9" name="Espaço Reservado para Texto 6">
            <a:extLst>
              <a:ext uri="{FF2B5EF4-FFF2-40B4-BE49-F238E27FC236}">
                <a16:creationId xmlns:a16="http://schemas.microsoft.com/office/drawing/2014/main" id="{4CA52C03-307D-09A5-856F-D6E60AF88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409700"/>
            <a:ext cx="17526000" cy="8390849"/>
          </a:xfrm>
        </p:spPr>
        <p:txBody>
          <a:bodyPr/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 err="1"/>
              <a:t>Resumo</a:t>
            </a:r>
            <a:r>
              <a:rPr lang="en-US" sz="3600" dirty="0"/>
              <a:t> de </a:t>
            </a:r>
            <a:r>
              <a:rPr lang="en-US" sz="3600" dirty="0" err="1"/>
              <a:t>Notas</a:t>
            </a:r>
            <a:r>
              <a:rPr lang="en-US" sz="3600" dirty="0"/>
              <a:t> </a:t>
            </a:r>
            <a:r>
              <a:rPr lang="en-US" sz="3600" dirty="0" err="1"/>
              <a:t>Explicativas</a:t>
            </a:r>
            <a:r>
              <a:rPr lang="en-US" sz="3600" dirty="0"/>
              <a:t>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 err="1"/>
              <a:t>Contexto</a:t>
            </a:r>
            <a:r>
              <a:rPr lang="en-US" sz="3600" dirty="0"/>
              <a:t> </a:t>
            </a:r>
            <a:r>
              <a:rPr lang="en-US" sz="3600" dirty="0" err="1"/>
              <a:t>operacional</a:t>
            </a:r>
            <a:r>
              <a:rPr lang="en-US" sz="3600" dirty="0"/>
              <a:t>;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 err="1"/>
              <a:t>Declaração</a:t>
            </a:r>
            <a:r>
              <a:rPr lang="en-US" sz="3600" dirty="0"/>
              <a:t> de </a:t>
            </a:r>
            <a:r>
              <a:rPr lang="en-US" sz="3600" dirty="0" err="1"/>
              <a:t>conformidade</a:t>
            </a:r>
            <a:r>
              <a:rPr lang="en-US" sz="3600" dirty="0"/>
              <a:t>;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 err="1"/>
              <a:t>Principais</a:t>
            </a:r>
            <a:r>
              <a:rPr lang="en-US" sz="3600" dirty="0"/>
              <a:t> </a:t>
            </a:r>
            <a:r>
              <a:rPr lang="en-US" sz="3600" dirty="0" err="1"/>
              <a:t>práticas</a:t>
            </a:r>
            <a:r>
              <a:rPr lang="en-US" sz="3600" dirty="0"/>
              <a:t> e </a:t>
            </a:r>
            <a:r>
              <a:rPr lang="en-US" sz="3600" dirty="0" err="1"/>
              <a:t>estimativas</a:t>
            </a:r>
            <a:r>
              <a:rPr lang="en-US" sz="3600" dirty="0"/>
              <a:t>, </a:t>
            </a:r>
            <a:r>
              <a:rPr lang="en-US" sz="3600" dirty="0" err="1"/>
              <a:t>além</a:t>
            </a:r>
            <a:r>
              <a:rPr lang="en-US" sz="3600" dirty="0"/>
              <a:t> de </a:t>
            </a:r>
            <a:r>
              <a:rPr lang="en-US" sz="3600" dirty="0" err="1"/>
              <a:t>fontes</a:t>
            </a:r>
            <a:r>
              <a:rPr lang="en-US" sz="3600" dirty="0"/>
              <a:t> de </a:t>
            </a:r>
            <a:r>
              <a:rPr lang="en-US" sz="3600" dirty="0" err="1"/>
              <a:t>incertezas</a:t>
            </a:r>
            <a:r>
              <a:rPr lang="en-US" sz="3600" dirty="0"/>
              <a:t> de </a:t>
            </a:r>
            <a:r>
              <a:rPr lang="en-US" sz="3600" dirty="0" err="1"/>
              <a:t>estimativas</a:t>
            </a:r>
            <a:r>
              <a:rPr lang="en-US" sz="3600" dirty="0"/>
              <a:t>;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 err="1"/>
              <a:t>Explicação</a:t>
            </a:r>
            <a:r>
              <a:rPr lang="en-US" sz="3600" dirty="0"/>
              <a:t> de </a:t>
            </a:r>
            <a:r>
              <a:rPr lang="en-US" sz="3600" dirty="0" err="1"/>
              <a:t>transição</a:t>
            </a:r>
            <a:r>
              <a:rPr lang="en-US" sz="3600" dirty="0"/>
              <a:t>, </a:t>
            </a:r>
            <a:r>
              <a:rPr lang="en-US" sz="3600" dirty="0" err="1"/>
              <a:t>quando</a:t>
            </a:r>
            <a:r>
              <a:rPr lang="en-US" sz="3600" dirty="0"/>
              <a:t> </a:t>
            </a:r>
            <a:r>
              <a:rPr lang="en-US" sz="3600" dirty="0" err="1"/>
              <a:t>balanço</a:t>
            </a:r>
            <a:r>
              <a:rPr lang="en-US" sz="3600" dirty="0"/>
              <a:t> de </a:t>
            </a:r>
            <a:r>
              <a:rPr lang="en-US" sz="3600" dirty="0" err="1"/>
              <a:t>abertura</a:t>
            </a:r>
            <a:r>
              <a:rPr lang="en-US" sz="3600" dirty="0"/>
              <a:t> </a:t>
            </a:r>
            <a:r>
              <a:rPr lang="en-US" sz="3600" dirty="0" err="1"/>
              <a:t>na</a:t>
            </a:r>
            <a:r>
              <a:rPr lang="en-US" sz="3600" dirty="0"/>
              <a:t> Nova Norma;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 err="1"/>
              <a:t>Detalhamento</a:t>
            </a:r>
            <a:r>
              <a:rPr lang="en-US" sz="3600" dirty="0"/>
              <a:t> das </a:t>
            </a:r>
            <a:r>
              <a:rPr lang="en-US" sz="3600" dirty="0" err="1"/>
              <a:t>contas</a:t>
            </a:r>
            <a:r>
              <a:rPr lang="en-US" sz="3600" dirty="0"/>
              <a:t> (</a:t>
            </a:r>
            <a:r>
              <a:rPr lang="en-US" sz="3600" dirty="0" err="1"/>
              <a:t>contas</a:t>
            </a:r>
            <a:r>
              <a:rPr lang="en-US" sz="3600" dirty="0"/>
              <a:t> a </a:t>
            </a:r>
            <a:r>
              <a:rPr lang="en-US" sz="3600" dirty="0" err="1"/>
              <a:t>receber</a:t>
            </a:r>
            <a:r>
              <a:rPr lang="en-US" sz="3600" dirty="0"/>
              <a:t>, estoques, </a:t>
            </a:r>
            <a:r>
              <a:rPr lang="en-US" sz="3600" dirty="0" err="1"/>
              <a:t>impostos</a:t>
            </a:r>
            <a:r>
              <a:rPr lang="en-US" sz="3600" dirty="0"/>
              <a:t> a </a:t>
            </a:r>
            <a:r>
              <a:rPr lang="en-US" sz="3600" dirty="0" err="1"/>
              <a:t>recuperar</a:t>
            </a:r>
            <a:r>
              <a:rPr lang="en-US" sz="3600" dirty="0"/>
              <a:t>, </a:t>
            </a:r>
            <a:r>
              <a:rPr lang="en-US" sz="3600" dirty="0" err="1"/>
              <a:t>imobilizado</a:t>
            </a:r>
            <a:r>
              <a:rPr lang="en-US" sz="3600" dirty="0"/>
              <a:t>, entre </a:t>
            </a:r>
            <a:r>
              <a:rPr lang="en-US" sz="3600" dirty="0" err="1"/>
              <a:t>outras</a:t>
            </a:r>
            <a:r>
              <a:rPr lang="en-US" sz="3600" dirty="0"/>
              <a:t>);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 err="1"/>
              <a:t>Eventos</a:t>
            </a:r>
            <a:r>
              <a:rPr lang="en-US" sz="3600" dirty="0"/>
              <a:t> </a:t>
            </a:r>
            <a:r>
              <a:rPr lang="en-US" sz="3600" dirty="0" err="1"/>
              <a:t>subsequentes</a:t>
            </a:r>
            <a:r>
              <a:rPr lang="en-US" sz="3600" dirty="0"/>
              <a:t> e </a:t>
            </a:r>
            <a:r>
              <a:rPr lang="en-US" sz="3600" dirty="0" err="1"/>
              <a:t>outras</a:t>
            </a:r>
            <a:r>
              <a:rPr lang="en-US" sz="3600" dirty="0"/>
              <a:t> </a:t>
            </a:r>
            <a:r>
              <a:rPr lang="en-US" sz="3600" dirty="0" err="1"/>
              <a:t>informações</a:t>
            </a:r>
            <a:r>
              <a:rPr lang="en-US" sz="3600" dirty="0"/>
              <a:t> </a:t>
            </a:r>
            <a:r>
              <a:rPr lang="en-US" sz="3600" dirty="0" err="1"/>
              <a:t>relevantes</a:t>
            </a:r>
            <a:r>
              <a:rPr lang="en-US" sz="3600" dirty="0"/>
              <a:t>;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3600" dirty="0" err="1"/>
              <a:t>Relatório</a:t>
            </a:r>
            <a:r>
              <a:rPr lang="en-US" sz="3600" dirty="0"/>
              <a:t> de auditoria com </a:t>
            </a:r>
            <a:r>
              <a:rPr lang="en-US" sz="3600" dirty="0" err="1"/>
              <a:t>opinião</a:t>
            </a:r>
            <a:r>
              <a:rPr lang="en-US" sz="3600" dirty="0"/>
              <a:t>, </a:t>
            </a:r>
            <a:r>
              <a:rPr lang="en-US" sz="3600" dirty="0" err="1"/>
              <a:t>quando</a:t>
            </a:r>
            <a:r>
              <a:rPr lang="en-US" sz="3600" dirty="0"/>
              <a:t> </a:t>
            </a:r>
            <a:r>
              <a:rPr lang="en-US" sz="3600" dirty="0" err="1"/>
              <a:t>aplicável</a:t>
            </a:r>
            <a:r>
              <a:rPr lang="en-US" sz="3600" dirty="0"/>
              <a:t>. </a:t>
            </a:r>
          </a:p>
          <a:p>
            <a:pPr algn="just"/>
            <a:endParaRPr lang="en-US" sz="4000" dirty="0"/>
          </a:p>
          <a:p>
            <a:pPr algn="just" eaLnBrk="1" hangingPunct="1">
              <a:buClr>
                <a:srgbClr val="FF0000"/>
              </a:buClr>
              <a:buFont typeface="Wingdings" charset="0"/>
              <a:buChar char="Ø"/>
            </a:pPr>
            <a:endParaRPr lang="pt-BR" sz="4400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125366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02244" y="0"/>
            <a:ext cx="3390899" cy="302833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9800549"/>
            <a:ext cx="18288000" cy="487045"/>
          </a:xfrm>
          <a:custGeom>
            <a:avLst/>
            <a:gdLst/>
            <a:ahLst/>
            <a:cxnLst/>
            <a:rect l="l" t="t" r="r" b="b"/>
            <a:pathLst>
              <a:path w="18288000" h="487045">
                <a:moveTo>
                  <a:pt x="18287998" y="486450"/>
                </a:moveTo>
                <a:lnTo>
                  <a:pt x="0" y="486450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486450"/>
                </a:lnTo>
                <a:close/>
              </a:path>
            </a:pathLst>
          </a:custGeom>
          <a:solidFill>
            <a:srgbClr val="094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ítulo 5">
            <a:extLst>
              <a:ext uri="{FF2B5EF4-FFF2-40B4-BE49-F238E27FC236}">
                <a16:creationId xmlns:a16="http://schemas.microsoft.com/office/drawing/2014/main" id="{EA2DD6BC-CA70-0EBF-85C1-F56D1995C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23117"/>
            <a:ext cx="13621244" cy="1477328"/>
          </a:xfrm>
        </p:spPr>
        <p:txBody>
          <a:bodyPr/>
          <a:lstStyle/>
          <a:p>
            <a:r>
              <a:rPr lang="pt-BR" sz="4800" b="1" dirty="0"/>
              <a:t>NOTAS EXPLICATIVAS – O QUE DEVE CONSTAR?</a:t>
            </a:r>
          </a:p>
        </p:txBody>
      </p:sp>
      <p:sp>
        <p:nvSpPr>
          <p:cNvPr id="9" name="Espaço Reservado para Texto 6">
            <a:extLst>
              <a:ext uri="{FF2B5EF4-FFF2-40B4-BE49-F238E27FC236}">
                <a16:creationId xmlns:a16="http://schemas.microsoft.com/office/drawing/2014/main" id="{4CA52C03-307D-09A5-856F-D6E60AF88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1782" y="2609402"/>
            <a:ext cx="17526000" cy="6263253"/>
          </a:xfrm>
        </p:spPr>
        <p:txBody>
          <a:bodyPr/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/>
              <a:t>A </a:t>
            </a:r>
            <a:r>
              <a:rPr lang="en-US" sz="4000" dirty="0" err="1"/>
              <a:t>entidade</a:t>
            </a:r>
            <a:r>
              <a:rPr lang="en-US" sz="4000" dirty="0"/>
              <a:t> </a:t>
            </a:r>
            <a:r>
              <a:rPr lang="en-US" sz="4000" dirty="0" err="1"/>
              <a:t>deve</a:t>
            </a:r>
            <a:r>
              <a:rPr lang="en-US" sz="4000" dirty="0"/>
              <a:t> </a:t>
            </a:r>
            <a:r>
              <a:rPr lang="en-US" sz="4000" dirty="0" err="1"/>
              <a:t>divulgar</a:t>
            </a:r>
            <a:r>
              <a:rPr lang="en-US" sz="4000" dirty="0"/>
              <a:t>, no </a:t>
            </a:r>
            <a:r>
              <a:rPr lang="en-US" sz="4000" dirty="0" err="1"/>
              <a:t>resumo</a:t>
            </a:r>
            <a:r>
              <a:rPr lang="en-US" sz="4000" dirty="0"/>
              <a:t> das </a:t>
            </a:r>
            <a:r>
              <a:rPr lang="en-US" sz="4000" dirty="0" err="1"/>
              <a:t>políticas</a:t>
            </a:r>
            <a:r>
              <a:rPr lang="en-US" sz="4000" dirty="0"/>
              <a:t> </a:t>
            </a:r>
            <a:r>
              <a:rPr lang="en-US" sz="4000" dirty="0" err="1"/>
              <a:t>contábeis</a:t>
            </a:r>
            <a:r>
              <a:rPr lang="en-US" sz="4000" dirty="0"/>
              <a:t> </a:t>
            </a:r>
            <a:r>
              <a:rPr lang="en-US" sz="4000" dirty="0" err="1"/>
              <a:t>significativas</a:t>
            </a:r>
            <a:r>
              <a:rPr lang="en-US" sz="4000" dirty="0"/>
              <a:t> </a:t>
            </a:r>
            <a:r>
              <a:rPr lang="en-US" sz="4000" dirty="0" err="1"/>
              <a:t>ou</a:t>
            </a:r>
            <a:r>
              <a:rPr lang="en-US" sz="4000" dirty="0"/>
              <a:t> </a:t>
            </a:r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outras</a:t>
            </a:r>
            <a:r>
              <a:rPr lang="en-US" sz="4000" dirty="0"/>
              <a:t> </a:t>
            </a:r>
            <a:r>
              <a:rPr lang="en-US" sz="4000" dirty="0" err="1"/>
              <a:t>notas</a:t>
            </a:r>
            <a:r>
              <a:rPr lang="en-US" sz="4000" dirty="0"/>
              <a:t> </a:t>
            </a:r>
            <a:r>
              <a:rPr lang="en-US" sz="4000" dirty="0" err="1"/>
              <a:t>explicativas</a:t>
            </a:r>
            <a:r>
              <a:rPr lang="en-US" sz="4000" dirty="0"/>
              <a:t>, </a:t>
            </a:r>
            <a:r>
              <a:rPr lang="en-US" sz="4000" dirty="0" err="1"/>
              <a:t>os</a:t>
            </a:r>
            <a:r>
              <a:rPr lang="en-US" sz="4000" dirty="0"/>
              <a:t> </a:t>
            </a:r>
            <a:r>
              <a:rPr lang="en-US" sz="4000" dirty="0" err="1"/>
              <a:t>julgamentos</a:t>
            </a:r>
            <a:r>
              <a:rPr lang="en-US" sz="4000" dirty="0"/>
              <a:t> </a:t>
            </a:r>
            <a:r>
              <a:rPr lang="en-US" sz="4000" dirty="0" err="1"/>
              <a:t>realizados</a:t>
            </a:r>
            <a:r>
              <a:rPr lang="en-US" sz="4000" dirty="0"/>
              <a:t>, com a </a:t>
            </a:r>
            <a:r>
              <a:rPr lang="en-US" sz="4000" dirty="0" err="1"/>
              <a:t>exceção</a:t>
            </a:r>
            <a:r>
              <a:rPr lang="en-US" sz="4000" dirty="0"/>
              <a:t> dos que </a:t>
            </a:r>
            <a:r>
              <a:rPr lang="en-US" sz="4000" dirty="0" err="1"/>
              <a:t>envolvem</a:t>
            </a:r>
            <a:r>
              <a:rPr lang="en-US" sz="4000" dirty="0"/>
              <a:t> </a:t>
            </a:r>
            <a:r>
              <a:rPr lang="en-US" sz="4000" dirty="0" err="1"/>
              <a:t>estimativas</a:t>
            </a:r>
            <a:r>
              <a:rPr lang="en-US" sz="4000" dirty="0"/>
              <a:t> (</a:t>
            </a:r>
            <a:r>
              <a:rPr lang="en-US" sz="4000" dirty="0" err="1"/>
              <a:t>ver</a:t>
            </a:r>
            <a:r>
              <a:rPr lang="en-US" sz="4000" dirty="0"/>
              <a:t> item 125), que a administração fez no </a:t>
            </a:r>
            <a:r>
              <a:rPr lang="en-US" sz="4000" dirty="0" err="1"/>
              <a:t>processo</a:t>
            </a:r>
            <a:r>
              <a:rPr lang="en-US" sz="4000" dirty="0"/>
              <a:t> de </a:t>
            </a:r>
            <a:r>
              <a:rPr lang="en-US" sz="4000" dirty="0" err="1"/>
              <a:t>aplicação</a:t>
            </a:r>
            <a:r>
              <a:rPr lang="en-US" sz="4000" dirty="0"/>
              <a:t> das </a:t>
            </a:r>
            <a:r>
              <a:rPr lang="en-US" sz="4000" dirty="0" err="1"/>
              <a:t>políticas</a:t>
            </a:r>
            <a:r>
              <a:rPr lang="en-US" sz="4000" dirty="0"/>
              <a:t> </a:t>
            </a:r>
            <a:r>
              <a:rPr lang="en-US" sz="4000" dirty="0" err="1"/>
              <a:t>contábeis</a:t>
            </a:r>
            <a:r>
              <a:rPr lang="en-US" sz="4000" dirty="0"/>
              <a:t> da </a:t>
            </a:r>
            <a:r>
              <a:rPr lang="en-US" sz="4000" dirty="0" err="1"/>
              <a:t>entidade</a:t>
            </a:r>
            <a:r>
              <a:rPr lang="en-US" sz="4000" dirty="0"/>
              <a:t> e que </a:t>
            </a:r>
            <a:r>
              <a:rPr lang="en-US" sz="4000" dirty="0" err="1"/>
              <a:t>têm</a:t>
            </a:r>
            <a:r>
              <a:rPr lang="en-US" sz="4000" dirty="0"/>
              <a:t> </a:t>
            </a:r>
            <a:r>
              <a:rPr lang="en-US" sz="4000" dirty="0" err="1"/>
              <a:t>efeito</a:t>
            </a:r>
            <a:r>
              <a:rPr lang="en-US" sz="4000" dirty="0"/>
              <a:t> </a:t>
            </a:r>
            <a:r>
              <a:rPr lang="en-US" sz="4000" dirty="0" err="1"/>
              <a:t>mais</a:t>
            </a:r>
            <a:r>
              <a:rPr lang="en-US" sz="4000" dirty="0"/>
              <a:t> </a:t>
            </a:r>
            <a:r>
              <a:rPr lang="en-US" sz="4000" dirty="0" err="1"/>
              <a:t>significativo</a:t>
            </a:r>
            <a:r>
              <a:rPr lang="en-US" sz="4000" dirty="0"/>
              <a:t> </a:t>
            </a:r>
            <a:r>
              <a:rPr lang="en-US" sz="4000" dirty="0" err="1"/>
              <a:t>nos</a:t>
            </a:r>
            <a:r>
              <a:rPr lang="en-US" sz="4000" dirty="0"/>
              <a:t> </a:t>
            </a:r>
            <a:r>
              <a:rPr lang="en-US" sz="4000" dirty="0" err="1"/>
              <a:t>montantes</a:t>
            </a:r>
            <a:r>
              <a:rPr lang="en-US" sz="4000" dirty="0"/>
              <a:t> </a:t>
            </a:r>
            <a:r>
              <a:rPr lang="en-US" sz="4000" dirty="0" err="1"/>
              <a:t>reconhecidos</a:t>
            </a:r>
            <a:r>
              <a:rPr lang="en-US" sz="4000" dirty="0"/>
              <a:t> </a:t>
            </a:r>
            <a:r>
              <a:rPr lang="en-US" sz="4000" dirty="0" err="1"/>
              <a:t>nas</a:t>
            </a:r>
            <a:r>
              <a:rPr lang="en-US" sz="4000" dirty="0"/>
              <a:t> </a:t>
            </a:r>
            <a:r>
              <a:rPr lang="en-US" sz="4000" dirty="0" err="1"/>
              <a:t>demonstrações</a:t>
            </a:r>
            <a:r>
              <a:rPr lang="en-US" sz="4000" dirty="0"/>
              <a:t> </a:t>
            </a:r>
            <a:r>
              <a:rPr lang="en-US" sz="4000" dirty="0" err="1"/>
              <a:t>contábeis</a:t>
            </a:r>
            <a:r>
              <a:rPr lang="en-US" sz="4000" dirty="0"/>
              <a:t>. </a:t>
            </a:r>
          </a:p>
          <a:p>
            <a:pPr algn="just"/>
            <a:endParaRPr lang="en-US" sz="4000" dirty="0"/>
          </a:p>
          <a:p>
            <a:pPr algn="just" eaLnBrk="1" hangingPunct="1">
              <a:buClr>
                <a:srgbClr val="FF0000"/>
              </a:buClr>
              <a:buFont typeface="Wingdings" charset="0"/>
              <a:buChar char="Ø"/>
            </a:pPr>
            <a:endParaRPr lang="pt-BR" sz="4400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4075553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02244" y="0"/>
            <a:ext cx="3390899" cy="302833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9800549"/>
            <a:ext cx="18288000" cy="487045"/>
          </a:xfrm>
          <a:custGeom>
            <a:avLst/>
            <a:gdLst/>
            <a:ahLst/>
            <a:cxnLst/>
            <a:rect l="l" t="t" r="r" b="b"/>
            <a:pathLst>
              <a:path w="18288000" h="487045">
                <a:moveTo>
                  <a:pt x="18287998" y="486450"/>
                </a:moveTo>
                <a:lnTo>
                  <a:pt x="0" y="486450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486450"/>
                </a:lnTo>
                <a:close/>
              </a:path>
            </a:pathLst>
          </a:custGeom>
          <a:solidFill>
            <a:srgbClr val="094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ítulo 5">
            <a:extLst>
              <a:ext uri="{FF2B5EF4-FFF2-40B4-BE49-F238E27FC236}">
                <a16:creationId xmlns:a16="http://schemas.microsoft.com/office/drawing/2014/main" id="{EA2DD6BC-CA70-0EBF-85C1-F56D1995C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23117"/>
            <a:ext cx="13621244" cy="1477328"/>
          </a:xfrm>
        </p:spPr>
        <p:txBody>
          <a:bodyPr/>
          <a:lstStyle/>
          <a:p>
            <a:r>
              <a:rPr lang="pt-BR" sz="4800" b="1" dirty="0"/>
              <a:t>NOTAS EXPLICATIVAS – O QUE DEVE CONSTAR?</a:t>
            </a:r>
          </a:p>
        </p:txBody>
      </p:sp>
      <p:sp>
        <p:nvSpPr>
          <p:cNvPr id="9" name="Espaço Reservado para Texto 6">
            <a:extLst>
              <a:ext uri="{FF2B5EF4-FFF2-40B4-BE49-F238E27FC236}">
                <a16:creationId xmlns:a16="http://schemas.microsoft.com/office/drawing/2014/main" id="{4CA52C03-307D-09A5-856F-D6E60AF88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1782" y="2609402"/>
            <a:ext cx="17526000" cy="6263253"/>
          </a:xfrm>
        </p:spPr>
        <p:txBody>
          <a:bodyPr/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/>
              <a:t>A </a:t>
            </a:r>
            <a:r>
              <a:rPr lang="en-US" sz="4000" dirty="0" err="1"/>
              <a:t>entidade</a:t>
            </a:r>
            <a:r>
              <a:rPr lang="en-US" sz="4000" dirty="0"/>
              <a:t> </a:t>
            </a:r>
            <a:r>
              <a:rPr lang="en-US" sz="4000" dirty="0" err="1"/>
              <a:t>deve</a:t>
            </a:r>
            <a:r>
              <a:rPr lang="en-US" sz="4000" dirty="0"/>
              <a:t> </a:t>
            </a:r>
            <a:r>
              <a:rPr lang="en-US" sz="4000" dirty="0" err="1"/>
              <a:t>divulgar</a:t>
            </a:r>
            <a:r>
              <a:rPr lang="en-US" sz="4000" dirty="0"/>
              <a:t>, no </a:t>
            </a:r>
            <a:r>
              <a:rPr lang="en-US" sz="4000" dirty="0" err="1"/>
              <a:t>resumo</a:t>
            </a:r>
            <a:r>
              <a:rPr lang="en-US" sz="4000" dirty="0"/>
              <a:t> das </a:t>
            </a:r>
            <a:r>
              <a:rPr lang="en-US" sz="4000" dirty="0" err="1"/>
              <a:t>políticas</a:t>
            </a:r>
            <a:r>
              <a:rPr lang="en-US" sz="4000" dirty="0"/>
              <a:t> </a:t>
            </a:r>
            <a:r>
              <a:rPr lang="en-US" sz="4000" dirty="0" err="1"/>
              <a:t>contábeis</a:t>
            </a:r>
            <a:r>
              <a:rPr lang="en-US" sz="4000" dirty="0"/>
              <a:t> </a:t>
            </a:r>
            <a:r>
              <a:rPr lang="en-US" sz="4000" dirty="0" err="1"/>
              <a:t>significativas</a:t>
            </a:r>
            <a:r>
              <a:rPr lang="en-US" sz="4000" dirty="0"/>
              <a:t> </a:t>
            </a:r>
            <a:r>
              <a:rPr lang="en-US" sz="4000" dirty="0" err="1"/>
              <a:t>ou</a:t>
            </a:r>
            <a:r>
              <a:rPr lang="en-US" sz="4000" dirty="0"/>
              <a:t> </a:t>
            </a:r>
            <a:r>
              <a:rPr lang="en-US" sz="4000" dirty="0" err="1"/>
              <a:t>em</a:t>
            </a:r>
            <a:r>
              <a:rPr lang="en-US" sz="4000" dirty="0"/>
              <a:t> </a:t>
            </a:r>
            <a:r>
              <a:rPr lang="en-US" sz="4000" dirty="0" err="1"/>
              <a:t>outras</a:t>
            </a:r>
            <a:r>
              <a:rPr lang="en-US" sz="4000" dirty="0"/>
              <a:t> </a:t>
            </a:r>
            <a:r>
              <a:rPr lang="en-US" sz="4000" dirty="0" err="1"/>
              <a:t>notas</a:t>
            </a:r>
            <a:r>
              <a:rPr lang="en-US" sz="4000" dirty="0"/>
              <a:t> </a:t>
            </a:r>
            <a:r>
              <a:rPr lang="en-US" sz="4000" dirty="0" err="1"/>
              <a:t>explicativas</a:t>
            </a:r>
            <a:r>
              <a:rPr lang="en-US" sz="4000" dirty="0"/>
              <a:t>, </a:t>
            </a:r>
            <a:r>
              <a:rPr lang="en-US" sz="4000" dirty="0" err="1"/>
              <a:t>os</a:t>
            </a:r>
            <a:r>
              <a:rPr lang="en-US" sz="4000" dirty="0"/>
              <a:t> </a:t>
            </a:r>
            <a:r>
              <a:rPr lang="en-US" sz="4000" dirty="0" err="1"/>
              <a:t>julgamentos</a:t>
            </a:r>
            <a:r>
              <a:rPr lang="en-US" sz="4000" dirty="0"/>
              <a:t> </a:t>
            </a:r>
            <a:r>
              <a:rPr lang="en-US" sz="4000" dirty="0" err="1"/>
              <a:t>realizados</a:t>
            </a:r>
            <a:r>
              <a:rPr lang="en-US" sz="4000" dirty="0"/>
              <a:t>, com a </a:t>
            </a:r>
            <a:r>
              <a:rPr lang="en-US" sz="4000" dirty="0" err="1"/>
              <a:t>exceção</a:t>
            </a:r>
            <a:r>
              <a:rPr lang="en-US" sz="4000" dirty="0"/>
              <a:t> dos que </a:t>
            </a:r>
            <a:r>
              <a:rPr lang="en-US" sz="4000" dirty="0" err="1"/>
              <a:t>envolvem</a:t>
            </a:r>
            <a:r>
              <a:rPr lang="en-US" sz="4000" dirty="0"/>
              <a:t> </a:t>
            </a:r>
            <a:r>
              <a:rPr lang="en-US" sz="4000" dirty="0" err="1"/>
              <a:t>estimativas</a:t>
            </a:r>
            <a:r>
              <a:rPr lang="en-US" sz="4000" dirty="0"/>
              <a:t> (</a:t>
            </a:r>
            <a:r>
              <a:rPr lang="en-US" sz="4000" dirty="0" err="1"/>
              <a:t>ver</a:t>
            </a:r>
            <a:r>
              <a:rPr lang="en-US" sz="4000" dirty="0"/>
              <a:t> item 125), que a administração fez no </a:t>
            </a:r>
            <a:r>
              <a:rPr lang="en-US" sz="4000" dirty="0" err="1"/>
              <a:t>processo</a:t>
            </a:r>
            <a:r>
              <a:rPr lang="en-US" sz="4000" dirty="0"/>
              <a:t> de </a:t>
            </a:r>
            <a:r>
              <a:rPr lang="en-US" sz="4000" dirty="0" err="1"/>
              <a:t>aplicação</a:t>
            </a:r>
            <a:r>
              <a:rPr lang="en-US" sz="4000" dirty="0"/>
              <a:t> das </a:t>
            </a:r>
            <a:r>
              <a:rPr lang="en-US" sz="4000" dirty="0" err="1"/>
              <a:t>políticas</a:t>
            </a:r>
            <a:r>
              <a:rPr lang="en-US" sz="4000" dirty="0"/>
              <a:t> </a:t>
            </a:r>
            <a:r>
              <a:rPr lang="en-US" sz="4000" dirty="0" err="1"/>
              <a:t>contábeis</a:t>
            </a:r>
            <a:r>
              <a:rPr lang="en-US" sz="4000" dirty="0"/>
              <a:t> da </a:t>
            </a:r>
            <a:r>
              <a:rPr lang="en-US" sz="4000" dirty="0" err="1"/>
              <a:t>entidade</a:t>
            </a:r>
            <a:r>
              <a:rPr lang="en-US" sz="4000" dirty="0"/>
              <a:t> e que </a:t>
            </a:r>
            <a:r>
              <a:rPr lang="en-US" sz="4000" dirty="0" err="1"/>
              <a:t>têm</a:t>
            </a:r>
            <a:r>
              <a:rPr lang="en-US" sz="4000" dirty="0"/>
              <a:t> </a:t>
            </a:r>
            <a:r>
              <a:rPr lang="en-US" sz="4000" dirty="0" err="1"/>
              <a:t>efeito</a:t>
            </a:r>
            <a:r>
              <a:rPr lang="en-US" sz="4000" dirty="0"/>
              <a:t> </a:t>
            </a:r>
            <a:r>
              <a:rPr lang="en-US" sz="4000" dirty="0" err="1"/>
              <a:t>mais</a:t>
            </a:r>
            <a:r>
              <a:rPr lang="en-US" sz="4000" dirty="0"/>
              <a:t> </a:t>
            </a:r>
            <a:r>
              <a:rPr lang="en-US" sz="4000" dirty="0" err="1"/>
              <a:t>significativo</a:t>
            </a:r>
            <a:r>
              <a:rPr lang="en-US" sz="4000" dirty="0"/>
              <a:t> </a:t>
            </a:r>
            <a:r>
              <a:rPr lang="en-US" sz="4000" dirty="0" err="1"/>
              <a:t>nos</a:t>
            </a:r>
            <a:r>
              <a:rPr lang="en-US" sz="4000" dirty="0"/>
              <a:t> </a:t>
            </a:r>
            <a:r>
              <a:rPr lang="en-US" sz="4000" dirty="0" err="1"/>
              <a:t>montantes</a:t>
            </a:r>
            <a:r>
              <a:rPr lang="en-US" sz="4000" dirty="0"/>
              <a:t> </a:t>
            </a:r>
            <a:r>
              <a:rPr lang="en-US" sz="4000" dirty="0" err="1"/>
              <a:t>reconhecidos</a:t>
            </a:r>
            <a:r>
              <a:rPr lang="en-US" sz="4000" dirty="0"/>
              <a:t> </a:t>
            </a:r>
            <a:r>
              <a:rPr lang="en-US" sz="4000" dirty="0" err="1"/>
              <a:t>nas</a:t>
            </a:r>
            <a:r>
              <a:rPr lang="en-US" sz="4000" dirty="0"/>
              <a:t> </a:t>
            </a:r>
            <a:r>
              <a:rPr lang="en-US" sz="4000" dirty="0" err="1"/>
              <a:t>demonstrações</a:t>
            </a:r>
            <a:r>
              <a:rPr lang="en-US" sz="4000" dirty="0"/>
              <a:t> </a:t>
            </a:r>
            <a:r>
              <a:rPr lang="en-US" sz="4000" dirty="0" err="1"/>
              <a:t>contábeis</a:t>
            </a:r>
            <a:r>
              <a:rPr lang="en-US" sz="4000" dirty="0"/>
              <a:t>. </a:t>
            </a:r>
          </a:p>
          <a:p>
            <a:pPr algn="just"/>
            <a:endParaRPr lang="en-US" sz="4000" dirty="0"/>
          </a:p>
          <a:p>
            <a:pPr algn="just" eaLnBrk="1" hangingPunct="1">
              <a:buClr>
                <a:srgbClr val="FF0000"/>
              </a:buClr>
              <a:buFont typeface="Wingdings" charset="0"/>
              <a:buChar char="Ø"/>
            </a:pPr>
            <a:endParaRPr lang="pt-BR" sz="4400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1989990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02244" y="0"/>
            <a:ext cx="3390899" cy="302833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9800549"/>
            <a:ext cx="18288000" cy="487045"/>
          </a:xfrm>
          <a:custGeom>
            <a:avLst/>
            <a:gdLst/>
            <a:ahLst/>
            <a:cxnLst/>
            <a:rect l="l" t="t" r="r" b="b"/>
            <a:pathLst>
              <a:path w="18288000" h="487045">
                <a:moveTo>
                  <a:pt x="18287998" y="486450"/>
                </a:moveTo>
                <a:lnTo>
                  <a:pt x="0" y="486450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486450"/>
                </a:lnTo>
                <a:close/>
              </a:path>
            </a:pathLst>
          </a:custGeom>
          <a:solidFill>
            <a:srgbClr val="094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ítulo 5">
            <a:extLst>
              <a:ext uri="{FF2B5EF4-FFF2-40B4-BE49-F238E27FC236}">
                <a16:creationId xmlns:a16="http://schemas.microsoft.com/office/drawing/2014/main" id="{EA2DD6BC-CA70-0EBF-85C1-F56D1995C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23117"/>
            <a:ext cx="13621244" cy="1477328"/>
          </a:xfrm>
        </p:spPr>
        <p:txBody>
          <a:bodyPr/>
          <a:lstStyle/>
          <a:p>
            <a:r>
              <a:rPr lang="pt-BR" sz="4800" b="1" dirty="0"/>
              <a:t>NOTAS EXPLICATIVAS – O QUE DEVE CONSTAR?</a:t>
            </a:r>
          </a:p>
        </p:txBody>
      </p:sp>
      <p:sp>
        <p:nvSpPr>
          <p:cNvPr id="9" name="Espaço Reservado para Texto 6">
            <a:extLst>
              <a:ext uri="{FF2B5EF4-FFF2-40B4-BE49-F238E27FC236}">
                <a16:creationId xmlns:a16="http://schemas.microsoft.com/office/drawing/2014/main" id="{4CA52C03-307D-09A5-856F-D6E60AF88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1782" y="2609402"/>
            <a:ext cx="17526000" cy="5262979"/>
          </a:xfrm>
        </p:spPr>
        <p:txBody>
          <a:bodyPr/>
          <a:lstStyle/>
          <a:p>
            <a:pPr>
              <a:buClr>
                <a:srgbClr val="FF0000"/>
              </a:buClr>
              <a:buFont typeface="Wingdings" charset="0"/>
              <a:buChar char="Ø"/>
            </a:pPr>
            <a:r>
              <a:rPr lang="pt-BR" sz="4000" b="1" dirty="0"/>
              <a:t>Uniformidade</a:t>
            </a:r>
            <a:r>
              <a:rPr lang="pt-BR" sz="4000" dirty="0"/>
              <a:t>;</a:t>
            </a:r>
          </a:p>
          <a:p>
            <a:pPr>
              <a:buClr>
                <a:srgbClr val="FF0000"/>
              </a:buClr>
              <a:buFont typeface="Wingdings" charset="0"/>
              <a:buChar char="Ø"/>
            </a:pPr>
            <a:r>
              <a:rPr lang="pt-BR" sz="4000" dirty="0"/>
              <a:t>Mudanças em políticas:</a:t>
            </a:r>
          </a:p>
          <a:p>
            <a:pPr lvl="1">
              <a:buClr>
                <a:srgbClr val="FF0000"/>
              </a:buClr>
              <a:buFont typeface="Wingdings" charset="0"/>
              <a:buChar char="Ø"/>
            </a:pPr>
            <a:r>
              <a:rPr lang="pt-BR" sz="4000" dirty="0"/>
              <a:t>Por </a:t>
            </a:r>
            <a:r>
              <a:rPr lang="pt-BR" sz="4000" b="1" dirty="0"/>
              <a:t>exigência</a:t>
            </a:r>
            <a:r>
              <a:rPr lang="pt-BR" sz="4000" dirty="0"/>
              <a:t> de </a:t>
            </a:r>
            <a:r>
              <a:rPr lang="pt-BR" sz="4000" b="1" dirty="0"/>
              <a:t>norma</a:t>
            </a:r>
            <a:r>
              <a:rPr lang="pt-BR" sz="4000" dirty="0"/>
              <a:t>;</a:t>
            </a:r>
          </a:p>
          <a:p>
            <a:pPr lvl="1">
              <a:buClr>
                <a:srgbClr val="FF0000"/>
              </a:buClr>
              <a:buFont typeface="Wingdings" charset="0"/>
              <a:buChar char="Ø"/>
            </a:pPr>
            <a:r>
              <a:rPr lang="pt-BR" sz="4000" b="1" dirty="0"/>
              <a:t>Informação</a:t>
            </a:r>
            <a:r>
              <a:rPr lang="pt-BR" sz="4000" dirty="0"/>
              <a:t> mais confiável e mais relevante</a:t>
            </a:r>
          </a:p>
          <a:p>
            <a:pPr lvl="1">
              <a:buClr>
                <a:srgbClr val="FF0000"/>
              </a:buClr>
              <a:buFont typeface="Wingdings" charset="0"/>
              <a:buChar char="Ø"/>
            </a:pPr>
            <a:r>
              <a:rPr lang="pt-BR" sz="4000" dirty="0"/>
              <a:t>Demonstrações com coluna de reapresentado – ajuste PL</a:t>
            </a:r>
          </a:p>
          <a:p>
            <a:pPr lvl="1">
              <a:buClr>
                <a:srgbClr val="FF0000"/>
              </a:buClr>
              <a:buFont typeface="Wingdings" charset="0"/>
              <a:buChar char="Ø"/>
            </a:pPr>
            <a:r>
              <a:rPr lang="pt-BR" sz="4000" dirty="0"/>
              <a:t>Mudança retrospectiva </a:t>
            </a:r>
          </a:p>
          <a:p>
            <a:pPr lvl="1">
              <a:buClr>
                <a:srgbClr val="FF0000"/>
              </a:buClr>
              <a:buFont typeface="Wingdings" charset="0"/>
              <a:buChar char="Ø"/>
            </a:pPr>
            <a:r>
              <a:rPr lang="pt-BR" sz="4000" dirty="0"/>
              <a:t>Mudança no ano ( erro ou estimativa)</a:t>
            </a:r>
            <a:endParaRPr lang="en-US" sz="4000" dirty="0"/>
          </a:p>
          <a:p>
            <a:pPr algn="just" eaLnBrk="1" hangingPunct="1">
              <a:buClr>
                <a:srgbClr val="FF0000"/>
              </a:buClr>
              <a:buFont typeface="Wingdings" charset="0"/>
              <a:buChar char="Ø"/>
            </a:pPr>
            <a:endParaRPr lang="pt-BR" sz="4400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416922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02244" y="0"/>
            <a:ext cx="3390899" cy="302833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9800549"/>
            <a:ext cx="18288000" cy="487045"/>
          </a:xfrm>
          <a:custGeom>
            <a:avLst/>
            <a:gdLst/>
            <a:ahLst/>
            <a:cxnLst/>
            <a:rect l="l" t="t" r="r" b="b"/>
            <a:pathLst>
              <a:path w="18288000" h="487045">
                <a:moveTo>
                  <a:pt x="18287998" y="486450"/>
                </a:moveTo>
                <a:lnTo>
                  <a:pt x="0" y="486450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486450"/>
                </a:lnTo>
                <a:close/>
              </a:path>
            </a:pathLst>
          </a:custGeom>
          <a:solidFill>
            <a:srgbClr val="094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ítulo 5">
            <a:extLst>
              <a:ext uri="{FF2B5EF4-FFF2-40B4-BE49-F238E27FC236}">
                <a16:creationId xmlns:a16="http://schemas.microsoft.com/office/drawing/2014/main" id="{EA2DD6BC-CA70-0EBF-85C1-F56D1995C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623117"/>
            <a:ext cx="13621244" cy="1477328"/>
          </a:xfrm>
        </p:spPr>
        <p:txBody>
          <a:bodyPr/>
          <a:lstStyle/>
          <a:p>
            <a:r>
              <a:rPr lang="pt-BR" sz="4800" b="1" dirty="0"/>
              <a:t>NOTAS EXPLICATIVAS – O QUE DEVE CONSTAR?</a:t>
            </a:r>
          </a:p>
        </p:txBody>
      </p:sp>
      <p:sp>
        <p:nvSpPr>
          <p:cNvPr id="9" name="Espaço Reservado para Texto 6">
            <a:extLst>
              <a:ext uri="{FF2B5EF4-FFF2-40B4-BE49-F238E27FC236}">
                <a16:creationId xmlns:a16="http://schemas.microsoft.com/office/drawing/2014/main" id="{4CA52C03-307D-09A5-856F-D6E60AF88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01782" y="2609402"/>
            <a:ext cx="17526000" cy="2185214"/>
          </a:xfrm>
        </p:spPr>
        <p:txBody>
          <a:bodyPr/>
          <a:lstStyle/>
          <a:p>
            <a:pPr>
              <a:buClr>
                <a:srgbClr val="FF0000"/>
              </a:buClr>
              <a:buFont typeface="Wingdings" charset="0"/>
              <a:buChar char="Ø"/>
            </a:pPr>
            <a:r>
              <a:rPr lang="pt-BR" sz="4000" b="1" dirty="0"/>
              <a:t>Exemplo </a:t>
            </a:r>
          </a:p>
          <a:p>
            <a:pPr>
              <a:buClr>
                <a:srgbClr val="FF0000"/>
              </a:buClr>
              <a:buFont typeface="Wingdings" charset="0"/>
              <a:buChar char="Ø"/>
            </a:pPr>
            <a:r>
              <a:rPr lang="pt-BR" sz="4000" b="1" dirty="0"/>
              <a:t>Importante DF real </a:t>
            </a:r>
            <a:endParaRPr lang="en-US" sz="4000" dirty="0"/>
          </a:p>
          <a:p>
            <a:pPr algn="just" eaLnBrk="1" hangingPunct="1">
              <a:buClr>
                <a:srgbClr val="FF0000"/>
              </a:buClr>
              <a:buFont typeface="Wingdings" charset="0"/>
              <a:buChar char="Ø"/>
            </a:pPr>
            <a:endParaRPr lang="pt-BR" sz="4400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21546319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FBCFBC9B-2071-8863-706B-D6E9A7D5B5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39600" y="3761872"/>
            <a:ext cx="4081463" cy="406772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F42ADFA-C1AF-B80F-3078-8E66E32F3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774780"/>
            <a:ext cx="16507942" cy="2828467"/>
          </a:xfrm>
        </p:spPr>
        <p:txBody>
          <a:bodyPr/>
          <a:lstStyle/>
          <a:p>
            <a:pPr>
              <a:lnSpc>
                <a:spcPts val="5599"/>
              </a:lnSpc>
            </a:pPr>
            <a:r>
              <a:rPr lang="en-US" sz="4000" dirty="0">
                <a:solidFill>
                  <a:srgbClr val="050606"/>
                </a:solidFill>
                <a:latin typeface="+mn-lt"/>
              </a:rPr>
              <a:t>É um </a:t>
            </a:r>
            <a:r>
              <a:rPr lang="en-US" sz="4000" dirty="0" err="1">
                <a:solidFill>
                  <a:srgbClr val="050606"/>
                </a:solidFill>
                <a:latin typeface="+mn-lt"/>
              </a:rPr>
              <a:t>prazer</a:t>
            </a:r>
            <a:r>
              <a:rPr lang="en-US" sz="4000" dirty="0">
                <a:solidFill>
                  <a:srgbClr val="050606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rgbClr val="050606"/>
                </a:solidFill>
                <a:latin typeface="+mn-lt"/>
              </a:rPr>
              <a:t>compartilhar</a:t>
            </a:r>
            <a:r>
              <a:rPr lang="en-US" sz="4000" dirty="0">
                <a:solidFill>
                  <a:srgbClr val="050606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rgbClr val="050606"/>
                </a:solidFill>
                <a:latin typeface="+mn-lt"/>
              </a:rPr>
              <a:t>os</a:t>
            </a:r>
            <a:r>
              <a:rPr lang="en-US" sz="4000" dirty="0">
                <a:solidFill>
                  <a:srgbClr val="050606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rgbClr val="050606"/>
                </a:solidFill>
                <a:latin typeface="+mn-lt"/>
              </a:rPr>
              <a:t>nossos</a:t>
            </a:r>
            <a:r>
              <a:rPr lang="en-US" sz="4000" dirty="0">
                <a:solidFill>
                  <a:srgbClr val="050606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rgbClr val="050606"/>
                </a:solidFill>
                <a:latin typeface="+mn-lt"/>
              </a:rPr>
              <a:t>valores</a:t>
            </a:r>
            <a:r>
              <a:rPr lang="en-US" sz="4000" dirty="0">
                <a:solidFill>
                  <a:srgbClr val="050606"/>
                </a:solidFill>
                <a:latin typeface="+mn-lt"/>
              </a:rPr>
              <a:t> e as </a:t>
            </a:r>
            <a:r>
              <a:rPr lang="en-US" sz="4000" dirty="0" err="1">
                <a:solidFill>
                  <a:srgbClr val="050606"/>
                </a:solidFill>
                <a:latin typeface="+mn-lt"/>
              </a:rPr>
              <a:t>nossas</a:t>
            </a:r>
            <a:r>
              <a:rPr lang="en-US" sz="4000" dirty="0">
                <a:solidFill>
                  <a:srgbClr val="050606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rgbClr val="050606"/>
                </a:solidFill>
                <a:latin typeface="+mn-lt"/>
              </a:rPr>
              <a:t>conquistas</a:t>
            </a:r>
            <a:r>
              <a:rPr lang="en-US" sz="4000" dirty="0">
                <a:solidFill>
                  <a:srgbClr val="050606"/>
                </a:solidFill>
                <a:latin typeface="+mn-lt"/>
              </a:rPr>
              <a:t> com </a:t>
            </a:r>
            <a:br>
              <a:rPr lang="en-US" sz="4000" dirty="0">
                <a:solidFill>
                  <a:srgbClr val="050606"/>
                </a:solidFill>
                <a:latin typeface="+mn-lt"/>
              </a:rPr>
            </a:br>
            <a:r>
              <a:rPr lang="en-US" sz="4000" dirty="0" err="1">
                <a:solidFill>
                  <a:srgbClr val="050606"/>
                </a:solidFill>
                <a:latin typeface="+mn-lt"/>
              </a:rPr>
              <a:t>quem</a:t>
            </a:r>
            <a:r>
              <a:rPr lang="en-US" sz="4000" dirty="0">
                <a:solidFill>
                  <a:srgbClr val="050606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rgbClr val="050606"/>
                </a:solidFill>
                <a:latin typeface="+mn-lt"/>
              </a:rPr>
              <a:t>confia</a:t>
            </a:r>
            <a:r>
              <a:rPr lang="en-US" sz="4000" dirty="0">
                <a:solidFill>
                  <a:srgbClr val="050606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rgbClr val="050606"/>
                </a:solidFill>
                <a:latin typeface="+mn-lt"/>
              </a:rPr>
              <a:t>em</a:t>
            </a:r>
            <a:r>
              <a:rPr lang="en-US" sz="4000" dirty="0">
                <a:solidFill>
                  <a:srgbClr val="050606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rgbClr val="050606"/>
                </a:solidFill>
                <a:latin typeface="+mn-lt"/>
              </a:rPr>
              <a:t>nosso</a:t>
            </a:r>
            <a:r>
              <a:rPr lang="en-US" sz="4000" dirty="0">
                <a:solidFill>
                  <a:srgbClr val="050606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rgbClr val="050606"/>
                </a:solidFill>
                <a:latin typeface="+mn-lt"/>
              </a:rPr>
              <a:t>trabalho</a:t>
            </a:r>
            <a:r>
              <a:rPr lang="en-US" sz="4000" dirty="0">
                <a:solidFill>
                  <a:srgbClr val="050606"/>
                </a:solidFill>
                <a:latin typeface="+mn-lt"/>
              </a:rPr>
              <a:t>. </a:t>
            </a:r>
            <a:br>
              <a:rPr lang="en-US" sz="4000" dirty="0">
                <a:solidFill>
                  <a:srgbClr val="050606"/>
                </a:solidFill>
                <a:latin typeface="+mn-lt"/>
              </a:rPr>
            </a:br>
            <a:r>
              <a:rPr lang="en-US" sz="4000" dirty="0" err="1">
                <a:solidFill>
                  <a:srgbClr val="050606"/>
                </a:solidFill>
                <a:latin typeface="+mn-lt"/>
              </a:rPr>
              <a:t>Obrigada</a:t>
            </a:r>
            <a:r>
              <a:rPr lang="en-US" sz="4000" dirty="0">
                <a:solidFill>
                  <a:srgbClr val="050606"/>
                </a:solidFill>
                <a:latin typeface="+mn-lt"/>
              </a:rPr>
              <a:t> a </a:t>
            </a:r>
            <a:r>
              <a:rPr lang="en-US" sz="4000" dirty="0" err="1">
                <a:solidFill>
                  <a:srgbClr val="050606"/>
                </a:solidFill>
                <a:latin typeface="+mn-lt"/>
              </a:rPr>
              <a:t>todos</a:t>
            </a:r>
            <a:r>
              <a:rPr lang="en-US" sz="4000" dirty="0">
                <a:solidFill>
                  <a:srgbClr val="050606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rgbClr val="050606"/>
                </a:solidFill>
                <a:latin typeface="+mn-lt"/>
              </a:rPr>
              <a:t>nossos</a:t>
            </a:r>
            <a:r>
              <a:rPr lang="en-US" sz="4000" dirty="0">
                <a:solidFill>
                  <a:srgbClr val="050606"/>
                </a:solidFill>
                <a:latin typeface="+mn-lt"/>
              </a:rPr>
              <a:t> </a:t>
            </a:r>
            <a:r>
              <a:rPr lang="en-US" sz="4000" dirty="0" err="1">
                <a:solidFill>
                  <a:srgbClr val="050606"/>
                </a:solidFill>
                <a:latin typeface="+mn-lt"/>
              </a:rPr>
              <a:t>alunos</a:t>
            </a:r>
            <a:r>
              <a:rPr lang="en-US" sz="4000" dirty="0">
                <a:solidFill>
                  <a:srgbClr val="050606"/>
                </a:solidFill>
                <a:latin typeface="+mn-lt"/>
              </a:rPr>
              <a:t> pela </a:t>
            </a:r>
            <a:r>
              <a:rPr lang="en-US" sz="4000" dirty="0" err="1">
                <a:solidFill>
                  <a:srgbClr val="050606"/>
                </a:solidFill>
                <a:latin typeface="+mn-lt"/>
              </a:rPr>
              <a:t>confiança</a:t>
            </a:r>
            <a:r>
              <a:rPr lang="en-US" sz="4000" dirty="0">
                <a:solidFill>
                  <a:srgbClr val="050606"/>
                </a:solidFill>
                <a:latin typeface="+mn-lt"/>
              </a:rPr>
              <a:t> de sempre!</a:t>
            </a:r>
            <a:br>
              <a:rPr lang="en-US" sz="4000" dirty="0">
                <a:solidFill>
                  <a:srgbClr val="050606"/>
                </a:solidFill>
                <a:latin typeface="+mn-lt"/>
              </a:rPr>
            </a:br>
            <a:endParaRPr lang="pt-BR" sz="4000" dirty="0">
              <a:latin typeface="+mn-lt"/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9BC797F-38FA-11B3-1321-32660D5BBF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400" y="3761872"/>
            <a:ext cx="4480948" cy="2828467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9499830-35C2-EF00-C929-17C2A637D8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00200" y="7429501"/>
            <a:ext cx="7924800" cy="762000"/>
          </a:xfrm>
        </p:spPr>
        <p:txBody>
          <a:bodyPr/>
          <a:lstStyle/>
          <a:p>
            <a:r>
              <a:rPr lang="pt-BR" sz="4000" dirty="0"/>
              <a:t>E-mail: </a:t>
            </a:r>
            <a:r>
              <a:rPr lang="pt-BR" sz="4000" dirty="0" err="1"/>
              <a:t>carla@tassoconsultoria.combr</a:t>
            </a:r>
            <a:endParaRPr lang="pt-BR" sz="4000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3B189490-F509-2DB2-56B1-5C8117A41B70}"/>
              </a:ext>
            </a:extLst>
          </p:cNvPr>
          <p:cNvSpPr txBox="1"/>
          <p:nvPr/>
        </p:nvSpPr>
        <p:spPr>
          <a:xfrm>
            <a:off x="11430000" y="8191500"/>
            <a:ext cx="5562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8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Nos siga nas redes sociais e fique por dentro de todas as novidades!</a:t>
            </a:r>
          </a:p>
        </p:txBody>
      </p:sp>
      <p:sp>
        <p:nvSpPr>
          <p:cNvPr id="9" name="object 7">
            <a:extLst>
              <a:ext uri="{FF2B5EF4-FFF2-40B4-BE49-F238E27FC236}">
                <a16:creationId xmlns:a16="http://schemas.microsoft.com/office/drawing/2014/main" id="{60BD3C6C-4F14-2371-75C2-C88729594C5C}"/>
              </a:ext>
            </a:extLst>
          </p:cNvPr>
          <p:cNvSpPr/>
          <p:nvPr/>
        </p:nvSpPr>
        <p:spPr>
          <a:xfrm>
            <a:off x="0" y="7953309"/>
            <a:ext cx="2166937" cy="2384596"/>
          </a:xfrm>
          <a:custGeom>
            <a:avLst/>
            <a:gdLst/>
            <a:ahLst/>
            <a:cxnLst/>
            <a:rect l="l" t="t" r="r" b="b"/>
            <a:pathLst>
              <a:path w="2588260" h="2838450">
                <a:moveTo>
                  <a:pt x="1933499" y="787605"/>
                </a:moveTo>
                <a:lnTo>
                  <a:pt x="1966030" y="823408"/>
                </a:lnTo>
                <a:lnTo>
                  <a:pt x="1997726" y="859679"/>
                </a:lnTo>
                <a:lnTo>
                  <a:pt x="2028588" y="896406"/>
                </a:lnTo>
                <a:lnTo>
                  <a:pt x="2058615" y="933577"/>
                </a:lnTo>
                <a:lnTo>
                  <a:pt x="2087809" y="971179"/>
                </a:lnTo>
                <a:lnTo>
                  <a:pt x="2116170" y="1009202"/>
                </a:lnTo>
                <a:lnTo>
                  <a:pt x="2143698" y="1047631"/>
                </a:lnTo>
                <a:lnTo>
                  <a:pt x="2170394" y="1086456"/>
                </a:lnTo>
                <a:lnTo>
                  <a:pt x="2196258" y="1125664"/>
                </a:lnTo>
                <a:lnTo>
                  <a:pt x="2221291" y="1165243"/>
                </a:lnTo>
                <a:lnTo>
                  <a:pt x="2245493" y="1205180"/>
                </a:lnTo>
                <a:lnTo>
                  <a:pt x="2268865" y="1245464"/>
                </a:lnTo>
                <a:lnTo>
                  <a:pt x="2291407" y="1286082"/>
                </a:lnTo>
                <a:lnTo>
                  <a:pt x="2313120" y="1327022"/>
                </a:lnTo>
                <a:lnTo>
                  <a:pt x="2334004" y="1368272"/>
                </a:lnTo>
                <a:lnTo>
                  <a:pt x="2354060" y="1409820"/>
                </a:lnTo>
                <a:lnTo>
                  <a:pt x="2373287" y="1451653"/>
                </a:lnTo>
                <a:lnTo>
                  <a:pt x="2391687" y="1493760"/>
                </a:lnTo>
                <a:lnTo>
                  <a:pt x="2409261" y="1536128"/>
                </a:lnTo>
                <a:lnTo>
                  <a:pt x="2426007" y="1578744"/>
                </a:lnTo>
                <a:lnTo>
                  <a:pt x="2441928" y="1621598"/>
                </a:lnTo>
                <a:lnTo>
                  <a:pt x="2457023" y="1664677"/>
                </a:lnTo>
                <a:lnTo>
                  <a:pt x="2471293" y="1707967"/>
                </a:lnTo>
                <a:lnTo>
                  <a:pt x="2484739" y="1751459"/>
                </a:lnTo>
                <a:lnTo>
                  <a:pt x="2497360" y="1795138"/>
                </a:lnTo>
                <a:lnTo>
                  <a:pt x="2509157" y="1838993"/>
                </a:lnTo>
                <a:lnTo>
                  <a:pt x="2520132" y="1883012"/>
                </a:lnTo>
                <a:lnTo>
                  <a:pt x="2530284" y="1927183"/>
                </a:lnTo>
                <a:lnTo>
                  <a:pt x="2539613" y="1971492"/>
                </a:lnTo>
                <a:lnTo>
                  <a:pt x="2548121" y="2015930"/>
                </a:lnTo>
                <a:lnTo>
                  <a:pt x="2555807" y="2060482"/>
                </a:lnTo>
                <a:lnTo>
                  <a:pt x="2562673" y="2105137"/>
                </a:lnTo>
                <a:lnTo>
                  <a:pt x="2568718" y="2149882"/>
                </a:lnTo>
                <a:lnTo>
                  <a:pt x="2573943" y="2194706"/>
                </a:lnTo>
                <a:lnTo>
                  <a:pt x="2578349" y="2239597"/>
                </a:lnTo>
                <a:lnTo>
                  <a:pt x="2581936" y="2284541"/>
                </a:lnTo>
                <a:lnTo>
                  <a:pt x="2584704" y="2329528"/>
                </a:lnTo>
                <a:lnTo>
                  <a:pt x="2586655" y="2374544"/>
                </a:lnTo>
                <a:lnTo>
                  <a:pt x="2587788" y="2419578"/>
                </a:lnTo>
                <a:lnTo>
                  <a:pt x="2588104" y="2464617"/>
                </a:lnTo>
                <a:lnTo>
                  <a:pt x="2587603" y="2509650"/>
                </a:lnTo>
                <a:lnTo>
                  <a:pt x="2586286" y="2554663"/>
                </a:lnTo>
                <a:lnTo>
                  <a:pt x="2584154" y="2599646"/>
                </a:lnTo>
                <a:lnTo>
                  <a:pt x="2581206" y="2644585"/>
                </a:lnTo>
                <a:lnTo>
                  <a:pt x="2577444" y="2689468"/>
                </a:lnTo>
                <a:lnTo>
                  <a:pt x="2572867" y="2734284"/>
                </a:lnTo>
                <a:lnTo>
                  <a:pt x="2567477" y="2779020"/>
                </a:lnTo>
                <a:lnTo>
                  <a:pt x="2561274" y="2823664"/>
                </a:lnTo>
                <a:lnTo>
                  <a:pt x="1502025" y="2837824"/>
                </a:lnTo>
                <a:lnTo>
                  <a:pt x="1511195" y="2802883"/>
                </a:lnTo>
                <a:lnTo>
                  <a:pt x="1521217" y="2759155"/>
                </a:lnTo>
                <a:lnTo>
                  <a:pt x="1529858" y="2715178"/>
                </a:lnTo>
                <a:lnTo>
                  <a:pt x="1537117" y="2670988"/>
                </a:lnTo>
                <a:lnTo>
                  <a:pt x="1542993" y="2626621"/>
                </a:lnTo>
                <a:lnTo>
                  <a:pt x="1547484" y="2582111"/>
                </a:lnTo>
                <a:lnTo>
                  <a:pt x="1550589" y="2537496"/>
                </a:lnTo>
                <a:lnTo>
                  <a:pt x="1552306" y="2492809"/>
                </a:lnTo>
                <a:lnTo>
                  <a:pt x="1552635" y="2448087"/>
                </a:lnTo>
                <a:lnTo>
                  <a:pt x="1551573" y="2403366"/>
                </a:lnTo>
                <a:lnTo>
                  <a:pt x="1549119" y="2358681"/>
                </a:lnTo>
                <a:lnTo>
                  <a:pt x="1545272" y="2314067"/>
                </a:lnTo>
                <a:lnTo>
                  <a:pt x="1540031" y="2269560"/>
                </a:lnTo>
                <a:lnTo>
                  <a:pt x="1533394" y="2225196"/>
                </a:lnTo>
                <a:lnTo>
                  <a:pt x="1525359" y="2181010"/>
                </a:lnTo>
                <a:lnTo>
                  <a:pt x="1515926" y="2137037"/>
                </a:lnTo>
                <a:lnTo>
                  <a:pt x="1505093" y="2093314"/>
                </a:lnTo>
                <a:lnTo>
                  <a:pt x="1492858" y="2049877"/>
                </a:lnTo>
                <a:lnTo>
                  <a:pt x="1479220" y="2006759"/>
                </a:lnTo>
                <a:lnTo>
                  <a:pt x="1464178" y="1963998"/>
                </a:lnTo>
                <a:lnTo>
                  <a:pt x="1447731" y="1921628"/>
                </a:lnTo>
                <a:lnTo>
                  <a:pt x="1429876" y="1879685"/>
                </a:lnTo>
                <a:lnTo>
                  <a:pt x="1410612" y="1838206"/>
                </a:lnTo>
                <a:lnTo>
                  <a:pt x="1389939" y="1797224"/>
                </a:lnTo>
                <a:lnTo>
                  <a:pt x="1367855" y="1756777"/>
                </a:lnTo>
                <a:lnTo>
                  <a:pt x="1344294" y="1716799"/>
                </a:lnTo>
                <a:lnTo>
                  <a:pt x="1319389" y="1677542"/>
                </a:lnTo>
                <a:lnTo>
                  <a:pt x="1293070" y="1638925"/>
                </a:lnTo>
                <a:lnTo>
                  <a:pt x="1265335" y="1600985"/>
                </a:lnTo>
                <a:lnTo>
                  <a:pt x="1236182" y="1563755"/>
                </a:lnTo>
                <a:lnTo>
                  <a:pt x="1205608" y="1527268"/>
                </a:lnTo>
                <a:lnTo>
                  <a:pt x="1173631" y="1491583"/>
                </a:lnTo>
                <a:lnTo>
                  <a:pt x="0" y="224773"/>
                </a:lnTo>
                <a:lnTo>
                  <a:pt x="0" y="3265"/>
                </a:lnTo>
                <a:lnTo>
                  <a:pt x="41457" y="1462"/>
                </a:lnTo>
                <a:lnTo>
                  <a:pt x="86484" y="322"/>
                </a:lnTo>
                <a:lnTo>
                  <a:pt x="131517" y="0"/>
                </a:lnTo>
                <a:lnTo>
                  <a:pt x="176543" y="493"/>
                </a:lnTo>
                <a:lnTo>
                  <a:pt x="221551" y="1803"/>
                </a:lnTo>
                <a:lnTo>
                  <a:pt x="266527" y="3929"/>
                </a:lnTo>
                <a:lnTo>
                  <a:pt x="311460" y="6870"/>
                </a:lnTo>
                <a:lnTo>
                  <a:pt x="356337" y="10625"/>
                </a:lnTo>
                <a:lnTo>
                  <a:pt x="401146" y="15195"/>
                </a:lnTo>
                <a:lnTo>
                  <a:pt x="445876" y="20579"/>
                </a:lnTo>
                <a:lnTo>
                  <a:pt x="490514" y="26775"/>
                </a:lnTo>
                <a:lnTo>
                  <a:pt x="535048" y="33785"/>
                </a:lnTo>
                <a:lnTo>
                  <a:pt x="579465" y="41607"/>
                </a:lnTo>
                <a:lnTo>
                  <a:pt x="623753" y="50241"/>
                </a:lnTo>
                <a:lnTo>
                  <a:pt x="667901" y="59687"/>
                </a:lnTo>
                <a:lnTo>
                  <a:pt x="711897" y="69943"/>
                </a:lnTo>
                <a:lnTo>
                  <a:pt x="755727" y="81010"/>
                </a:lnTo>
                <a:lnTo>
                  <a:pt x="799379" y="92887"/>
                </a:lnTo>
                <a:lnTo>
                  <a:pt x="842843" y="105573"/>
                </a:lnTo>
                <a:lnTo>
                  <a:pt x="886105" y="119069"/>
                </a:lnTo>
                <a:lnTo>
                  <a:pt x="929153" y="133374"/>
                </a:lnTo>
                <a:lnTo>
                  <a:pt x="971975" y="148486"/>
                </a:lnTo>
                <a:lnTo>
                  <a:pt x="1014559" y="164406"/>
                </a:lnTo>
                <a:lnTo>
                  <a:pt x="1056893" y="181134"/>
                </a:lnTo>
                <a:lnTo>
                  <a:pt x="1098965" y="198668"/>
                </a:lnTo>
                <a:lnTo>
                  <a:pt x="1140761" y="217009"/>
                </a:lnTo>
                <a:lnTo>
                  <a:pt x="1182271" y="236156"/>
                </a:lnTo>
                <a:lnTo>
                  <a:pt x="1223482" y="256108"/>
                </a:lnTo>
                <a:lnTo>
                  <a:pt x="1264382" y="276865"/>
                </a:lnTo>
                <a:lnTo>
                  <a:pt x="1304959" y="298426"/>
                </a:lnTo>
                <a:lnTo>
                  <a:pt x="1345200" y="320791"/>
                </a:lnTo>
                <a:lnTo>
                  <a:pt x="1385094" y="343960"/>
                </a:lnTo>
                <a:lnTo>
                  <a:pt x="1424627" y="367932"/>
                </a:lnTo>
                <a:lnTo>
                  <a:pt x="1463789" y="392707"/>
                </a:lnTo>
                <a:lnTo>
                  <a:pt x="1502566" y="418284"/>
                </a:lnTo>
                <a:lnTo>
                  <a:pt x="1540948" y="444662"/>
                </a:lnTo>
                <a:lnTo>
                  <a:pt x="1578920" y="471842"/>
                </a:lnTo>
                <a:lnTo>
                  <a:pt x="1616472" y="499823"/>
                </a:lnTo>
                <a:lnTo>
                  <a:pt x="1653591" y="528603"/>
                </a:lnTo>
                <a:lnTo>
                  <a:pt x="1690265" y="558184"/>
                </a:lnTo>
                <a:lnTo>
                  <a:pt x="1726482" y="588564"/>
                </a:lnTo>
                <a:lnTo>
                  <a:pt x="1762229" y="619743"/>
                </a:lnTo>
                <a:lnTo>
                  <a:pt x="1797495" y="651720"/>
                </a:lnTo>
                <a:lnTo>
                  <a:pt x="1832267" y="684496"/>
                </a:lnTo>
                <a:lnTo>
                  <a:pt x="1866533" y="718068"/>
                </a:lnTo>
                <a:lnTo>
                  <a:pt x="1900282" y="752438"/>
                </a:lnTo>
                <a:lnTo>
                  <a:pt x="1933499" y="787605"/>
                </a:lnTo>
                <a:close/>
              </a:path>
              <a:path w="2588260" h="2838450">
                <a:moveTo>
                  <a:pt x="0" y="224773"/>
                </a:moveTo>
                <a:lnTo>
                  <a:pt x="1173631" y="1491583"/>
                </a:lnTo>
                <a:lnTo>
                  <a:pt x="1140452" y="1456941"/>
                </a:lnTo>
                <a:lnTo>
                  <a:pt x="1106382" y="1423653"/>
                </a:lnTo>
                <a:lnTo>
                  <a:pt x="1071457" y="1391723"/>
                </a:lnTo>
                <a:lnTo>
                  <a:pt x="1035716" y="1361153"/>
                </a:lnTo>
                <a:lnTo>
                  <a:pt x="999192" y="1331945"/>
                </a:lnTo>
                <a:lnTo>
                  <a:pt x="961922" y="1304100"/>
                </a:lnTo>
                <a:lnTo>
                  <a:pt x="923941" y="1277619"/>
                </a:lnTo>
                <a:lnTo>
                  <a:pt x="885400" y="1252573"/>
                </a:lnTo>
                <a:lnTo>
                  <a:pt x="846121" y="1228829"/>
                </a:lnTo>
                <a:lnTo>
                  <a:pt x="806238" y="1206453"/>
                </a:lnTo>
                <a:lnTo>
                  <a:pt x="765787" y="1185444"/>
                </a:lnTo>
                <a:lnTo>
                  <a:pt x="724803" y="1165806"/>
                </a:lnTo>
                <a:lnTo>
                  <a:pt x="683322" y="1147539"/>
                </a:lnTo>
                <a:lnTo>
                  <a:pt x="641379" y="1130645"/>
                </a:lnTo>
                <a:lnTo>
                  <a:pt x="599010" y="1115124"/>
                </a:lnTo>
                <a:lnTo>
                  <a:pt x="556250" y="1100979"/>
                </a:lnTo>
                <a:lnTo>
                  <a:pt x="513136" y="1088211"/>
                </a:lnTo>
                <a:lnTo>
                  <a:pt x="469702" y="1076821"/>
                </a:lnTo>
                <a:lnTo>
                  <a:pt x="425984" y="1066810"/>
                </a:lnTo>
                <a:lnTo>
                  <a:pt x="382017" y="1058180"/>
                </a:lnTo>
                <a:lnTo>
                  <a:pt x="337838" y="1050932"/>
                </a:lnTo>
                <a:lnTo>
                  <a:pt x="293481" y="1045068"/>
                </a:lnTo>
                <a:lnTo>
                  <a:pt x="248983" y="1040588"/>
                </a:lnTo>
                <a:lnTo>
                  <a:pt x="204378" y="1037495"/>
                </a:lnTo>
                <a:lnTo>
                  <a:pt x="159702" y="1035789"/>
                </a:lnTo>
                <a:lnTo>
                  <a:pt x="114991" y="1035472"/>
                </a:lnTo>
                <a:lnTo>
                  <a:pt x="70280" y="1036546"/>
                </a:lnTo>
                <a:lnTo>
                  <a:pt x="25605" y="1039011"/>
                </a:lnTo>
                <a:lnTo>
                  <a:pt x="0" y="1041226"/>
                </a:lnTo>
                <a:lnTo>
                  <a:pt x="0" y="224773"/>
                </a:lnTo>
                <a:close/>
              </a:path>
            </a:pathLst>
          </a:custGeom>
          <a:solidFill>
            <a:srgbClr val="094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5E850A24-4F4C-7340-5158-D866BEF6A1F7}"/>
              </a:ext>
            </a:extLst>
          </p:cNvPr>
          <p:cNvSpPr/>
          <p:nvPr/>
        </p:nvSpPr>
        <p:spPr>
          <a:xfrm>
            <a:off x="17143095" y="-17165"/>
            <a:ext cx="1144905" cy="1523365"/>
          </a:xfrm>
          <a:custGeom>
            <a:avLst/>
            <a:gdLst/>
            <a:ahLst/>
            <a:cxnLst/>
            <a:rect l="l" t="t" r="r" b="b"/>
            <a:pathLst>
              <a:path w="1144905" h="1523365">
                <a:moveTo>
                  <a:pt x="371472" y="0"/>
                </a:moveTo>
                <a:lnTo>
                  <a:pt x="1144467" y="0"/>
                </a:lnTo>
                <a:lnTo>
                  <a:pt x="1144467" y="1461184"/>
                </a:lnTo>
                <a:lnTo>
                  <a:pt x="1100750" y="1477628"/>
                </a:lnTo>
                <a:lnTo>
                  <a:pt x="1061885" y="1489941"/>
                </a:lnTo>
                <a:lnTo>
                  <a:pt x="1022463" y="1500331"/>
                </a:lnTo>
                <a:lnTo>
                  <a:pt x="982579" y="1508774"/>
                </a:lnTo>
                <a:lnTo>
                  <a:pt x="942328" y="1515251"/>
                </a:lnTo>
                <a:lnTo>
                  <a:pt x="901808" y="1519744"/>
                </a:lnTo>
                <a:lnTo>
                  <a:pt x="861117" y="1522244"/>
                </a:lnTo>
                <a:lnTo>
                  <a:pt x="830545" y="1522807"/>
                </a:lnTo>
                <a:lnTo>
                  <a:pt x="820352" y="1522745"/>
                </a:lnTo>
                <a:lnTo>
                  <a:pt x="779611" y="1521244"/>
                </a:lnTo>
                <a:lnTo>
                  <a:pt x="738993" y="1517746"/>
                </a:lnTo>
                <a:lnTo>
                  <a:pt x="698596" y="1512259"/>
                </a:lnTo>
                <a:lnTo>
                  <a:pt x="658516" y="1504797"/>
                </a:lnTo>
                <a:lnTo>
                  <a:pt x="618851" y="1495377"/>
                </a:lnTo>
                <a:lnTo>
                  <a:pt x="579696" y="1484022"/>
                </a:lnTo>
                <a:lnTo>
                  <a:pt x="541145" y="1470760"/>
                </a:lnTo>
                <a:lnTo>
                  <a:pt x="503292" y="1455622"/>
                </a:lnTo>
                <a:lnTo>
                  <a:pt x="466226" y="1438645"/>
                </a:lnTo>
                <a:lnTo>
                  <a:pt x="430039" y="1419870"/>
                </a:lnTo>
                <a:lnTo>
                  <a:pt x="394816" y="1399341"/>
                </a:lnTo>
                <a:lnTo>
                  <a:pt x="360643" y="1377109"/>
                </a:lnTo>
                <a:lnTo>
                  <a:pt x="327603" y="1353227"/>
                </a:lnTo>
                <a:lnTo>
                  <a:pt x="295773" y="1327752"/>
                </a:lnTo>
                <a:lnTo>
                  <a:pt x="265232" y="1300747"/>
                </a:lnTo>
                <a:lnTo>
                  <a:pt x="236053" y="1272276"/>
                </a:lnTo>
                <a:lnTo>
                  <a:pt x="208306" y="1242406"/>
                </a:lnTo>
                <a:lnTo>
                  <a:pt x="182058" y="1211212"/>
                </a:lnTo>
                <a:lnTo>
                  <a:pt x="157373" y="1178767"/>
                </a:lnTo>
                <a:lnTo>
                  <a:pt x="134309" y="1145150"/>
                </a:lnTo>
                <a:lnTo>
                  <a:pt x="112922" y="1110441"/>
                </a:lnTo>
                <a:lnTo>
                  <a:pt x="93264" y="1074726"/>
                </a:lnTo>
                <a:lnTo>
                  <a:pt x="75383" y="1038088"/>
                </a:lnTo>
                <a:lnTo>
                  <a:pt x="59321" y="1000617"/>
                </a:lnTo>
                <a:lnTo>
                  <a:pt x="45116" y="962403"/>
                </a:lnTo>
                <a:lnTo>
                  <a:pt x="32804" y="923539"/>
                </a:lnTo>
                <a:lnTo>
                  <a:pt x="22413" y="884117"/>
                </a:lnTo>
                <a:lnTo>
                  <a:pt x="13970" y="844233"/>
                </a:lnTo>
                <a:lnTo>
                  <a:pt x="7493" y="803982"/>
                </a:lnTo>
                <a:lnTo>
                  <a:pt x="3000" y="763462"/>
                </a:lnTo>
                <a:lnTo>
                  <a:pt x="500" y="722770"/>
                </a:lnTo>
                <a:lnTo>
                  <a:pt x="0" y="702393"/>
                </a:lnTo>
                <a:lnTo>
                  <a:pt x="0" y="682005"/>
                </a:lnTo>
                <a:lnTo>
                  <a:pt x="1500" y="641265"/>
                </a:lnTo>
                <a:lnTo>
                  <a:pt x="4998" y="600646"/>
                </a:lnTo>
                <a:lnTo>
                  <a:pt x="10485" y="560249"/>
                </a:lnTo>
                <a:lnTo>
                  <a:pt x="17947" y="520170"/>
                </a:lnTo>
                <a:lnTo>
                  <a:pt x="27367" y="480505"/>
                </a:lnTo>
                <a:lnTo>
                  <a:pt x="38722" y="441350"/>
                </a:lnTo>
                <a:lnTo>
                  <a:pt x="51984" y="402799"/>
                </a:lnTo>
                <a:lnTo>
                  <a:pt x="67122" y="364945"/>
                </a:lnTo>
                <a:lnTo>
                  <a:pt x="84099" y="327880"/>
                </a:lnTo>
                <a:lnTo>
                  <a:pt x="102875" y="291693"/>
                </a:lnTo>
                <a:lnTo>
                  <a:pt x="123403" y="256470"/>
                </a:lnTo>
                <a:lnTo>
                  <a:pt x="145635" y="222297"/>
                </a:lnTo>
                <a:lnTo>
                  <a:pt x="169517" y="189256"/>
                </a:lnTo>
                <a:lnTo>
                  <a:pt x="194992" y="157427"/>
                </a:lnTo>
                <a:lnTo>
                  <a:pt x="221997" y="126886"/>
                </a:lnTo>
                <a:lnTo>
                  <a:pt x="250469" y="97707"/>
                </a:lnTo>
                <a:lnTo>
                  <a:pt x="280338" y="69960"/>
                </a:lnTo>
                <a:lnTo>
                  <a:pt x="311533" y="43712"/>
                </a:lnTo>
                <a:lnTo>
                  <a:pt x="343978" y="19026"/>
                </a:lnTo>
                <a:lnTo>
                  <a:pt x="371472" y="0"/>
                </a:lnTo>
                <a:close/>
              </a:path>
            </a:pathLst>
          </a:custGeom>
          <a:solidFill>
            <a:srgbClr val="094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4">
            <a:extLst>
              <a:ext uri="{FF2B5EF4-FFF2-40B4-BE49-F238E27FC236}">
                <a16:creationId xmlns:a16="http://schemas.microsoft.com/office/drawing/2014/main" id="{B942DDFF-9A6F-B93B-E3E3-0A766A355A9A}"/>
              </a:ext>
            </a:extLst>
          </p:cNvPr>
          <p:cNvGrpSpPr/>
          <p:nvPr/>
        </p:nvGrpSpPr>
        <p:grpSpPr>
          <a:xfrm>
            <a:off x="15643225" y="-17165"/>
            <a:ext cx="2644775" cy="2317115"/>
            <a:chOff x="17365904" y="-1165526"/>
            <a:chExt cx="2492375" cy="2240915"/>
          </a:xfrm>
        </p:grpSpPr>
        <p:sp>
          <p:nvSpPr>
            <p:cNvPr id="14" name="object 5">
              <a:extLst>
                <a:ext uri="{FF2B5EF4-FFF2-40B4-BE49-F238E27FC236}">
                  <a16:creationId xmlns:a16="http://schemas.microsoft.com/office/drawing/2014/main" id="{CF31C861-EA56-9B0B-80F1-537F9C0E5148}"/>
                </a:ext>
              </a:extLst>
            </p:cNvPr>
            <p:cNvSpPr/>
            <p:nvPr/>
          </p:nvSpPr>
          <p:spPr>
            <a:xfrm>
              <a:off x="17365904" y="-1165526"/>
              <a:ext cx="2492375" cy="2240915"/>
            </a:xfrm>
            <a:custGeom>
              <a:avLst/>
              <a:gdLst/>
              <a:ahLst/>
              <a:cxnLst/>
              <a:rect l="l" t="t" r="r" b="b"/>
              <a:pathLst>
                <a:path w="2492375" h="2240915">
                  <a:moveTo>
                    <a:pt x="547890" y="0"/>
                  </a:moveTo>
                  <a:lnTo>
                    <a:pt x="495096" y="0"/>
                  </a:lnTo>
                  <a:lnTo>
                    <a:pt x="494372" y="0"/>
                  </a:lnTo>
                  <a:lnTo>
                    <a:pt x="477062" y="18021"/>
                  </a:lnTo>
                  <a:lnTo>
                    <a:pt x="457263" y="28524"/>
                  </a:lnTo>
                  <a:lnTo>
                    <a:pt x="453136" y="30721"/>
                  </a:lnTo>
                  <a:lnTo>
                    <a:pt x="429679" y="56121"/>
                  </a:lnTo>
                  <a:lnTo>
                    <a:pt x="421081" y="60883"/>
                  </a:lnTo>
                  <a:lnTo>
                    <a:pt x="411632" y="66103"/>
                  </a:lnTo>
                  <a:lnTo>
                    <a:pt x="390055" y="87680"/>
                  </a:lnTo>
                  <a:lnTo>
                    <a:pt x="384276" y="94221"/>
                  </a:lnTo>
                  <a:lnTo>
                    <a:pt x="362343" y="119621"/>
                  </a:lnTo>
                  <a:lnTo>
                    <a:pt x="351967" y="125780"/>
                  </a:lnTo>
                  <a:lnTo>
                    <a:pt x="320357" y="157391"/>
                  </a:lnTo>
                  <a:lnTo>
                    <a:pt x="280047" y="208521"/>
                  </a:lnTo>
                  <a:lnTo>
                    <a:pt x="242341" y="259321"/>
                  </a:lnTo>
                  <a:lnTo>
                    <a:pt x="207048" y="310121"/>
                  </a:lnTo>
                  <a:lnTo>
                    <a:pt x="174269" y="360921"/>
                  </a:lnTo>
                  <a:lnTo>
                    <a:pt x="155016" y="392887"/>
                  </a:lnTo>
                  <a:lnTo>
                    <a:pt x="547890" y="0"/>
                  </a:lnTo>
                  <a:close/>
                </a:path>
                <a:path w="2492375" h="2240915">
                  <a:moveTo>
                    <a:pt x="907008" y="0"/>
                  </a:moveTo>
                  <a:lnTo>
                    <a:pt x="836853" y="0"/>
                  </a:lnTo>
                  <a:lnTo>
                    <a:pt x="8470" y="828408"/>
                  </a:lnTo>
                  <a:lnTo>
                    <a:pt x="6019" y="843521"/>
                  </a:lnTo>
                  <a:lnTo>
                    <a:pt x="2641" y="881621"/>
                  </a:lnTo>
                  <a:lnTo>
                    <a:pt x="0" y="907034"/>
                  </a:lnTo>
                  <a:lnTo>
                    <a:pt x="907008" y="0"/>
                  </a:lnTo>
                  <a:close/>
                </a:path>
                <a:path w="2492375" h="2240915">
                  <a:moveTo>
                    <a:pt x="1336636" y="0"/>
                  </a:moveTo>
                  <a:lnTo>
                    <a:pt x="1266558" y="0"/>
                  </a:lnTo>
                  <a:lnTo>
                    <a:pt x="21869" y="1244727"/>
                  </a:lnTo>
                  <a:lnTo>
                    <a:pt x="26962" y="1275321"/>
                  </a:lnTo>
                  <a:lnTo>
                    <a:pt x="34036" y="1300721"/>
                  </a:lnTo>
                  <a:lnTo>
                    <a:pt x="34493" y="1302181"/>
                  </a:lnTo>
                  <a:lnTo>
                    <a:pt x="1336636" y="0"/>
                  </a:lnTo>
                  <a:close/>
                </a:path>
                <a:path w="2492375" h="2240915">
                  <a:moveTo>
                    <a:pt x="1720088" y="0"/>
                  </a:moveTo>
                  <a:lnTo>
                    <a:pt x="1649933" y="0"/>
                  </a:lnTo>
                  <a:lnTo>
                    <a:pt x="117944" y="1532039"/>
                  </a:lnTo>
                  <a:lnTo>
                    <a:pt x="129933" y="1554721"/>
                  </a:lnTo>
                  <a:lnTo>
                    <a:pt x="139534" y="1580603"/>
                  </a:lnTo>
                  <a:lnTo>
                    <a:pt x="1720088" y="0"/>
                  </a:lnTo>
                  <a:close/>
                </a:path>
                <a:path w="2492375" h="2240915">
                  <a:moveTo>
                    <a:pt x="2054364" y="48552"/>
                  </a:moveTo>
                  <a:lnTo>
                    <a:pt x="2040902" y="35090"/>
                  </a:lnTo>
                  <a:lnTo>
                    <a:pt x="2041232" y="34747"/>
                  </a:lnTo>
                  <a:lnTo>
                    <a:pt x="2037651" y="31153"/>
                  </a:lnTo>
                  <a:lnTo>
                    <a:pt x="2035086" y="33718"/>
                  </a:lnTo>
                  <a:lnTo>
                    <a:pt x="2017128" y="15760"/>
                  </a:lnTo>
                  <a:lnTo>
                    <a:pt x="260248" y="1772691"/>
                  </a:lnTo>
                  <a:lnTo>
                    <a:pt x="278193" y="1790649"/>
                  </a:lnTo>
                  <a:lnTo>
                    <a:pt x="276694" y="1792160"/>
                  </a:lnTo>
                  <a:lnTo>
                    <a:pt x="280289" y="1795754"/>
                  </a:lnTo>
                  <a:lnTo>
                    <a:pt x="281495" y="1794548"/>
                  </a:lnTo>
                  <a:lnTo>
                    <a:pt x="294970" y="1808022"/>
                  </a:lnTo>
                  <a:lnTo>
                    <a:pt x="2054364" y="48552"/>
                  </a:lnTo>
                  <a:close/>
                </a:path>
                <a:path w="2492375" h="2240915">
                  <a:moveTo>
                    <a:pt x="2228062" y="231851"/>
                  </a:moveTo>
                  <a:lnTo>
                    <a:pt x="2210473" y="208521"/>
                  </a:lnTo>
                  <a:lnTo>
                    <a:pt x="2197684" y="192074"/>
                  </a:lnTo>
                  <a:lnTo>
                    <a:pt x="437286" y="1952536"/>
                  </a:lnTo>
                  <a:lnTo>
                    <a:pt x="453136" y="1961121"/>
                  </a:lnTo>
                  <a:lnTo>
                    <a:pt x="475310" y="1984667"/>
                  </a:lnTo>
                  <a:lnTo>
                    <a:pt x="2228062" y="231851"/>
                  </a:lnTo>
                  <a:close/>
                </a:path>
                <a:path w="2492375" h="2240915">
                  <a:moveTo>
                    <a:pt x="2354097" y="1572209"/>
                  </a:moveTo>
                  <a:lnTo>
                    <a:pt x="1818347" y="2107984"/>
                  </a:lnTo>
                  <a:lnTo>
                    <a:pt x="1833867" y="2100821"/>
                  </a:lnTo>
                  <a:lnTo>
                    <a:pt x="1887181" y="2075421"/>
                  </a:lnTo>
                  <a:lnTo>
                    <a:pt x="1913267" y="2050021"/>
                  </a:lnTo>
                  <a:lnTo>
                    <a:pt x="1964245" y="2024621"/>
                  </a:lnTo>
                  <a:lnTo>
                    <a:pt x="1989074" y="1999221"/>
                  </a:lnTo>
                  <a:lnTo>
                    <a:pt x="2006155" y="1990331"/>
                  </a:lnTo>
                  <a:lnTo>
                    <a:pt x="2239861" y="1756613"/>
                  </a:lnTo>
                  <a:lnTo>
                    <a:pt x="2248179" y="1745221"/>
                  </a:lnTo>
                  <a:lnTo>
                    <a:pt x="2260485" y="1727796"/>
                  </a:lnTo>
                  <a:lnTo>
                    <a:pt x="2266124" y="1719821"/>
                  </a:lnTo>
                  <a:lnTo>
                    <a:pt x="2300173" y="1669021"/>
                  </a:lnTo>
                  <a:lnTo>
                    <a:pt x="2331682" y="1618221"/>
                  </a:lnTo>
                  <a:lnTo>
                    <a:pt x="2346452" y="1592821"/>
                  </a:lnTo>
                  <a:lnTo>
                    <a:pt x="2354097" y="1572209"/>
                  </a:lnTo>
                  <a:close/>
                </a:path>
                <a:path w="2492375" h="2240915">
                  <a:moveTo>
                    <a:pt x="2385364" y="485127"/>
                  </a:moveTo>
                  <a:lnTo>
                    <a:pt x="2374011" y="462521"/>
                  </a:lnTo>
                  <a:lnTo>
                    <a:pt x="2361488" y="438848"/>
                  </a:lnTo>
                  <a:lnTo>
                    <a:pt x="686015" y="2114372"/>
                  </a:lnTo>
                  <a:lnTo>
                    <a:pt x="734034" y="2136521"/>
                  </a:lnTo>
                  <a:lnTo>
                    <a:pt x="2385364" y="485127"/>
                  </a:lnTo>
                  <a:close/>
                </a:path>
                <a:path w="2492375" h="2240915">
                  <a:moveTo>
                    <a:pt x="2476271" y="785914"/>
                  </a:moveTo>
                  <a:lnTo>
                    <a:pt x="2475509" y="780021"/>
                  </a:lnTo>
                  <a:lnTo>
                    <a:pt x="2469896" y="754621"/>
                  </a:lnTo>
                  <a:lnTo>
                    <a:pt x="2463558" y="729221"/>
                  </a:lnTo>
                  <a:lnTo>
                    <a:pt x="2463431" y="728586"/>
                  </a:lnTo>
                  <a:lnTo>
                    <a:pt x="1002347" y="2189721"/>
                  </a:lnTo>
                  <a:lnTo>
                    <a:pt x="976947" y="2215121"/>
                  </a:lnTo>
                  <a:lnTo>
                    <a:pt x="975372" y="2216696"/>
                  </a:lnTo>
                  <a:lnTo>
                    <a:pt x="1001661" y="2227821"/>
                  </a:lnTo>
                  <a:lnTo>
                    <a:pt x="1034402" y="2227821"/>
                  </a:lnTo>
                  <a:lnTo>
                    <a:pt x="1047102" y="2215121"/>
                  </a:lnTo>
                  <a:lnTo>
                    <a:pt x="1072502" y="2189721"/>
                  </a:lnTo>
                  <a:lnTo>
                    <a:pt x="2476271" y="785914"/>
                  </a:lnTo>
                  <a:close/>
                </a:path>
                <a:path w="2492375" h="2240915">
                  <a:moveTo>
                    <a:pt x="2491803" y="1067320"/>
                  </a:moveTo>
                  <a:lnTo>
                    <a:pt x="1369453" y="2189721"/>
                  </a:lnTo>
                  <a:lnTo>
                    <a:pt x="1344053" y="2215121"/>
                  </a:lnTo>
                  <a:lnTo>
                    <a:pt x="1331353" y="2227821"/>
                  </a:lnTo>
                  <a:lnTo>
                    <a:pt x="1318653" y="2240521"/>
                  </a:lnTo>
                  <a:lnTo>
                    <a:pt x="1388808" y="2240521"/>
                  </a:lnTo>
                  <a:lnTo>
                    <a:pt x="1401508" y="2227821"/>
                  </a:lnTo>
                  <a:lnTo>
                    <a:pt x="1414208" y="2215121"/>
                  </a:lnTo>
                  <a:lnTo>
                    <a:pt x="1439608" y="2189721"/>
                  </a:lnTo>
                  <a:lnTo>
                    <a:pt x="2485047" y="1144244"/>
                  </a:lnTo>
                  <a:lnTo>
                    <a:pt x="2487879" y="1122921"/>
                  </a:lnTo>
                  <a:lnTo>
                    <a:pt x="2491803" y="1067320"/>
                  </a:lnTo>
                  <a:close/>
                </a:path>
              </a:pathLst>
            </a:custGeom>
            <a:solidFill>
              <a:srgbClr val="09417D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5" name="object 6">
              <a:extLst>
                <a:ext uri="{FF2B5EF4-FFF2-40B4-BE49-F238E27FC236}">
                  <a16:creationId xmlns:a16="http://schemas.microsoft.com/office/drawing/2014/main" id="{2165BF34-CD63-5428-F6FE-713F63ACCCC5}"/>
                </a:ext>
              </a:extLst>
            </p:cNvPr>
            <p:cNvSpPr/>
            <p:nvPr/>
          </p:nvSpPr>
          <p:spPr>
            <a:xfrm>
              <a:off x="17566476" y="-1135809"/>
              <a:ext cx="1633855" cy="749300"/>
            </a:xfrm>
            <a:custGeom>
              <a:avLst/>
              <a:gdLst/>
              <a:ahLst/>
              <a:cxnLst/>
              <a:rect l="l" t="t" r="r" b="b"/>
              <a:pathLst>
                <a:path w="1633855" h="749300">
                  <a:moveTo>
                    <a:pt x="1423645" y="0"/>
                  </a:moveTo>
                  <a:lnTo>
                    <a:pt x="1633399" y="0"/>
                  </a:lnTo>
                  <a:lnTo>
                    <a:pt x="1631260" y="24595"/>
                  </a:lnTo>
                  <a:lnTo>
                    <a:pt x="1624477" y="71238"/>
                  </a:lnTo>
                  <a:lnTo>
                    <a:pt x="1615115" y="116993"/>
                  </a:lnTo>
                  <a:lnTo>
                    <a:pt x="1603251" y="161785"/>
                  </a:lnTo>
                  <a:lnTo>
                    <a:pt x="1588961" y="205535"/>
                  </a:lnTo>
                  <a:lnTo>
                    <a:pt x="1572323" y="248168"/>
                  </a:lnTo>
                  <a:lnTo>
                    <a:pt x="1553413" y="289607"/>
                  </a:lnTo>
                  <a:lnTo>
                    <a:pt x="1532308" y="329773"/>
                  </a:lnTo>
                  <a:lnTo>
                    <a:pt x="1509086" y="368591"/>
                  </a:lnTo>
                  <a:lnTo>
                    <a:pt x="1483730" y="406108"/>
                  </a:lnTo>
                  <a:lnTo>
                    <a:pt x="1456598" y="441874"/>
                  </a:lnTo>
                  <a:lnTo>
                    <a:pt x="1427485" y="476185"/>
                  </a:lnTo>
                  <a:lnTo>
                    <a:pt x="1396562" y="508840"/>
                  </a:lnTo>
                  <a:lnTo>
                    <a:pt x="1363907" y="539762"/>
                  </a:lnTo>
                  <a:lnTo>
                    <a:pt x="1329595" y="568874"/>
                  </a:lnTo>
                  <a:lnTo>
                    <a:pt x="1293705" y="596098"/>
                  </a:lnTo>
                  <a:lnTo>
                    <a:pt x="1256313" y="621359"/>
                  </a:lnTo>
                  <a:lnTo>
                    <a:pt x="1217495" y="644580"/>
                  </a:lnTo>
                  <a:lnTo>
                    <a:pt x="1177329" y="665682"/>
                  </a:lnTo>
                  <a:lnTo>
                    <a:pt x="1135892" y="684590"/>
                  </a:lnTo>
                  <a:lnTo>
                    <a:pt x="1093261" y="701226"/>
                  </a:lnTo>
                  <a:lnTo>
                    <a:pt x="1049512" y="715514"/>
                  </a:lnTo>
                  <a:lnTo>
                    <a:pt x="1004723" y="727377"/>
                  </a:lnTo>
                  <a:lnTo>
                    <a:pt x="958970" y="736738"/>
                  </a:lnTo>
                  <a:lnTo>
                    <a:pt x="912330" y="743519"/>
                  </a:lnTo>
                  <a:lnTo>
                    <a:pt x="864879" y="747644"/>
                  </a:lnTo>
                  <a:lnTo>
                    <a:pt x="816700" y="749036"/>
                  </a:lnTo>
                  <a:lnTo>
                    <a:pt x="768507" y="747644"/>
                  </a:lnTo>
                  <a:lnTo>
                    <a:pt x="721047" y="743518"/>
                  </a:lnTo>
                  <a:lnTo>
                    <a:pt x="674398" y="736736"/>
                  </a:lnTo>
                  <a:lnTo>
                    <a:pt x="628637" y="727374"/>
                  </a:lnTo>
                  <a:lnTo>
                    <a:pt x="583841" y="715510"/>
                  </a:lnTo>
                  <a:lnTo>
                    <a:pt x="540086" y="701221"/>
                  </a:lnTo>
                  <a:lnTo>
                    <a:pt x="497450" y="684583"/>
                  </a:lnTo>
                  <a:lnTo>
                    <a:pt x="456010" y="665673"/>
                  </a:lnTo>
                  <a:lnTo>
                    <a:pt x="415842" y="644569"/>
                  </a:lnTo>
                  <a:lnTo>
                    <a:pt x="377023" y="621347"/>
                  </a:lnTo>
                  <a:lnTo>
                    <a:pt x="339631" y="596084"/>
                  </a:lnTo>
                  <a:lnTo>
                    <a:pt x="303741" y="568857"/>
                  </a:lnTo>
                  <a:lnTo>
                    <a:pt x="270251" y="540441"/>
                  </a:lnTo>
                  <a:lnTo>
                    <a:pt x="816700" y="540441"/>
                  </a:lnTo>
                  <a:lnTo>
                    <a:pt x="864481" y="538601"/>
                  </a:lnTo>
                  <a:lnTo>
                    <a:pt x="911258" y="533173"/>
                  </a:lnTo>
                  <a:lnTo>
                    <a:pt x="956894" y="524292"/>
                  </a:lnTo>
                  <a:lnTo>
                    <a:pt x="1001253" y="512094"/>
                  </a:lnTo>
                  <a:lnTo>
                    <a:pt x="1044199" y="496715"/>
                  </a:lnTo>
                  <a:lnTo>
                    <a:pt x="1085596" y="478291"/>
                  </a:lnTo>
                  <a:lnTo>
                    <a:pt x="1125308" y="456958"/>
                  </a:lnTo>
                  <a:lnTo>
                    <a:pt x="1163200" y="432852"/>
                  </a:lnTo>
                  <a:lnTo>
                    <a:pt x="1199134" y="406108"/>
                  </a:lnTo>
                  <a:lnTo>
                    <a:pt x="1232975" y="376863"/>
                  </a:lnTo>
                  <a:lnTo>
                    <a:pt x="1264587" y="345253"/>
                  </a:lnTo>
                  <a:lnTo>
                    <a:pt x="1293834" y="311413"/>
                  </a:lnTo>
                  <a:lnTo>
                    <a:pt x="1320580" y="275480"/>
                  </a:lnTo>
                  <a:lnTo>
                    <a:pt x="1344689" y="237589"/>
                  </a:lnTo>
                  <a:lnTo>
                    <a:pt x="1366024" y="197877"/>
                  </a:lnTo>
                  <a:lnTo>
                    <a:pt x="1384451" y="156478"/>
                  </a:lnTo>
                  <a:lnTo>
                    <a:pt x="1399832" y="113530"/>
                  </a:lnTo>
                  <a:lnTo>
                    <a:pt x="1412032" y="69168"/>
                  </a:lnTo>
                  <a:lnTo>
                    <a:pt x="1420914" y="23528"/>
                  </a:lnTo>
                  <a:lnTo>
                    <a:pt x="1423645" y="0"/>
                  </a:lnTo>
                  <a:close/>
                </a:path>
                <a:path w="1633855" h="749300">
                  <a:moveTo>
                    <a:pt x="0" y="0"/>
                  </a:moveTo>
                  <a:lnTo>
                    <a:pt x="209754" y="0"/>
                  </a:lnTo>
                  <a:lnTo>
                    <a:pt x="212484" y="23528"/>
                  </a:lnTo>
                  <a:lnTo>
                    <a:pt x="221365" y="69168"/>
                  </a:lnTo>
                  <a:lnTo>
                    <a:pt x="233563" y="113530"/>
                  </a:lnTo>
                  <a:lnTo>
                    <a:pt x="248942" y="156478"/>
                  </a:lnTo>
                  <a:lnTo>
                    <a:pt x="267366" y="197877"/>
                  </a:lnTo>
                  <a:lnTo>
                    <a:pt x="288699" y="237589"/>
                  </a:lnTo>
                  <a:lnTo>
                    <a:pt x="312806" y="275480"/>
                  </a:lnTo>
                  <a:lnTo>
                    <a:pt x="339549" y="311413"/>
                  </a:lnTo>
                  <a:lnTo>
                    <a:pt x="368794" y="345253"/>
                  </a:lnTo>
                  <a:lnTo>
                    <a:pt x="400404" y="376863"/>
                  </a:lnTo>
                  <a:lnTo>
                    <a:pt x="434244" y="406108"/>
                  </a:lnTo>
                  <a:lnTo>
                    <a:pt x="470177" y="432852"/>
                  </a:lnTo>
                  <a:lnTo>
                    <a:pt x="508068" y="456958"/>
                  </a:lnTo>
                  <a:lnTo>
                    <a:pt x="547781" y="478291"/>
                  </a:lnTo>
                  <a:lnTo>
                    <a:pt x="589179" y="496715"/>
                  </a:lnTo>
                  <a:lnTo>
                    <a:pt x="632127" y="512094"/>
                  </a:lnTo>
                  <a:lnTo>
                    <a:pt x="676489" y="524292"/>
                  </a:lnTo>
                  <a:lnTo>
                    <a:pt x="722129" y="533173"/>
                  </a:lnTo>
                  <a:lnTo>
                    <a:pt x="768912" y="538601"/>
                  </a:lnTo>
                  <a:lnTo>
                    <a:pt x="816700" y="540441"/>
                  </a:lnTo>
                  <a:lnTo>
                    <a:pt x="270251" y="540441"/>
                  </a:lnTo>
                  <a:lnTo>
                    <a:pt x="236779" y="508821"/>
                  </a:lnTo>
                  <a:lnTo>
                    <a:pt x="205859" y="476164"/>
                  </a:lnTo>
                  <a:lnTo>
                    <a:pt x="176750" y="441852"/>
                  </a:lnTo>
                  <a:lnTo>
                    <a:pt x="149528" y="405961"/>
                  </a:lnTo>
                  <a:lnTo>
                    <a:pt x="124271" y="368568"/>
                  </a:lnTo>
                  <a:lnTo>
                    <a:pt x="101054" y="329750"/>
                  </a:lnTo>
                  <a:lnTo>
                    <a:pt x="79955" y="289584"/>
                  </a:lnTo>
                  <a:lnTo>
                    <a:pt x="61051" y="248146"/>
                  </a:lnTo>
                  <a:lnTo>
                    <a:pt x="44418" y="205515"/>
                  </a:lnTo>
                  <a:lnTo>
                    <a:pt x="30133" y="161766"/>
                  </a:lnTo>
                  <a:lnTo>
                    <a:pt x="18274" y="116977"/>
                  </a:lnTo>
                  <a:lnTo>
                    <a:pt x="8916" y="71225"/>
                  </a:lnTo>
                  <a:lnTo>
                    <a:pt x="2137" y="245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8F41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53565363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-1" y="-13615"/>
            <a:ext cx="18287999" cy="1028699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17124092" y="-3148"/>
            <a:ext cx="1144905" cy="1523365"/>
          </a:xfrm>
          <a:custGeom>
            <a:avLst/>
            <a:gdLst/>
            <a:ahLst/>
            <a:cxnLst/>
            <a:rect l="l" t="t" r="r" b="b"/>
            <a:pathLst>
              <a:path w="1144905" h="1523365">
                <a:moveTo>
                  <a:pt x="371472" y="0"/>
                </a:moveTo>
                <a:lnTo>
                  <a:pt x="1144467" y="0"/>
                </a:lnTo>
                <a:lnTo>
                  <a:pt x="1144467" y="1461184"/>
                </a:lnTo>
                <a:lnTo>
                  <a:pt x="1100750" y="1477628"/>
                </a:lnTo>
                <a:lnTo>
                  <a:pt x="1061885" y="1489941"/>
                </a:lnTo>
                <a:lnTo>
                  <a:pt x="1022463" y="1500331"/>
                </a:lnTo>
                <a:lnTo>
                  <a:pt x="982579" y="1508774"/>
                </a:lnTo>
                <a:lnTo>
                  <a:pt x="942328" y="1515251"/>
                </a:lnTo>
                <a:lnTo>
                  <a:pt x="901808" y="1519744"/>
                </a:lnTo>
                <a:lnTo>
                  <a:pt x="861117" y="1522244"/>
                </a:lnTo>
                <a:lnTo>
                  <a:pt x="830545" y="1522807"/>
                </a:lnTo>
                <a:lnTo>
                  <a:pt x="820352" y="1522745"/>
                </a:lnTo>
                <a:lnTo>
                  <a:pt x="779611" y="1521244"/>
                </a:lnTo>
                <a:lnTo>
                  <a:pt x="738993" y="1517746"/>
                </a:lnTo>
                <a:lnTo>
                  <a:pt x="698596" y="1512259"/>
                </a:lnTo>
                <a:lnTo>
                  <a:pt x="658516" y="1504797"/>
                </a:lnTo>
                <a:lnTo>
                  <a:pt x="618851" y="1495377"/>
                </a:lnTo>
                <a:lnTo>
                  <a:pt x="579696" y="1484022"/>
                </a:lnTo>
                <a:lnTo>
                  <a:pt x="541145" y="1470760"/>
                </a:lnTo>
                <a:lnTo>
                  <a:pt x="503292" y="1455622"/>
                </a:lnTo>
                <a:lnTo>
                  <a:pt x="466226" y="1438645"/>
                </a:lnTo>
                <a:lnTo>
                  <a:pt x="430039" y="1419870"/>
                </a:lnTo>
                <a:lnTo>
                  <a:pt x="394816" y="1399341"/>
                </a:lnTo>
                <a:lnTo>
                  <a:pt x="360643" y="1377109"/>
                </a:lnTo>
                <a:lnTo>
                  <a:pt x="327603" y="1353227"/>
                </a:lnTo>
                <a:lnTo>
                  <a:pt x="295773" y="1327752"/>
                </a:lnTo>
                <a:lnTo>
                  <a:pt x="265232" y="1300747"/>
                </a:lnTo>
                <a:lnTo>
                  <a:pt x="236053" y="1272276"/>
                </a:lnTo>
                <a:lnTo>
                  <a:pt x="208306" y="1242406"/>
                </a:lnTo>
                <a:lnTo>
                  <a:pt x="182058" y="1211212"/>
                </a:lnTo>
                <a:lnTo>
                  <a:pt x="157373" y="1178767"/>
                </a:lnTo>
                <a:lnTo>
                  <a:pt x="134309" y="1145150"/>
                </a:lnTo>
                <a:lnTo>
                  <a:pt x="112922" y="1110441"/>
                </a:lnTo>
                <a:lnTo>
                  <a:pt x="93264" y="1074726"/>
                </a:lnTo>
                <a:lnTo>
                  <a:pt x="75383" y="1038088"/>
                </a:lnTo>
                <a:lnTo>
                  <a:pt x="59321" y="1000617"/>
                </a:lnTo>
                <a:lnTo>
                  <a:pt x="45116" y="962403"/>
                </a:lnTo>
                <a:lnTo>
                  <a:pt x="32804" y="923539"/>
                </a:lnTo>
                <a:lnTo>
                  <a:pt x="22413" y="884117"/>
                </a:lnTo>
                <a:lnTo>
                  <a:pt x="13970" y="844233"/>
                </a:lnTo>
                <a:lnTo>
                  <a:pt x="7493" y="803982"/>
                </a:lnTo>
                <a:lnTo>
                  <a:pt x="3000" y="763462"/>
                </a:lnTo>
                <a:lnTo>
                  <a:pt x="500" y="722770"/>
                </a:lnTo>
                <a:lnTo>
                  <a:pt x="0" y="702393"/>
                </a:lnTo>
                <a:lnTo>
                  <a:pt x="0" y="682005"/>
                </a:lnTo>
                <a:lnTo>
                  <a:pt x="1500" y="641265"/>
                </a:lnTo>
                <a:lnTo>
                  <a:pt x="4998" y="600646"/>
                </a:lnTo>
                <a:lnTo>
                  <a:pt x="10485" y="560249"/>
                </a:lnTo>
                <a:lnTo>
                  <a:pt x="17947" y="520170"/>
                </a:lnTo>
                <a:lnTo>
                  <a:pt x="27367" y="480505"/>
                </a:lnTo>
                <a:lnTo>
                  <a:pt x="38722" y="441350"/>
                </a:lnTo>
                <a:lnTo>
                  <a:pt x="51984" y="402799"/>
                </a:lnTo>
                <a:lnTo>
                  <a:pt x="67122" y="364945"/>
                </a:lnTo>
                <a:lnTo>
                  <a:pt x="84099" y="327880"/>
                </a:lnTo>
                <a:lnTo>
                  <a:pt x="102875" y="291693"/>
                </a:lnTo>
                <a:lnTo>
                  <a:pt x="123403" y="256470"/>
                </a:lnTo>
                <a:lnTo>
                  <a:pt x="145635" y="222297"/>
                </a:lnTo>
                <a:lnTo>
                  <a:pt x="169517" y="189256"/>
                </a:lnTo>
                <a:lnTo>
                  <a:pt x="194992" y="157427"/>
                </a:lnTo>
                <a:lnTo>
                  <a:pt x="221997" y="126886"/>
                </a:lnTo>
                <a:lnTo>
                  <a:pt x="250469" y="97707"/>
                </a:lnTo>
                <a:lnTo>
                  <a:pt x="280338" y="69960"/>
                </a:lnTo>
                <a:lnTo>
                  <a:pt x="311533" y="43712"/>
                </a:lnTo>
                <a:lnTo>
                  <a:pt x="343978" y="19026"/>
                </a:lnTo>
                <a:lnTo>
                  <a:pt x="371472" y="0"/>
                </a:lnTo>
                <a:close/>
              </a:path>
            </a:pathLst>
          </a:custGeom>
          <a:solidFill>
            <a:srgbClr val="094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4" name="object 4"/>
          <p:cNvGrpSpPr/>
          <p:nvPr/>
        </p:nvGrpSpPr>
        <p:grpSpPr>
          <a:xfrm>
            <a:off x="15665373" y="117987"/>
            <a:ext cx="2644775" cy="2317115"/>
            <a:chOff x="15712985" y="0"/>
            <a:chExt cx="2492375" cy="2240915"/>
          </a:xfrm>
        </p:grpSpPr>
        <p:sp>
          <p:nvSpPr>
            <p:cNvPr id="5" name="object 5"/>
            <p:cNvSpPr/>
            <p:nvPr/>
          </p:nvSpPr>
          <p:spPr>
            <a:xfrm>
              <a:off x="15712973" y="11"/>
              <a:ext cx="2492375" cy="2240915"/>
            </a:xfrm>
            <a:custGeom>
              <a:avLst/>
              <a:gdLst/>
              <a:ahLst/>
              <a:cxnLst/>
              <a:rect l="l" t="t" r="r" b="b"/>
              <a:pathLst>
                <a:path w="2492375" h="2240915">
                  <a:moveTo>
                    <a:pt x="547890" y="0"/>
                  </a:moveTo>
                  <a:lnTo>
                    <a:pt x="495096" y="0"/>
                  </a:lnTo>
                  <a:lnTo>
                    <a:pt x="494372" y="0"/>
                  </a:lnTo>
                  <a:lnTo>
                    <a:pt x="477062" y="18021"/>
                  </a:lnTo>
                  <a:lnTo>
                    <a:pt x="457263" y="28524"/>
                  </a:lnTo>
                  <a:lnTo>
                    <a:pt x="453136" y="30721"/>
                  </a:lnTo>
                  <a:lnTo>
                    <a:pt x="429679" y="56121"/>
                  </a:lnTo>
                  <a:lnTo>
                    <a:pt x="421081" y="60883"/>
                  </a:lnTo>
                  <a:lnTo>
                    <a:pt x="411632" y="66103"/>
                  </a:lnTo>
                  <a:lnTo>
                    <a:pt x="390055" y="87680"/>
                  </a:lnTo>
                  <a:lnTo>
                    <a:pt x="384276" y="94221"/>
                  </a:lnTo>
                  <a:lnTo>
                    <a:pt x="362343" y="119621"/>
                  </a:lnTo>
                  <a:lnTo>
                    <a:pt x="351967" y="125780"/>
                  </a:lnTo>
                  <a:lnTo>
                    <a:pt x="320357" y="157391"/>
                  </a:lnTo>
                  <a:lnTo>
                    <a:pt x="280047" y="208521"/>
                  </a:lnTo>
                  <a:lnTo>
                    <a:pt x="242341" y="259321"/>
                  </a:lnTo>
                  <a:lnTo>
                    <a:pt x="207048" y="310121"/>
                  </a:lnTo>
                  <a:lnTo>
                    <a:pt x="174269" y="360921"/>
                  </a:lnTo>
                  <a:lnTo>
                    <a:pt x="155016" y="392887"/>
                  </a:lnTo>
                  <a:lnTo>
                    <a:pt x="547890" y="0"/>
                  </a:lnTo>
                  <a:close/>
                </a:path>
                <a:path w="2492375" h="2240915">
                  <a:moveTo>
                    <a:pt x="907008" y="0"/>
                  </a:moveTo>
                  <a:lnTo>
                    <a:pt x="836853" y="0"/>
                  </a:lnTo>
                  <a:lnTo>
                    <a:pt x="8470" y="828408"/>
                  </a:lnTo>
                  <a:lnTo>
                    <a:pt x="6019" y="843521"/>
                  </a:lnTo>
                  <a:lnTo>
                    <a:pt x="2641" y="881621"/>
                  </a:lnTo>
                  <a:lnTo>
                    <a:pt x="0" y="907034"/>
                  </a:lnTo>
                  <a:lnTo>
                    <a:pt x="907008" y="0"/>
                  </a:lnTo>
                  <a:close/>
                </a:path>
                <a:path w="2492375" h="2240915">
                  <a:moveTo>
                    <a:pt x="1336636" y="0"/>
                  </a:moveTo>
                  <a:lnTo>
                    <a:pt x="1266558" y="0"/>
                  </a:lnTo>
                  <a:lnTo>
                    <a:pt x="21869" y="1244727"/>
                  </a:lnTo>
                  <a:lnTo>
                    <a:pt x="26962" y="1275321"/>
                  </a:lnTo>
                  <a:lnTo>
                    <a:pt x="34036" y="1300721"/>
                  </a:lnTo>
                  <a:lnTo>
                    <a:pt x="34493" y="1302181"/>
                  </a:lnTo>
                  <a:lnTo>
                    <a:pt x="1336636" y="0"/>
                  </a:lnTo>
                  <a:close/>
                </a:path>
                <a:path w="2492375" h="2240915">
                  <a:moveTo>
                    <a:pt x="1720088" y="0"/>
                  </a:moveTo>
                  <a:lnTo>
                    <a:pt x="1649933" y="0"/>
                  </a:lnTo>
                  <a:lnTo>
                    <a:pt x="117944" y="1532039"/>
                  </a:lnTo>
                  <a:lnTo>
                    <a:pt x="129933" y="1554721"/>
                  </a:lnTo>
                  <a:lnTo>
                    <a:pt x="139534" y="1580603"/>
                  </a:lnTo>
                  <a:lnTo>
                    <a:pt x="1720088" y="0"/>
                  </a:lnTo>
                  <a:close/>
                </a:path>
                <a:path w="2492375" h="2240915">
                  <a:moveTo>
                    <a:pt x="2054364" y="48552"/>
                  </a:moveTo>
                  <a:lnTo>
                    <a:pt x="2040902" y="35090"/>
                  </a:lnTo>
                  <a:lnTo>
                    <a:pt x="2041232" y="34747"/>
                  </a:lnTo>
                  <a:lnTo>
                    <a:pt x="2037651" y="31153"/>
                  </a:lnTo>
                  <a:lnTo>
                    <a:pt x="2035086" y="33718"/>
                  </a:lnTo>
                  <a:lnTo>
                    <a:pt x="2017128" y="15760"/>
                  </a:lnTo>
                  <a:lnTo>
                    <a:pt x="260248" y="1772691"/>
                  </a:lnTo>
                  <a:lnTo>
                    <a:pt x="278193" y="1790649"/>
                  </a:lnTo>
                  <a:lnTo>
                    <a:pt x="276694" y="1792160"/>
                  </a:lnTo>
                  <a:lnTo>
                    <a:pt x="280289" y="1795754"/>
                  </a:lnTo>
                  <a:lnTo>
                    <a:pt x="281495" y="1794548"/>
                  </a:lnTo>
                  <a:lnTo>
                    <a:pt x="294970" y="1808022"/>
                  </a:lnTo>
                  <a:lnTo>
                    <a:pt x="2054364" y="48552"/>
                  </a:lnTo>
                  <a:close/>
                </a:path>
                <a:path w="2492375" h="2240915">
                  <a:moveTo>
                    <a:pt x="2228062" y="231851"/>
                  </a:moveTo>
                  <a:lnTo>
                    <a:pt x="2210473" y="208521"/>
                  </a:lnTo>
                  <a:lnTo>
                    <a:pt x="2197684" y="192074"/>
                  </a:lnTo>
                  <a:lnTo>
                    <a:pt x="437286" y="1952536"/>
                  </a:lnTo>
                  <a:lnTo>
                    <a:pt x="453136" y="1961121"/>
                  </a:lnTo>
                  <a:lnTo>
                    <a:pt x="475310" y="1984667"/>
                  </a:lnTo>
                  <a:lnTo>
                    <a:pt x="2228062" y="231851"/>
                  </a:lnTo>
                  <a:close/>
                </a:path>
                <a:path w="2492375" h="2240915">
                  <a:moveTo>
                    <a:pt x="2354097" y="1572209"/>
                  </a:moveTo>
                  <a:lnTo>
                    <a:pt x="1818347" y="2107984"/>
                  </a:lnTo>
                  <a:lnTo>
                    <a:pt x="1833867" y="2100821"/>
                  </a:lnTo>
                  <a:lnTo>
                    <a:pt x="1887181" y="2075421"/>
                  </a:lnTo>
                  <a:lnTo>
                    <a:pt x="1913267" y="2050021"/>
                  </a:lnTo>
                  <a:lnTo>
                    <a:pt x="1964245" y="2024621"/>
                  </a:lnTo>
                  <a:lnTo>
                    <a:pt x="1989074" y="1999221"/>
                  </a:lnTo>
                  <a:lnTo>
                    <a:pt x="2006155" y="1990331"/>
                  </a:lnTo>
                  <a:lnTo>
                    <a:pt x="2239861" y="1756613"/>
                  </a:lnTo>
                  <a:lnTo>
                    <a:pt x="2248179" y="1745221"/>
                  </a:lnTo>
                  <a:lnTo>
                    <a:pt x="2260485" y="1727796"/>
                  </a:lnTo>
                  <a:lnTo>
                    <a:pt x="2266124" y="1719821"/>
                  </a:lnTo>
                  <a:lnTo>
                    <a:pt x="2300173" y="1669021"/>
                  </a:lnTo>
                  <a:lnTo>
                    <a:pt x="2331682" y="1618221"/>
                  </a:lnTo>
                  <a:lnTo>
                    <a:pt x="2346452" y="1592821"/>
                  </a:lnTo>
                  <a:lnTo>
                    <a:pt x="2354097" y="1572209"/>
                  </a:lnTo>
                  <a:close/>
                </a:path>
                <a:path w="2492375" h="2240915">
                  <a:moveTo>
                    <a:pt x="2385364" y="485127"/>
                  </a:moveTo>
                  <a:lnTo>
                    <a:pt x="2374011" y="462521"/>
                  </a:lnTo>
                  <a:lnTo>
                    <a:pt x="2361488" y="438848"/>
                  </a:lnTo>
                  <a:lnTo>
                    <a:pt x="686015" y="2114372"/>
                  </a:lnTo>
                  <a:lnTo>
                    <a:pt x="734034" y="2136521"/>
                  </a:lnTo>
                  <a:lnTo>
                    <a:pt x="2385364" y="485127"/>
                  </a:lnTo>
                  <a:close/>
                </a:path>
                <a:path w="2492375" h="2240915">
                  <a:moveTo>
                    <a:pt x="2476271" y="785914"/>
                  </a:moveTo>
                  <a:lnTo>
                    <a:pt x="2475509" y="780021"/>
                  </a:lnTo>
                  <a:lnTo>
                    <a:pt x="2469896" y="754621"/>
                  </a:lnTo>
                  <a:lnTo>
                    <a:pt x="2463558" y="729221"/>
                  </a:lnTo>
                  <a:lnTo>
                    <a:pt x="2463431" y="728586"/>
                  </a:lnTo>
                  <a:lnTo>
                    <a:pt x="1002347" y="2189721"/>
                  </a:lnTo>
                  <a:lnTo>
                    <a:pt x="976947" y="2215121"/>
                  </a:lnTo>
                  <a:lnTo>
                    <a:pt x="975372" y="2216696"/>
                  </a:lnTo>
                  <a:lnTo>
                    <a:pt x="1001661" y="2227821"/>
                  </a:lnTo>
                  <a:lnTo>
                    <a:pt x="1034402" y="2227821"/>
                  </a:lnTo>
                  <a:lnTo>
                    <a:pt x="1047102" y="2215121"/>
                  </a:lnTo>
                  <a:lnTo>
                    <a:pt x="1072502" y="2189721"/>
                  </a:lnTo>
                  <a:lnTo>
                    <a:pt x="2476271" y="785914"/>
                  </a:lnTo>
                  <a:close/>
                </a:path>
                <a:path w="2492375" h="2240915">
                  <a:moveTo>
                    <a:pt x="2491803" y="1067320"/>
                  </a:moveTo>
                  <a:lnTo>
                    <a:pt x="1369453" y="2189721"/>
                  </a:lnTo>
                  <a:lnTo>
                    <a:pt x="1344053" y="2215121"/>
                  </a:lnTo>
                  <a:lnTo>
                    <a:pt x="1331353" y="2227821"/>
                  </a:lnTo>
                  <a:lnTo>
                    <a:pt x="1318653" y="2240521"/>
                  </a:lnTo>
                  <a:lnTo>
                    <a:pt x="1388808" y="2240521"/>
                  </a:lnTo>
                  <a:lnTo>
                    <a:pt x="1401508" y="2227821"/>
                  </a:lnTo>
                  <a:lnTo>
                    <a:pt x="1414208" y="2215121"/>
                  </a:lnTo>
                  <a:lnTo>
                    <a:pt x="1439608" y="2189721"/>
                  </a:lnTo>
                  <a:lnTo>
                    <a:pt x="2485047" y="1144244"/>
                  </a:lnTo>
                  <a:lnTo>
                    <a:pt x="2487879" y="1122921"/>
                  </a:lnTo>
                  <a:lnTo>
                    <a:pt x="2491803" y="1067320"/>
                  </a:lnTo>
                  <a:close/>
                </a:path>
              </a:pathLst>
            </a:custGeom>
            <a:solidFill>
              <a:srgbClr val="0941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6239025" y="0"/>
              <a:ext cx="1633855" cy="749300"/>
            </a:xfrm>
            <a:custGeom>
              <a:avLst/>
              <a:gdLst/>
              <a:ahLst/>
              <a:cxnLst/>
              <a:rect l="l" t="t" r="r" b="b"/>
              <a:pathLst>
                <a:path w="1633855" h="749300">
                  <a:moveTo>
                    <a:pt x="1423645" y="0"/>
                  </a:moveTo>
                  <a:lnTo>
                    <a:pt x="1633399" y="0"/>
                  </a:lnTo>
                  <a:lnTo>
                    <a:pt x="1631260" y="24595"/>
                  </a:lnTo>
                  <a:lnTo>
                    <a:pt x="1624477" y="71238"/>
                  </a:lnTo>
                  <a:lnTo>
                    <a:pt x="1615115" y="116993"/>
                  </a:lnTo>
                  <a:lnTo>
                    <a:pt x="1603251" y="161785"/>
                  </a:lnTo>
                  <a:lnTo>
                    <a:pt x="1588961" y="205535"/>
                  </a:lnTo>
                  <a:lnTo>
                    <a:pt x="1572323" y="248168"/>
                  </a:lnTo>
                  <a:lnTo>
                    <a:pt x="1553413" y="289607"/>
                  </a:lnTo>
                  <a:lnTo>
                    <a:pt x="1532308" y="329773"/>
                  </a:lnTo>
                  <a:lnTo>
                    <a:pt x="1509086" y="368591"/>
                  </a:lnTo>
                  <a:lnTo>
                    <a:pt x="1483730" y="406108"/>
                  </a:lnTo>
                  <a:lnTo>
                    <a:pt x="1456598" y="441874"/>
                  </a:lnTo>
                  <a:lnTo>
                    <a:pt x="1427485" y="476185"/>
                  </a:lnTo>
                  <a:lnTo>
                    <a:pt x="1396562" y="508840"/>
                  </a:lnTo>
                  <a:lnTo>
                    <a:pt x="1363907" y="539762"/>
                  </a:lnTo>
                  <a:lnTo>
                    <a:pt x="1329595" y="568874"/>
                  </a:lnTo>
                  <a:lnTo>
                    <a:pt x="1293705" y="596098"/>
                  </a:lnTo>
                  <a:lnTo>
                    <a:pt x="1256313" y="621359"/>
                  </a:lnTo>
                  <a:lnTo>
                    <a:pt x="1217495" y="644580"/>
                  </a:lnTo>
                  <a:lnTo>
                    <a:pt x="1177329" y="665682"/>
                  </a:lnTo>
                  <a:lnTo>
                    <a:pt x="1135892" y="684590"/>
                  </a:lnTo>
                  <a:lnTo>
                    <a:pt x="1093261" y="701226"/>
                  </a:lnTo>
                  <a:lnTo>
                    <a:pt x="1049512" y="715514"/>
                  </a:lnTo>
                  <a:lnTo>
                    <a:pt x="1004723" y="727377"/>
                  </a:lnTo>
                  <a:lnTo>
                    <a:pt x="958970" y="736738"/>
                  </a:lnTo>
                  <a:lnTo>
                    <a:pt x="912330" y="743519"/>
                  </a:lnTo>
                  <a:lnTo>
                    <a:pt x="864879" y="747644"/>
                  </a:lnTo>
                  <a:lnTo>
                    <a:pt x="816700" y="749036"/>
                  </a:lnTo>
                  <a:lnTo>
                    <a:pt x="768507" y="747644"/>
                  </a:lnTo>
                  <a:lnTo>
                    <a:pt x="721047" y="743518"/>
                  </a:lnTo>
                  <a:lnTo>
                    <a:pt x="674398" y="736736"/>
                  </a:lnTo>
                  <a:lnTo>
                    <a:pt x="628637" y="727374"/>
                  </a:lnTo>
                  <a:lnTo>
                    <a:pt x="583841" y="715510"/>
                  </a:lnTo>
                  <a:lnTo>
                    <a:pt x="540086" y="701221"/>
                  </a:lnTo>
                  <a:lnTo>
                    <a:pt x="497450" y="684583"/>
                  </a:lnTo>
                  <a:lnTo>
                    <a:pt x="456010" y="665673"/>
                  </a:lnTo>
                  <a:lnTo>
                    <a:pt x="415842" y="644569"/>
                  </a:lnTo>
                  <a:lnTo>
                    <a:pt x="377023" y="621347"/>
                  </a:lnTo>
                  <a:lnTo>
                    <a:pt x="339631" y="596084"/>
                  </a:lnTo>
                  <a:lnTo>
                    <a:pt x="303741" y="568857"/>
                  </a:lnTo>
                  <a:lnTo>
                    <a:pt x="270251" y="540441"/>
                  </a:lnTo>
                  <a:lnTo>
                    <a:pt x="816700" y="540441"/>
                  </a:lnTo>
                  <a:lnTo>
                    <a:pt x="864481" y="538601"/>
                  </a:lnTo>
                  <a:lnTo>
                    <a:pt x="911258" y="533173"/>
                  </a:lnTo>
                  <a:lnTo>
                    <a:pt x="956894" y="524292"/>
                  </a:lnTo>
                  <a:lnTo>
                    <a:pt x="1001253" y="512094"/>
                  </a:lnTo>
                  <a:lnTo>
                    <a:pt x="1044199" y="496715"/>
                  </a:lnTo>
                  <a:lnTo>
                    <a:pt x="1085596" y="478291"/>
                  </a:lnTo>
                  <a:lnTo>
                    <a:pt x="1125308" y="456958"/>
                  </a:lnTo>
                  <a:lnTo>
                    <a:pt x="1163200" y="432852"/>
                  </a:lnTo>
                  <a:lnTo>
                    <a:pt x="1199134" y="406108"/>
                  </a:lnTo>
                  <a:lnTo>
                    <a:pt x="1232975" y="376863"/>
                  </a:lnTo>
                  <a:lnTo>
                    <a:pt x="1264587" y="345253"/>
                  </a:lnTo>
                  <a:lnTo>
                    <a:pt x="1293834" y="311413"/>
                  </a:lnTo>
                  <a:lnTo>
                    <a:pt x="1320580" y="275480"/>
                  </a:lnTo>
                  <a:lnTo>
                    <a:pt x="1344689" y="237589"/>
                  </a:lnTo>
                  <a:lnTo>
                    <a:pt x="1366024" y="197877"/>
                  </a:lnTo>
                  <a:lnTo>
                    <a:pt x="1384451" y="156478"/>
                  </a:lnTo>
                  <a:lnTo>
                    <a:pt x="1399832" y="113530"/>
                  </a:lnTo>
                  <a:lnTo>
                    <a:pt x="1412032" y="69168"/>
                  </a:lnTo>
                  <a:lnTo>
                    <a:pt x="1420914" y="23528"/>
                  </a:lnTo>
                  <a:lnTo>
                    <a:pt x="1423645" y="0"/>
                  </a:lnTo>
                  <a:close/>
                </a:path>
                <a:path w="1633855" h="749300">
                  <a:moveTo>
                    <a:pt x="0" y="0"/>
                  </a:moveTo>
                  <a:lnTo>
                    <a:pt x="209754" y="0"/>
                  </a:lnTo>
                  <a:lnTo>
                    <a:pt x="212484" y="23528"/>
                  </a:lnTo>
                  <a:lnTo>
                    <a:pt x="221365" y="69168"/>
                  </a:lnTo>
                  <a:lnTo>
                    <a:pt x="233563" y="113530"/>
                  </a:lnTo>
                  <a:lnTo>
                    <a:pt x="248942" y="156478"/>
                  </a:lnTo>
                  <a:lnTo>
                    <a:pt x="267366" y="197877"/>
                  </a:lnTo>
                  <a:lnTo>
                    <a:pt x="288699" y="237589"/>
                  </a:lnTo>
                  <a:lnTo>
                    <a:pt x="312806" y="275480"/>
                  </a:lnTo>
                  <a:lnTo>
                    <a:pt x="339549" y="311413"/>
                  </a:lnTo>
                  <a:lnTo>
                    <a:pt x="368794" y="345253"/>
                  </a:lnTo>
                  <a:lnTo>
                    <a:pt x="400404" y="376863"/>
                  </a:lnTo>
                  <a:lnTo>
                    <a:pt x="434244" y="406108"/>
                  </a:lnTo>
                  <a:lnTo>
                    <a:pt x="470177" y="432852"/>
                  </a:lnTo>
                  <a:lnTo>
                    <a:pt x="508068" y="456958"/>
                  </a:lnTo>
                  <a:lnTo>
                    <a:pt x="547781" y="478291"/>
                  </a:lnTo>
                  <a:lnTo>
                    <a:pt x="589179" y="496715"/>
                  </a:lnTo>
                  <a:lnTo>
                    <a:pt x="632127" y="512094"/>
                  </a:lnTo>
                  <a:lnTo>
                    <a:pt x="676489" y="524292"/>
                  </a:lnTo>
                  <a:lnTo>
                    <a:pt x="722129" y="533173"/>
                  </a:lnTo>
                  <a:lnTo>
                    <a:pt x="768912" y="538601"/>
                  </a:lnTo>
                  <a:lnTo>
                    <a:pt x="816700" y="540441"/>
                  </a:lnTo>
                  <a:lnTo>
                    <a:pt x="270251" y="540441"/>
                  </a:lnTo>
                  <a:lnTo>
                    <a:pt x="236779" y="508821"/>
                  </a:lnTo>
                  <a:lnTo>
                    <a:pt x="205859" y="476164"/>
                  </a:lnTo>
                  <a:lnTo>
                    <a:pt x="176750" y="441852"/>
                  </a:lnTo>
                  <a:lnTo>
                    <a:pt x="149528" y="405961"/>
                  </a:lnTo>
                  <a:lnTo>
                    <a:pt x="124271" y="368568"/>
                  </a:lnTo>
                  <a:lnTo>
                    <a:pt x="101054" y="329750"/>
                  </a:lnTo>
                  <a:lnTo>
                    <a:pt x="79955" y="289584"/>
                  </a:lnTo>
                  <a:lnTo>
                    <a:pt x="61051" y="248146"/>
                  </a:lnTo>
                  <a:lnTo>
                    <a:pt x="44418" y="205515"/>
                  </a:lnTo>
                  <a:lnTo>
                    <a:pt x="30133" y="161766"/>
                  </a:lnTo>
                  <a:lnTo>
                    <a:pt x="18274" y="116977"/>
                  </a:lnTo>
                  <a:lnTo>
                    <a:pt x="8916" y="71225"/>
                  </a:lnTo>
                  <a:lnTo>
                    <a:pt x="2137" y="245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08F4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/>
          <p:nvPr/>
        </p:nvSpPr>
        <p:spPr>
          <a:xfrm>
            <a:off x="0" y="7449174"/>
            <a:ext cx="2588260" cy="2838450"/>
          </a:xfrm>
          <a:custGeom>
            <a:avLst/>
            <a:gdLst/>
            <a:ahLst/>
            <a:cxnLst/>
            <a:rect l="l" t="t" r="r" b="b"/>
            <a:pathLst>
              <a:path w="2588260" h="2838450">
                <a:moveTo>
                  <a:pt x="1933499" y="787605"/>
                </a:moveTo>
                <a:lnTo>
                  <a:pt x="1966030" y="823408"/>
                </a:lnTo>
                <a:lnTo>
                  <a:pt x="1997726" y="859679"/>
                </a:lnTo>
                <a:lnTo>
                  <a:pt x="2028588" y="896406"/>
                </a:lnTo>
                <a:lnTo>
                  <a:pt x="2058615" y="933577"/>
                </a:lnTo>
                <a:lnTo>
                  <a:pt x="2087809" y="971179"/>
                </a:lnTo>
                <a:lnTo>
                  <a:pt x="2116170" y="1009202"/>
                </a:lnTo>
                <a:lnTo>
                  <a:pt x="2143698" y="1047631"/>
                </a:lnTo>
                <a:lnTo>
                  <a:pt x="2170394" y="1086456"/>
                </a:lnTo>
                <a:lnTo>
                  <a:pt x="2196258" y="1125664"/>
                </a:lnTo>
                <a:lnTo>
                  <a:pt x="2221291" y="1165243"/>
                </a:lnTo>
                <a:lnTo>
                  <a:pt x="2245493" y="1205180"/>
                </a:lnTo>
                <a:lnTo>
                  <a:pt x="2268865" y="1245464"/>
                </a:lnTo>
                <a:lnTo>
                  <a:pt x="2291407" y="1286082"/>
                </a:lnTo>
                <a:lnTo>
                  <a:pt x="2313120" y="1327022"/>
                </a:lnTo>
                <a:lnTo>
                  <a:pt x="2334004" y="1368272"/>
                </a:lnTo>
                <a:lnTo>
                  <a:pt x="2354060" y="1409820"/>
                </a:lnTo>
                <a:lnTo>
                  <a:pt x="2373287" y="1451653"/>
                </a:lnTo>
                <a:lnTo>
                  <a:pt x="2391687" y="1493760"/>
                </a:lnTo>
                <a:lnTo>
                  <a:pt x="2409261" y="1536128"/>
                </a:lnTo>
                <a:lnTo>
                  <a:pt x="2426007" y="1578744"/>
                </a:lnTo>
                <a:lnTo>
                  <a:pt x="2441928" y="1621598"/>
                </a:lnTo>
                <a:lnTo>
                  <a:pt x="2457023" y="1664677"/>
                </a:lnTo>
                <a:lnTo>
                  <a:pt x="2471293" y="1707967"/>
                </a:lnTo>
                <a:lnTo>
                  <a:pt x="2484739" y="1751459"/>
                </a:lnTo>
                <a:lnTo>
                  <a:pt x="2497360" y="1795138"/>
                </a:lnTo>
                <a:lnTo>
                  <a:pt x="2509157" y="1838993"/>
                </a:lnTo>
                <a:lnTo>
                  <a:pt x="2520132" y="1883012"/>
                </a:lnTo>
                <a:lnTo>
                  <a:pt x="2530284" y="1927183"/>
                </a:lnTo>
                <a:lnTo>
                  <a:pt x="2539613" y="1971492"/>
                </a:lnTo>
                <a:lnTo>
                  <a:pt x="2548121" y="2015930"/>
                </a:lnTo>
                <a:lnTo>
                  <a:pt x="2555807" y="2060482"/>
                </a:lnTo>
                <a:lnTo>
                  <a:pt x="2562673" y="2105137"/>
                </a:lnTo>
                <a:lnTo>
                  <a:pt x="2568718" y="2149882"/>
                </a:lnTo>
                <a:lnTo>
                  <a:pt x="2573943" y="2194706"/>
                </a:lnTo>
                <a:lnTo>
                  <a:pt x="2578349" y="2239597"/>
                </a:lnTo>
                <a:lnTo>
                  <a:pt x="2581936" y="2284541"/>
                </a:lnTo>
                <a:lnTo>
                  <a:pt x="2584704" y="2329528"/>
                </a:lnTo>
                <a:lnTo>
                  <a:pt x="2586655" y="2374544"/>
                </a:lnTo>
                <a:lnTo>
                  <a:pt x="2587788" y="2419578"/>
                </a:lnTo>
                <a:lnTo>
                  <a:pt x="2588104" y="2464617"/>
                </a:lnTo>
                <a:lnTo>
                  <a:pt x="2587603" y="2509650"/>
                </a:lnTo>
                <a:lnTo>
                  <a:pt x="2586286" y="2554663"/>
                </a:lnTo>
                <a:lnTo>
                  <a:pt x="2584154" y="2599646"/>
                </a:lnTo>
                <a:lnTo>
                  <a:pt x="2581206" y="2644585"/>
                </a:lnTo>
                <a:lnTo>
                  <a:pt x="2577444" y="2689468"/>
                </a:lnTo>
                <a:lnTo>
                  <a:pt x="2572867" y="2734284"/>
                </a:lnTo>
                <a:lnTo>
                  <a:pt x="2567477" y="2779020"/>
                </a:lnTo>
                <a:lnTo>
                  <a:pt x="2561274" y="2823664"/>
                </a:lnTo>
                <a:lnTo>
                  <a:pt x="1502025" y="2837824"/>
                </a:lnTo>
                <a:lnTo>
                  <a:pt x="1511195" y="2802883"/>
                </a:lnTo>
                <a:lnTo>
                  <a:pt x="1521217" y="2759155"/>
                </a:lnTo>
                <a:lnTo>
                  <a:pt x="1529858" y="2715178"/>
                </a:lnTo>
                <a:lnTo>
                  <a:pt x="1537117" y="2670988"/>
                </a:lnTo>
                <a:lnTo>
                  <a:pt x="1542993" y="2626621"/>
                </a:lnTo>
                <a:lnTo>
                  <a:pt x="1547484" y="2582111"/>
                </a:lnTo>
                <a:lnTo>
                  <a:pt x="1550589" y="2537496"/>
                </a:lnTo>
                <a:lnTo>
                  <a:pt x="1552306" y="2492809"/>
                </a:lnTo>
                <a:lnTo>
                  <a:pt x="1552635" y="2448087"/>
                </a:lnTo>
                <a:lnTo>
                  <a:pt x="1551573" y="2403366"/>
                </a:lnTo>
                <a:lnTo>
                  <a:pt x="1549119" y="2358681"/>
                </a:lnTo>
                <a:lnTo>
                  <a:pt x="1545272" y="2314067"/>
                </a:lnTo>
                <a:lnTo>
                  <a:pt x="1540031" y="2269560"/>
                </a:lnTo>
                <a:lnTo>
                  <a:pt x="1533394" y="2225196"/>
                </a:lnTo>
                <a:lnTo>
                  <a:pt x="1525359" y="2181010"/>
                </a:lnTo>
                <a:lnTo>
                  <a:pt x="1515926" y="2137037"/>
                </a:lnTo>
                <a:lnTo>
                  <a:pt x="1505093" y="2093314"/>
                </a:lnTo>
                <a:lnTo>
                  <a:pt x="1492858" y="2049877"/>
                </a:lnTo>
                <a:lnTo>
                  <a:pt x="1479220" y="2006759"/>
                </a:lnTo>
                <a:lnTo>
                  <a:pt x="1464178" y="1963998"/>
                </a:lnTo>
                <a:lnTo>
                  <a:pt x="1447731" y="1921628"/>
                </a:lnTo>
                <a:lnTo>
                  <a:pt x="1429876" y="1879685"/>
                </a:lnTo>
                <a:lnTo>
                  <a:pt x="1410612" y="1838206"/>
                </a:lnTo>
                <a:lnTo>
                  <a:pt x="1389939" y="1797224"/>
                </a:lnTo>
                <a:lnTo>
                  <a:pt x="1367855" y="1756777"/>
                </a:lnTo>
                <a:lnTo>
                  <a:pt x="1344294" y="1716799"/>
                </a:lnTo>
                <a:lnTo>
                  <a:pt x="1319389" y="1677542"/>
                </a:lnTo>
                <a:lnTo>
                  <a:pt x="1293070" y="1638925"/>
                </a:lnTo>
                <a:lnTo>
                  <a:pt x="1265335" y="1600985"/>
                </a:lnTo>
                <a:lnTo>
                  <a:pt x="1236182" y="1563755"/>
                </a:lnTo>
                <a:lnTo>
                  <a:pt x="1205608" y="1527268"/>
                </a:lnTo>
                <a:lnTo>
                  <a:pt x="1173631" y="1491583"/>
                </a:lnTo>
                <a:lnTo>
                  <a:pt x="0" y="224773"/>
                </a:lnTo>
                <a:lnTo>
                  <a:pt x="0" y="3265"/>
                </a:lnTo>
                <a:lnTo>
                  <a:pt x="41457" y="1462"/>
                </a:lnTo>
                <a:lnTo>
                  <a:pt x="86484" y="322"/>
                </a:lnTo>
                <a:lnTo>
                  <a:pt x="131517" y="0"/>
                </a:lnTo>
                <a:lnTo>
                  <a:pt x="176543" y="493"/>
                </a:lnTo>
                <a:lnTo>
                  <a:pt x="221551" y="1803"/>
                </a:lnTo>
                <a:lnTo>
                  <a:pt x="266527" y="3929"/>
                </a:lnTo>
                <a:lnTo>
                  <a:pt x="311460" y="6870"/>
                </a:lnTo>
                <a:lnTo>
                  <a:pt x="356337" y="10625"/>
                </a:lnTo>
                <a:lnTo>
                  <a:pt x="401146" y="15195"/>
                </a:lnTo>
                <a:lnTo>
                  <a:pt x="445876" y="20579"/>
                </a:lnTo>
                <a:lnTo>
                  <a:pt x="490514" y="26775"/>
                </a:lnTo>
                <a:lnTo>
                  <a:pt x="535048" y="33785"/>
                </a:lnTo>
                <a:lnTo>
                  <a:pt x="579465" y="41607"/>
                </a:lnTo>
                <a:lnTo>
                  <a:pt x="623753" y="50241"/>
                </a:lnTo>
                <a:lnTo>
                  <a:pt x="667901" y="59687"/>
                </a:lnTo>
                <a:lnTo>
                  <a:pt x="711897" y="69943"/>
                </a:lnTo>
                <a:lnTo>
                  <a:pt x="755727" y="81010"/>
                </a:lnTo>
                <a:lnTo>
                  <a:pt x="799379" y="92887"/>
                </a:lnTo>
                <a:lnTo>
                  <a:pt x="842843" y="105573"/>
                </a:lnTo>
                <a:lnTo>
                  <a:pt x="886105" y="119069"/>
                </a:lnTo>
                <a:lnTo>
                  <a:pt x="929153" y="133374"/>
                </a:lnTo>
                <a:lnTo>
                  <a:pt x="971975" y="148486"/>
                </a:lnTo>
                <a:lnTo>
                  <a:pt x="1014559" y="164406"/>
                </a:lnTo>
                <a:lnTo>
                  <a:pt x="1056893" y="181134"/>
                </a:lnTo>
                <a:lnTo>
                  <a:pt x="1098965" y="198668"/>
                </a:lnTo>
                <a:lnTo>
                  <a:pt x="1140761" y="217009"/>
                </a:lnTo>
                <a:lnTo>
                  <a:pt x="1182271" y="236156"/>
                </a:lnTo>
                <a:lnTo>
                  <a:pt x="1223482" y="256108"/>
                </a:lnTo>
                <a:lnTo>
                  <a:pt x="1264382" y="276865"/>
                </a:lnTo>
                <a:lnTo>
                  <a:pt x="1304959" y="298426"/>
                </a:lnTo>
                <a:lnTo>
                  <a:pt x="1345200" y="320791"/>
                </a:lnTo>
                <a:lnTo>
                  <a:pt x="1385094" y="343960"/>
                </a:lnTo>
                <a:lnTo>
                  <a:pt x="1424627" y="367932"/>
                </a:lnTo>
                <a:lnTo>
                  <a:pt x="1463789" y="392707"/>
                </a:lnTo>
                <a:lnTo>
                  <a:pt x="1502566" y="418284"/>
                </a:lnTo>
                <a:lnTo>
                  <a:pt x="1540948" y="444662"/>
                </a:lnTo>
                <a:lnTo>
                  <a:pt x="1578920" y="471842"/>
                </a:lnTo>
                <a:lnTo>
                  <a:pt x="1616472" y="499823"/>
                </a:lnTo>
                <a:lnTo>
                  <a:pt x="1653591" y="528603"/>
                </a:lnTo>
                <a:lnTo>
                  <a:pt x="1690265" y="558184"/>
                </a:lnTo>
                <a:lnTo>
                  <a:pt x="1726482" y="588564"/>
                </a:lnTo>
                <a:lnTo>
                  <a:pt x="1762229" y="619743"/>
                </a:lnTo>
                <a:lnTo>
                  <a:pt x="1797495" y="651720"/>
                </a:lnTo>
                <a:lnTo>
                  <a:pt x="1832267" y="684496"/>
                </a:lnTo>
                <a:lnTo>
                  <a:pt x="1866533" y="718068"/>
                </a:lnTo>
                <a:lnTo>
                  <a:pt x="1900282" y="752438"/>
                </a:lnTo>
                <a:lnTo>
                  <a:pt x="1933499" y="787605"/>
                </a:lnTo>
                <a:close/>
              </a:path>
              <a:path w="2588260" h="2838450">
                <a:moveTo>
                  <a:pt x="0" y="224773"/>
                </a:moveTo>
                <a:lnTo>
                  <a:pt x="1173631" y="1491583"/>
                </a:lnTo>
                <a:lnTo>
                  <a:pt x="1140452" y="1456941"/>
                </a:lnTo>
                <a:lnTo>
                  <a:pt x="1106382" y="1423653"/>
                </a:lnTo>
                <a:lnTo>
                  <a:pt x="1071457" y="1391723"/>
                </a:lnTo>
                <a:lnTo>
                  <a:pt x="1035716" y="1361153"/>
                </a:lnTo>
                <a:lnTo>
                  <a:pt x="999192" y="1331945"/>
                </a:lnTo>
                <a:lnTo>
                  <a:pt x="961922" y="1304100"/>
                </a:lnTo>
                <a:lnTo>
                  <a:pt x="923941" y="1277619"/>
                </a:lnTo>
                <a:lnTo>
                  <a:pt x="885400" y="1252573"/>
                </a:lnTo>
                <a:lnTo>
                  <a:pt x="846121" y="1228829"/>
                </a:lnTo>
                <a:lnTo>
                  <a:pt x="806238" y="1206453"/>
                </a:lnTo>
                <a:lnTo>
                  <a:pt x="765787" y="1185444"/>
                </a:lnTo>
                <a:lnTo>
                  <a:pt x="724803" y="1165806"/>
                </a:lnTo>
                <a:lnTo>
                  <a:pt x="683322" y="1147539"/>
                </a:lnTo>
                <a:lnTo>
                  <a:pt x="641379" y="1130645"/>
                </a:lnTo>
                <a:lnTo>
                  <a:pt x="599010" y="1115124"/>
                </a:lnTo>
                <a:lnTo>
                  <a:pt x="556250" y="1100979"/>
                </a:lnTo>
                <a:lnTo>
                  <a:pt x="513136" y="1088211"/>
                </a:lnTo>
                <a:lnTo>
                  <a:pt x="469702" y="1076821"/>
                </a:lnTo>
                <a:lnTo>
                  <a:pt x="425984" y="1066810"/>
                </a:lnTo>
                <a:lnTo>
                  <a:pt x="382017" y="1058180"/>
                </a:lnTo>
                <a:lnTo>
                  <a:pt x="337838" y="1050932"/>
                </a:lnTo>
                <a:lnTo>
                  <a:pt x="293481" y="1045068"/>
                </a:lnTo>
                <a:lnTo>
                  <a:pt x="248983" y="1040588"/>
                </a:lnTo>
                <a:lnTo>
                  <a:pt x="204378" y="1037495"/>
                </a:lnTo>
                <a:lnTo>
                  <a:pt x="159702" y="1035789"/>
                </a:lnTo>
                <a:lnTo>
                  <a:pt x="114991" y="1035472"/>
                </a:lnTo>
                <a:lnTo>
                  <a:pt x="70280" y="1036546"/>
                </a:lnTo>
                <a:lnTo>
                  <a:pt x="25605" y="1039011"/>
                </a:lnTo>
                <a:lnTo>
                  <a:pt x="0" y="1041226"/>
                </a:lnTo>
                <a:lnTo>
                  <a:pt x="0" y="224773"/>
                </a:lnTo>
                <a:close/>
              </a:path>
            </a:pathLst>
          </a:custGeom>
          <a:solidFill>
            <a:srgbClr val="094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29175" y="892766"/>
            <a:ext cx="8629649" cy="862012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02244" y="0"/>
            <a:ext cx="3390899" cy="302833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9800549"/>
            <a:ext cx="18288000" cy="487045"/>
          </a:xfrm>
          <a:custGeom>
            <a:avLst/>
            <a:gdLst/>
            <a:ahLst/>
            <a:cxnLst/>
            <a:rect l="l" t="t" r="r" b="b"/>
            <a:pathLst>
              <a:path w="18288000" h="487045">
                <a:moveTo>
                  <a:pt x="18287998" y="486450"/>
                </a:moveTo>
                <a:lnTo>
                  <a:pt x="0" y="486450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486450"/>
                </a:lnTo>
                <a:close/>
              </a:path>
            </a:pathLst>
          </a:custGeom>
          <a:solidFill>
            <a:srgbClr val="094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ítulo 5">
            <a:extLst>
              <a:ext uri="{FF2B5EF4-FFF2-40B4-BE49-F238E27FC236}">
                <a16:creationId xmlns:a16="http://schemas.microsoft.com/office/drawing/2014/main" id="{EA2DD6BC-CA70-0EBF-85C1-F56D1995C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36" y="1498399"/>
            <a:ext cx="11816260" cy="1015663"/>
          </a:xfrm>
        </p:spPr>
        <p:txBody>
          <a:bodyPr/>
          <a:lstStyle/>
          <a:p>
            <a:r>
              <a:rPr lang="pt-BR" sz="6600" dirty="0"/>
              <a:t>CONTEÚDO	</a:t>
            </a:r>
          </a:p>
        </p:txBody>
      </p:sp>
      <p:sp>
        <p:nvSpPr>
          <p:cNvPr id="9" name="Espaço Reservado para Texto 6">
            <a:extLst>
              <a:ext uri="{FF2B5EF4-FFF2-40B4-BE49-F238E27FC236}">
                <a16:creationId xmlns:a16="http://schemas.microsoft.com/office/drawing/2014/main" id="{4CA52C03-307D-09A5-856F-D6E60AF88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36" y="3238500"/>
            <a:ext cx="15392400" cy="2714910"/>
          </a:xfrm>
        </p:spPr>
        <p:txBody>
          <a:bodyPr/>
          <a:lstStyle/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600" dirty="0"/>
              <a:t>NORMAS CONTÁBEIS : NBCTG 1000., 1001 E 1002 – PRINCIPAIS DIFERENÇAS</a:t>
            </a: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600" dirty="0"/>
              <a:t>IDENTIFICAÇAO DA UTILIZAÇAO DAS MESMAS</a:t>
            </a:r>
          </a:p>
          <a:p>
            <a:pPr marL="285750" indent="-28575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3600" dirty="0"/>
              <a:t>PROCEDIMENTOS A SEREM VERIFICADOS  NAS DFS</a:t>
            </a:r>
            <a:endParaRPr lang="pt-BR" dirty="0"/>
          </a:p>
        </p:txBody>
      </p:sp>
      <p:sp>
        <p:nvSpPr>
          <p:cNvPr id="10" name="object 4">
            <a:extLst>
              <a:ext uri="{FF2B5EF4-FFF2-40B4-BE49-F238E27FC236}">
                <a16:creationId xmlns:a16="http://schemas.microsoft.com/office/drawing/2014/main" id="{3041CC19-77F7-0AD0-2A82-847CC7A094FC}"/>
              </a:ext>
            </a:extLst>
          </p:cNvPr>
          <p:cNvSpPr/>
          <p:nvPr/>
        </p:nvSpPr>
        <p:spPr>
          <a:xfrm>
            <a:off x="16040098" y="3664121"/>
            <a:ext cx="2247900" cy="4907280"/>
          </a:xfrm>
          <a:custGeom>
            <a:avLst/>
            <a:gdLst/>
            <a:ahLst/>
            <a:cxnLst/>
            <a:rect l="l" t="t" r="r" b="b"/>
            <a:pathLst>
              <a:path w="2247900" h="4907280">
                <a:moveTo>
                  <a:pt x="76199" y="3107080"/>
                </a:moveTo>
                <a:lnTo>
                  <a:pt x="76199" y="1799689"/>
                </a:lnTo>
                <a:lnTo>
                  <a:pt x="88899" y="1755236"/>
                </a:lnTo>
                <a:lnTo>
                  <a:pt x="114299" y="1711128"/>
                </a:lnTo>
                <a:lnTo>
                  <a:pt x="165099" y="1538313"/>
                </a:lnTo>
                <a:lnTo>
                  <a:pt x="190499" y="1496057"/>
                </a:lnTo>
                <a:lnTo>
                  <a:pt x="203199" y="1454197"/>
                </a:lnTo>
                <a:lnTo>
                  <a:pt x="228599" y="1412742"/>
                </a:lnTo>
                <a:lnTo>
                  <a:pt x="241299" y="1371701"/>
                </a:lnTo>
                <a:lnTo>
                  <a:pt x="292099" y="1290892"/>
                </a:lnTo>
                <a:lnTo>
                  <a:pt x="304799" y="1251143"/>
                </a:lnTo>
                <a:lnTo>
                  <a:pt x="355599" y="1172997"/>
                </a:lnTo>
                <a:lnTo>
                  <a:pt x="406399" y="1096711"/>
                </a:lnTo>
                <a:lnTo>
                  <a:pt x="457199" y="1022355"/>
                </a:lnTo>
                <a:lnTo>
                  <a:pt x="507999" y="949998"/>
                </a:lnTo>
                <a:lnTo>
                  <a:pt x="533399" y="914590"/>
                </a:lnTo>
                <a:lnTo>
                  <a:pt x="558799" y="879708"/>
                </a:lnTo>
                <a:lnTo>
                  <a:pt x="596899" y="845360"/>
                </a:lnTo>
                <a:lnTo>
                  <a:pt x="622299" y="811554"/>
                </a:lnTo>
                <a:lnTo>
                  <a:pt x="647699" y="778300"/>
                </a:lnTo>
                <a:lnTo>
                  <a:pt x="685799" y="745606"/>
                </a:lnTo>
                <a:lnTo>
                  <a:pt x="711199" y="713480"/>
                </a:lnTo>
                <a:lnTo>
                  <a:pt x="749299" y="681932"/>
                </a:lnTo>
                <a:lnTo>
                  <a:pt x="787399" y="650969"/>
                </a:lnTo>
                <a:lnTo>
                  <a:pt x="812799" y="620601"/>
                </a:lnTo>
                <a:lnTo>
                  <a:pt x="850899" y="590835"/>
                </a:lnTo>
                <a:lnTo>
                  <a:pt x="888999" y="561682"/>
                </a:lnTo>
                <a:lnTo>
                  <a:pt x="914399" y="533148"/>
                </a:lnTo>
                <a:lnTo>
                  <a:pt x="952499" y="505244"/>
                </a:lnTo>
                <a:lnTo>
                  <a:pt x="990599" y="477976"/>
                </a:lnTo>
                <a:lnTo>
                  <a:pt x="1028699" y="451355"/>
                </a:lnTo>
                <a:lnTo>
                  <a:pt x="1066799" y="425389"/>
                </a:lnTo>
                <a:lnTo>
                  <a:pt x="1104899" y="400086"/>
                </a:lnTo>
                <a:lnTo>
                  <a:pt x="1142999" y="375455"/>
                </a:lnTo>
                <a:lnTo>
                  <a:pt x="1181099" y="351504"/>
                </a:lnTo>
                <a:lnTo>
                  <a:pt x="1219199" y="328243"/>
                </a:lnTo>
                <a:lnTo>
                  <a:pt x="1257299" y="305679"/>
                </a:lnTo>
                <a:lnTo>
                  <a:pt x="1295399" y="283821"/>
                </a:lnTo>
                <a:lnTo>
                  <a:pt x="1333499" y="262679"/>
                </a:lnTo>
                <a:lnTo>
                  <a:pt x="1371599" y="242260"/>
                </a:lnTo>
                <a:lnTo>
                  <a:pt x="1409699" y="222574"/>
                </a:lnTo>
                <a:lnTo>
                  <a:pt x="1460499" y="203628"/>
                </a:lnTo>
                <a:lnTo>
                  <a:pt x="1498599" y="185432"/>
                </a:lnTo>
                <a:lnTo>
                  <a:pt x="1536699" y="167993"/>
                </a:lnTo>
                <a:lnTo>
                  <a:pt x="1587499" y="151322"/>
                </a:lnTo>
                <a:lnTo>
                  <a:pt x="1625599" y="135426"/>
                </a:lnTo>
                <a:lnTo>
                  <a:pt x="1676399" y="120313"/>
                </a:lnTo>
                <a:lnTo>
                  <a:pt x="1714499" y="105993"/>
                </a:lnTo>
                <a:lnTo>
                  <a:pt x="1752599" y="92475"/>
                </a:lnTo>
                <a:lnTo>
                  <a:pt x="1803399" y="79766"/>
                </a:lnTo>
                <a:lnTo>
                  <a:pt x="1841499" y="67875"/>
                </a:lnTo>
                <a:lnTo>
                  <a:pt x="1892299" y="56811"/>
                </a:lnTo>
                <a:lnTo>
                  <a:pt x="1943099" y="46583"/>
                </a:lnTo>
                <a:lnTo>
                  <a:pt x="1981199" y="37199"/>
                </a:lnTo>
                <a:lnTo>
                  <a:pt x="2031999" y="28668"/>
                </a:lnTo>
                <a:lnTo>
                  <a:pt x="2070099" y="20999"/>
                </a:lnTo>
                <a:lnTo>
                  <a:pt x="2120899" y="14199"/>
                </a:lnTo>
                <a:lnTo>
                  <a:pt x="2171699" y="8278"/>
                </a:lnTo>
                <a:lnTo>
                  <a:pt x="2222499" y="3245"/>
                </a:lnTo>
                <a:lnTo>
                  <a:pt x="2247899" y="0"/>
                </a:lnTo>
                <a:lnTo>
                  <a:pt x="2247899" y="1042006"/>
                </a:lnTo>
                <a:lnTo>
                  <a:pt x="2222499" y="1046994"/>
                </a:lnTo>
                <a:lnTo>
                  <a:pt x="2171699" y="1055403"/>
                </a:lnTo>
                <a:lnTo>
                  <a:pt x="2133599" y="1065261"/>
                </a:lnTo>
                <a:lnTo>
                  <a:pt x="2082799" y="1076541"/>
                </a:lnTo>
                <a:lnTo>
                  <a:pt x="2044699" y="1089218"/>
                </a:lnTo>
                <a:lnTo>
                  <a:pt x="1993899" y="1103267"/>
                </a:lnTo>
                <a:lnTo>
                  <a:pt x="1955799" y="1118664"/>
                </a:lnTo>
                <a:lnTo>
                  <a:pt x="1917699" y="1135382"/>
                </a:lnTo>
                <a:lnTo>
                  <a:pt x="1866899" y="1153397"/>
                </a:lnTo>
                <a:lnTo>
                  <a:pt x="1828799" y="1172683"/>
                </a:lnTo>
                <a:lnTo>
                  <a:pt x="1790699" y="1193216"/>
                </a:lnTo>
                <a:lnTo>
                  <a:pt x="1752599" y="1214970"/>
                </a:lnTo>
                <a:lnTo>
                  <a:pt x="1714499" y="1237920"/>
                </a:lnTo>
                <a:lnTo>
                  <a:pt x="1676399" y="1262040"/>
                </a:lnTo>
                <a:lnTo>
                  <a:pt x="1638299" y="1287307"/>
                </a:lnTo>
                <a:lnTo>
                  <a:pt x="1600199" y="1313695"/>
                </a:lnTo>
                <a:lnTo>
                  <a:pt x="1562099" y="1341178"/>
                </a:lnTo>
                <a:lnTo>
                  <a:pt x="1536699" y="1369731"/>
                </a:lnTo>
                <a:lnTo>
                  <a:pt x="1498599" y="1399329"/>
                </a:lnTo>
                <a:lnTo>
                  <a:pt x="1460499" y="1429948"/>
                </a:lnTo>
                <a:lnTo>
                  <a:pt x="1435099" y="1461562"/>
                </a:lnTo>
                <a:lnTo>
                  <a:pt x="1396999" y="1494145"/>
                </a:lnTo>
                <a:lnTo>
                  <a:pt x="1371599" y="1527673"/>
                </a:lnTo>
                <a:lnTo>
                  <a:pt x="1346199" y="1562120"/>
                </a:lnTo>
                <a:lnTo>
                  <a:pt x="1320799" y="1597462"/>
                </a:lnTo>
                <a:lnTo>
                  <a:pt x="1295399" y="1633673"/>
                </a:lnTo>
                <a:lnTo>
                  <a:pt x="1269999" y="1670728"/>
                </a:lnTo>
                <a:lnTo>
                  <a:pt x="1244599" y="1708602"/>
                </a:lnTo>
                <a:lnTo>
                  <a:pt x="1219199" y="1747270"/>
                </a:lnTo>
                <a:lnTo>
                  <a:pt x="1193799" y="1786706"/>
                </a:lnTo>
                <a:lnTo>
                  <a:pt x="1181099" y="1826886"/>
                </a:lnTo>
                <a:lnTo>
                  <a:pt x="1155699" y="1867784"/>
                </a:lnTo>
                <a:lnTo>
                  <a:pt x="1142999" y="1909375"/>
                </a:lnTo>
                <a:lnTo>
                  <a:pt x="1117599" y="1951634"/>
                </a:lnTo>
                <a:lnTo>
                  <a:pt x="1054099" y="2172071"/>
                </a:lnTo>
                <a:lnTo>
                  <a:pt x="1054099" y="2217810"/>
                </a:lnTo>
                <a:lnTo>
                  <a:pt x="1041399" y="2264042"/>
                </a:lnTo>
                <a:lnTo>
                  <a:pt x="1041399" y="2310740"/>
                </a:lnTo>
                <a:lnTo>
                  <a:pt x="1028699" y="2357880"/>
                </a:lnTo>
                <a:lnTo>
                  <a:pt x="1028699" y="4455414"/>
                </a:lnTo>
                <a:lnTo>
                  <a:pt x="990599" y="4428792"/>
                </a:lnTo>
                <a:lnTo>
                  <a:pt x="952499" y="4401525"/>
                </a:lnTo>
                <a:lnTo>
                  <a:pt x="914399" y="4373621"/>
                </a:lnTo>
                <a:lnTo>
                  <a:pt x="876299" y="4345087"/>
                </a:lnTo>
                <a:lnTo>
                  <a:pt x="850899" y="4315933"/>
                </a:lnTo>
                <a:lnTo>
                  <a:pt x="812799" y="4286168"/>
                </a:lnTo>
                <a:lnTo>
                  <a:pt x="774699" y="4255800"/>
                </a:lnTo>
                <a:lnTo>
                  <a:pt x="749299" y="4224837"/>
                </a:lnTo>
                <a:lnTo>
                  <a:pt x="711199" y="4193289"/>
                </a:lnTo>
                <a:lnTo>
                  <a:pt x="685799" y="4161163"/>
                </a:lnTo>
                <a:lnTo>
                  <a:pt x="647699" y="4128469"/>
                </a:lnTo>
                <a:lnTo>
                  <a:pt x="622299" y="4095215"/>
                </a:lnTo>
                <a:lnTo>
                  <a:pt x="596899" y="4061409"/>
                </a:lnTo>
                <a:lnTo>
                  <a:pt x="558799" y="4027061"/>
                </a:lnTo>
                <a:lnTo>
                  <a:pt x="533399" y="3992179"/>
                </a:lnTo>
                <a:lnTo>
                  <a:pt x="507999" y="3956771"/>
                </a:lnTo>
                <a:lnTo>
                  <a:pt x="457199" y="3884414"/>
                </a:lnTo>
                <a:lnTo>
                  <a:pt x="406399" y="3810058"/>
                </a:lnTo>
                <a:lnTo>
                  <a:pt x="355599" y="3733772"/>
                </a:lnTo>
                <a:lnTo>
                  <a:pt x="304799" y="3655626"/>
                </a:lnTo>
                <a:lnTo>
                  <a:pt x="292099" y="3615877"/>
                </a:lnTo>
                <a:lnTo>
                  <a:pt x="241299" y="3535068"/>
                </a:lnTo>
                <a:lnTo>
                  <a:pt x="228599" y="3494027"/>
                </a:lnTo>
                <a:lnTo>
                  <a:pt x="203199" y="3452572"/>
                </a:lnTo>
                <a:lnTo>
                  <a:pt x="190499" y="3410712"/>
                </a:lnTo>
                <a:lnTo>
                  <a:pt x="165099" y="3368456"/>
                </a:lnTo>
                <a:lnTo>
                  <a:pt x="114299" y="3195641"/>
                </a:lnTo>
                <a:lnTo>
                  <a:pt x="88899" y="3151533"/>
                </a:lnTo>
                <a:lnTo>
                  <a:pt x="76199" y="3107080"/>
                </a:lnTo>
                <a:close/>
              </a:path>
              <a:path w="2247900" h="4907280">
                <a:moveTo>
                  <a:pt x="1028699" y="4455414"/>
                </a:moveTo>
                <a:lnTo>
                  <a:pt x="1028699" y="2548889"/>
                </a:lnTo>
                <a:lnTo>
                  <a:pt x="1041399" y="2596029"/>
                </a:lnTo>
                <a:lnTo>
                  <a:pt x="1041399" y="2642727"/>
                </a:lnTo>
                <a:lnTo>
                  <a:pt x="1054099" y="2688959"/>
                </a:lnTo>
                <a:lnTo>
                  <a:pt x="1054099" y="2734698"/>
                </a:lnTo>
                <a:lnTo>
                  <a:pt x="1117599" y="2955135"/>
                </a:lnTo>
                <a:lnTo>
                  <a:pt x="1142999" y="2997394"/>
                </a:lnTo>
                <a:lnTo>
                  <a:pt x="1155699" y="3038985"/>
                </a:lnTo>
                <a:lnTo>
                  <a:pt x="1181099" y="3079883"/>
                </a:lnTo>
                <a:lnTo>
                  <a:pt x="1193799" y="3120063"/>
                </a:lnTo>
                <a:lnTo>
                  <a:pt x="1219199" y="3159499"/>
                </a:lnTo>
                <a:lnTo>
                  <a:pt x="1244599" y="3198167"/>
                </a:lnTo>
                <a:lnTo>
                  <a:pt x="1269999" y="3236041"/>
                </a:lnTo>
                <a:lnTo>
                  <a:pt x="1295399" y="3273096"/>
                </a:lnTo>
                <a:lnTo>
                  <a:pt x="1320799" y="3309307"/>
                </a:lnTo>
                <a:lnTo>
                  <a:pt x="1346199" y="3344649"/>
                </a:lnTo>
                <a:lnTo>
                  <a:pt x="1371599" y="3379096"/>
                </a:lnTo>
                <a:lnTo>
                  <a:pt x="1396999" y="3412624"/>
                </a:lnTo>
                <a:lnTo>
                  <a:pt x="1435099" y="3445207"/>
                </a:lnTo>
                <a:lnTo>
                  <a:pt x="1460499" y="3476821"/>
                </a:lnTo>
                <a:lnTo>
                  <a:pt x="1498599" y="3507440"/>
                </a:lnTo>
                <a:lnTo>
                  <a:pt x="1536699" y="3537038"/>
                </a:lnTo>
                <a:lnTo>
                  <a:pt x="1562099" y="3565591"/>
                </a:lnTo>
                <a:lnTo>
                  <a:pt x="1600199" y="3593074"/>
                </a:lnTo>
                <a:lnTo>
                  <a:pt x="1638299" y="3619462"/>
                </a:lnTo>
                <a:lnTo>
                  <a:pt x="1676399" y="3644728"/>
                </a:lnTo>
                <a:lnTo>
                  <a:pt x="1714499" y="3668849"/>
                </a:lnTo>
                <a:lnTo>
                  <a:pt x="1752599" y="3691799"/>
                </a:lnTo>
                <a:lnTo>
                  <a:pt x="1790699" y="3713553"/>
                </a:lnTo>
                <a:lnTo>
                  <a:pt x="1828799" y="3734086"/>
                </a:lnTo>
                <a:lnTo>
                  <a:pt x="1866899" y="3753372"/>
                </a:lnTo>
                <a:lnTo>
                  <a:pt x="1917699" y="3771387"/>
                </a:lnTo>
                <a:lnTo>
                  <a:pt x="1955799" y="3788105"/>
                </a:lnTo>
                <a:lnTo>
                  <a:pt x="1993899" y="3803501"/>
                </a:lnTo>
                <a:lnTo>
                  <a:pt x="2044699" y="3817551"/>
                </a:lnTo>
                <a:lnTo>
                  <a:pt x="2082799" y="3830228"/>
                </a:lnTo>
                <a:lnTo>
                  <a:pt x="2133599" y="3841508"/>
                </a:lnTo>
                <a:lnTo>
                  <a:pt x="2171699" y="3851365"/>
                </a:lnTo>
                <a:lnTo>
                  <a:pt x="2222499" y="3859775"/>
                </a:lnTo>
                <a:lnTo>
                  <a:pt x="2247899" y="3864839"/>
                </a:lnTo>
                <a:lnTo>
                  <a:pt x="2247899" y="4906814"/>
                </a:lnTo>
                <a:lnTo>
                  <a:pt x="2222499" y="4903524"/>
                </a:lnTo>
                <a:lnTo>
                  <a:pt x="2171699" y="4898491"/>
                </a:lnTo>
                <a:lnTo>
                  <a:pt x="2120899" y="4892570"/>
                </a:lnTo>
                <a:lnTo>
                  <a:pt x="2070099" y="4885770"/>
                </a:lnTo>
                <a:lnTo>
                  <a:pt x="2031999" y="4878101"/>
                </a:lnTo>
                <a:lnTo>
                  <a:pt x="1981199" y="4869570"/>
                </a:lnTo>
                <a:lnTo>
                  <a:pt x="1943099" y="4860186"/>
                </a:lnTo>
                <a:lnTo>
                  <a:pt x="1892299" y="4849958"/>
                </a:lnTo>
                <a:lnTo>
                  <a:pt x="1841499" y="4838894"/>
                </a:lnTo>
                <a:lnTo>
                  <a:pt x="1803399" y="4827003"/>
                </a:lnTo>
                <a:lnTo>
                  <a:pt x="1752599" y="4814294"/>
                </a:lnTo>
                <a:lnTo>
                  <a:pt x="1714499" y="4800776"/>
                </a:lnTo>
                <a:lnTo>
                  <a:pt x="1676399" y="4786456"/>
                </a:lnTo>
                <a:lnTo>
                  <a:pt x="1625599" y="4771343"/>
                </a:lnTo>
                <a:lnTo>
                  <a:pt x="1587499" y="4755447"/>
                </a:lnTo>
                <a:lnTo>
                  <a:pt x="1536699" y="4738776"/>
                </a:lnTo>
                <a:lnTo>
                  <a:pt x="1498599" y="4721337"/>
                </a:lnTo>
                <a:lnTo>
                  <a:pt x="1460499" y="4703141"/>
                </a:lnTo>
                <a:lnTo>
                  <a:pt x="1409699" y="4684195"/>
                </a:lnTo>
                <a:lnTo>
                  <a:pt x="1371599" y="4664509"/>
                </a:lnTo>
                <a:lnTo>
                  <a:pt x="1333499" y="4644090"/>
                </a:lnTo>
                <a:lnTo>
                  <a:pt x="1295399" y="4622948"/>
                </a:lnTo>
                <a:lnTo>
                  <a:pt x="1257299" y="4601090"/>
                </a:lnTo>
                <a:lnTo>
                  <a:pt x="1219199" y="4578526"/>
                </a:lnTo>
                <a:lnTo>
                  <a:pt x="1181099" y="4555265"/>
                </a:lnTo>
                <a:lnTo>
                  <a:pt x="1142999" y="4531314"/>
                </a:lnTo>
                <a:lnTo>
                  <a:pt x="1104899" y="4506683"/>
                </a:lnTo>
                <a:lnTo>
                  <a:pt x="1066799" y="4481380"/>
                </a:lnTo>
                <a:lnTo>
                  <a:pt x="1028699" y="4455414"/>
                </a:lnTo>
                <a:close/>
              </a:path>
              <a:path w="2247900" h="4907280">
                <a:moveTo>
                  <a:pt x="25399" y="2879949"/>
                </a:moveTo>
                <a:lnTo>
                  <a:pt x="25399" y="2026820"/>
                </a:lnTo>
                <a:lnTo>
                  <a:pt x="76199" y="1844478"/>
                </a:lnTo>
                <a:lnTo>
                  <a:pt x="76199" y="3062291"/>
                </a:lnTo>
                <a:lnTo>
                  <a:pt x="25399" y="2879949"/>
                </a:lnTo>
                <a:close/>
              </a:path>
              <a:path w="2247900" h="4907280">
                <a:moveTo>
                  <a:pt x="12699" y="2786986"/>
                </a:moveTo>
                <a:lnTo>
                  <a:pt x="12699" y="2119783"/>
                </a:lnTo>
                <a:lnTo>
                  <a:pt x="25399" y="2073159"/>
                </a:lnTo>
                <a:lnTo>
                  <a:pt x="25399" y="2833610"/>
                </a:lnTo>
                <a:lnTo>
                  <a:pt x="12699" y="2786986"/>
                </a:lnTo>
                <a:close/>
              </a:path>
              <a:path w="2247900" h="4907280">
                <a:moveTo>
                  <a:pt x="0" y="2692920"/>
                </a:moveTo>
                <a:lnTo>
                  <a:pt x="0" y="2213849"/>
                </a:lnTo>
                <a:lnTo>
                  <a:pt x="12699" y="2166682"/>
                </a:lnTo>
                <a:lnTo>
                  <a:pt x="12699" y="2740087"/>
                </a:lnTo>
                <a:lnTo>
                  <a:pt x="0" y="2692920"/>
                </a:lnTo>
                <a:close/>
              </a:path>
            </a:pathLst>
          </a:custGeom>
          <a:solidFill>
            <a:srgbClr val="09417D"/>
          </a:solidFill>
        </p:spPr>
        <p:txBody>
          <a:bodyPr wrap="square" lIns="0" tIns="0" rIns="0" bIns="0" rtlCol="0"/>
          <a:lstStyle/>
          <a:p>
            <a:r>
              <a:rPr lang="pt-BR" dirty="0" err="1"/>
              <a:t>c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309274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02244" y="0"/>
            <a:ext cx="3390899" cy="302833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9800549"/>
            <a:ext cx="18288000" cy="487045"/>
          </a:xfrm>
          <a:custGeom>
            <a:avLst/>
            <a:gdLst/>
            <a:ahLst/>
            <a:cxnLst/>
            <a:rect l="l" t="t" r="r" b="b"/>
            <a:pathLst>
              <a:path w="18288000" h="487045">
                <a:moveTo>
                  <a:pt x="18287998" y="486450"/>
                </a:moveTo>
                <a:lnTo>
                  <a:pt x="0" y="486450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486450"/>
                </a:lnTo>
                <a:close/>
              </a:path>
            </a:pathLst>
          </a:custGeom>
          <a:solidFill>
            <a:srgbClr val="094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ítulo 5">
            <a:extLst>
              <a:ext uri="{FF2B5EF4-FFF2-40B4-BE49-F238E27FC236}">
                <a16:creationId xmlns:a16="http://schemas.microsoft.com/office/drawing/2014/main" id="{EA2DD6BC-CA70-0EBF-85C1-F56D1995C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36" y="1498399"/>
            <a:ext cx="11816260" cy="1015663"/>
          </a:xfrm>
        </p:spPr>
        <p:txBody>
          <a:bodyPr/>
          <a:lstStyle/>
          <a:p>
            <a:r>
              <a:rPr lang="pt-BR" sz="6600" dirty="0"/>
              <a:t>NORMAS CONTÁBEIS ATUAIS </a:t>
            </a:r>
          </a:p>
        </p:txBody>
      </p:sp>
      <p:sp>
        <p:nvSpPr>
          <p:cNvPr id="9" name="Espaço Reservado para Texto 6">
            <a:extLst>
              <a:ext uri="{FF2B5EF4-FFF2-40B4-BE49-F238E27FC236}">
                <a16:creationId xmlns:a16="http://schemas.microsoft.com/office/drawing/2014/main" id="{4CA52C03-307D-09A5-856F-D6E60AF88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36" y="3238500"/>
            <a:ext cx="16653164" cy="2046714"/>
          </a:xfrm>
        </p:spPr>
        <p:txBody>
          <a:bodyPr/>
          <a:lstStyle/>
          <a:p>
            <a:pPr algn="ctr">
              <a:lnSpc>
                <a:spcPts val="6929"/>
              </a:lnSpc>
            </a:pPr>
            <a:r>
              <a:rPr lang="pt-BR" sz="4000" b="1" cap="all" spc="576" dirty="0">
                <a:latin typeface="Arial" panose="020B0604020202020204" pitchFamily="34" charset="0"/>
                <a:cs typeface="Arial" panose="020B0604020202020204" pitchFamily="34" charset="0"/>
              </a:rPr>
              <a:t>Principais mudanças da ITG 1000 PARA NBC TG 1001 NBC TG 1002E IFRS FULL</a:t>
            </a:r>
          </a:p>
          <a:p>
            <a:endParaRPr lang="pt-BR" dirty="0"/>
          </a:p>
        </p:txBody>
      </p:sp>
      <p:pic>
        <p:nvPicPr>
          <p:cNvPr id="1026" name="Picture 2" descr="Spiderware">
            <a:extLst>
              <a:ext uri="{FF2B5EF4-FFF2-40B4-BE49-F238E27FC236}">
                <a16:creationId xmlns:a16="http://schemas.microsoft.com/office/drawing/2014/main" id="{5582B0AC-9626-D32A-AD62-5923AAB816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6009652"/>
            <a:ext cx="32385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700881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02244" y="0"/>
            <a:ext cx="3390899" cy="302833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9800549"/>
            <a:ext cx="18288000" cy="487045"/>
          </a:xfrm>
          <a:custGeom>
            <a:avLst/>
            <a:gdLst/>
            <a:ahLst/>
            <a:cxnLst/>
            <a:rect l="l" t="t" r="r" b="b"/>
            <a:pathLst>
              <a:path w="18288000" h="487045">
                <a:moveTo>
                  <a:pt x="18287998" y="486450"/>
                </a:moveTo>
                <a:lnTo>
                  <a:pt x="0" y="486450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486450"/>
                </a:lnTo>
                <a:close/>
              </a:path>
            </a:pathLst>
          </a:custGeom>
          <a:solidFill>
            <a:srgbClr val="094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ítulo 5">
            <a:extLst>
              <a:ext uri="{FF2B5EF4-FFF2-40B4-BE49-F238E27FC236}">
                <a16:creationId xmlns:a16="http://schemas.microsoft.com/office/drawing/2014/main" id="{EA2DD6BC-CA70-0EBF-85C1-F56D1995C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36" y="1498399"/>
            <a:ext cx="11816260" cy="1015663"/>
          </a:xfrm>
        </p:spPr>
        <p:txBody>
          <a:bodyPr/>
          <a:lstStyle/>
          <a:p>
            <a:r>
              <a:rPr lang="pt-BR" sz="6600" dirty="0"/>
              <a:t>NORMAS CONTÁBEIS ATUAIS </a:t>
            </a:r>
          </a:p>
        </p:txBody>
      </p:sp>
      <p:sp>
        <p:nvSpPr>
          <p:cNvPr id="9" name="Espaço Reservado para Texto 6">
            <a:extLst>
              <a:ext uri="{FF2B5EF4-FFF2-40B4-BE49-F238E27FC236}">
                <a16:creationId xmlns:a16="http://schemas.microsoft.com/office/drawing/2014/main" id="{4CA52C03-307D-09A5-856F-D6E60AF88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35" y="3238500"/>
            <a:ext cx="17338965" cy="4308872"/>
          </a:xfrm>
        </p:spPr>
        <p:txBody>
          <a:bodyPr/>
          <a:lstStyle/>
          <a:p>
            <a:pPr marL="571500" indent="-571500"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pt-BR" sz="4000" spc="-45" dirty="0"/>
              <a:t>ITG 1000                                                              6 páginas (apresentação) </a:t>
            </a:r>
          </a:p>
          <a:p>
            <a:pPr marL="571500" indent="-571500"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pt-BR" sz="4000" spc="-45" dirty="0"/>
              <a:t>NBC TG 1000   PME                                                 		194  páginas</a:t>
            </a:r>
          </a:p>
          <a:p>
            <a:pPr marL="571500" indent="-571500"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pt-BR" sz="4000" spc="-45" dirty="0"/>
              <a:t>Norma para Pequenas Empresas                         		  47  páginas</a:t>
            </a:r>
          </a:p>
          <a:p>
            <a:pPr marL="571500" indent="-571500"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pt-BR" sz="4000" spc="-45" dirty="0"/>
              <a:t>Norma para </a:t>
            </a:r>
            <a:r>
              <a:rPr lang="pt-BR" sz="4000" spc="-45" dirty="0" err="1"/>
              <a:t>Microentidades</a:t>
            </a:r>
            <a:r>
              <a:rPr lang="pt-BR" sz="4000" spc="-45" dirty="0"/>
              <a:t>                                 		  16  páginas</a:t>
            </a:r>
          </a:p>
          <a:p>
            <a:pPr marL="571500" indent="-571500"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pt-BR" sz="4000" spc="-45" dirty="0"/>
              <a:t>Simplificação na Redação e no Conteúdo</a:t>
            </a:r>
          </a:p>
          <a:p>
            <a:pPr marL="571500" indent="-571500"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pt-BR" sz="4000" b="1" i="1" spc="-45" dirty="0"/>
              <a:t>Vigência –1 de janeiro de 2023</a:t>
            </a:r>
          </a:p>
          <a:p>
            <a:pPr marL="571500" indent="-571500">
              <a:buFont typeface="Arial" panose="020B0604020202020204" pitchFamily="34" charset="0"/>
              <a:buChar char="•"/>
              <a:tabLst>
                <a:tab pos="685800" algn="l"/>
              </a:tabLst>
            </a:pPr>
            <a:endParaRPr lang="pt-BR" sz="4000" b="1" i="1" spc="-45" dirty="0"/>
          </a:p>
        </p:txBody>
      </p:sp>
    </p:spTree>
    <p:extLst>
      <p:ext uri="{BB962C8B-B14F-4D97-AF65-F5344CB8AC3E}">
        <p14:creationId xmlns:p14="http://schemas.microsoft.com/office/powerpoint/2010/main" val="18583617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02244" y="0"/>
            <a:ext cx="3390899" cy="302833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9800549"/>
            <a:ext cx="18288000" cy="487045"/>
          </a:xfrm>
          <a:custGeom>
            <a:avLst/>
            <a:gdLst/>
            <a:ahLst/>
            <a:cxnLst/>
            <a:rect l="l" t="t" r="r" b="b"/>
            <a:pathLst>
              <a:path w="18288000" h="487045">
                <a:moveTo>
                  <a:pt x="18287998" y="486450"/>
                </a:moveTo>
                <a:lnTo>
                  <a:pt x="0" y="486450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486450"/>
                </a:lnTo>
                <a:close/>
              </a:path>
            </a:pathLst>
          </a:custGeom>
          <a:solidFill>
            <a:srgbClr val="094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ítulo 5">
            <a:extLst>
              <a:ext uri="{FF2B5EF4-FFF2-40B4-BE49-F238E27FC236}">
                <a16:creationId xmlns:a16="http://schemas.microsoft.com/office/drawing/2014/main" id="{EA2DD6BC-CA70-0EBF-85C1-F56D1995C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272" y="744153"/>
            <a:ext cx="11816260" cy="1015663"/>
          </a:xfrm>
        </p:spPr>
        <p:txBody>
          <a:bodyPr/>
          <a:lstStyle/>
          <a:p>
            <a:r>
              <a:rPr lang="pt-BR" sz="6600" dirty="0"/>
              <a:t>NORMAS CONTÁBEIS ATUAIS </a:t>
            </a:r>
          </a:p>
        </p:txBody>
      </p:sp>
      <p:sp>
        <p:nvSpPr>
          <p:cNvPr id="9" name="Espaço Reservado para Texto 6">
            <a:extLst>
              <a:ext uri="{FF2B5EF4-FFF2-40B4-BE49-F238E27FC236}">
                <a16:creationId xmlns:a16="http://schemas.microsoft.com/office/drawing/2014/main" id="{4CA52C03-307D-09A5-856F-D6E60AF88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36" y="2171700"/>
            <a:ext cx="17338965" cy="6155531"/>
          </a:xfrm>
        </p:spPr>
        <p:txBody>
          <a:bodyPr/>
          <a:lstStyle/>
          <a:p>
            <a:pPr>
              <a:tabLst>
                <a:tab pos="685800" algn="l"/>
              </a:tabLst>
            </a:pPr>
            <a:endParaRPr lang="pt-BR" sz="4000" b="1" i="1" spc="-45" dirty="0"/>
          </a:p>
          <a:p>
            <a:pPr marL="571500" indent="-571500"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pt-BR" sz="4000" b="1" i="1" spc="-45" dirty="0"/>
              <a:t>FISCALIZAÇAO DEVE OBSERVAR O PERÍODO QUE ESTÁ SENDO FISCALIZADO E PRINCIPALMENTE A OPÇAO DA EMPRESA NO QUE TANGE A NORMA QUE ESTÁ SENDO UTILIZADA.</a:t>
            </a:r>
          </a:p>
          <a:p>
            <a:pPr marL="571500" indent="-571500"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pt-BR" sz="4000" b="1" i="1" spc="-45" dirty="0"/>
              <a:t>DOCUMENTO QUE IRÁ INFORMAR ISSO – NOTA EXPLICATIVA/DECLARAÇÃO DE CONFORMIDADE</a:t>
            </a:r>
          </a:p>
          <a:p>
            <a:pPr marL="571500" indent="-571500">
              <a:buFont typeface="Arial" panose="020B0604020202020204" pitchFamily="34" charset="0"/>
              <a:buChar char="•"/>
              <a:tabLst>
                <a:tab pos="685800" algn="l"/>
              </a:tabLst>
            </a:pPr>
            <a:endParaRPr lang="pt-BR" sz="4000" b="1" i="1" spc="-45" dirty="0"/>
          </a:p>
          <a:p>
            <a:pPr marL="571500" indent="-571500"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pt-BR" sz="4000" b="1" i="1" spc="-45" dirty="0"/>
              <a:t>PROCEDIMENTO ATUAL NA FISCALIZAÇÃO </a:t>
            </a:r>
          </a:p>
          <a:p>
            <a:pPr marL="571500" indent="-571500"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pt-BR" sz="4000" b="1" i="1" spc="-45" dirty="0"/>
              <a:t>JAN À JUN (2022)</a:t>
            </a:r>
          </a:p>
          <a:p>
            <a:pPr marL="571500" indent="-571500"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pt-BR" sz="4000" b="1" i="1" spc="-45" dirty="0"/>
              <a:t>JUL À DEZ (2023)</a:t>
            </a:r>
          </a:p>
        </p:txBody>
      </p:sp>
    </p:spTree>
    <p:extLst>
      <p:ext uri="{BB962C8B-B14F-4D97-AF65-F5344CB8AC3E}">
        <p14:creationId xmlns:p14="http://schemas.microsoft.com/office/powerpoint/2010/main" val="285686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02244" y="0"/>
            <a:ext cx="3390899" cy="302833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9800549"/>
            <a:ext cx="18288000" cy="487045"/>
          </a:xfrm>
          <a:custGeom>
            <a:avLst/>
            <a:gdLst/>
            <a:ahLst/>
            <a:cxnLst/>
            <a:rect l="l" t="t" r="r" b="b"/>
            <a:pathLst>
              <a:path w="18288000" h="487045">
                <a:moveTo>
                  <a:pt x="18287998" y="486450"/>
                </a:moveTo>
                <a:lnTo>
                  <a:pt x="0" y="486450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486450"/>
                </a:lnTo>
                <a:close/>
              </a:path>
            </a:pathLst>
          </a:custGeom>
          <a:solidFill>
            <a:srgbClr val="094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ítulo 5">
            <a:extLst>
              <a:ext uri="{FF2B5EF4-FFF2-40B4-BE49-F238E27FC236}">
                <a16:creationId xmlns:a16="http://schemas.microsoft.com/office/drawing/2014/main" id="{EA2DD6BC-CA70-0EBF-85C1-F56D1995C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272" y="744153"/>
            <a:ext cx="11816260" cy="1015663"/>
          </a:xfrm>
        </p:spPr>
        <p:txBody>
          <a:bodyPr/>
          <a:lstStyle/>
          <a:p>
            <a:r>
              <a:rPr lang="pt-BR" sz="6600" dirty="0"/>
              <a:t>NORMAS CONTÁBEIS ATUAIS </a:t>
            </a:r>
          </a:p>
        </p:txBody>
      </p:sp>
      <p:sp>
        <p:nvSpPr>
          <p:cNvPr id="9" name="Espaço Reservado para Texto 6">
            <a:extLst>
              <a:ext uri="{FF2B5EF4-FFF2-40B4-BE49-F238E27FC236}">
                <a16:creationId xmlns:a16="http://schemas.microsoft.com/office/drawing/2014/main" id="{4CA52C03-307D-09A5-856F-D6E60AF88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5636" y="2171700"/>
            <a:ext cx="17643764" cy="4675126"/>
          </a:xfrm>
        </p:spPr>
        <p:txBody>
          <a:bodyPr/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tabLst>
                <a:tab pos="685800" algn="l"/>
              </a:tabLst>
            </a:pPr>
            <a:endParaRPr lang="pt-BR" sz="4000" b="1" i="1" spc="-45" dirty="0"/>
          </a:p>
          <a:p>
            <a:pPr marL="571500" indent="-5715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685800" algn="l"/>
              </a:tabLst>
            </a:pPr>
            <a:r>
              <a:rPr lang="pt-BR" sz="4000" b="1" i="1" spc="-45" dirty="0"/>
              <a:t>Importante: mesmo que não haja nota explicativa para alguns casos (1002), como um conjunto de informações complementares às DF, a norma exige uma declaração de conformidade. Sugiro minimamente dois parágrafos, um caracterizando a empresa e outra para a declaração de conformidade</a:t>
            </a:r>
          </a:p>
        </p:txBody>
      </p:sp>
    </p:spTree>
    <p:extLst>
      <p:ext uri="{BB962C8B-B14F-4D97-AF65-F5344CB8AC3E}">
        <p14:creationId xmlns:p14="http://schemas.microsoft.com/office/powerpoint/2010/main" val="6351456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02244" y="0"/>
            <a:ext cx="3390899" cy="3028339"/>
          </a:xfrm>
          <a:prstGeom prst="rect">
            <a:avLst/>
          </a:prstGeom>
        </p:spPr>
      </p:pic>
      <p:sp>
        <p:nvSpPr>
          <p:cNvPr id="3" name="object 3"/>
          <p:cNvSpPr/>
          <p:nvPr/>
        </p:nvSpPr>
        <p:spPr>
          <a:xfrm>
            <a:off x="0" y="9800549"/>
            <a:ext cx="18288000" cy="487045"/>
          </a:xfrm>
          <a:custGeom>
            <a:avLst/>
            <a:gdLst/>
            <a:ahLst/>
            <a:cxnLst/>
            <a:rect l="l" t="t" r="r" b="b"/>
            <a:pathLst>
              <a:path w="18288000" h="487045">
                <a:moveTo>
                  <a:pt x="18287998" y="486450"/>
                </a:moveTo>
                <a:lnTo>
                  <a:pt x="0" y="486450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486450"/>
                </a:lnTo>
                <a:close/>
              </a:path>
            </a:pathLst>
          </a:custGeom>
          <a:solidFill>
            <a:srgbClr val="09417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Título 5">
            <a:extLst>
              <a:ext uri="{FF2B5EF4-FFF2-40B4-BE49-F238E27FC236}">
                <a16:creationId xmlns:a16="http://schemas.microsoft.com/office/drawing/2014/main" id="{EA2DD6BC-CA70-0EBF-85C1-F56D1995C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528" y="375855"/>
            <a:ext cx="13329471" cy="1637308"/>
          </a:xfrm>
        </p:spPr>
        <p:txBody>
          <a:bodyPr/>
          <a:lstStyle/>
          <a:p>
            <a:pPr algn="ctr">
              <a:lnSpc>
                <a:spcPts val="6257"/>
              </a:lnSpc>
            </a:pPr>
            <a:r>
              <a:rPr lang="pt-BR" sz="6600" dirty="0">
                <a:solidFill>
                  <a:schemeClr val="tx1"/>
                </a:solidFill>
                <a:latin typeface="DM Sans"/>
              </a:rPr>
              <a:t>Micro e </a:t>
            </a:r>
            <a:r>
              <a:rPr lang="pt-BR" sz="6600" dirty="0">
                <a:solidFill>
                  <a:schemeClr val="tx1"/>
                </a:solidFill>
                <a:latin typeface="Arimo"/>
              </a:rPr>
              <a:t>Pequenas somam 99% das empresas brasileiras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8CEA7BF-435C-9EE5-6E30-C242332245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grpSp>
        <p:nvGrpSpPr>
          <p:cNvPr id="6" name="Agrupar 5">
            <a:extLst>
              <a:ext uri="{FF2B5EF4-FFF2-40B4-BE49-F238E27FC236}">
                <a16:creationId xmlns:a16="http://schemas.microsoft.com/office/drawing/2014/main" id="{097597A1-36E7-F295-D2CE-9D0BF9DEDD26}"/>
              </a:ext>
            </a:extLst>
          </p:cNvPr>
          <p:cNvGrpSpPr/>
          <p:nvPr/>
        </p:nvGrpSpPr>
        <p:grpSpPr>
          <a:xfrm>
            <a:off x="386528" y="2171700"/>
            <a:ext cx="17221853" cy="7391400"/>
            <a:chOff x="1295399" y="1789004"/>
            <a:chExt cx="14796656" cy="7890692"/>
          </a:xfrm>
        </p:grpSpPr>
        <p:pic>
          <p:nvPicPr>
            <p:cNvPr id="7" name="Picture 2">
              <a:extLst>
                <a:ext uri="{FF2B5EF4-FFF2-40B4-BE49-F238E27FC236}">
                  <a16:creationId xmlns:a16="http://schemas.microsoft.com/office/drawing/2014/main" id="{ED6A294A-BC97-9BB1-4265-3D51B7A7EF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295399" y="3264543"/>
              <a:ext cx="14796655" cy="6415153"/>
            </a:xfrm>
            <a:prstGeom prst="rect">
              <a:avLst/>
            </a:prstGeom>
          </p:spPr>
        </p:pic>
        <p:pic>
          <p:nvPicPr>
            <p:cNvPr id="10" name="Picture 3">
              <a:extLst>
                <a:ext uri="{FF2B5EF4-FFF2-40B4-BE49-F238E27FC236}">
                  <a16:creationId xmlns:a16="http://schemas.microsoft.com/office/drawing/2014/main" id="{AE4A8B13-3B60-0743-906E-22B93CF224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467918" y="3506588"/>
              <a:ext cx="3889577" cy="6127389"/>
            </a:xfrm>
            <a:prstGeom prst="rect">
              <a:avLst/>
            </a:prstGeom>
          </p:spPr>
        </p:pic>
        <p:sp>
          <p:nvSpPr>
            <p:cNvPr id="11" name="TextBox 8">
              <a:extLst>
                <a:ext uri="{FF2B5EF4-FFF2-40B4-BE49-F238E27FC236}">
                  <a16:creationId xmlns:a16="http://schemas.microsoft.com/office/drawing/2014/main" id="{66706A32-A031-970F-7A54-08AEF43D9201}"/>
                </a:ext>
              </a:extLst>
            </p:cNvPr>
            <p:cNvSpPr txBox="1"/>
            <p:nvPr/>
          </p:nvSpPr>
          <p:spPr>
            <a:xfrm>
              <a:off x="1545994" y="3519037"/>
              <a:ext cx="3660091" cy="186234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3780"/>
                </a:lnSpc>
              </a:pPr>
              <a:r>
                <a:rPr lang="pt-BR" sz="3600" dirty="0">
                  <a:solidFill>
                    <a:schemeClr val="bg1"/>
                  </a:solidFill>
                  <a:latin typeface="Clear Sans Light" panose="020B0303030202020304" pitchFamily="34" charset="0"/>
                  <a:cs typeface="Clear Sans Light" panose="020B0303030202020304" pitchFamily="34" charset="0"/>
                </a:rPr>
                <a:t>Normas Completas (Full IFRS): Sociedades de Grande Porte e reguladas</a:t>
              </a:r>
            </a:p>
          </p:txBody>
        </p:sp>
        <p:sp>
          <p:nvSpPr>
            <p:cNvPr id="12" name="TextBox 8">
              <a:extLst>
                <a:ext uri="{FF2B5EF4-FFF2-40B4-BE49-F238E27FC236}">
                  <a16:creationId xmlns:a16="http://schemas.microsoft.com/office/drawing/2014/main" id="{F1075CFB-D293-5C9D-CF67-652AEE2D7477}"/>
                </a:ext>
              </a:extLst>
            </p:cNvPr>
            <p:cNvSpPr txBox="1"/>
            <p:nvPr/>
          </p:nvSpPr>
          <p:spPr>
            <a:xfrm>
              <a:off x="1545994" y="5774908"/>
              <a:ext cx="3492735" cy="44621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780"/>
                </a:lnSpc>
              </a:pPr>
              <a:r>
                <a:rPr lang="pt-BR" sz="3000" dirty="0">
                  <a:solidFill>
                    <a:schemeClr val="bg1"/>
                  </a:solidFill>
                  <a:latin typeface="Clear Sans Light" panose="020B0303030202020304" pitchFamily="34" charset="0"/>
                  <a:cs typeface="Clear Sans Light" panose="020B0303030202020304" pitchFamily="34" charset="0"/>
                </a:rPr>
                <a:t>PME (até </a:t>
              </a:r>
              <a:r>
                <a:rPr lang="pt-BR" sz="3000" dirty="0" err="1">
                  <a:solidFill>
                    <a:schemeClr val="bg1"/>
                  </a:solidFill>
                  <a:latin typeface="Clear Sans Light" panose="020B0303030202020304" pitchFamily="34" charset="0"/>
                  <a:cs typeface="Clear Sans Light" panose="020B0303030202020304" pitchFamily="34" charset="0"/>
                </a:rPr>
                <a:t>R</a:t>
              </a:r>
              <a:r>
                <a:rPr lang="pt-BR" sz="3000" dirty="0">
                  <a:solidFill>
                    <a:schemeClr val="bg1"/>
                  </a:solidFill>
                  <a:latin typeface="Clear Sans Light" panose="020B0303030202020304" pitchFamily="34" charset="0"/>
                  <a:cs typeface="Clear Sans Light" panose="020B0303030202020304" pitchFamily="34" charset="0"/>
                </a:rPr>
                <a:t>$ 300 MM) </a:t>
              </a:r>
            </a:p>
          </p:txBody>
        </p:sp>
        <p:sp>
          <p:nvSpPr>
            <p:cNvPr id="13" name="TextBox 8">
              <a:extLst>
                <a:ext uri="{FF2B5EF4-FFF2-40B4-BE49-F238E27FC236}">
                  <a16:creationId xmlns:a16="http://schemas.microsoft.com/office/drawing/2014/main" id="{1833CEF0-EECF-8C57-42A0-E45F5B80C167}"/>
                </a:ext>
              </a:extLst>
            </p:cNvPr>
            <p:cNvSpPr txBox="1"/>
            <p:nvPr/>
          </p:nvSpPr>
          <p:spPr>
            <a:xfrm>
              <a:off x="1538803" y="6489889"/>
              <a:ext cx="3499925" cy="93120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780"/>
                </a:lnSpc>
              </a:pPr>
              <a:r>
                <a:rPr lang="pt-BR" sz="3600" dirty="0">
                  <a:solidFill>
                    <a:schemeClr val="bg1"/>
                  </a:solidFill>
                  <a:latin typeface="Clear Sans Light" panose="020B0303030202020304" pitchFamily="34" charset="0"/>
                  <a:cs typeface="Clear Sans Light" panose="020B0303030202020304" pitchFamily="34" charset="0"/>
                </a:rPr>
                <a:t>De </a:t>
              </a:r>
              <a:r>
                <a:rPr lang="pt-BR" sz="3600" dirty="0" err="1">
                  <a:solidFill>
                    <a:schemeClr val="bg1"/>
                  </a:solidFill>
                  <a:latin typeface="Clear Sans Light" panose="020B0303030202020304" pitchFamily="34" charset="0"/>
                  <a:cs typeface="Clear Sans Light" panose="020B0303030202020304" pitchFamily="34" charset="0"/>
                </a:rPr>
                <a:t>R</a:t>
              </a:r>
              <a:r>
                <a:rPr lang="pt-BR" sz="3600" dirty="0">
                  <a:solidFill>
                    <a:schemeClr val="bg1"/>
                  </a:solidFill>
                  <a:latin typeface="Clear Sans Light" panose="020B0303030202020304" pitchFamily="34" charset="0"/>
                  <a:cs typeface="Clear Sans Light" panose="020B0303030202020304" pitchFamily="34" charset="0"/>
                </a:rPr>
                <a:t>$ 4.8MM até 78 MM</a:t>
              </a:r>
            </a:p>
          </p:txBody>
        </p:sp>
        <p:sp>
          <p:nvSpPr>
            <p:cNvPr id="14" name="TextBox 8">
              <a:extLst>
                <a:ext uri="{FF2B5EF4-FFF2-40B4-BE49-F238E27FC236}">
                  <a16:creationId xmlns:a16="http://schemas.microsoft.com/office/drawing/2014/main" id="{E399A462-8EA7-175B-F5EF-87A2D3AAA661}"/>
                </a:ext>
              </a:extLst>
            </p:cNvPr>
            <p:cNvSpPr txBox="1"/>
            <p:nvPr/>
          </p:nvSpPr>
          <p:spPr>
            <a:xfrm>
              <a:off x="1535680" y="7772292"/>
              <a:ext cx="3271326" cy="4656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780"/>
                </a:lnSpc>
              </a:pPr>
              <a:r>
                <a:rPr lang="pt-BR" sz="3600" dirty="0">
                  <a:solidFill>
                    <a:schemeClr val="bg1"/>
                  </a:solidFill>
                  <a:latin typeface="Clear Sans Light" panose="020B0303030202020304" pitchFamily="34" charset="0"/>
                  <a:cs typeface="Clear Sans Light" panose="020B0303030202020304" pitchFamily="34" charset="0"/>
                </a:rPr>
                <a:t>Até </a:t>
              </a:r>
              <a:r>
                <a:rPr lang="pt-BR" sz="3600" dirty="0" err="1">
                  <a:solidFill>
                    <a:schemeClr val="bg1"/>
                  </a:solidFill>
                  <a:latin typeface="Clear Sans Light" panose="020B0303030202020304" pitchFamily="34" charset="0"/>
                  <a:cs typeface="Clear Sans Light" panose="020B0303030202020304" pitchFamily="34" charset="0"/>
                </a:rPr>
                <a:t>R</a:t>
              </a:r>
              <a:r>
                <a:rPr lang="pt-BR" sz="3600" dirty="0">
                  <a:solidFill>
                    <a:schemeClr val="bg1"/>
                  </a:solidFill>
                  <a:latin typeface="Clear Sans Light" panose="020B0303030202020304" pitchFamily="34" charset="0"/>
                  <a:cs typeface="Clear Sans Light" panose="020B0303030202020304" pitchFamily="34" charset="0"/>
                </a:rPr>
                <a:t>$ 4,8 MM</a:t>
              </a:r>
            </a:p>
          </p:txBody>
        </p:sp>
        <p:pic>
          <p:nvPicPr>
            <p:cNvPr id="15" name="Picture 5">
              <a:extLst>
                <a:ext uri="{FF2B5EF4-FFF2-40B4-BE49-F238E27FC236}">
                  <a16:creationId xmlns:a16="http://schemas.microsoft.com/office/drawing/2014/main" id="{20102E8E-864B-E29A-A9E9-5C68002055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V="1">
              <a:off x="4761119" y="4591861"/>
              <a:ext cx="11330936" cy="45719"/>
            </a:xfrm>
            <a:prstGeom prst="rect">
              <a:avLst/>
            </a:prstGeom>
          </p:spPr>
        </p:pic>
        <p:pic>
          <p:nvPicPr>
            <p:cNvPr id="16" name="Picture 5">
              <a:extLst>
                <a:ext uri="{FF2B5EF4-FFF2-40B4-BE49-F238E27FC236}">
                  <a16:creationId xmlns:a16="http://schemas.microsoft.com/office/drawing/2014/main" id="{6154BF61-1DE1-D007-3989-B44421B90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V="1">
              <a:off x="4761119" y="5980016"/>
              <a:ext cx="11330936" cy="45719"/>
            </a:xfrm>
            <a:prstGeom prst="rect">
              <a:avLst/>
            </a:prstGeom>
          </p:spPr>
        </p:pic>
        <p:pic>
          <p:nvPicPr>
            <p:cNvPr id="17" name="Picture 5">
              <a:extLst>
                <a:ext uri="{FF2B5EF4-FFF2-40B4-BE49-F238E27FC236}">
                  <a16:creationId xmlns:a16="http://schemas.microsoft.com/office/drawing/2014/main" id="{8D0BAC8E-48E3-2811-E66B-ECBE9CA728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V="1">
              <a:off x="4761119" y="7331711"/>
              <a:ext cx="11330936" cy="45719"/>
            </a:xfrm>
            <a:prstGeom prst="rect">
              <a:avLst/>
            </a:prstGeom>
          </p:spPr>
        </p:pic>
        <p:pic>
          <p:nvPicPr>
            <p:cNvPr id="18" name="Picture 5">
              <a:extLst>
                <a:ext uri="{FF2B5EF4-FFF2-40B4-BE49-F238E27FC236}">
                  <a16:creationId xmlns:a16="http://schemas.microsoft.com/office/drawing/2014/main" id="{8066C62D-75ED-C623-E08A-802910CA4E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V="1">
              <a:off x="4747264" y="8583052"/>
              <a:ext cx="11330936" cy="45719"/>
            </a:xfrm>
            <a:prstGeom prst="rect">
              <a:avLst/>
            </a:prstGeom>
          </p:spPr>
        </p:pic>
        <p:sp>
          <p:nvSpPr>
            <p:cNvPr id="19" name="TextBox 8">
              <a:extLst>
                <a:ext uri="{FF2B5EF4-FFF2-40B4-BE49-F238E27FC236}">
                  <a16:creationId xmlns:a16="http://schemas.microsoft.com/office/drawing/2014/main" id="{6E08D90D-0464-3806-A5B7-FAC2412F7F84}"/>
                </a:ext>
              </a:extLst>
            </p:cNvPr>
            <p:cNvSpPr txBox="1"/>
            <p:nvPr/>
          </p:nvSpPr>
          <p:spPr>
            <a:xfrm>
              <a:off x="5422973" y="2127304"/>
              <a:ext cx="1990274" cy="50917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780"/>
                </a:lnSpc>
              </a:pPr>
              <a:r>
                <a:rPr lang="pt-BR" sz="3600" b="1" dirty="0">
                  <a:latin typeface="Clear Sans Light" panose="020B0303030202020304" pitchFamily="34" charset="0"/>
                  <a:cs typeface="Clear Sans Light" panose="020B0303030202020304" pitchFamily="34" charset="0"/>
                </a:rPr>
                <a:t>COMPLETAS</a:t>
              </a:r>
            </a:p>
          </p:txBody>
        </p:sp>
        <p:sp>
          <p:nvSpPr>
            <p:cNvPr id="20" name="TextBox 8">
              <a:extLst>
                <a:ext uri="{FF2B5EF4-FFF2-40B4-BE49-F238E27FC236}">
                  <a16:creationId xmlns:a16="http://schemas.microsoft.com/office/drawing/2014/main" id="{B46BEC3B-B1DB-FFA6-5FA3-345C8F8BE96A}"/>
                </a:ext>
              </a:extLst>
            </p:cNvPr>
            <p:cNvSpPr txBox="1"/>
            <p:nvPr/>
          </p:nvSpPr>
          <p:spPr>
            <a:xfrm>
              <a:off x="7413247" y="1848764"/>
              <a:ext cx="1738799" cy="15273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780"/>
                </a:lnSpc>
              </a:pPr>
              <a:r>
                <a:rPr lang="pt-BR" sz="3600" b="1" dirty="0">
                  <a:latin typeface="Clear Sans Light" panose="020B0303030202020304" pitchFamily="34" charset="0"/>
                  <a:cs typeface="Clear Sans Light" panose="020B0303030202020304" pitchFamily="34" charset="0"/>
                </a:rPr>
                <a:t>NBC TG 1000</a:t>
              </a:r>
            </a:p>
            <a:p>
              <a:pPr algn="ctr">
                <a:lnSpc>
                  <a:spcPts val="3780"/>
                </a:lnSpc>
              </a:pPr>
              <a:r>
                <a:rPr lang="pt-BR" sz="3600" b="1" dirty="0">
                  <a:latin typeface="Clear Sans Light" panose="020B0303030202020304" pitchFamily="34" charset="0"/>
                  <a:cs typeface="Clear Sans Light" panose="020B0303030202020304" pitchFamily="34" charset="0"/>
                </a:rPr>
                <a:t>PME</a:t>
              </a:r>
            </a:p>
          </p:txBody>
        </p:sp>
        <p:sp>
          <p:nvSpPr>
            <p:cNvPr id="21" name="TextBox 8">
              <a:extLst>
                <a:ext uri="{FF2B5EF4-FFF2-40B4-BE49-F238E27FC236}">
                  <a16:creationId xmlns:a16="http://schemas.microsoft.com/office/drawing/2014/main" id="{0D4E5ED7-2EDC-4DA4-EE5E-14EC5E90EE6A}"/>
                </a:ext>
              </a:extLst>
            </p:cNvPr>
            <p:cNvSpPr txBox="1"/>
            <p:nvPr/>
          </p:nvSpPr>
          <p:spPr>
            <a:xfrm>
              <a:off x="11264253" y="2146596"/>
              <a:ext cx="2582272" cy="101828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780"/>
                </a:lnSpc>
              </a:pPr>
              <a:r>
                <a:rPr lang="pt-BR" sz="3600" b="1" dirty="0">
                  <a:latin typeface="Clear Sans Light" panose="020B0303030202020304" pitchFamily="34" charset="0"/>
                  <a:cs typeface="Clear Sans Light" panose="020B0303030202020304" pitchFamily="34" charset="0"/>
                </a:rPr>
                <a:t>NBC TG 1002</a:t>
              </a:r>
            </a:p>
            <a:p>
              <a:pPr>
                <a:lnSpc>
                  <a:spcPts val="3780"/>
                </a:lnSpc>
              </a:pPr>
              <a:r>
                <a:rPr lang="pt-BR" sz="3600" b="1" dirty="0">
                  <a:latin typeface="Clear Sans Light" panose="020B0303030202020304" pitchFamily="34" charset="0"/>
                  <a:cs typeface="Clear Sans Light" panose="020B0303030202020304" pitchFamily="34" charset="0"/>
                </a:rPr>
                <a:t>Microentidades</a:t>
              </a:r>
            </a:p>
          </p:txBody>
        </p:sp>
        <p:sp>
          <p:nvSpPr>
            <p:cNvPr id="22" name="TextBox 8">
              <a:extLst>
                <a:ext uri="{FF2B5EF4-FFF2-40B4-BE49-F238E27FC236}">
                  <a16:creationId xmlns:a16="http://schemas.microsoft.com/office/drawing/2014/main" id="{0680463C-D183-D773-E001-297A17EE79EB}"/>
                </a:ext>
              </a:extLst>
            </p:cNvPr>
            <p:cNvSpPr txBox="1"/>
            <p:nvPr/>
          </p:nvSpPr>
          <p:spPr>
            <a:xfrm>
              <a:off x="9018152" y="1789004"/>
              <a:ext cx="2221923" cy="15273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>
                <a:lnSpc>
                  <a:spcPts val="3780"/>
                </a:lnSpc>
              </a:pPr>
              <a:r>
                <a:rPr lang="pt-BR" sz="3600" b="1" dirty="0">
                  <a:latin typeface="Clear Sans Light" panose="020B0303030202020304" pitchFamily="34" charset="0"/>
                  <a:cs typeface="Clear Sans Light" panose="020B0303030202020304" pitchFamily="34" charset="0"/>
                </a:rPr>
                <a:t>NBC TG 1001</a:t>
              </a:r>
            </a:p>
            <a:p>
              <a:pPr>
                <a:lnSpc>
                  <a:spcPts val="3780"/>
                </a:lnSpc>
              </a:pPr>
              <a:r>
                <a:rPr lang="pt-BR" sz="3600" b="1" dirty="0">
                  <a:latin typeface="Clear Sans Light" panose="020B0303030202020304" pitchFamily="34" charset="0"/>
                  <a:cs typeface="Clear Sans Light" panose="020B0303030202020304" pitchFamily="34" charset="0"/>
                </a:rPr>
                <a:t>Pequenas Emp.</a:t>
              </a:r>
            </a:p>
          </p:txBody>
        </p:sp>
        <p:sp>
          <p:nvSpPr>
            <p:cNvPr id="23" name="TextBox 8">
              <a:extLst>
                <a:ext uri="{FF2B5EF4-FFF2-40B4-BE49-F238E27FC236}">
                  <a16:creationId xmlns:a16="http://schemas.microsoft.com/office/drawing/2014/main" id="{EFEB9E83-B19A-FEA3-B8F3-636C7F3015D2}"/>
                </a:ext>
              </a:extLst>
            </p:cNvPr>
            <p:cNvSpPr txBox="1"/>
            <p:nvPr/>
          </p:nvSpPr>
          <p:spPr>
            <a:xfrm>
              <a:off x="13912585" y="1816987"/>
              <a:ext cx="2083910" cy="152739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3780"/>
                </a:lnSpc>
              </a:pPr>
              <a:r>
                <a:rPr lang="pt-BR" sz="3600" dirty="0">
                  <a:latin typeface="Aileron Regular"/>
                </a:rPr>
                <a:t>ITG 1000 Micro e EPP- Revogada</a:t>
              </a:r>
            </a:p>
          </p:txBody>
        </p:sp>
        <p:grpSp>
          <p:nvGrpSpPr>
            <p:cNvPr id="24" name="Group 6">
              <a:extLst>
                <a:ext uri="{FF2B5EF4-FFF2-40B4-BE49-F238E27FC236}">
                  <a16:creationId xmlns:a16="http://schemas.microsoft.com/office/drawing/2014/main" id="{9AAFF5D2-6E0A-14EF-4E7B-9743BD66E692}"/>
                </a:ext>
              </a:extLst>
            </p:cNvPr>
            <p:cNvGrpSpPr/>
            <p:nvPr/>
          </p:nvGrpSpPr>
          <p:grpSpPr>
            <a:xfrm>
              <a:off x="6059418" y="3683504"/>
              <a:ext cx="474810" cy="487733"/>
              <a:chOff x="-9066901" y="-835912"/>
              <a:chExt cx="2287436" cy="2313256"/>
            </a:xfrm>
            <a:solidFill>
              <a:srgbClr val="00EE00"/>
            </a:solidFill>
          </p:grpSpPr>
          <p:sp>
            <p:nvSpPr>
              <p:cNvPr id="45" name="Freeform 7">
                <a:extLst>
                  <a:ext uri="{FF2B5EF4-FFF2-40B4-BE49-F238E27FC236}">
                    <a16:creationId xmlns:a16="http://schemas.microsoft.com/office/drawing/2014/main" id="{1479BB53-39B2-0A4F-D7CD-98AD30B31F6A}"/>
                  </a:ext>
                </a:extLst>
              </p:cNvPr>
              <p:cNvSpPr/>
              <p:nvPr/>
            </p:nvSpPr>
            <p:spPr>
              <a:xfrm>
                <a:off x="-9066901" y="-835912"/>
                <a:ext cx="2287436" cy="2313256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  <a:ln>
                <a:solidFill>
                  <a:srgbClr val="00EE00"/>
                </a:solidFill>
              </a:ln>
            </p:spPr>
            <p:txBody>
              <a:bodyPr/>
              <a:lstStyle/>
              <a:p>
                <a:endParaRPr lang="pt-BR" sz="2700" dirty="0"/>
              </a:p>
            </p:txBody>
          </p:sp>
        </p:grpSp>
        <p:grpSp>
          <p:nvGrpSpPr>
            <p:cNvPr id="25" name="Group 6">
              <a:extLst>
                <a:ext uri="{FF2B5EF4-FFF2-40B4-BE49-F238E27FC236}">
                  <a16:creationId xmlns:a16="http://schemas.microsoft.com/office/drawing/2014/main" id="{CFBBE281-DFF7-370C-302A-86D447A36AAF}"/>
                </a:ext>
              </a:extLst>
            </p:cNvPr>
            <p:cNvGrpSpPr/>
            <p:nvPr/>
          </p:nvGrpSpPr>
          <p:grpSpPr>
            <a:xfrm>
              <a:off x="6030873" y="5138984"/>
              <a:ext cx="474810" cy="487733"/>
              <a:chOff x="-9066901" y="-835912"/>
              <a:chExt cx="2287436" cy="2313256"/>
            </a:xfrm>
            <a:solidFill>
              <a:srgbClr val="00EE00"/>
            </a:solidFill>
          </p:grpSpPr>
          <p:sp>
            <p:nvSpPr>
              <p:cNvPr id="44" name="Freeform 7">
                <a:extLst>
                  <a:ext uri="{FF2B5EF4-FFF2-40B4-BE49-F238E27FC236}">
                    <a16:creationId xmlns:a16="http://schemas.microsoft.com/office/drawing/2014/main" id="{3243328D-7DF7-BE9D-8B8E-1742DBBCC34F}"/>
                  </a:ext>
                </a:extLst>
              </p:cNvPr>
              <p:cNvSpPr/>
              <p:nvPr/>
            </p:nvSpPr>
            <p:spPr>
              <a:xfrm>
                <a:off x="-9066901" y="-835912"/>
                <a:ext cx="2287436" cy="2313256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  <a:ln>
                <a:solidFill>
                  <a:srgbClr val="00EE00"/>
                </a:solidFill>
              </a:ln>
            </p:spPr>
            <p:txBody>
              <a:bodyPr/>
              <a:lstStyle/>
              <a:p>
                <a:endParaRPr lang="pt-BR" sz="2700" dirty="0"/>
              </a:p>
            </p:txBody>
          </p:sp>
        </p:grpSp>
        <p:grpSp>
          <p:nvGrpSpPr>
            <p:cNvPr id="26" name="Group 6">
              <a:extLst>
                <a:ext uri="{FF2B5EF4-FFF2-40B4-BE49-F238E27FC236}">
                  <a16:creationId xmlns:a16="http://schemas.microsoft.com/office/drawing/2014/main" id="{C02794F9-6C1E-7D50-1FD6-36CB80EA2B1B}"/>
                </a:ext>
              </a:extLst>
            </p:cNvPr>
            <p:cNvGrpSpPr/>
            <p:nvPr/>
          </p:nvGrpSpPr>
          <p:grpSpPr>
            <a:xfrm>
              <a:off x="6065441" y="6438725"/>
              <a:ext cx="474810" cy="487733"/>
              <a:chOff x="-9066901" y="-835912"/>
              <a:chExt cx="2287436" cy="2313256"/>
            </a:xfrm>
            <a:solidFill>
              <a:srgbClr val="00EE00"/>
            </a:solidFill>
          </p:grpSpPr>
          <p:sp>
            <p:nvSpPr>
              <p:cNvPr id="43" name="Freeform 7">
                <a:extLst>
                  <a:ext uri="{FF2B5EF4-FFF2-40B4-BE49-F238E27FC236}">
                    <a16:creationId xmlns:a16="http://schemas.microsoft.com/office/drawing/2014/main" id="{06965A29-AD4F-8156-9677-0C1BA14D87DF}"/>
                  </a:ext>
                </a:extLst>
              </p:cNvPr>
              <p:cNvSpPr/>
              <p:nvPr/>
            </p:nvSpPr>
            <p:spPr>
              <a:xfrm>
                <a:off x="-9066901" y="-835912"/>
                <a:ext cx="2287436" cy="2313256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  <a:ln>
                <a:solidFill>
                  <a:srgbClr val="00EE00"/>
                </a:solidFill>
              </a:ln>
            </p:spPr>
            <p:txBody>
              <a:bodyPr/>
              <a:lstStyle/>
              <a:p>
                <a:endParaRPr lang="pt-BR" sz="2700" dirty="0"/>
              </a:p>
            </p:txBody>
          </p:sp>
        </p:grpSp>
        <p:grpSp>
          <p:nvGrpSpPr>
            <p:cNvPr id="27" name="Group 6">
              <a:extLst>
                <a:ext uri="{FF2B5EF4-FFF2-40B4-BE49-F238E27FC236}">
                  <a16:creationId xmlns:a16="http://schemas.microsoft.com/office/drawing/2014/main" id="{895DFBF7-97EE-415B-F017-A699DDA99E63}"/>
                </a:ext>
              </a:extLst>
            </p:cNvPr>
            <p:cNvGrpSpPr/>
            <p:nvPr/>
          </p:nvGrpSpPr>
          <p:grpSpPr>
            <a:xfrm>
              <a:off x="6030873" y="7684737"/>
              <a:ext cx="474810" cy="487733"/>
              <a:chOff x="-9066901" y="-835912"/>
              <a:chExt cx="2287436" cy="2313256"/>
            </a:xfrm>
            <a:solidFill>
              <a:srgbClr val="00EE00"/>
            </a:solidFill>
          </p:grpSpPr>
          <p:sp>
            <p:nvSpPr>
              <p:cNvPr id="42" name="Freeform 7">
                <a:extLst>
                  <a:ext uri="{FF2B5EF4-FFF2-40B4-BE49-F238E27FC236}">
                    <a16:creationId xmlns:a16="http://schemas.microsoft.com/office/drawing/2014/main" id="{16F4A39D-D889-288C-56EE-D7E68D729400}"/>
                  </a:ext>
                </a:extLst>
              </p:cNvPr>
              <p:cNvSpPr/>
              <p:nvPr/>
            </p:nvSpPr>
            <p:spPr>
              <a:xfrm>
                <a:off x="-9066901" y="-835912"/>
                <a:ext cx="2287436" cy="2313256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  <a:ln>
                <a:solidFill>
                  <a:srgbClr val="00EE00"/>
                </a:solidFill>
              </a:ln>
            </p:spPr>
            <p:txBody>
              <a:bodyPr/>
              <a:lstStyle/>
              <a:p>
                <a:endParaRPr lang="pt-BR" sz="2700" dirty="0"/>
              </a:p>
            </p:txBody>
          </p:sp>
        </p:grpSp>
        <p:grpSp>
          <p:nvGrpSpPr>
            <p:cNvPr id="28" name="Group 6">
              <a:extLst>
                <a:ext uri="{FF2B5EF4-FFF2-40B4-BE49-F238E27FC236}">
                  <a16:creationId xmlns:a16="http://schemas.microsoft.com/office/drawing/2014/main" id="{F950C376-4B32-9128-9F2E-E0FF5A93B84D}"/>
                </a:ext>
              </a:extLst>
            </p:cNvPr>
            <p:cNvGrpSpPr/>
            <p:nvPr/>
          </p:nvGrpSpPr>
          <p:grpSpPr>
            <a:xfrm>
              <a:off x="8059590" y="5159589"/>
              <a:ext cx="474810" cy="487733"/>
              <a:chOff x="-9066901" y="-835912"/>
              <a:chExt cx="2287436" cy="2313256"/>
            </a:xfrm>
            <a:solidFill>
              <a:srgbClr val="00EE00"/>
            </a:solidFill>
          </p:grpSpPr>
          <p:sp>
            <p:nvSpPr>
              <p:cNvPr id="41" name="Freeform 7">
                <a:extLst>
                  <a:ext uri="{FF2B5EF4-FFF2-40B4-BE49-F238E27FC236}">
                    <a16:creationId xmlns:a16="http://schemas.microsoft.com/office/drawing/2014/main" id="{9C37DD37-AAEE-3798-8E99-8FC310E6C898}"/>
                  </a:ext>
                </a:extLst>
              </p:cNvPr>
              <p:cNvSpPr/>
              <p:nvPr/>
            </p:nvSpPr>
            <p:spPr>
              <a:xfrm>
                <a:off x="-9066901" y="-835912"/>
                <a:ext cx="2287436" cy="2313256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  <a:ln>
                <a:solidFill>
                  <a:srgbClr val="00EE00"/>
                </a:solidFill>
              </a:ln>
            </p:spPr>
            <p:txBody>
              <a:bodyPr/>
              <a:lstStyle/>
              <a:p>
                <a:endParaRPr lang="pt-BR" sz="2700" dirty="0"/>
              </a:p>
            </p:txBody>
          </p:sp>
        </p:grpSp>
        <p:grpSp>
          <p:nvGrpSpPr>
            <p:cNvPr id="29" name="Group 6">
              <a:extLst>
                <a:ext uri="{FF2B5EF4-FFF2-40B4-BE49-F238E27FC236}">
                  <a16:creationId xmlns:a16="http://schemas.microsoft.com/office/drawing/2014/main" id="{AAE01629-988D-AC0E-F04D-2BDF140DFEA4}"/>
                </a:ext>
              </a:extLst>
            </p:cNvPr>
            <p:cNvGrpSpPr/>
            <p:nvPr/>
          </p:nvGrpSpPr>
          <p:grpSpPr>
            <a:xfrm>
              <a:off x="8059590" y="6404325"/>
              <a:ext cx="474810" cy="487733"/>
              <a:chOff x="-9066901" y="-835912"/>
              <a:chExt cx="2287436" cy="2313256"/>
            </a:xfrm>
            <a:solidFill>
              <a:srgbClr val="00EE00"/>
            </a:solidFill>
          </p:grpSpPr>
          <p:sp>
            <p:nvSpPr>
              <p:cNvPr id="40" name="Freeform 7">
                <a:extLst>
                  <a:ext uri="{FF2B5EF4-FFF2-40B4-BE49-F238E27FC236}">
                    <a16:creationId xmlns:a16="http://schemas.microsoft.com/office/drawing/2014/main" id="{1373D349-EB6F-5B0C-29C3-7B3576D9B6EE}"/>
                  </a:ext>
                </a:extLst>
              </p:cNvPr>
              <p:cNvSpPr/>
              <p:nvPr/>
            </p:nvSpPr>
            <p:spPr>
              <a:xfrm>
                <a:off x="-9066901" y="-835912"/>
                <a:ext cx="2287436" cy="2313256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  <a:ln>
                <a:solidFill>
                  <a:srgbClr val="00EE00"/>
                </a:solidFill>
              </a:ln>
            </p:spPr>
            <p:txBody>
              <a:bodyPr/>
              <a:lstStyle/>
              <a:p>
                <a:endParaRPr lang="pt-BR" sz="2700" dirty="0"/>
              </a:p>
            </p:txBody>
          </p:sp>
        </p:grpSp>
        <p:grpSp>
          <p:nvGrpSpPr>
            <p:cNvPr id="30" name="Group 6">
              <a:extLst>
                <a:ext uri="{FF2B5EF4-FFF2-40B4-BE49-F238E27FC236}">
                  <a16:creationId xmlns:a16="http://schemas.microsoft.com/office/drawing/2014/main" id="{8C98E06D-4EEE-C409-967F-A894D1E2106B}"/>
                </a:ext>
              </a:extLst>
            </p:cNvPr>
            <p:cNvGrpSpPr/>
            <p:nvPr/>
          </p:nvGrpSpPr>
          <p:grpSpPr>
            <a:xfrm>
              <a:off x="8059590" y="7687571"/>
              <a:ext cx="474810" cy="487733"/>
              <a:chOff x="-9066901" y="-835912"/>
              <a:chExt cx="2287436" cy="2313256"/>
            </a:xfrm>
            <a:solidFill>
              <a:srgbClr val="00EE00"/>
            </a:solidFill>
          </p:grpSpPr>
          <p:sp>
            <p:nvSpPr>
              <p:cNvPr id="39" name="Freeform 7">
                <a:extLst>
                  <a:ext uri="{FF2B5EF4-FFF2-40B4-BE49-F238E27FC236}">
                    <a16:creationId xmlns:a16="http://schemas.microsoft.com/office/drawing/2014/main" id="{595953AF-0858-3165-D95B-24D2FD96C232}"/>
                  </a:ext>
                </a:extLst>
              </p:cNvPr>
              <p:cNvSpPr/>
              <p:nvPr/>
            </p:nvSpPr>
            <p:spPr>
              <a:xfrm>
                <a:off x="-9066901" y="-835912"/>
                <a:ext cx="2287436" cy="2313256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  <a:ln>
                <a:solidFill>
                  <a:srgbClr val="00EE00"/>
                </a:solidFill>
              </a:ln>
            </p:spPr>
            <p:txBody>
              <a:bodyPr/>
              <a:lstStyle/>
              <a:p>
                <a:endParaRPr lang="pt-BR" sz="2700" dirty="0"/>
              </a:p>
            </p:txBody>
          </p:sp>
        </p:grpSp>
        <p:grpSp>
          <p:nvGrpSpPr>
            <p:cNvPr id="31" name="Group 6">
              <a:extLst>
                <a:ext uri="{FF2B5EF4-FFF2-40B4-BE49-F238E27FC236}">
                  <a16:creationId xmlns:a16="http://schemas.microsoft.com/office/drawing/2014/main" id="{085F6FDE-73D2-A559-F397-E8C512B2DC3F}"/>
                </a:ext>
              </a:extLst>
            </p:cNvPr>
            <p:cNvGrpSpPr/>
            <p:nvPr/>
          </p:nvGrpSpPr>
          <p:grpSpPr>
            <a:xfrm>
              <a:off x="10287000" y="6438725"/>
              <a:ext cx="474810" cy="487733"/>
              <a:chOff x="-9066901" y="-835912"/>
              <a:chExt cx="2287436" cy="2313256"/>
            </a:xfrm>
            <a:solidFill>
              <a:srgbClr val="00EE00"/>
            </a:solidFill>
          </p:grpSpPr>
          <p:sp>
            <p:nvSpPr>
              <p:cNvPr id="38" name="Freeform 7">
                <a:extLst>
                  <a:ext uri="{FF2B5EF4-FFF2-40B4-BE49-F238E27FC236}">
                    <a16:creationId xmlns:a16="http://schemas.microsoft.com/office/drawing/2014/main" id="{BBEFAA6B-A5A2-4D60-10C0-62EEF510922E}"/>
                  </a:ext>
                </a:extLst>
              </p:cNvPr>
              <p:cNvSpPr/>
              <p:nvPr/>
            </p:nvSpPr>
            <p:spPr>
              <a:xfrm>
                <a:off x="-9066901" y="-835912"/>
                <a:ext cx="2287436" cy="2313256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  <a:ln>
                <a:solidFill>
                  <a:srgbClr val="00EE00"/>
                </a:solidFill>
              </a:ln>
            </p:spPr>
            <p:txBody>
              <a:bodyPr/>
              <a:lstStyle/>
              <a:p>
                <a:endParaRPr lang="pt-BR" sz="2700" dirty="0"/>
              </a:p>
            </p:txBody>
          </p:sp>
        </p:grpSp>
        <p:grpSp>
          <p:nvGrpSpPr>
            <p:cNvPr id="32" name="Group 6">
              <a:extLst>
                <a:ext uri="{FF2B5EF4-FFF2-40B4-BE49-F238E27FC236}">
                  <a16:creationId xmlns:a16="http://schemas.microsoft.com/office/drawing/2014/main" id="{2472B22B-E7A0-65D4-1C22-2A19FF889619}"/>
                </a:ext>
              </a:extLst>
            </p:cNvPr>
            <p:cNvGrpSpPr/>
            <p:nvPr/>
          </p:nvGrpSpPr>
          <p:grpSpPr>
            <a:xfrm>
              <a:off x="10287000" y="7687570"/>
              <a:ext cx="474810" cy="487733"/>
              <a:chOff x="-9066901" y="-835912"/>
              <a:chExt cx="2287436" cy="2313256"/>
            </a:xfrm>
            <a:solidFill>
              <a:srgbClr val="00EE00"/>
            </a:solidFill>
          </p:grpSpPr>
          <p:sp>
            <p:nvSpPr>
              <p:cNvPr id="37" name="Freeform 7">
                <a:extLst>
                  <a:ext uri="{FF2B5EF4-FFF2-40B4-BE49-F238E27FC236}">
                    <a16:creationId xmlns:a16="http://schemas.microsoft.com/office/drawing/2014/main" id="{1D5907CC-128D-DE2F-D001-3B967913D3AD}"/>
                  </a:ext>
                </a:extLst>
              </p:cNvPr>
              <p:cNvSpPr/>
              <p:nvPr/>
            </p:nvSpPr>
            <p:spPr>
              <a:xfrm>
                <a:off x="-9066901" y="-835912"/>
                <a:ext cx="2287436" cy="2313256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  <a:ln>
                <a:solidFill>
                  <a:srgbClr val="00EE00"/>
                </a:solidFill>
              </a:ln>
            </p:spPr>
            <p:txBody>
              <a:bodyPr/>
              <a:lstStyle/>
              <a:p>
                <a:endParaRPr lang="pt-BR" sz="2700" dirty="0"/>
              </a:p>
            </p:txBody>
          </p:sp>
        </p:grpSp>
        <p:grpSp>
          <p:nvGrpSpPr>
            <p:cNvPr id="33" name="Group 6">
              <a:extLst>
                <a:ext uri="{FF2B5EF4-FFF2-40B4-BE49-F238E27FC236}">
                  <a16:creationId xmlns:a16="http://schemas.microsoft.com/office/drawing/2014/main" id="{9C014275-B9CD-F9E8-0BD2-3BB6D36F6621}"/>
                </a:ext>
              </a:extLst>
            </p:cNvPr>
            <p:cNvGrpSpPr/>
            <p:nvPr/>
          </p:nvGrpSpPr>
          <p:grpSpPr>
            <a:xfrm>
              <a:off x="12555389" y="7746494"/>
              <a:ext cx="474810" cy="487733"/>
              <a:chOff x="-7598506" y="-835912"/>
              <a:chExt cx="2287436" cy="2313256"/>
            </a:xfrm>
            <a:solidFill>
              <a:srgbClr val="00EE00"/>
            </a:solidFill>
          </p:grpSpPr>
          <p:sp>
            <p:nvSpPr>
              <p:cNvPr id="36" name="Freeform 7">
                <a:extLst>
                  <a:ext uri="{FF2B5EF4-FFF2-40B4-BE49-F238E27FC236}">
                    <a16:creationId xmlns:a16="http://schemas.microsoft.com/office/drawing/2014/main" id="{91E8F55A-D63D-B85E-909F-2123F5D7B52D}"/>
                  </a:ext>
                </a:extLst>
              </p:cNvPr>
              <p:cNvSpPr/>
              <p:nvPr/>
            </p:nvSpPr>
            <p:spPr>
              <a:xfrm>
                <a:off x="-7598506" y="-835912"/>
                <a:ext cx="2287436" cy="2313256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  <a:ln>
                <a:solidFill>
                  <a:srgbClr val="00EE00"/>
                </a:solidFill>
              </a:ln>
            </p:spPr>
            <p:txBody>
              <a:bodyPr/>
              <a:lstStyle/>
              <a:p>
                <a:endParaRPr lang="pt-BR" sz="2700" dirty="0"/>
              </a:p>
            </p:txBody>
          </p:sp>
        </p:grpSp>
        <p:grpSp>
          <p:nvGrpSpPr>
            <p:cNvPr id="34" name="Group 6">
              <a:extLst>
                <a:ext uri="{FF2B5EF4-FFF2-40B4-BE49-F238E27FC236}">
                  <a16:creationId xmlns:a16="http://schemas.microsoft.com/office/drawing/2014/main" id="{224E6EA5-2653-7148-28F4-2658F9C2A81E}"/>
                </a:ext>
              </a:extLst>
            </p:cNvPr>
            <p:cNvGrpSpPr/>
            <p:nvPr/>
          </p:nvGrpSpPr>
          <p:grpSpPr>
            <a:xfrm>
              <a:off x="14765189" y="7746176"/>
              <a:ext cx="474810" cy="487733"/>
              <a:chOff x="-7683344" y="-835912"/>
              <a:chExt cx="2287436" cy="2313256"/>
            </a:xfrm>
            <a:solidFill>
              <a:srgbClr val="00EE00"/>
            </a:solidFill>
          </p:grpSpPr>
          <p:sp>
            <p:nvSpPr>
              <p:cNvPr id="35" name="Freeform 7">
                <a:extLst>
                  <a:ext uri="{FF2B5EF4-FFF2-40B4-BE49-F238E27FC236}">
                    <a16:creationId xmlns:a16="http://schemas.microsoft.com/office/drawing/2014/main" id="{930A960C-0DD7-29F2-4A88-1BAE473AAC93}"/>
                  </a:ext>
                </a:extLst>
              </p:cNvPr>
              <p:cNvSpPr/>
              <p:nvPr/>
            </p:nvSpPr>
            <p:spPr>
              <a:xfrm>
                <a:off x="-7683344" y="-835912"/>
                <a:ext cx="2287436" cy="2313256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grpFill/>
              <a:ln>
                <a:solidFill>
                  <a:srgbClr val="00EE00"/>
                </a:solidFill>
              </a:ln>
            </p:spPr>
            <p:txBody>
              <a:bodyPr/>
              <a:lstStyle/>
              <a:p>
                <a:endParaRPr lang="pt-BR" sz="27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323979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539</TotalTime>
  <Words>1929</Words>
  <Application>Microsoft Macintosh PowerPoint</Application>
  <PresentationFormat>Personalizar</PresentationFormat>
  <Paragraphs>386</Paragraphs>
  <Slides>39</Slides>
  <Notes>2</Notes>
  <HiddenSlides>0</HiddenSlides>
  <MMClips>0</MMClips>
  <ScaleCrop>false</ScaleCrop>
  <HeadingPairs>
    <vt:vector size="6" baseType="variant">
      <vt:variant>
        <vt:lpstr>Fontes usadas</vt:lpstr>
      </vt:variant>
      <vt:variant>
        <vt:i4>15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39</vt:i4>
      </vt:variant>
    </vt:vector>
  </HeadingPairs>
  <TitlesOfParts>
    <vt:vector size="55" baseType="lpstr">
      <vt:lpstr>Aileron Regular</vt:lpstr>
      <vt:lpstr>Aptos</vt:lpstr>
      <vt:lpstr>Arial</vt:lpstr>
      <vt:lpstr>Arimo</vt:lpstr>
      <vt:lpstr>Calibri</vt:lpstr>
      <vt:lpstr>Clear Sans Light</vt:lpstr>
      <vt:lpstr>Clear Sans Thin</vt:lpstr>
      <vt:lpstr>DM Sans</vt:lpstr>
      <vt:lpstr>DM Sans Bold</vt:lpstr>
      <vt:lpstr>Inter</vt:lpstr>
      <vt:lpstr>Roboto</vt:lpstr>
      <vt:lpstr>Telegraf</vt:lpstr>
      <vt:lpstr>Telegraf Bold</vt:lpstr>
      <vt:lpstr>Trebuchet MS</vt:lpstr>
      <vt:lpstr>Wingdings</vt:lpstr>
      <vt:lpstr>Office Theme</vt:lpstr>
      <vt:lpstr>Palestra NBCTG 1000,1001 e 1002   Divergências e Pontos de Atenção  </vt:lpstr>
      <vt:lpstr>Apresentação do PowerPoint</vt:lpstr>
      <vt:lpstr>Apresentação do PowerPoint</vt:lpstr>
      <vt:lpstr>CONTEÚDO </vt:lpstr>
      <vt:lpstr>NORMAS CONTÁBEIS ATUAIS </vt:lpstr>
      <vt:lpstr>NORMAS CONTÁBEIS ATUAIS </vt:lpstr>
      <vt:lpstr>NORMAS CONTÁBEIS ATUAIS </vt:lpstr>
      <vt:lpstr>NORMAS CONTÁBEIS ATUAIS </vt:lpstr>
      <vt:lpstr>Micro e Pequenas somam 99% das empresas brasileiras</vt:lpstr>
      <vt:lpstr>NORMAS CONTÁBEIS ATUAIS Demonstrações contábeis  O que muda?  </vt:lpstr>
      <vt:lpstr>Apresentação do PowerPoint</vt:lpstr>
      <vt:lpstr>Principais Mudanças nas políticas contábeis - MICROENTIDADES – NBC TG 1002</vt:lpstr>
      <vt:lpstr>Principais Mudanças nas políticas contábeis - MICROENTIDADES – NBC TG 1002</vt:lpstr>
      <vt:lpstr>Principais Mudanças nas políticas contábeis– NBC TG 1001</vt:lpstr>
      <vt:lpstr>IMPORTANTE</vt:lpstr>
      <vt:lpstr>IMPORTANTE</vt:lpstr>
      <vt:lpstr>PROCEDIMENTOS DO CFC PARA ELABORACAO DAS NOVAS NORMAS</vt:lpstr>
      <vt:lpstr>PRINCIPAIS MUDANÇAS POR ITEM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NOTAS EXPLICATIVAS</vt:lpstr>
      <vt:lpstr>NOTAS EXPLICATIVAS – O QUE DEVE CONSTAR?</vt:lpstr>
      <vt:lpstr>NOTAS EXPLICATIVAS – O QUE DEVE CONSTAR?</vt:lpstr>
      <vt:lpstr>NOTAS EXPLICATIVAS – O QUE DEVE CONSTAR?</vt:lpstr>
      <vt:lpstr>NOTAS EXPLICATIVAS – O QUE DEVE CONSTAR?</vt:lpstr>
      <vt:lpstr>NOTAS EXPLICATIVAS – O QUE DEVE CONSTAR?</vt:lpstr>
      <vt:lpstr>NOTAS EXPLICATIVAS – O QUE DEVE CONSTAR?</vt:lpstr>
      <vt:lpstr>NOTAS EXPLICATIVAS – O QUE DEVE CONSTAR?</vt:lpstr>
      <vt:lpstr>NOTAS EXPLICATIVAS – O QUE DEVE CONSTAR?</vt:lpstr>
      <vt:lpstr>NOTAS EXPLICATIVAS – O QUE DEVE CONSTAR?</vt:lpstr>
      <vt:lpstr>É um prazer compartilhar os nossos valores e as nossas conquistas com  quem confia em nosso trabalho.  Obrigada a todos nossos alunos pela confiança de sempre! 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And White Minimalist Business Plan Presentation</dc:title>
  <dc:creator>KAHI SOLUÇÕES</dc:creator>
  <cp:keywords>DAF4urjRIl8,BAF0DTMV254</cp:keywords>
  <cp:lastModifiedBy>m68735</cp:lastModifiedBy>
  <cp:revision>23</cp:revision>
  <dcterms:created xsi:type="dcterms:W3CDTF">2024-02-27T16:52:01Z</dcterms:created>
  <dcterms:modified xsi:type="dcterms:W3CDTF">2024-03-25T14:15:30Z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2024-01-02T00:00:00Z</vt:filetime>
  </property>
  <property fmtid="{D5CDD505-2E9C-101B-9397-08002B2CF9AE}" pid="3" name="Creator">
    <vt:lpwstr>Canva</vt:lpwstr>
  </property>
  <property fmtid="{D5CDD505-2E9C-101B-9397-08002B2CF9AE}" pid="4" name="LastSaved">
    <vt:filetime>2024-02-27T00:00:00Z</vt:filetime>
  </property>
</Properties>
</file>