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75" r:id="rId3"/>
    <p:sldId id="277" r:id="rId4"/>
    <p:sldId id="278" r:id="rId5"/>
    <p:sldId id="279" r:id="rId6"/>
    <p:sldId id="280" r:id="rId7"/>
    <p:sldId id="281" r:id="rId8"/>
    <p:sldId id="26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8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68" r:id="rId46"/>
    <p:sldId id="269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N" initials="S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0" autoAdjust="0"/>
  </p:normalViewPr>
  <p:slideViewPr>
    <p:cSldViewPr>
      <p:cViewPr>
        <p:scale>
          <a:sx n="60" d="100"/>
          <a:sy n="60" d="100"/>
        </p:scale>
        <p:origin x="-143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7T10:54:17.499" idx="7">
    <p:pos x="3587" y="938"/>
    <p:text>“§ 1º Cada Ente da Federação divulgará, por meio do Poder Executivo, em meio 
eletrônico de acesso público e ao Tribunal de Contas ao qual esteja jurisdicionado, até 30 de 
junho de 2012, os Procedimentos Contábeis Patrimoniais e demais procedimentos adotados e o 
cronograma de ações a adotar até 2014, evidenciando os seguintes aspectos que seguem, em 
ordem cronológica por poder ou Órgão:
....................................................................................
§ 2º A critério do Tribunal de Contas, poderá ser estabelecida data anterior ou forma 
de envio diversa do que trata o parágrafo anterior. ”</p:text>
  </p:cm>
  <p:cm authorId="0" dt="2013-05-07T10:58:29.067" idx="8">
    <p:pos x="5503" y="3423"/>
    <p:text>Parte IV (PCASP) e VI (DCASP) adotadas até o final de 2014. Divulgar até 31/05 o cronograma de ações PCASP e DCASP. As contas de 2014, feita a consolidação em 2015 deverão ser feitas no novo padrão. Caso não, o tesouro não dará quitação à obrigação prevista na LRF par. 1 artigo 51.
Portaria 753 disse que as IPC seriam publicadas para auxiliar os entes da federação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7T10:50:44.507" idx="9">
    <p:pos x="10" y="10"/>
    <p:text>O usuário faz o relacionamento das contas no sistema (na tela de manutenção – preparativos para conversão do PCASP). Há sugestões, mas tem que validar, trabalho do contador. 
Verificar com os fornecedores a manutenção. Período para realizar. Ex: a partir de janeiro. O De-para tem que ser pra toda estrutura, independente de ter saldo. Momento para limpar contas que não tem utilidade.
Alguns sistemas fazem o procedimento com escrituração. Certificar a orientação do tribunal de contas. Alguns exigem e outros não se manifestam.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7T10:52:08.700" idx="10">
    <p:pos x="10" y="10"/>
    <p:text>Comportamento do contador (zona confortável) nem tudo será automatizado. Empenho de despesa reconhecida por competência. O sistema vai perguntar (campo) se já existia obrigação reconhecida. O operador (quem emite o empenho) não conhece esses termos, é trabalho do contador. Ex. folha, décimo terceiro, férias. Rotina de integração folha X contabilidade. 
Empenho de dívida (parcelamento de divida INSS) geralmente é feito pela contabilidade, o operador vai ter que ser treinado para dar a resposta pro sistema. 
Crise: emissor do empenho não é o contador. Quem é o responsável de fazer os empenhos todo mês de parcela das dividas (parcelamentos INSS, PASEP e etc) que já estão reconhecidos no passivo. Essas pessoas, quando o sistema estiver pronto, ele vai pergutar se o empenho é de uma obrigação reconhecida. Essa pessoa precisará ser capacitada pra dar a resposta ao sistema. Se não responder a pergunta certa, não vai baixar a obrigação, não vai pro processo de liquidação. 
Ficar claro que é no momento do empenho, não é depois.
Sistema: empenho da obrigação registrada por competência.
Comprar material de consumo, nem sempre vai para estoque, pode ser consumo imediato. A natureza da despesa não dá essa informação se ela vai pra estoque. Nesses casos, na liquidação. Algumas naturezas de despesas, que podem passar por estoque, ao fazer a liquidação o sistema pergunta se é pra consumo imediato (VPD) ou não (ativo).
ENFATIZAR A NECESSIDADE DE CAPACITAÇÃO DO SERVIDOR QUE IRÁ OPERAR O SISTEMA.
De para (vpds e despesa orçamentária)... tipificar a despesa orçamentária com os tipos de vpd possíveis. Abre para o operador as situações possíveis.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78D0B-D5CC-4420-ADEF-53003790EC48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622EB-D7C8-480E-8237-88454CB3CE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599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3556-4804-4288-94D8-60973B1C1614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CE408-105D-443B-87C3-E6221C5BB3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7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A65E11-51B3-46ED-B9C5-27E6097DCE3B}" type="slidenum">
              <a:rPr lang="pt-BR" smtClean="0"/>
              <a:pPr eaLnBrk="1" hangingPunct="1"/>
              <a:t>1</a:t>
            </a:fld>
            <a:endParaRPr lang="pt-B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6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1AFA74-0B1B-46A3-92B8-55775EAD380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1E9E1-B049-4A41-841B-D6ADA4791DAA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56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55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F3F2-2A15-4298-9B9E-E7229DF55857}" type="slidenum">
              <a:rPr lang="pt-BR" smtClean="0">
                <a:latin typeface="Arial" pitchFamily="34" charset="0"/>
              </a:rPr>
              <a:pPr/>
              <a:t>23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770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57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6F392-BA99-4915-A9D0-49EC2D6AAD28}" type="slidenum">
              <a:rPr lang="pt-BR" smtClean="0">
                <a:latin typeface="Arial" pitchFamily="34" charset="0"/>
              </a:rPr>
              <a:pPr/>
              <a:t>24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58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0D5BC-6F20-428F-A65D-76E955AEB9CE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6543C-2499-40C8-B1AE-113223660A7F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6543C-2499-40C8-B1AE-113223660A7F}" type="slidenum">
              <a:rPr lang="pt-BR" smtClean="0">
                <a:latin typeface="Arial" pitchFamily="34" charset="0"/>
              </a:rPr>
              <a:pPr/>
              <a:t>27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6543C-2499-40C8-B1AE-113223660A7F}" type="slidenum">
              <a:rPr lang="pt-BR" smtClean="0">
                <a:latin typeface="Arial" pitchFamily="34" charset="0"/>
              </a:rPr>
              <a:pPr/>
              <a:t>28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6543C-2499-40C8-B1AE-113223660A7F}" type="slidenum">
              <a:rPr lang="pt-BR" smtClean="0">
                <a:latin typeface="Arial" pitchFamily="34" charset="0"/>
              </a:rPr>
              <a:pPr/>
              <a:t>29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1AFA74-0B1B-46A3-92B8-55775EAD380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C01834-B2F7-4358-8CF6-38A237F0CB1A}" type="slidenum">
              <a:rPr lang="pt-BR" smtClean="0"/>
              <a:pPr eaLnBrk="1" hangingPunct="1"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6543C-2499-40C8-B1AE-113223660A7F}" type="slidenum">
              <a:rPr lang="pt-BR" smtClean="0">
                <a:latin typeface="Arial" pitchFamily="34" charset="0"/>
              </a:rPr>
              <a:pPr/>
              <a:t>32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1E9E1-B049-4A41-841B-D6ADA4791DAA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AB6669-3581-4253-8541-F77F4BBC5D9C}" type="slidenum">
              <a:rPr lang="pt-BR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34</a:t>
            </a:fld>
            <a:endParaRPr lang="pt-BR" smtClean="0">
              <a:latin typeface="Arial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1E9E1-B049-4A41-841B-D6ADA4791DAA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43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1DB1-E863-43A2-8198-15011CC5E344}" type="slidenum">
              <a:rPr lang="pt-BR" smtClean="0">
                <a:latin typeface="Arial" pitchFamily="34" charset="0"/>
              </a:rPr>
              <a:pPr/>
              <a:t>36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46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EE97E-6B4B-4A6E-8670-5E8D9261B643}" type="slidenum">
              <a:rPr lang="pt-BR" smtClean="0">
                <a:latin typeface="Arial" pitchFamily="34" charset="0"/>
              </a:rPr>
              <a:pPr/>
              <a:t>37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443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07AF1-0EFE-424F-8D69-EF6FE433AABB}" type="slidenum">
              <a:rPr lang="pt-BR" smtClean="0">
                <a:latin typeface="Arial" pitchFamily="34" charset="0"/>
              </a:rPr>
              <a:pPr/>
              <a:t>39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BE6BDFA-EA55-4BC1-8564-E1AE43F8632F}" type="slidenum">
              <a:rPr lang="pt-BR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40</a:t>
            </a:fld>
            <a:endParaRPr lang="pt-BR" smtClean="0">
              <a:latin typeface="Arial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848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37B9-5BDA-40DF-A87A-EF3F74975D76}" type="slidenum">
              <a:rPr lang="pt-BR" smtClean="0">
                <a:latin typeface="Arial" pitchFamily="34" charset="0"/>
              </a:rPr>
              <a:pPr/>
              <a:t>41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E408-105D-443B-87C3-E6221C5BB31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1E9E1-B049-4A41-841B-D6ADA4791DAA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Henrique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 tarde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transição para a nova contabilidade é delicado para as empresas de software em decorrência da plataforma de programação que foi realizado anteriormente. Todavia, estamos sugerindo dois caminhos: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 Fazer Equivalência das Contas do PCU ou PC 4.320/64 para o PCASP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  Fazer vinculação automática das contas da transição das contas através de um aplicativos que faça a conversão.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plataforma não acontece com União e os Estados porque o SIAFI (União) ou EFISCO (Estado de Pernambuco) porque conseguem fazer uma trabalho simultaneamente.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Wilmar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E408-105D-443B-87C3-E6221C5BB312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Henrique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 tarde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transição para a nova contabilidade é delicado para as empresas de software em decorrência da plataforma de programação que foi realizado anteriormente. Todavia, estamos sugerindo dois caminhos: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 Fazer Equivalência das Contas do PCU ou PC 4.320/64 para o PCASP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  Fazer vinculação automática das contas da transição das contas através de um aplicativos que faça a conversão.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plataforma não acontece com União e os Estados porque o SIAFI (União) ou EFISCO (Estado de Pernambuco) porque conseguem fazer uma trabalho simultaneamente.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Wilmar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E408-105D-443B-87C3-E6221C5BB312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Henrique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 tarde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transição para a nova contabilidade é delicado para as empresas de software em decorrência da plataforma de programação que foi realizado anteriormente. Todavia, estamos sugerindo dois caminhos: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 Fazer Equivalência das Contas do PCU ou PC 4.320/64 para o PCASP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  Fazer vinculação automática das contas da transição das contas através de um aplicativos que faça a conversão.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plataforma não acontece com União e os Estados porque o SIAFI (União) ou EFISCO (Estado de Pernambuco) porque conseguem fazer uma trabalho simultaneamente.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Wilmar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CE408-105D-443B-87C3-E6221C5BB31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1AFA74-0B1B-46A3-92B8-55775EAD380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BE6BDFA-EA55-4BC1-8564-E1AE43F8632F}" type="slidenum">
              <a:rPr lang="pt-BR" smtClean="0">
                <a:latin typeface="Arial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pt-BR" smtClean="0">
              <a:latin typeface="Arial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71E9E1-B049-4A41-841B-D6ADA4791DAA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7"/>
          <p:cNvSpPr>
            <a:spLocks noChangeShapeType="1"/>
          </p:cNvSpPr>
          <p:nvPr userDrawn="1"/>
        </p:nvSpPr>
        <p:spPr bwMode="auto">
          <a:xfrm>
            <a:off x="83528" y="508000"/>
            <a:ext cx="8969619" cy="46038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73255" tIns="36628" rIns="73255" bIns="366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Rectangle 81"/>
          <p:cNvSpPr>
            <a:spLocks noChangeArrowheads="1"/>
          </p:cNvSpPr>
          <p:nvPr userDrawn="1"/>
        </p:nvSpPr>
        <p:spPr bwMode="auto">
          <a:xfrm>
            <a:off x="0" y="719139"/>
            <a:ext cx="9144000" cy="46037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0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Line 83"/>
          <p:cNvSpPr>
            <a:spLocks noChangeShapeType="1"/>
          </p:cNvSpPr>
          <p:nvPr userDrawn="1"/>
        </p:nvSpPr>
        <p:spPr bwMode="auto">
          <a:xfrm>
            <a:off x="0" y="765175"/>
            <a:ext cx="8969620" cy="46038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73255" tIns="36628" rIns="73255" bIns="366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Rectangle 82"/>
          <p:cNvSpPr>
            <a:spLocks noChangeArrowheads="1"/>
          </p:cNvSpPr>
          <p:nvPr userDrawn="1"/>
        </p:nvSpPr>
        <p:spPr bwMode="auto">
          <a:xfrm>
            <a:off x="0" y="6237289"/>
            <a:ext cx="9144000" cy="84137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0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3202"/>
            <a:ext cx="8229600" cy="41751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796075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3288" y="6461125"/>
            <a:ext cx="369887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CC3A-BD9F-4A37-A115-EF6588AD37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1675C-0C5F-45E7-AB89-74AC75721163}" type="datetimeFigureOut">
              <a:rPr lang="pt-BR" smtClean="0"/>
              <a:pPr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2ACEB-D655-43F4-A0A1-EE07BCF4699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8" name="Object 1029"/>
          <p:cNvGraphicFramePr>
            <a:graphicFrameLocks noChangeAspect="1"/>
          </p:cNvGraphicFramePr>
          <p:nvPr/>
        </p:nvGraphicFramePr>
        <p:xfrm>
          <a:off x="0" y="1052736"/>
          <a:ext cx="9144000" cy="1212850"/>
        </p:xfrm>
        <a:graphic>
          <a:graphicData uri="http://schemas.openxmlformats.org/presentationml/2006/ole">
            <p:oleObj spid="_x0000_s1045" name="Foto do Photo Editor" r:id="rId6" imgW="7430537" imgH="762106" progId="">
              <p:embed/>
            </p:oleObj>
          </a:graphicData>
        </a:graphic>
      </p:graphicFrame>
      <p:sp>
        <p:nvSpPr>
          <p:cNvPr id="1042" name="AutoShape 18" descr="data:image/jpeg;base64,/9j/4AAQSkZJRgABAQAAAQABAAD/2wCEAAkGBhQPEBUREhIUFBIQFR8YFRQVFhUXGhwYFhYYFxoYFRUXHiYgGBkjGRIYHy8gIycpLCwvGB4xNTAqOCYsLCkBCQoKDgwOGQ8PGi8lHCQtLzAvNTUuLDMyKSo1Li8uLCotNTAsLywsKS8tLCwsMSwpLCwsNCksLC41LCwsKSwsLP/AABEIAMABBgMBIgACEQEDEQH/xAAcAAEAAgIDAQAAAAAAAAAAAAAABQcEBgECCAP/xABHEAACAQMCBAQDBAQLBQkAAAABAgMABBESIQUGEzEHIkFRFDJhI3GBkTNCUmIVFhckNVNyc6Gy0TQ2gpOxRHSSorPB4fDx/8QAGwEBAAIDAQEAAAAAAAAAAAAAAAMEAgUGAQf/xAAwEQEAAgECBAQFAQkAAAAAAAAAAQIDBBEFEiExQVFxkSJhocHRgRMUFTJTseHw8f/aAAwDAQACEQMRAD8AvGlKUClKUClKUClKUClKUClKUClKUClKUClKUClKUClKUClKUClKUClKUClKUClKUClKUClKUClKUClKUClKUClKUClKUClKUClKUClKUClKUClKUClKUClKUClKUClKUClKUClKUClKUCuGbG/tUdx/j8VjCZpmwo7D1ZvRVHqaprm/nWe8UapQkbjK28R7D0Mr+p+lYWvFWw0XD8mqnp0r5/ha/E+fLK2yHuELD9VDrP8A5aif5X7D9qX/AJRqjKVDOWzpKcB08R8UzM/p+HoHhviVY3B0icIxOAJAUz+e1bLFKGAZSCD2IIIP3EVU/I3hakyLcXTLJFKgaNI2b1/bYY7dsD1qyuBcCisYejCCEBJwWLbn6n027VNSbT3c7rsWlxWmuG0zMe3v/hI0pSs2tKUpQKUpQKUpQKUpQKUpQKUpQKUpQKUpQKUpQKUpQKUpQKUpQK4ZsAk9hXNRfM9wY7K4cd1hcj79JxSWVK81or5qL545pbiN0z5PRjJWJf3Qfmx7nv8AkK16uBXNUZnfq+mYsVcVIpSOkFKUolXp4VcdS4slhAIe1Glttjkkgg/X1rda1Xw+4NbwWiyWzlxOoLsT3YDB2/VIORitpBq5XtG75vrZpOovNInbfx+v1c0pSslQpSlApWLxHikVsnUnlSKMEAvIwVcnYDJ23rtY38dxGJYZEkjf5XRgynBIOGGx3BH4UGRSlKBSlY3EeJR20TTTOscUYyzscAD/APTjFBk0rE4XxSK6hWeCRZIpBlXU5B3wfxBBGPTFZdApSlApSlApSlApSlApSlApSlApSlAqF5z/AKPuf7lv8tTJqm/EnnydrmW0hfRDH5HwBlyR5sn23xj6Vhe0RC/w/TX1GaIp4dZ91diuyYyMgkeoHf8ACutbJyfym9/1DDKqzQYIRgcMD66uw32qpEbu/wAuWuKk3vO0NfaPOWVToBxnuBnsCfeumBj61Kces5bdzFJE0JB86jOhm9GHpUVR7S3NXeOy3OQud8wW1oqI0zS6CqjQEhUZLsR3fY/fW+8MnXMkSLpWBtP4sNZx9PNVV+Ckebqc/sxD/Fx/pWBzxxW4g4nK+ZbcMylQrY1BRpEm2xzj/wBqnrfau8uV1Ggrm1d8OPp039Z38vSV5Zrmqk4B4mXJuY0nZPhwp1uEJbCjd2PcHOCdqte2cFFIbUCMhvcH12qWtot2aXVaPJppiL+L6UpSslRXfjz/AENJ/ex/56heX+dDwflezuREJiXKaC+j5ppznOD+z7etbJ40cLluuEvFBE8shkjISNSzYDZJwK0njXLF03KlpbLbTG4SbLQiNtYHUnOSmMgYZfzFBIcU8c54Y4bkcMf4OYAdZ3ZdT6cusZ09gQwBPzac7ek3zj4tC0+ES2g68vEI1kjDuI1CyYCamO2ok4xkAY3NQPPvLdzLy3YW8VtK80Zh1xKjF10wSBtSgZGGIB++vlzTaSC0sILjgsl5DFZRgvGXSaKbQA6ZTJAAC5DDGffFBMcd504i3Crwy8MkgmjUxkrLkBJIpC86Mo7R4B2J79xitL5O5ikk4DfreW0lzbRnX1XmcanLwr01cglSmz+v3b1McgcvX6cL4okkU6QTW0i2ltKS0moxygBVIBGzIvYaj2FdOXeWLpOVr22a2mW4kmJSIxsHYZg3VcZI8p/I0GNxvmJ4+WLf4G1khgmZ9ciTOTD07kAFpMAsZGyPTGcVI8B8Trjh/AIbma1aQrMIUaSVgZVZXk6uoqTsVK437d67Ny5c/wATxa/Dy/Eh89HQ3U/20v8AJjPy7/dXfi3I11d8r2tskTC5tiJDCw0sdJlBXDYw2JM4PfH1oJ/m/wAVG4fYWd4LYSG+RWKGQrp1RLJgNpOr5sdh2rRPGTmq7HELZUjmijQKYykjqJ9QjcjAx8rHR61hcWtOJcZt7Hho4bNB8EoR5pA6ocIsYYllAUBUyRkkntW1eMfLNxPd8OMFvLMkGztGjMFxJH8xHbZSaCZ5n8XGsktoRZvJxC6jVzahj9mX2CsQpLMSCAoHpnbbPfknxZN5dmwvLVrO7x5UbVhsLqKkMAVbTuO4IHftmF8SOWLy24tDxqzgNyEAEkSglgVUofKN9JQ9wDgg5rG5X4FfcW42nFrq1NnDbgaUYEMxVSFUBgGO7kliANsCguilKUClKUClKUClKUClKUHBrznzxaNFxG5D92lZh/Zc6lP5EV6NrUud/D+PiQDhunOgwHxkFf2XH47Go8leaOjb8J1lNLmmcnaY29FB1uvhHfdPiATOBMhU/eNx/wBK1jjnCGs7iS3cqzRHBK9jkA7fga78A4a9xOEjYq6guGGcjQM7Y9arR0l2OorTNp7Rv8Mx3+6wfGvipzDbAjBzIwxvtsu/51VtSZgur6ZtpJ5lBLZ3IC++e1Lrl2WJgjY1MocBTqJUjOcD0/0r20zad0ejx00uKuGbRvCwfA+H/am+qD/Me9WVecJhmIMsSOV+XWobG4O2fqBVReE/xcdwOmh+GnJ6jMp0/Zj9U+j74/GrW4PxIymVHGmSCQofquAyOPoVI/EGp8c/Ds5Xi1LRqrXrPl2nt4f3RPE/Dy2uLlrltatIhRghAByNOrt82K2O1tliRY1GFRQqj6AYFfQGuakiIhqr5smSIrad4jsUpSvURXFaT4xcZms+FvNbyNFIJEAdcZwWwRvVU3XMnHLGyt+JtfCSC5YBUOHIJDECRGQbERtup/EUHo3FcYrVuF+Ilq9vaPcSpDNfRK6RHO5by4XbtryBUpec1WsNylpJOi3EuNERzqOokDG3qQaCVrnFVty3NN/GC7D8TSWLS2mzDOWXBXAMZXSmjPzKSTn6nFg37lYZGBwQjEH6hTQfeua838tcd4vfWtzdJxXprZDLLKwGrylsKdJGfLjf1Iq0fB/nOfiPD3mvCNUEhXrYCBlCKxZsYUEaiCRgf40G/YrnFatbeKHDJGdVvYiYlLN8wGF7lSRh8fu5rNl52sktUvGuYxbSNoSXfSWBYYG3fyN+VBOUrSebOd7WS0u7eC5Vrn4GSVVj15C9EuG1qMKcEHcg7itQ8JPEG3tOGE395h5Ll9PUaSRtISL0AYhc537d6C5aViW/FYZIRcJKjQFdfVDDRpHdtXYAYOfbFQfD/EvhtxMIIryJpCcKPMoY+yswCsfuJoNnpUPzDzfacOVTd3CRa/lByWOO+EUFiBnviu3B+a7S8iaa3uI5I4/nYHGnbPnDYK7AnfHaglqVq1r4ocMlLhL2I9EFmzqGw7lSyjX/AMOanuFcViu4lngkEkT50uvY4JU4/EEUGXSlKBSlKBQ0rUfEbm0WFsVVsTzjTHjuo7M/0wO31xXkztG6XDhtmyRjp3lV/iVZOvEJZTGyxysNDHs2FAJBH1BqA4PxV7SdJ4z54zkZ7H3B+hFehLThkFzZRxMqyQtEvffPlG+ff61UvPHhvJYkzQ5kt/X1ZP7XuPrVe9JjrDrtBxHFlr+7ZI2mOnymO3v8khZeJdqofNjoac/asjbn6g99s9qxeE30IuEHD1uppHYl8lVcRAfo0J7+pzWh1l8JuTFPG4doyrjzp8yjO5A9TjO1Y88r1tBjrW0036x5zMT5b+Psvfg/NUeelJbzWp9DKgCsScfMmRqJ98ZqQ47dLHGcM4klOlBCAZGYdgMg7D1J2AzvUlbnKKc6sgebtnbviu/TGc4GferW3Rw1slOfmiu36/mGLwm0MMKRsSzKoDMxySfUk+pzWZSleoLTNpmZKUpR4rvx5/oaT+9j/wA9UrJYtAOHNxCSebhk6B1RXYBBkrIqDcAqSGwMEhhggnb1FxXg8N3GYriJJYyQSjjIyOxxWJc8o2ksCWz20TQQnMcZUFVO/wAo9PmP50FO+MKx297wmaMKtpGiaGTddEcqN5cdwEZT+Nc8f4tFf812L2sizIgjBZDkeQySNuNjhTk1cM/KVpJbLaPbRNbp8sRUFV7nK53U7nce9fPgXJVnYEta20cTMMFgCWx7amJOPpmgq7kz/e++/sy/9YquLif6CX+7b/Kaxrblm2iuGukgjW4kzrlC+Y6sZyfrgVIugYFSMgjBH0NB5R5JseFSQTniU0kUox0emHJPlOdgjAnVjuRU9yzxe7n5c4lDl2ht+kIz7I0mZkB/ZCKCR6Bj71dg8M+GD/sFt/yxU5acLihi6McUaRYx01RVXB7jSBjeg872knBv4vMGEf8ACOlvRut1dR06T/V6cfTGfWvrxv8A3Osv++N/nuaui28N+HRF2SygBlBVvLkaW7gA7KD+7isyXk6za3W1a1iNvG2pIio0hjq3A9/O35mg0Lh3JVra8vSXUcQ+Jm4Y7PMSxYma31sNzgDOAAB6ffWgcmScHHBroXgT4w69GoN1PlHS6BHbz98eudW1eizwuLofDdNeh0+n08eXp6dOjH7OnbFQlx4bcOkjWNrKHRGSygLpwTjO6kHBwNu1BRVml1/FSXTr6PxwLd/0Wgav+Drac/XP1r5c1Pwk8IsxZgfH+Tq4EmvOg9XqE7H7TGn/AA2r0tb8NijiECRosIXSIwoCaf2dPbG/aobh/h5w+3m68VnCkoOQwXOk+6KdlP1AFBVvOfCEnksXmv7e34nbWUJlivR9kx3PmYgrr1atSkHOx2qNTmV73gPEkitYYHhkiM72qlY5FZ8Fgo7YEQzjYg5wN6uvjnJVlfnVc2sUrDbWVw2PbWuGx9M1lcM5dt7WEwQQRxwtnUiqMNkYOvPzZG2+aDz8snBv4u4xH/COn2brdbX7/wBXp/4cfvVbfgt/Qdr9z/8ArSVJWvhvw6LXosoB1hh/LnY9wMk6R9BipvhvDIrWJYYI1jiTOlEGAMkk4H3kn8aDKpSlApSlBCcy82wcPjLyuNWPLGD5mPsB6D6naqB49xuS9uHnlPmc7D0VR2UfQVKeInDmg4jMGyRI2tCd/K++x+hyPwrW6q3tMzs7rhehxYMcZKzvNo7/AGhZvhVzx0yLGdsKx+xcnsT+oT7H0q2nQEYIyD3BrywDVr+HniXq02t43m7RzH19lc+/sazx38Ja/i3C5mZz4Y9Y+8fdj+IXhloDXVovlG8kI9Pdk+nuK13w44/DaXOZ0TDjHWfPkABJAAHc4Aq+WAYYPYj/AANU9y14fy/wk7ywgW0EjEmUYVhvp0j9b0PtS1drRMI9HrozabJi1E9o6des/L5ysLmPneCxt0mYl+sAYkXuwIBz9BgjesPgXibZ3eFL9GQ/qy+UZ9g/Y/4VVniLzCt7ekxHMMKiOMjsQCSWA9iTt9AK1evJyzv0WMHBMV8ETfeLT19Pk9TpICMggg9iN67V5m4fzDcW/wCinkQD0DHH/h7Vslh4tX0WNTJKAf11AOPbK4rKMseKll4Bmr/JaJ+i9aVFct8wx39us8Z77Mud1b1U/wD3epWpondoL0tS01tG0wjuN8ehskWSdiqu4QEAndsncDsAFZifQKTSfmK2jLq9xCrRY1gyICuSANQztkkD8R71D88WVlKI/j5jHGBIqr1GjBLppdiVwTpj1Dvpw7ZB9Ma48PLeUySNcTEzKms5gwSvTIkYdPDSHpKdZyRqbBGRgxbE3MFsCw+IhyiCRvtE2jIBDnfZcMpz+8PcV8V5otif08YHl0uXUKxkBKhGzhs4Paoc+HFudjLcHABGXVisgSJOrqK5ZytumzEr38u9fK/5Dt7lmV7m4L5jMnmiGplVtBZenpJOSdhtjbFBN33NtrCrFp0PTkEbhDrKuc+VlTJB8jd/2T7GsxOMQt1AJoybf9KA6kpjOdYB8vynv7H2rVrjw+SaOWCa6l6BmYxJGUGhXEmY31KdZ13DsCckeTHbJz4OWLW0Zy8jEXQaFUkZcYmkeVo0wATqeVj5iT2AIoMi15zt5ACepEGI0tNG8QKsjyBwzgDSVjb6jG4GRWS/MkAmWDXmR2CDT5hqIlOkkdiPh5M57YqNXkqJlRZbiedUyqLK8ZXT0JYCgCoM+SZst8xIGScYrAseB2MF5DCty5urcKRGzKWcqLhjJJ5NyxvZGYggZx23BCfl5rtUmeFp4w8S6pMsMIAyph27K2qRQAdzmnEuZooGiQiSRrhWaMQoZMqmgFsr6fbJv9a1+XkyzuZnAuZS+WcRgxfZl7kzMyho8sDMj/MWG7AdhiS4nyPDMLYa2T4KMxx/Z2zDDdIbpLEyg/YLgqFxkgd8UGdLzZaIwQ3MWppDHgODhwrOQ2Pl2jbvjtjvXbiPNNtbqGeePdgoAYMxZtGAqg5JxKh+5gfWoJuQrZXOZ5gZ5mbSDGF1NFOHUIqaQWjuJMt82y77b9W8PbdV6jXM+2GeQmDzIvw5CtiPSFBsozlQD82+9BsUnMlqoYtcwAI+hsyJs+/lO+x8rbfun2NZMnEYlkWJpEEkgyiFgGYD1Ve57H8jWp/ydWs8Q0zzFWVTE6tESkf2zIIm6eQP51IQ/wA+482Bisi3s7K9vFuY7gSS2qorKCjAhDJ03JdSfmkkw6EZORk4xQbbSvjcXaRDU7qoGN2IA8xCjv7sQB9TXfqj3Gxx39fb796DvSlKBSlKBSlKDTvEXkn+EIQ8eBcQg6fTUvqhP+I/+aoy5tXicxyKUdTgqwwQRXqSojjvKttfDE8QY+jjZh9zDeor49+sN7w7i06av7PJG9frDzjbRB3VScBmAJ9gSBn/ABrf+YfB+WCMyW0nXCjJQrh8e64OG+6pTiHgkCcwXJUe0i5x7YK4qxuFRSLCizaTIqgMVzgkbZGffGawrj7xZf1vGIjkvp7esbf79Hnxuc7zoC3+IcRp7HDfcW74FZ/AeMX96Rw9LptM+QdZzhQMka/mxgdgfpW585eFT3N0Z7ZkRZd5FbIw/qVx79/vrE5c8Lbu0u4p+pERG4LYJzp7HG3tWPLbdZnW6O2GbV5YttvtMdre3m0bmzltuHXJgZtY0hlfGMg/T6EEfhUPV0+Ifh/LxGeOWFkXSmhtZI7MSCMf2jWq/wAjF3/WQ/m3+lLUnfpCbS8UwWw1nLeObbr6tApW/wD8jF3/AFkP5t/pT+Ri7/rIfzb/AErHkt5LH8S0n9SHTwe4qYr4w/q3CHb95MsD+WofjV21VPLHhddWl5DO0kRWNssATnGCDjb61a1WMcTEbS5TjGTFlzxfFO+8dfX/AJsg+YeV0vpITIzaIdepFZ0LiWPQVLowIHuPXtWu3vhWsnXxMoE7hlzG50gMzBWxIA4XVpXYYAxuKm+cOXp7wR/D3DQFSwcgsMocOMaf1upFHv8Aslx64MFHyHe601XzGI6TOgeUFtYDXOhu6hpIY9GCNIeQbZqRp3V/DuRJ+p14yuhnM7xKG6iz2cyiXSw6ifzRwMadCnAro/hkGWMfGJrJV0bpg50ayWjXqYP6UHfUNqyeG8nX0Wvq3YmEkTphmlAVnXpiQDByRHDDsf1nmPqM4l14b3LAMJ1MwMmJDLceQPEiRtEB2KMGfTsGOM+4D63nhUZesTdDVNMJQ3R+UjrjOkOFZsXA3IwdG6nNSvMPJAurlLgz6MCNSdALgoZQOjLqHTLG432OSiVhz8mXRWQdZWLTM+TNcr1Fbr6eppOIzH1oyAgweiMkDTpx7jw+uXYM1z1SJA7a5JgH6c9pLHlRkIcW8/yjYzbZ9A+kHhfpaFxOqtBKH8kOlQFWBcRxlyqlvhQWJDeZyRjG8xzHycL12ZpMK8KxFSuoYW4SYk7juE04+ta83IV+VbN2us3AmXEk4QeQqcpgkjIDadWf3xjJkuO8rXtzM0qXCxFo2VdMk3k8k6AAAAEOZYnZiMqY9tWFID5HwyXr9QSoqB9QUQgMi/EPOEhfV9mPtBGdjlQRtnbEt/C4PFpa5STyGNWEQwCtvBaqw8586/C5Jz3Y9sV9LbgF3b8QToq7QxgnXLPKUI+GVBGcsxYdbXJnTqyx9ME82fh9OsnmnAgNx1HjjlnXWpluZPNjGlv5xGulTg6CSewoO8nhgXeZmuQfiHZyOlj5o7qPcK4ycXgyRpz0/c5rLk5ALWMVoZlboyO4LwhkIkEq6TFqGdInJDFidSgnNbgK5oNT5e5DFpO8xl6muIR/Kyt+jhjPm14K/wA3BUacjUd/f4PyHK0Edu9zG8dsESFHtlKFI43jHXXXmVtMgIwVUMinTnNbnSg0GfwpViT1gzH9aSMOW0izCiU6gXGbEk9s9Vu3r87rwpMglzdLqmmEobo/KwEwzoDhS2J/UYOndTnNWFSg4QYGM5+tc0pQKUpQKUpQKUpQKUpQKUpQKUpQKUpQKUpQKUpQKUpQKUpQKUpQKUpQKUpQKUpQKUpQKUpQKUpQKUpQKUpQKUpQKUpQKUpQKUpQKUpQKUpQKUpQKUpQKUpQKUpQKUpQKUpQKUpQKUpQKUpQKUpQKUpQKUpQKUpQKUpQKUpQKUpQKUpQKUpQKUpQKUpQKUpQKUpQKUpQKUpQKUpQKUpQKUpQf//Z"/>
          <p:cNvSpPr>
            <a:spLocks noChangeAspect="1" noChangeArrowheads="1"/>
          </p:cNvSpPr>
          <p:nvPr userDrawn="1"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4" name="AutoShape 20" descr="data:image/jpeg;base64,/9j/4AAQSkZJRgABAQAAAQABAAD/2wCEAAkGBhQPEBUREhIUFBIQFR8YFRQVFhUXGhwYFhYYFxoYFRUXHiYgGBkjGRIYHy8gIycpLCwvGB4xNTAqOCYsLCkBCQoKDgwOGQ8PGi8lHCQtLzAvNTUuLDMyKSo1Li8uLCotNTAsLywsKS8tLCwsMSwpLCwsNCksLC41LCwsKSwsLP/AABEIAMABBgMBIgACEQEDEQH/xAAcAAEAAgIDAQAAAAAAAAAAAAAABQcEBgECCAP/xABHEAACAQMCBAQDBAQLBQkAAAABAgMABBESIQUGEzEHIkFRFDJhI3GBkTNCUmIVFhckNVNyc6Gy0TQ2gpOxRHSSorPB4fDx/8QAGwEBAAIDAQEAAAAAAAAAAAAAAAMEAgUGAQf/xAAwEQEAAgECBAQFAQkAAAAAAAAAAQIDBBEFEiExQVFxkSJhocHRgRMUFTJTseHw8f/aAAwDAQACEQMRAD8AvGlKUClKUClKUClKUClKUClKUClKUClKUClKUClKUClKUClKUClKUClKUClKUClKUClKUClKUClKUClKUClKUClKUClKUClKUClKUClKUClKUClKUClKUClKUClKUClKUClKUClKUClKUCuGbG/tUdx/j8VjCZpmwo7D1ZvRVHqaprm/nWe8UapQkbjK28R7D0Mr+p+lYWvFWw0XD8mqnp0r5/ha/E+fLK2yHuELD9VDrP8A5aif5X7D9qX/AJRqjKVDOWzpKcB08R8UzM/p+HoHhviVY3B0icIxOAJAUz+e1bLFKGAZSCD2IIIP3EVU/I3hakyLcXTLJFKgaNI2b1/bYY7dsD1qyuBcCisYejCCEBJwWLbn6n027VNSbT3c7rsWlxWmuG0zMe3v/hI0pSs2tKUpQKUpQKUpQKUpQKUpQKUpQKUpQKUpQKUpQKUpQKUpQKUpQK4ZsAk9hXNRfM9wY7K4cd1hcj79JxSWVK81or5qL545pbiN0z5PRjJWJf3Qfmx7nv8AkK16uBXNUZnfq+mYsVcVIpSOkFKUolXp4VcdS4slhAIe1Glttjkkgg/X1rda1Xw+4NbwWiyWzlxOoLsT3YDB2/VIORitpBq5XtG75vrZpOovNInbfx+v1c0pSslQpSlApWLxHikVsnUnlSKMEAvIwVcnYDJ23rtY38dxGJYZEkjf5XRgynBIOGGx3BH4UGRSlKBSlY3EeJR20TTTOscUYyzscAD/APTjFBk0rE4XxSK6hWeCRZIpBlXU5B3wfxBBGPTFZdApSlApSlApSlApSlApSlApSlApSlAqF5z/AKPuf7lv8tTJqm/EnnydrmW0hfRDH5HwBlyR5sn23xj6Vhe0RC/w/TX1GaIp4dZ91diuyYyMgkeoHf8ACutbJyfym9/1DDKqzQYIRgcMD66uw32qpEbu/wAuWuKk3vO0NfaPOWVToBxnuBnsCfeumBj61Kces5bdzFJE0JB86jOhm9GHpUVR7S3NXeOy3OQud8wW1oqI0zS6CqjQEhUZLsR3fY/fW+8MnXMkSLpWBtP4sNZx9PNVV+Ckebqc/sxD/Fx/pWBzxxW4g4nK+ZbcMylQrY1BRpEm2xzj/wBqnrfau8uV1Ggrm1d8OPp039Z38vSV5Zrmqk4B4mXJuY0nZPhwp1uEJbCjd2PcHOCdqte2cFFIbUCMhvcH12qWtot2aXVaPJppiL+L6UpSslRXfjz/AENJ/ex/56heX+dDwflezuREJiXKaC+j5ppznOD+z7etbJ40cLluuEvFBE8shkjISNSzYDZJwK0njXLF03KlpbLbTG4SbLQiNtYHUnOSmMgYZfzFBIcU8c54Y4bkcMf4OYAdZ3ZdT6cusZ09gQwBPzac7ek3zj4tC0+ES2g68vEI1kjDuI1CyYCamO2ok4xkAY3NQPPvLdzLy3YW8VtK80Zh1xKjF10wSBtSgZGGIB++vlzTaSC0sILjgsl5DFZRgvGXSaKbQA6ZTJAAC5DDGffFBMcd504i3Crwy8MkgmjUxkrLkBJIpC86Mo7R4B2J79xitL5O5ikk4DfreW0lzbRnX1XmcanLwr01cglSmz+v3b1McgcvX6cL4okkU6QTW0i2ltKS0moxygBVIBGzIvYaj2FdOXeWLpOVr22a2mW4kmJSIxsHYZg3VcZI8p/I0GNxvmJ4+WLf4G1khgmZ9ciTOTD07kAFpMAsZGyPTGcVI8B8Trjh/AIbma1aQrMIUaSVgZVZXk6uoqTsVK437d67Ny5c/wATxa/Dy/Eh89HQ3U/20v8AJjPy7/dXfi3I11d8r2tskTC5tiJDCw0sdJlBXDYw2JM4PfH1oJ/m/wAVG4fYWd4LYSG+RWKGQrp1RLJgNpOr5sdh2rRPGTmq7HELZUjmijQKYykjqJ9QjcjAx8rHR61hcWtOJcZt7Hho4bNB8EoR5pA6ocIsYYllAUBUyRkkntW1eMfLNxPd8OMFvLMkGztGjMFxJH8xHbZSaCZ5n8XGsktoRZvJxC6jVzahj9mX2CsQpLMSCAoHpnbbPfknxZN5dmwvLVrO7x5UbVhsLqKkMAVbTuO4IHftmF8SOWLy24tDxqzgNyEAEkSglgVUofKN9JQ9wDgg5rG5X4FfcW42nFrq1NnDbgaUYEMxVSFUBgGO7kliANsCguilKUClKUClKUClKUClKUHBrznzxaNFxG5D92lZh/Zc6lP5EV6NrUud/D+PiQDhunOgwHxkFf2XH47Go8leaOjb8J1lNLmmcnaY29FB1uvhHfdPiATOBMhU/eNx/wBK1jjnCGs7iS3cqzRHBK9jkA7fga78A4a9xOEjYq6guGGcjQM7Y9arR0l2OorTNp7Rv8Mx3+6wfGvipzDbAjBzIwxvtsu/51VtSZgur6ZtpJ5lBLZ3IC++e1Lrl2WJgjY1MocBTqJUjOcD0/0r20zad0ejx00uKuGbRvCwfA+H/am+qD/Me9WVecJhmIMsSOV+XWobG4O2fqBVReE/xcdwOmh+GnJ6jMp0/Zj9U+j74/GrW4PxIymVHGmSCQofquAyOPoVI/EGp8c/Ds5Xi1LRqrXrPl2nt4f3RPE/Dy2uLlrltatIhRghAByNOrt82K2O1tliRY1GFRQqj6AYFfQGuakiIhqr5smSIrad4jsUpSvURXFaT4xcZms+FvNbyNFIJEAdcZwWwRvVU3XMnHLGyt+JtfCSC5YBUOHIJDECRGQbERtup/EUHo3FcYrVuF+Ilq9vaPcSpDNfRK6RHO5by4XbtryBUpec1WsNylpJOi3EuNERzqOokDG3qQaCVrnFVty3NN/GC7D8TSWLS2mzDOWXBXAMZXSmjPzKSTn6nFg37lYZGBwQjEH6hTQfeua838tcd4vfWtzdJxXprZDLLKwGrylsKdJGfLjf1Iq0fB/nOfiPD3mvCNUEhXrYCBlCKxZsYUEaiCRgf40G/YrnFatbeKHDJGdVvYiYlLN8wGF7lSRh8fu5rNl52sktUvGuYxbSNoSXfSWBYYG3fyN+VBOUrSebOd7WS0u7eC5Vrn4GSVVj15C9EuG1qMKcEHcg7itQ8JPEG3tOGE395h5Ll9PUaSRtISL0AYhc537d6C5aViW/FYZIRcJKjQFdfVDDRpHdtXYAYOfbFQfD/EvhtxMIIryJpCcKPMoY+yswCsfuJoNnpUPzDzfacOVTd3CRa/lByWOO+EUFiBnviu3B+a7S8iaa3uI5I4/nYHGnbPnDYK7AnfHaglqVq1r4ocMlLhL2I9EFmzqGw7lSyjX/AMOanuFcViu4lngkEkT50uvY4JU4/EEUGXSlKBSlKBQ0rUfEbm0WFsVVsTzjTHjuo7M/0wO31xXkztG6XDhtmyRjp3lV/iVZOvEJZTGyxysNDHs2FAJBH1BqA4PxV7SdJ4z54zkZ7H3B+hFehLThkFzZRxMqyQtEvffPlG+ff61UvPHhvJYkzQ5kt/X1ZP7XuPrVe9JjrDrtBxHFlr+7ZI2mOnymO3v8khZeJdqofNjoac/asjbn6g99s9qxeE30IuEHD1uppHYl8lVcRAfo0J7+pzWh1l8JuTFPG4doyrjzp8yjO5A9TjO1Y88r1tBjrW0036x5zMT5b+Psvfg/NUeelJbzWp9DKgCsScfMmRqJ98ZqQ47dLHGcM4klOlBCAZGYdgMg7D1J2AzvUlbnKKc6sgebtnbviu/TGc4GferW3Rw1slOfmiu36/mGLwm0MMKRsSzKoDMxySfUk+pzWZSleoLTNpmZKUpR4rvx5/oaT+9j/wA9UrJYtAOHNxCSebhk6B1RXYBBkrIqDcAqSGwMEhhggnb1FxXg8N3GYriJJYyQSjjIyOxxWJc8o2ksCWz20TQQnMcZUFVO/wAo9PmP50FO+MKx297wmaMKtpGiaGTddEcqN5cdwEZT+Nc8f4tFf812L2sizIgjBZDkeQySNuNjhTk1cM/KVpJbLaPbRNbp8sRUFV7nK53U7nce9fPgXJVnYEta20cTMMFgCWx7amJOPpmgq7kz/e++/sy/9YquLif6CX+7b/Kaxrblm2iuGukgjW4kzrlC+Y6sZyfrgVIugYFSMgjBH0NB5R5JseFSQTniU0kUox0emHJPlOdgjAnVjuRU9yzxe7n5c4lDl2ht+kIz7I0mZkB/ZCKCR6Bj71dg8M+GD/sFt/yxU5acLihi6McUaRYx01RVXB7jSBjeg872knBv4vMGEf8ACOlvRut1dR06T/V6cfTGfWvrxv8A3Osv++N/nuaui28N+HRF2SygBlBVvLkaW7gA7KD+7isyXk6za3W1a1iNvG2pIio0hjq3A9/O35mg0Lh3JVra8vSXUcQ+Jm4Y7PMSxYma31sNzgDOAAB6ffWgcmScHHBroXgT4w69GoN1PlHS6BHbz98eudW1eizwuLofDdNeh0+n08eXp6dOjH7OnbFQlx4bcOkjWNrKHRGSygLpwTjO6kHBwNu1BRVml1/FSXTr6PxwLd/0Wgav+Drac/XP1r5c1Pwk8IsxZgfH+Tq4EmvOg9XqE7H7TGn/AA2r0tb8NijiECRosIXSIwoCaf2dPbG/aobh/h5w+3m68VnCkoOQwXOk+6KdlP1AFBVvOfCEnksXmv7e34nbWUJlivR9kx3PmYgrr1atSkHOx2qNTmV73gPEkitYYHhkiM72qlY5FZ8Fgo7YEQzjYg5wN6uvjnJVlfnVc2sUrDbWVw2PbWuGx9M1lcM5dt7WEwQQRxwtnUiqMNkYOvPzZG2+aDz8snBv4u4xH/COn2brdbX7/wBXp/4cfvVbfgt/Qdr9z/8ArSVJWvhvw6LXosoB1hh/LnY9wMk6R9BipvhvDIrWJYYI1jiTOlEGAMkk4H3kn8aDKpSlApSlBCcy82wcPjLyuNWPLGD5mPsB6D6naqB49xuS9uHnlPmc7D0VR2UfQVKeInDmg4jMGyRI2tCd/K++x+hyPwrW6q3tMzs7rhehxYMcZKzvNo7/AGhZvhVzx0yLGdsKx+xcnsT+oT7H0q2nQEYIyD3BrywDVr+HniXq02t43m7RzH19lc+/sazx38Ja/i3C5mZz4Y9Y+8fdj+IXhloDXVovlG8kI9Pdk+nuK13w44/DaXOZ0TDjHWfPkABJAAHc4Aq+WAYYPYj/AANU9y14fy/wk7ywgW0EjEmUYVhvp0j9b0PtS1drRMI9HrozabJi1E9o6des/L5ysLmPneCxt0mYl+sAYkXuwIBz9BgjesPgXibZ3eFL9GQ/qy+UZ9g/Y/4VVniLzCt7ekxHMMKiOMjsQCSWA9iTt9AK1evJyzv0WMHBMV8ETfeLT19Pk9TpICMggg9iN67V5m4fzDcW/wCinkQD0DHH/h7Vslh4tX0WNTJKAf11AOPbK4rKMseKll4Bmr/JaJ+i9aVFct8wx39us8Z77Mud1b1U/wD3epWpondoL0tS01tG0wjuN8ehskWSdiqu4QEAndsncDsAFZifQKTSfmK2jLq9xCrRY1gyICuSANQztkkD8R71D88WVlKI/j5jHGBIqr1GjBLppdiVwTpj1Dvpw7ZB9Ma48PLeUySNcTEzKms5gwSvTIkYdPDSHpKdZyRqbBGRgxbE3MFsCw+IhyiCRvtE2jIBDnfZcMpz+8PcV8V5otif08YHl0uXUKxkBKhGzhs4Paoc+HFudjLcHABGXVisgSJOrqK5ZytumzEr38u9fK/5Dt7lmV7m4L5jMnmiGplVtBZenpJOSdhtjbFBN33NtrCrFp0PTkEbhDrKuc+VlTJB8jd/2T7GsxOMQt1AJoybf9KA6kpjOdYB8vynv7H2rVrjw+SaOWCa6l6BmYxJGUGhXEmY31KdZ13DsCckeTHbJz4OWLW0Zy8jEXQaFUkZcYmkeVo0wATqeVj5iT2AIoMi15zt5ACepEGI0tNG8QKsjyBwzgDSVjb6jG4GRWS/MkAmWDXmR2CDT5hqIlOkkdiPh5M57YqNXkqJlRZbiedUyqLK8ZXT0JYCgCoM+SZst8xIGScYrAseB2MF5DCty5urcKRGzKWcqLhjJJ5NyxvZGYggZx23BCfl5rtUmeFp4w8S6pMsMIAyph27K2qRQAdzmnEuZooGiQiSRrhWaMQoZMqmgFsr6fbJv9a1+XkyzuZnAuZS+WcRgxfZl7kzMyho8sDMj/MWG7AdhiS4nyPDMLYa2T4KMxx/Z2zDDdIbpLEyg/YLgqFxkgd8UGdLzZaIwQ3MWppDHgODhwrOQ2Pl2jbvjtjvXbiPNNtbqGeePdgoAYMxZtGAqg5JxKh+5gfWoJuQrZXOZ5gZ5mbSDGF1NFOHUIqaQWjuJMt82y77b9W8PbdV6jXM+2GeQmDzIvw5CtiPSFBsozlQD82+9BsUnMlqoYtcwAI+hsyJs+/lO+x8rbfun2NZMnEYlkWJpEEkgyiFgGYD1Ve57H8jWp/ydWs8Q0zzFWVTE6tESkf2zIIm6eQP51IQ/wA+482Bisi3s7K9vFuY7gSS2qorKCjAhDJ03JdSfmkkw6EZORk4xQbbSvjcXaRDU7qoGN2IA8xCjv7sQB9TXfqj3Gxx39fb796DvSlKBSlKBSlKDTvEXkn+EIQ8eBcQg6fTUvqhP+I/+aoy5tXicxyKUdTgqwwQRXqSojjvKttfDE8QY+jjZh9zDeor49+sN7w7i06av7PJG9frDzjbRB3VScBmAJ9gSBn/ABrf+YfB+WCMyW0nXCjJQrh8e64OG+6pTiHgkCcwXJUe0i5x7YK4qxuFRSLCizaTIqgMVzgkbZGffGawrj7xZf1vGIjkvp7esbf79Hnxuc7zoC3+IcRp7HDfcW74FZ/AeMX96Rw9LptM+QdZzhQMka/mxgdgfpW585eFT3N0Z7ZkRZd5FbIw/qVx79/vrE5c8Lbu0u4p+pERG4LYJzp7HG3tWPLbdZnW6O2GbV5YttvtMdre3m0bmzltuHXJgZtY0hlfGMg/T6EEfhUPV0+Ifh/LxGeOWFkXSmhtZI7MSCMf2jWq/wAjF3/WQ/m3+lLUnfpCbS8UwWw1nLeObbr6tApW/wD8jF3/AFkP5t/pT+Ri7/rIfzb/AErHkt5LH8S0n9SHTwe4qYr4w/q3CHb95MsD+WofjV21VPLHhddWl5DO0kRWNssATnGCDjb61a1WMcTEbS5TjGTFlzxfFO+8dfX/AJsg+YeV0vpITIzaIdepFZ0LiWPQVLowIHuPXtWu3vhWsnXxMoE7hlzG50gMzBWxIA4XVpXYYAxuKm+cOXp7wR/D3DQFSwcgsMocOMaf1upFHv8Aslx64MFHyHe601XzGI6TOgeUFtYDXOhu6hpIY9GCNIeQbZqRp3V/DuRJ+p14yuhnM7xKG6iz2cyiXSw6ifzRwMadCnAro/hkGWMfGJrJV0bpg50ayWjXqYP6UHfUNqyeG8nX0Wvq3YmEkTphmlAVnXpiQDByRHDDsf1nmPqM4l14b3LAMJ1MwMmJDLceQPEiRtEB2KMGfTsGOM+4D63nhUZesTdDVNMJQ3R+UjrjOkOFZsXA3IwdG6nNSvMPJAurlLgz6MCNSdALgoZQOjLqHTLG432OSiVhz8mXRWQdZWLTM+TNcr1Fbr6eppOIzH1oyAgweiMkDTpx7jw+uXYM1z1SJA7a5JgH6c9pLHlRkIcW8/yjYzbZ9A+kHhfpaFxOqtBKH8kOlQFWBcRxlyqlvhQWJDeZyRjG8xzHycL12ZpMK8KxFSuoYW4SYk7juE04+ta83IV+VbN2us3AmXEk4QeQqcpgkjIDadWf3xjJkuO8rXtzM0qXCxFo2VdMk3k8k6AAAAEOZYnZiMqY9tWFID5HwyXr9QSoqB9QUQgMi/EPOEhfV9mPtBGdjlQRtnbEt/C4PFpa5STyGNWEQwCtvBaqw8586/C5Jz3Y9sV9LbgF3b8QToq7QxgnXLPKUI+GVBGcsxYdbXJnTqyx9ME82fh9OsnmnAgNx1HjjlnXWpluZPNjGlv5xGulTg6CSewoO8nhgXeZmuQfiHZyOlj5o7qPcK4ycXgyRpz0/c5rLk5ALWMVoZlboyO4LwhkIkEq6TFqGdInJDFidSgnNbgK5oNT5e5DFpO8xl6muIR/Kyt+jhjPm14K/wA3BUacjUd/f4PyHK0Edu9zG8dsESFHtlKFI43jHXXXmVtMgIwVUMinTnNbnSg0GfwpViT1gzH9aSMOW0izCiU6gXGbEk9s9Vu3r87rwpMglzdLqmmEobo/KwEwzoDhS2J/UYOndTnNWFSg4QYGM5+tc0pQKUpQKUpQKUpQKUpQKUpQKUpQKUpQKUpQKUpQKUpQKUpQKUpQKUpQKUpQKUpQKUpQKUpQKUpQKUpQKUpQKUpQKUpQKUpQKUpQKUpQKUpQKUpQKUpQKUpQKUpQKUpQKUpQKUpQKUpQKUpQKUpQKUpQKUpQKUpQKUpQKUpQKUpQKUpQKUpQKUpQKUpQKUpQKUpQKUpQKUpQKUpQKUpQKUpQf//Z"/>
          <p:cNvSpPr>
            <a:spLocks noChangeAspect="1" noChangeArrowheads="1"/>
          </p:cNvSpPr>
          <p:nvPr userDrawn="1"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6" name="AutoShape 22" descr="data:image/jpeg;base64,/9j/4AAQSkZJRgABAQAAAQABAAD/2wCEAAkGBhQPEBUREhIUFBIQFR8YFRQVFhUXGhwYFhYYFxoYFRUXHiYgGBkjGRIYHy8gIycpLCwvGB4xNTAqOCYsLCkBCQoKDgwOGQ8PGi8lHCQtLzAvNTUuLDMyKSo1Li8uLCotNTAsLywsKS8tLCwsMSwpLCwsNCksLC41LCwsKSwsLP/AABEIAMABBgMBIgACEQEDEQH/xAAcAAEAAgIDAQAAAAAAAAAAAAAABQcEBgECCAP/xABHEAACAQMCBAQDBAQLBQkAAAABAgMABBESIQUGEzEHIkFRFDJhI3GBkTNCUmIVFhckNVNyc6Gy0TQ2gpOxRHSSorPB4fDx/8QAGwEBAAIDAQEAAAAAAAAAAAAAAAMEAgUGAQf/xAAwEQEAAgECBAQFAQkAAAAAAAAAAQIDBBEFEiExQVFxkSJhocHRgRMUFTJTseHw8f/aAAwDAQACEQMRAD8AvGlKUClKUClKUClKUClKUClKUClKUClKUClKUClKUClKUClKUClKUClKUClKUClKUClKUClKUClKUClKUClKUClKUClKUClKUClKUClKUClKUClKUClKUClKUClKUClKUClKUClKUClKUCuGbG/tUdx/j8VjCZpmwo7D1ZvRVHqaprm/nWe8UapQkbjK28R7D0Mr+p+lYWvFWw0XD8mqnp0r5/ha/E+fLK2yHuELD9VDrP8A5aif5X7D9qX/AJRqjKVDOWzpKcB08R8UzM/p+HoHhviVY3B0icIxOAJAUz+e1bLFKGAZSCD2IIIP3EVU/I3hakyLcXTLJFKgaNI2b1/bYY7dsD1qyuBcCisYejCCEBJwWLbn6n027VNSbT3c7rsWlxWmuG0zMe3v/hI0pSs2tKUpQKUpQKUpQKUpQKUpQKUpQKUpQKUpQKUpQKUpQKUpQKUpQK4ZsAk9hXNRfM9wY7K4cd1hcj79JxSWVK81or5qL545pbiN0z5PRjJWJf3Qfmx7nv8AkK16uBXNUZnfq+mYsVcVIpSOkFKUolXp4VcdS4slhAIe1Glttjkkgg/X1rda1Xw+4NbwWiyWzlxOoLsT3YDB2/VIORitpBq5XtG75vrZpOovNInbfx+v1c0pSslQpSlApWLxHikVsnUnlSKMEAvIwVcnYDJ23rtY38dxGJYZEkjf5XRgynBIOGGx3BH4UGRSlKBSlY3EeJR20TTTOscUYyzscAD/APTjFBk0rE4XxSK6hWeCRZIpBlXU5B3wfxBBGPTFZdApSlApSlApSlApSlApSlApSlApSlAqF5z/AKPuf7lv8tTJqm/EnnydrmW0hfRDH5HwBlyR5sn23xj6Vhe0RC/w/TX1GaIp4dZ91diuyYyMgkeoHf8ACutbJyfym9/1DDKqzQYIRgcMD66uw32qpEbu/wAuWuKk3vO0NfaPOWVToBxnuBnsCfeumBj61Kces5bdzFJE0JB86jOhm9GHpUVR7S3NXeOy3OQud8wW1oqI0zS6CqjQEhUZLsR3fY/fW+8MnXMkSLpWBtP4sNZx9PNVV+Ckebqc/sxD/Fx/pWBzxxW4g4nK+ZbcMylQrY1BRpEm2xzj/wBqnrfau8uV1Ggrm1d8OPp039Z38vSV5Zrmqk4B4mXJuY0nZPhwp1uEJbCjd2PcHOCdqte2cFFIbUCMhvcH12qWtot2aXVaPJppiL+L6UpSslRXfjz/AENJ/ex/56heX+dDwflezuREJiXKaC+j5ppznOD+z7etbJ40cLluuEvFBE8shkjISNSzYDZJwK0njXLF03KlpbLbTG4SbLQiNtYHUnOSmMgYZfzFBIcU8c54Y4bkcMf4OYAdZ3ZdT6cusZ09gQwBPzac7ek3zj4tC0+ES2g68vEI1kjDuI1CyYCamO2ok4xkAY3NQPPvLdzLy3YW8VtK80Zh1xKjF10wSBtSgZGGIB++vlzTaSC0sILjgsl5DFZRgvGXSaKbQA6ZTJAAC5DDGffFBMcd504i3Crwy8MkgmjUxkrLkBJIpC86Mo7R4B2J79xitL5O5ikk4DfreW0lzbRnX1XmcanLwr01cglSmz+v3b1McgcvX6cL4okkU6QTW0i2ltKS0moxygBVIBGzIvYaj2FdOXeWLpOVr22a2mW4kmJSIxsHYZg3VcZI8p/I0GNxvmJ4+WLf4G1khgmZ9ciTOTD07kAFpMAsZGyPTGcVI8B8Trjh/AIbma1aQrMIUaSVgZVZXk6uoqTsVK437d67Ny5c/wATxa/Dy/Eh89HQ3U/20v8AJjPy7/dXfi3I11d8r2tskTC5tiJDCw0sdJlBXDYw2JM4PfH1oJ/m/wAVG4fYWd4LYSG+RWKGQrp1RLJgNpOr5sdh2rRPGTmq7HELZUjmijQKYykjqJ9QjcjAx8rHR61hcWtOJcZt7Hho4bNB8EoR5pA6ocIsYYllAUBUyRkkntW1eMfLNxPd8OMFvLMkGztGjMFxJH8xHbZSaCZ5n8XGsktoRZvJxC6jVzahj9mX2CsQpLMSCAoHpnbbPfknxZN5dmwvLVrO7x5UbVhsLqKkMAVbTuO4IHftmF8SOWLy24tDxqzgNyEAEkSglgVUofKN9JQ9wDgg5rG5X4FfcW42nFrq1NnDbgaUYEMxVSFUBgGO7kliANsCguilKUClKUClKUClKUClKUHBrznzxaNFxG5D92lZh/Zc6lP5EV6NrUud/D+PiQDhunOgwHxkFf2XH47Go8leaOjb8J1lNLmmcnaY29FB1uvhHfdPiATOBMhU/eNx/wBK1jjnCGs7iS3cqzRHBK9jkA7fga78A4a9xOEjYq6guGGcjQM7Y9arR0l2OorTNp7Rv8Mx3+6wfGvipzDbAjBzIwxvtsu/51VtSZgur6ZtpJ5lBLZ3IC++e1Lrl2WJgjY1MocBTqJUjOcD0/0r20zad0ejx00uKuGbRvCwfA+H/am+qD/Me9WVecJhmIMsSOV+XWobG4O2fqBVReE/xcdwOmh+GnJ6jMp0/Zj9U+j74/GrW4PxIymVHGmSCQofquAyOPoVI/EGp8c/Ds5Xi1LRqrXrPl2nt4f3RPE/Dy2uLlrltatIhRghAByNOrt82K2O1tliRY1GFRQqj6AYFfQGuakiIhqr5smSIrad4jsUpSvURXFaT4xcZms+FvNbyNFIJEAdcZwWwRvVU3XMnHLGyt+JtfCSC5YBUOHIJDECRGQbERtup/EUHo3FcYrVuF+Ilq9vaPcSpDNfRK6RHO5by4XbtryBUpec1WsNylpJOi3EuNERzqOokDG3qQaCVrnFVty3NN/GC7D8TSWLS2mzDOWXBXAMZXSmjPzKSTn6nFg37lYZGBwQjEH6hTQfeua838tcd4vfWtzdJxXprZDLLKwGrylsKdJGfLjf1Iq0fB/nOfiPD3mvCNUEhXrYCBlCKxZsYUEaiCRgf40G/YrnFatbeKHDJGdVvYiYlLN8wGF7lSRh8fu5rNl52sktUvGuYxbSNoSXfSWBYYG3fyN+VBOUrSebOd7WS0u7eC5Vrn4GSVVj15C9EuG1qMKcEHcg7itQ8JPEG3tOGE395h5Ll9PUaSRtISL0AYhc537d6C5aViW/FYZIRcJKjQFdfVDDRpHdtXYAYOfbFQfD/EvhtxMIIryJpCcKPMoY+yswCsfuJoNnpUPzDzfacOVTd3CRa/lByWOO+EUFiBnviu3B+a7S8iaa3uI5I4/nYHGnbPnDYK7AnfHaglqVq1r4ocMlLhL2I9EFmzqGw7lSyjX/AMOanuFcViu4lngkEkT50uvY4JU4/EEUGXSlKBSlKBQ0rUfEbm0WFsVVsTzjTHjuo7M/0wO31xXkztG6XDhtmyRjp3lV/iVZOvEJZTGyxysNDHs2FAJBH1BqA4PxV7SdJ4z54zkZ7H3B+hFehLThkFzZRxMqyQtEvffPlG+ff61UvPHhvJYkzQ5kt/X1ZP7XuPrVe9JjrDrtBxHFlr+7ZI2mOnymO3v8khZeJdqofNjoac/asjbn6g99s9qxeE30IuEHD1uppHYl8lVcRAfo0J7+pzWh1l8JuTFPG4doyrjzp8yjO5A9TjO1Y88r1tBjrW0036x5zMT5b+Psvfg/NUeelJbzWp9DKgCsScfMmRqJ98ZqQ47dLHGcM4klOlBCAZGYdgMg7D1J2AzvUlbnKKc6sgebtnbviu/TGc4GferW3Rw1slOfmiu36/mGLwm0MMKRsSzKoDMxySfUk+pzWZSleoLTNpmZKUpR4rvx5/oaT+9j/wA9UrJYtAOHNxCSebhk6B1RXYBBkrIqDcAqSGwMEhhggnb1FxXg8N3GYriJJYyQSjjIyOxxWJc8o2ksCWz20TQQnMcZUFVO/wAo9PmP50FO+MKx297wmaMKtpGiaGTddEcqN5cdwEZT+Nc8f4tFf812L2sizIgjBZDkeQySNuNjhTk1cM/KVpJbLaPbRNbp8sRUFV7nK53U7nce9fPgXJVnYEta20cTMMFgCWx7amJOPpmgq7kz/e++/sy/9YquLif6CX+7b/Kaxrblm2iuGukgjW4kzrlC+Y6sZyfrgVIugYFSMgjBH0NB5R5JseFSQTniU0kUox0emHJPlOdgjAnVjuRU9yzxe7n5c4lDl2ht+kIz7I0mZkB/ZCKCR6Bj71dg8M+GD/sFt/yxU5acLihi6McUaRYx01RVXB7jSBjeg872knBv4vMGEf8ACOlvRut1dR06T/V6cfTGfWvrxv8A3Osv++N/nuaui28N+HRF2SygBlBVvLkaW7gA7KD+7isyXk6za3W1a1iNvG2pIio0hjq3A9/O35mg0Lh3JVra8vSXUcQ+Jm4Y7PMSxYma31sNzgDOAAB6ffWgcmScHHBroXgT4w69GoN1PlHS6BHbz98eudW1eizwuLofDdNeh0+n08eXp6dOjH7OnbFQlx4bcOkjWNrKHRGSygLpwTjO6kHBwNu1BRVml1/FSXTr6PxwLd/0Wgav+Drac/XP1r5c1Pwk8IsxZgfH+Tq4EmvOg9XqE7H7TGn/AA2r0tb8NijiECRosIXSIwoCaf2dPbG/aobh/h5w+3m68VnCkoOQwXOk+6KdlP1AFBVvOfCEnksXmv7e34nbWUJlivR9kx3PmYgrr1atSkHOx2qNTmV73gPEkitYYHhkiM72qlY5FZ8Fgo7YEQzjYg5wN6uvjnJVlfnVc2sUrDbWVw2PbWuGx9M1lcM5dt7WEwQQRxwtnUiqMNkYOvPzZG2+aDz8snBv4u4xH/COn2brdbX7/wBXp/4cfvVbfgt/Qdr9z/8ArSVJWvhvw6LXosoB1hh/LnY9wMk6R9BipvhvDIrWJYYI1jiTOlEGAMkk4H3kn8aDKpSlApSlBCcy82wcPjLyuNWPLGD5mPsB6D6naqB49xuS9uHnlPmc7D0VR2UfQVKeInDmg4jMGyRI2tCd/K++x+hyPwrW6q3tMzs7rhehxYMcZKzvNo7/AGhZvhVzx0yLGdsKx+xcnsT+oT7H0q2nQEYIyD3BrywDVr+HniXq02t43m7RzH19lc+/sazx38Ja/i3C5mZz4Y9Y+8fdj+IXhloDXVovlG8kI9Pdk+nuK13w44/DaXOZ0TDjHWfPkABJAAHc4Aq+WAYYPYj/AANU9y14fy/wk7ywgW0EjEmUYVhvp0j9b0PtS1drRMI9HrozabJi1E9o6des/L5ysLmPneCxt0mYl+sAYkXuwIBz9BgjesPgXibZ3eFL9GQ/qy+UZ9g/Y/4VVniLzCt7ekxHMMKiOMjsQCSWA9iTt9AK1evJyzv0WMHBMV8ETfeLT19Pk9TpICMggg9iN67V5m4fzDcW/wCinkQD0DHH/h7Vslh4tX0WNTJKAf11AOPbK4rKMseKll4Bmr/JaJ+i9aVFct8wx39us8Z77Mud1b1U/wD3epWpondoL0tS01tG0wjuN8ehskWSdiqu4QEAndsncDsAFZifQKTSfmK2jLq9xCrRY1gyICuSANQztkkD8R71D88WVlKI/j5jHGBIqr1GjBLppdiVwTpj1Dvpw7ZB9Ma48PLeUySNcTEzKms5gwSvTIkYdPDSHpKdZyRqbBGRgxbE3MFsCw+IhyiCRvtE2jIBDnfZcMpz+8PcV8V5otif08YHl0uXUKxkBKhGzhs4Paoc+HFudjLcHABGXVisgSJOrqK5ZytumzEr38u9fK/5Dt7lmV7m4L5jMnmiGplVtBZenpJOSdhtjbFBN33NtrCrFp0PTkEbhDrKuc+VlTJB8jd/2T7GsxOMQt1AJoybf9KA6kpjOdYB8vynv7H2rVrjw+SaOWCa6l6BmYxJGUGhXEmY31KdZ13DsCckeTHbJz4OWLW0Zy8jEXQaFUkZcYmkeVo0wATqeVj5iT2AIoMi15zt5ACepEGI0tNG8QKsjyBwzgDSVjb6jG4GRWS/MkAmWDXmR2CDT5hqIlOkkdiPh5M57YqNXkqJlRZbiedUyqLK8ZXT0JYCgCoM+SZst8xIGScYrAseB2MF5DCty5urcKRGzKWcqLhjJJ5NyxvZGYggZx23BCfl5rtUmeFp4w8S6pMsMIAyph27K2qRQAdzmnEuZooGiQiSRrhWaMQoZMqmgFsr6fbJv9a1+XkyzuZnAuZS+WcRgxfZl7kzMyho8sDMj/MWG7AdhiS4nyPDMLYa2T4KMxx/Z2zDDdIbpLEyg/YLgqFxkgd8UGdLzZaIwQ3MWppDHgODhwrOQ2Pl2jbvjtjvXbiPNNtbqGeePdgoAYMxZtGAqg5JxKh+5gfWoJuQrZXOZ5gZ5mbSDGF1NFOHUIqaQWjuJMt82y77b9W8PbdV6jXM+2GeQmDzIvw5CtiPSFBsozlQD82+9BsUnMlqoYtcwAI+hsyJs+/lO+x8rbfun2NZMnEYlkWJpEEkgyiFgGYD1Ve57H8jWp/ydWs8Q0zzFWVTE6tESkf2zIIm6eQP51IQ/wA+482Bisi3s7K9vFuY7gSS2qorKCjAhDJ03JdSfmkkw6EZORk4xQbbSvjcXaRDU7qoGN2IA8xCjv7sQB9TXfqj3Gxx39fb796DvSlKBSlKBSlKDTvEXkn+EIQ8eBcQg6fTUvqhP+I/+aoy5tXicxyKUdTgqwwQRXqSojjvKttfDE8QY+jjZh9zDeor49+sN7w7i06av7PJG9frDzjbRB3VScBmAJ9gSBn/ABrf+YfB+WCMyW0nXCjJQrh8e64OG+6pTiHgkCcwXJUe0i5x7YK4qxuFRSLCizaTIqgMVzgkbZGffGawrj7xZf1vGIjkvp7esbf79Hnxuc7zoC3+IcRp7HDfcW74FZ/AeMX96Rw9LptM+QdZzhQMka/mxgdgfpW585eFT3N0Z7ZkRZd5FbIw/qVx79/vrE5c8Lbu0u4p+pERG4LYJzp7HG3tWPLbdZnW6O2GbV5YttvtMdre3m0bmzltuHXJgZtY0hlfGMg/T6EEfhUPV0+Ifh/LxGeOWFkXSmhtZI7MSCMf2jWq/wAjF3/WQ/m3+lLUnfpCbS8UwWw1nLeObbr6tApW/wD8jF3/AFkP5t/pT+Ri7/rIfzb/AErHkt5LH8S0n9SHTwe4qYr4w/q3CHb95MsD+WofjV21VPLHhddWl5DO0kRWNssATnGCDjb61a1WMcTEbS5TjGTFlzxfFO+8dfX/AJsg+YeV0vpITIzaIdepFZ0LiWPQVLowIHuPXtWu3vhWsnXxMoE7hlzG50gMzBWxIA4XVpXYYAxuKm+cOXp7wR/D3DQFSwcgsMocOMaf1upFHv8Aslx64MFHyHe601XzGI6TOgeUFtYDXOhu6hpIY9GCNIeQbZqRp3V/DuRJ+p14yuhnM7xKG6iz2cyiXSw6ifzRwMadCnAro/hkGWMfGJrJV0bpg50ayWjXqYP6UHfUNqyeG8nX0Wvq3YmEkTphmlAVnXpiQDByRHDDsf1nmPqM4l14b3LAMJ1MwMmJDLceQPEiRtEB2KMGfTsGOM+4D63nhUZesTdDVNMJQ3R+UjrjOkOFZsXA3IwdG6nNSvMPJAurlLgz6MCNSdALgoZQOjLqHTLG432OSiVhz8mXRWQdZWLTM+TNcr1Fbr6eppOIzH1oyAgweiMkDTpx7jw+uXYM1z1SJA7a5JgH6c9pLHlRkIcW8/yjYzbZ9A+kHhfpaFxOqtBKH8kOlQFWBcRxlyqlvhQWJDeZyRjG8xzHycL12ZpMK8KxFSuoYW4SYk7juE04+ta83IV+VbN2us3AmXEk4QeQqcpgkjIDadWf3xjJkuO8rXtzM0qXCxFo2VdMk3k8k6AAAAEOZYnZiMqY9tWFID5HwyXr9QSoqB9QUQgMi/EPOEhfV9mPtBGdjlQRtnbEt/C4PFpa5STyGNWEQwCtvBaqw8586/C5Jz3Y9sV9LbgF3b8QToq7QxgnXLPKUI+GVBGcsxYdbXJnTqyx9ME82fh9OsnmnAgNx1HjjlnXWpluZPNjGlv5xGulTg6CSewoO8nhgXeZmuQfiHZyOlj5o7qPcK4ycXgyRpz0/c5rLk5ALWMVoZlboyO4LwhkIkEq6TFqGdInJDFidSgnNbgK5oNT5e5DFpO8xl6muIR/Kyt+jhjPm14K/wA3BUacjUd/f4PyHK0Edu9zG8dsESFHtlKFI43jHXXXmVtMgIwVUMinTnNbnSg0GfwpViT1gzH9aSMOW0izCiU6gXGbEk9s9Vu3r87rwpMglzdLqmmEobo/KwEwzoDhS2J/UYOndTnNWFSg4QYGM5+tc0pQKUpQKUpQKUpQKUpQKUpQKUpQKUpQKUpQKUpQKUpQKUpQKUpQKUpQKUpQKUpQKUpQKUpQKUpQKUpQKUpQKUpQKUpQKUpQKUpQKUpQKUpQKUpQKUpQKUpQKUpQKUpQKUpQKUpQKUpQKUpQKUpQKUpQKUpQKUpQKUpQKUpQKUpQKUpQKUpQKUpQKUpQKUpQKUpQKUpQKUpQKUpQKUpQKUpQf//Z"/>
          <p:cNvSpPr>
            <a:spLocks noChangeAspect="1" noChangeArrowheads="1"/>
          </p:cNvSpPr>
          <p:nvPr userDrawn="1"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8" name="AutoShape 24" descr="data:image/jpeg;base64,/9j/4AAQSkZJRgABAQAAAQABAAD/2wCEAAkGBhQPEBUREhIUFBIQFR8YFRQVFhUXGhwYFhYYFxoYFRUXHiYgGBkjGRIYHy8gIycpLCwvGB4xNTAqOCYsLCkBCQoKDgwOGQ8PGi8lHCQtLzAvNTUuLDMyKSo1Li8uLCotNTAsLywsKS8tLCwsMSwpLCwsNCksLC41LCwsKSwsLP/AABEIAMABBgMBIgACEQEDEQH/xAAcAAEAAgIDAQAAAAAAAAAAAAAABQcEBgECCAP/xABHEAACAQMCBAQDBAQLBQkAAAABAgMABBESIQUGEzEHIkFRFDJhI3GBkTNCUmIVFhckNVNyc6Gy0TQ2gpOxRHSSorPB4fDx/8QAGwEBAAIDAQEAAAAAAAAAAAAAAAMEAgUGAQf/xAAwEQEAAgECBAQFAQkAAAAAAAAAAQIDBBEFEiExQVFxkSJhocHRgRMUFTJTseHw8f/aAAwDAQACEQMRAD8AvGlKUClKUClKUClKUClKUClKUClKUClKUClKUClKUClKUClKUClKUClKUClKUClKUClKUClKUClKUClKUClKUClKUClKUClKUClKUClKUClKUClKUClKUClKUClKUClKUClKUClKUClKUCuGbG/tUdx/j8VjCZpmwo7D1ZvRVHqaprm/nWe8UapQkbjK28R7D0Mr+p+lYWvFWw0XD8mqnp0r5/ha/E+fLK2yHuELD9VDrP8A5aif5X7D9qX/AJRqjKVDOWzpKcB08R8UzM/p+HoHhviVY3B0icIxOAJAUz+e1bLFKGAZSCD2IIIP3EVU/I3hakyLcXTLJFKgaNI2b1/bYY7dsD1qyuBcCisYejCCEBJwWLbn6n027VNSbT3c7rsWlxWmuG0zMe3v/hI0pSs2tKUpQKUpQKUpQKUpQKUpQKUpQKUpQKUpQKUpQKUpQKUpQKUpQK4ZsAk9hXNRfM9wY7K4cd1hcj79JxSWVK81or5qL545pbiN0z5PRjJWJf3Qfmx7nv8AkK16uBXNUZnfq+mYsVcVIpSOkFKUolXp4VcdS4slhAIe1Glttjkkgg/X1rda1Xw+4NbwWiyWzlxOoLsT3YDB2/VIORitpBq5XtG75vrZpOovNInbfx+v1c0pSslQpSlApWLxHikVsnUnlSKMEAvIwVcnYDJ23rtY38dxGJYZEkjf5XRgynBIOGGx3BH4UGRSlKBSlY3EeJR20TTTOscUYyzscAD/APTjFBk0rE4XxSK6hWeCRZIpBlXU5B3wfxBBGPTFZdApSlApSlApSlApSlApSlApSlApSlAqF5z/AKPuf7lv8tTJqm/EnnydrmW0hfRDH5HwBlyR5sn23xj6Vhe0RC/w/TX1GaIp4dZ91diuyYyMgkeoHf8ACutbJyfym9/1DDKqzQYIRgcMD66uw32qpEbu/wAuWuKk3vO0NfaPOWVToBxnuBnsCfeumBj61Kces5bdzFJE0JB86jOhm9GHpUVR7S3NXeOy3OQud8wW1oqI0zS6CqjQEhUZLsR3fY/fW+8MnXMkSLpWBtP4sNZx9PNVV+Ckebqc/sxD/Fx/pWBzxxW4g4nK+ZbcMylQrY1BRpEm2xzj/wBqnrfau8uV1Ggrm1d8OPp039Z38vSV5Zrmqk4B4mXJuY0nZPhwp1uEJbCjd2PcHOCdqte2cFFIbUCMhvcH12qWtot2aXVaPJppiL+L6UpSslRXfjz/AENJ/ex/56heX+dDwflezuREJiXKaC+j5ppznOD+z7etbJ40cLluuEvFBE8shkjISNSzYDZJwK0njXLF03KlpbLbTG4SbLQiNtYHUnOSmMgYZfzFBIcU8c54Y4bkcMf4OYAdZ3ZdT6cusZ09gQwBPzac7ek3zj4tC0+ES2g68vEI1kjDuI1CyYCamO2ok4xkAY3NQPPvLdzLy3YW8VtK80Zh1xKjF10wSBtSgZGGIB++vlzTaSC0sILjgsl5DFZRgvGXSaKbQA6ZTJAAC5DDGffFBMcd504i3Crwy8MkgmjUxkrLkBJIpC86Mo7R4B2J79xitL5O5ikk4DfreW0lzbRnX1XmcanLwr01cglSmz+v3b1McgcvX6cL4okkU6QTW0i2ltKS0moxygBVIBGzIvYaj2FdOXeWLpOVr22a2mW4kmJSIxsHYZg3VcZI8p/I0GNxvmJ4+WLf4G1khgmZ9ciTOTD07kAFpMAsZGyPTGcVI8B8Trjh/AIbma1aQrMIUaSVgZVZXk6uoqTsVK437d67Ny5c/wATxa/Dy/Eh89HQ3U/20v8AJjPy7/dXfi3I11d8r2tskTC5tiJDCw0sdJlBXDYw2JM4PfH1oJ/m/wAVG4fYWd4LYSG+RWKGQrp1RLJgNpOr5sdh2rRPGTmq7HELZUjmijQKYykjqJ9QjcjAx8rHR61hcWtOJcZt7Hho4bNB8EoR5pA6ocIsYYllAUBUyRkkntW1eMfLNxPd8OMFvLMkGztGjMFxJH8xHbZSaCZ5n8XGsktoRZvJxC6jVzahj9mX2CsQpLMSCAoHpnbbPfknxZN5dmwvLVrO7x5UbVhsLqKkMAVbTuO4IHftmF8SOWLy24tDxqzgNyEAEkSglgVUofKN9JQ9wDgg5rG5X4FfcW42nFrq1NnDbgaUYEMxVSFUBgGO7kliANsCguilKUClKUClKUClKUClKUHBrznzxaNFxG5D92lZh/Zc6lP5EV6NrUud/D+PiQDhunOgwHxkFf2XH47Go8leaOjb8J1lNLmmcnaY29FB1uvhHfdPiATOBMhU/eNx/wBK1jjnCGs7iS3cqzRHBK9jkA7fga78A4a9xOEjYq6guGGcjQM7Y9arR0l2OorTNp7Rv8Mx3+6wfGvipzDbAjBzIwxvtsu/51VtSZgur6ZtpJ5lBLZ3IC++e1Lrl2WJgjY1MocBTqJUjOcD0/0r20zad0ejx00uKuGbRvCwfA+H/am+qD/Me9WVecJhmIMsSOV+XWobG4O2fqBVReE/xcdwOmh+GnJ6jMp0/Zj9U+j74/GrW4PxIymVHGmSCQofquAyOPoVI/EGp8c/Ds5Xi1LRqrXrPl2nt4f3RPE/Dy2uLlrltatIhRghAByNOrt82K2O1tliRY1GFRQqj6AYFfQGuakiIhqr5smSIrad4jsUpSvURXFaT4xcZms+FvNbyNFIJEAdcZwWwRvVU3XMnHLGyt+JtfCSC5YBUOHIJDECRGQbERtup/EUHo3FcYrVuF+Ilq9vaPcSpDNfRK6RHO5by4XbtryBUpec1WsNylpJOi3EuNERzqOokDG3qQaCVrnFVty3NN/GC7D8TSWLS2mzDOWXBXAMZXSmjPzKSTn6nFg37lYZGBwQjEH6hTQfeua838tcd4vfWtzdJxXprZDLLKwGrylsKdJGfLjf1Iq0fB/nOfiPD3mvCNUEhXrYCBlCKxZsYUEaiCRgf40G/YrnFatbeKHDJGdVvYiYlLN8wGF7lSRh8fu5rNl52sktUvGuYxbSNoSXfSWBYYG3fyN+VBOUrSebOd7WS0u7eC5Vrn4GSVVj15C9EuG1qMKcEHcg7itQ8JPEG3tOGE395h5Ll9PUaSRtISL0AYhc537d6C5aViW/FYZIRcJKjQFdfVDDRpHdtXYAYOfbFQfD/EvhtxMIIryJpCcKPMoY+yswCsfuJoNnpUPzDzfacOVTd3CRa/lByWOO+EUFiBnviu3B+a7S8iaa3uI5I4/nYHGnbPnDYK7AnfHaglqVq1r4ocMlLhL2I9EFmzqGw7lSyjX/AMOanuFcViu4lngkEkT50uvY4JU4/EEUGXSlKBSlKBQ0rUfEbm0WFsVVsTzjTHjuo7M/0wO31xXkztG6XDhtmyRjp3lV/iVZOvEJZTGyxysNDHs2FAJBH1BqA4PxV7SdJ4z54zkZ7H3B+hFehLThkFzZRxMqyQtEvffPlG+ff61UvPHhvJYkzQ5kt/X1ZP7XuPrVe9JjrDrtBxHFlr+7ZI2mOnymO3v8khZeJdqofNjoac/asjbn6g99s9qxeE30IuEHD1uppHYl8lVcRAfo0J7+pzWh1l8JuTFPG4doyrjzp8yjO5A9TjO1Y88r1tBjrW0036x5zMT5b+Psvfg/NUeelJbzWp9DKgCsScfMmRqJ98ZqQ47dLHGcM4klOlBCAZGYdgMg7D1J2AzvUlbnKKc6sgebtnbviu/TGc4GferW3Rw1slOfmiu36/mGLwm0MMKRsSzKoDMxySfUk+pzWZSleoLTNpmZKUpR4rvx5/oaT+9j/wA9UrJYtAOHNxCSebhk6B1RXYBBkrIqDcAqSGwMEhhggnb1FxXg8N3GYriJJYyQSjjIyOxxWJc8o2ksCWz20TQQnMcZUFVO/wAo9PmP50FO+MKx297wmaMKtpGiaGTddEcqN5cdwEZT+Nc8f4tFf812L2sizIgjBZDkeQySNuNjhTk1cM/KVpJbLaPbRNbp8sRUFV7nK53U7nce9fPgXJVnYEta20cTMMFgCWx7amJOPpmgq7kz/e++/sy/9YquLif6CX+7b/Kaxrblm2iuGukgjW4kzrlC+Y6sZyfrgVIugYFSMgjBH0NB5R5JseFSQTniU0kUox0emHJPlOdgjAnVjuRU9yzxe7n5c4lDl2ht+kIz7I0mZkB/ZCKCR6Bj71dg8M+GD/sFt/yxU5acLihi6McUaRYx01RVXB7jSBjeg872knBv4vMGEf8ACOlvRut1dR06T/V6cfTGfWvrxv8A3Osv++N/nuaui28N+HRF2SygBlBVvLkaW7gA7KD+7isyXk6za3W1a1iNvG2pIio0hjq3A9/O35mg0Lh3JVra8vSXUcQ+Jm4Y7PMSxYma31sNzgDOAAB6ffWgcmScHHBroXgT4w69GoN1PlHS6BHbz98eudW1eizwuLofDdNeh0+n08eXp6dOjH7OnbFQlx4bcOkjWNrKHRGSygLpwTjO6kHBwNu1BRVml1/FSXTr6PxwLd/0Wgav+Drac/XP1r5c1Pwk8IsxZgfH+Tq4EmvOg9XqE7H7TGn/AA2r0tb8NijiECRosIXSIwoCaf2dPbG/aobh/h5w+3m68VnCkoOQwXOk+6KdlP1AFBVvOfCEnksXmv7e34nbWUJlivR9kx3PmYgrr1atSkHOx2qNTmV73gPEkitYYHhkiM72qlY5FZ8Fgo7YEQzjYg5wN6uvjnJVlfnVc2sUrDbWVw2PbWuGx9M1lcM5dt7WEwQQRxwtnUiqMNkYOvPzZG2+aDz8snBv4u4xH/COn2brdbX7/wBXp/4cfvVbfgt/Qdr9z/8ArSVJWvhvw6LXosoB1hh/LnY9wMk6R9BipvhvDIrWJYYI1jiTOlEGAMkk4H3kn8aDKpSlApSlBCcy82wcPjLyuNWPLGD5mPsB6D6naqB49xuS9uHnlPmc7D0VR2UfQVKeInDmg4jMGyRI2tCd/K++x+hyPwrW6q3tMzs7rhehxYMcZKzvNo7/AGhZvhVzx0yLGdsKx+xcnsT+oT7H0q2nQEYIyD3BrywDVr+HniXq02t43m7RzH19lc+/sazx38Ja/i3C5mZz4Y9Y+8fdj+IXhloDXVovlG8kI9Pdk+nuK13w44/DaXOZ0TDjHWfPkABJAAHc4Aq+WAYYPYj/AANU9y14fy/wk7ywgW0EjEmUYVhvp0j9b0PtS1drRMI9HrozabJi1E9o6des/L5ysLmPneCxt0mYl+sAYkXuwIBz9BgjesPgXibZ3eFL9GQ/qy+UZ9g/Y/4VVniLzCt7ekxHMMKiOMjsQCSWA9iTt9AK1evJyzv0WMHBMV8ETfeLT19Pk9TpICMggg9iN67V5m4fzDcW/wCinkQD0DHH/h7Vslh4tX0WNTJKAf11AOPbK4rKMseKll4Bmr/JaJ+i9aVFct8wx39us8Z77Mud1b1U/wD3epWpondoL0tS01tG0wjuN8ehskWSdiqu4QEAndsncDsAFZifQKTSfmK2jLq9xCrRY1gyICuSANQztkkD8R71D88WVlKI/j5jHGBIqr1GjBLppdiVwTpj1Dvpw7ZB9Ma48PLeUySNcTEzKms5gwSvTIkYdPDSHpKdZyRqbBGRgxbE3MFsCw+IhyiCRvtE2jIBDnfZcMpz+8PcV8V5otif08YHl0uXUKxkBKhGzhs4Paoc+HFudjLcHABGXVisgSJOrqK5ZytumzEr38u9fK/5Dt7lmV7m4L5jMnmiGplVtBZenpJOSdhtjbFBN33NtrCrFp0PTkEbhDrKuc+VlTJB8jd/2T7GsxOMQt1AJoybf9KA6kpjOdYB8vynv7H2rVrjw+SaOWCa6l6BmYxJGUGhXEmY31KdZ13DsCckeTHbJz4OWLW0Zy8jEXQaFUkZcYmkeVo0wATqeVj5iT2AIoMi15zt5ACepEGI0tNG8QKsjyBwzgDSVjb6jG4GRWS/MkAmWDXmR2CDT5hqIlOkkdiPh5M57YqNXkqJlRZbiedUyqLK8ZXT0JYCgCoM+SZst8xIGScYrAseB2MF5DCty5urcKRGzKWcqLhjJJ5NyxvZGYggZx23BCfl5rtUmeFp4w8S6pMsMIAyph27K2qRQAdzmnEuZooGiQiSRrhWaMQoZMqmgFsr6fbJv9a1+XkyzuZnAuZS+WcRgxfZl7kzMyho8sDMj/MWG7AdhiS4nyPDMLYa2T4KMxx/Z2zDDdIbpLEyg/YLgqFxkgd8UGdLzZaIwQ3MWppDHgODhwrOQ2Pl2jbvjtjvXbiPNNtbqGeePdgoAYMxZtGAqg5JxKh+5gfWoJuQrZXOZ5gZ5mbSDGF1NFOHUIqaQWjuJMt82y77b9W8PbdV6jXM+2GeQmDzIvw5CtiPSFBsozlQD82+9BsUnMlqoYtcwAI+hsyJs+/lO+x8rbfun2NZMnEYlkWJpEEkgyiFgGYD1Ve57H8jWp/ydWs8Q0zzFWVTE6tESkf2zIIm6eQP51IQ/wA+482Bisi3s7K9vFuY7gSS2qorKCjAhDJ03JdSfmkkw6EZORk4xQbbSvjcXaRDU7qoGN2IA8xCjv7sQB9TXfqj3Gxx39fb796DvSlKBSlKBSlKDTvEXkn+EIQ8eBcQg6fTUvqhP+I/+aoy5tXicxyKUdTgqwwQRXqSojjvKttfDE8QY+jjZh9zDeor49+sN7w7i06av7PJG9frDzjbRB3VScBmAJ9gSBn/ABrf+YfB+WCMyW0nXCjJQrh8e64OG+6pTiHgkCcwXJUe0i5x7YK4qxuFRSLCizaTIqgMVzgkbZGffGawrj7xZf1vGIjkvp7esbf79Hnxuc7zoC3+IcRp7HDfcW74FZ/AeMX96Rw9LptM+QdZzhQMka/mxgdgfpW585eFT3N0Z7ZkRZd5FbIw/qVx79/vrE5c8Lbu0u4p+pERG4LYJzp7HG3tWPLbdZnW6O2GbV5YttvtMdre3m0bmzltuHXJgZtY0hlfGMg/T6EEfhUPV0+Ifh/LxGeOWFkXSmhtZI7MSCMf2jWq/wAjF3/WQ/m3+lLUnfpCbS8UwWw1nLeObbr6tApW/wD8jF3/AFkP5t/pT+Ri7/rIfzb/AErHkt5LH8S0n9SHTwe4qYr4w/q3CHb95MsD+WofjV21VPLHhddWl5DO0kRWNssATnGCDjb61a1WMcTEbS5TjGTFlzxfFO+8dfX/AJsg+YeV0vpITIzaIdepFZ0LiWPQVLowIHuPXtWu3vhWsnXxMoE7hlzG50gMzBWxIA4XVpXYYAxuKm+cOXp7wR/D3DQFSwcgsMocOMaf1upFHv8Aslx64MFHyHe601XzGI6TOgeUFtYDXOhu6hpIY9GCNIeQbZqRp3V/DuRJ+p14yuhnM7xKG6iz2cyiXSw6ifzRwMadCnAro/hkGWMfGJrJV0bpg50ayWjXqYP6UHfUNqyeG8nX0Wvq3YmEkTphmlAVnXpiQDByRHDDsf1nmPqM4l14b3LAMJ1MwMmJDLceQPEiRtEB2KMGfTsGOM+4D63nhUZesTdDVNMJQ3R+UjrjOkOFZsXA3IwdG6nNSvMPJAurlLgz6MCNSdALgoZQOjLqHTLG432OSiVhz8mXRWQdZWLTM+TNcr1Fbr6eppOIzH1oyAgweiMkDTpx7jw+uXYM1z1SJA7a5JgH6c9pLHlRkIcW8/yjYzbZ9A+kHhfpaFxOqtBKH8kOlQFWBcRxlyqlvhQWJDeZyRjG8xzHycL12ZpMK8KxFSuoYW4SYk7juE04+ta83IV+VbN2us3AmXEk4QeQqcpgkjIDadWf3xjJkuO8rXtzM0qXCxFo2VdMk3k8k6AAAAEOZYnZiMqY9tWFID5HwyXr9QSoqB9QUQgMi/EPOEhfV9mPtBGdjlQRtnbEt/C4PFpa5STyGNWEQwCtvBaqw8586/C5Jz3Y9sV9LbgF3b8QToq7QxgnXLPKUI+GVBGcsxYdbXJnTqyx9ME82fh9OsnmnAgNx1HjjlnXWpluZPNjGlv5xGulTg6CSewoO8nhgXeZmuQfiHZyOlj5o7qPcK4ycXgyRpz0/c5rLk5ALWMVoZlboyO4LwhkIkEq6TFqGdInJDFidSgnNbgK5oNT5e5DFpO8xl6muIR/Kyt+jhjPm14K/wA3BUacjUd/f4PyHK0Edu9zG8dsESFHtlKFI43jHXXXmVtMgIwVUMinTnNbnSg0GfwpViT1gzH9aSMOW0izCiU6gXGbEk9s9Vu3r87rwpMglzdLqmmEobo/KwEwzoDhS2J/UYOndTnNWFSg4QYGM5+tc0pQKUpQKUpQKUpQKUpQKUpQKUpQKUpQKUpQKUpQKUpQKUpQKUpQKUpQKUpQKUpQKUpQKUpQKUpQKUpQKUpQKUpQKUpQKUpQKUpQKUpQKUpQKUpQKUpQKUpQKUpQKUpQKUpQKUpQKUpQKUpQKUpQKUpQKUpQKUpQKUpQKUpQKUpQKUpQKUpQKUpQKUpQKUpQKUpQKUpQKUpQKUpQKUpQKUpQf//Z"/>
          <p:cNvSpPr>
            <a:spLocks noChangeAspect="1" noChangeArrowheads="1"/>
          </p:cNvSpPr>
          <p:nvPr userDrawn="1"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Espaço Reservado para Título 16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742388" cy="7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2649040" y="0"/>
          <a:ext cx="6494960" cy="792683"/>
        </p:xfrm>
        <a:graphic>
          <a:graphicData uri="http://schemas.openxmlformats.org/presentationml/2006/ole">
            <p:oleObj spid="_x0000_s14342" name="Foto do Photo Editor" r:id="rId7" imgW="7430537" imgH="762106" progId="">
              <p:embed/>
            </p:oleObj>
          </a:graphicData>
        </a:graphic>
      </p:graphicFrame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6327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mailto:antonio.firmino-neto@fazenda.gov.br" TargetMode="Externa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EIS_2001/L10303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Planilha_do_Microsoft_Office_Excel_97-20031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lanalto.gov.br/ccivil_03/Leis/LCP/Lcp101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205038"/>
          <a:ext cx="9144000" cy="857250"/>
        </p:xfrm>
        <a:graphic>
          <a:graphicData uri="http://schemas.openxmlformats.org/presentationml/2006/ole">
            <p:oleObj spid="_x0000_s15368" name="Photo Editor Photo" r:id="rId5" imgW="7430537" imgH="762106" progId="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78777" y="692696"/>
            <a:ext cx="89652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3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</a:rPr>
              <a:t>PLANO DE TRANSIÇÃO PARA IMPLANTAÇÃO DA NOVA </a:t>
            </a:r>
            <a:r>
              <a:rPr lang="pt-BR" sz="3200" b="1" dirty="0">
                <a:solidFill>
                  <a:schemeClr val="bg1"/>
                </a:solidFill>
                <a:latin typeface="Calibri" pitchFamily="34" charset="0"/>
              </a:rPr>
              <a:t>CONTABILIDADE </a:t>
            </a:r>
            <a:r>
              <a:rPr lang="pt-BR" sz="3200" b="1" dirty="0" smtClean="0">
                <a:solidFill>
                  <a:schemeClr val="bg1"/>
                </a:solidFill>
                <a:latin typeface="Calibri" pitchFamily="34" charset="0"/>
              </a:rPr>
              <a:t>PÚBLICA E AS INSTRUÇÕES DE PRODEDIMENTOS CONTÁBEIS</a:t>
            </a:r>
            <a:endParaRPr lang="pt-B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3068638"/>
            <a:ext cx="9144000" cy="14446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pt-BR" sz="1200"/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716574" y="3897313"/>
            <a:ext cx="79101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t-BR" sz="2800" b="1" i="1" dirty="0">
                <a:solidFill>
                  <a:schemeClr val="tx2"/>
                </a:solidFill>
                <a:latin typeface="Calibri" pitchFamily="34" charset="0"/>
              </a:rPr>
              <a:t>Antonio Firmino Neto</a:t>
            </a:r>
          </a:p>
          <a:p>
            <a:pPr algn="r" eaLnBrk="1" hangingPunct="1"/>
            <a:r>
              <a:rPr lang="pt-BR" sz="2400" b="1" i="1" dirty="0" smtClean="0">
                <a:solidFill>
                  <a:schemeClr val="tx2"/>
                </a:solidFill>
                <a:latin typeface="Calibri" pitchFamily="34" charset="0"/>
              </a:rPr>
              <a:t>Professor e Contador</a:t>
            </a:r>
            <a:endParaRPr lang="pt-BR" sz="2400" b="1" i="1" dirty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/>
            <a:endParaRPr lang="pt-BR" sz="2000" b="1" i="1" dirty="0">
              <a:solidFill>
                <a:schemeClr val="tx2"/>
              </a:solidFill>
              <a:latin typeface="Calibri" pitchFamily="34" charset="0"/>
              <a:hlinkClick r:id="rId6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8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IPC 00 – Plano de Transição para Implantação da Nova Contabilidade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OBJETIVO: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556792"/>
            <a:ext cx="61206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libri" pitchFamily="34" charset="0"/>
              </a:rPr>
              <a:t>5. Esta Instrução de Procedimentos Contábeis têm por objetivo </a:t>
            </a:r>
            <a:r>
              <a:rPr lang="pt-BR" sz="2000" b="1" i="1" dirty="0" smtClean="0">
                <a:latin typeface="Calibri" pitchFamily="34" charset="0"/>
              </a:rPr>
              <a:t>orientar os profissionais de contabilidade na execução dos registros e na elaboração das demonstrações contábeis</a:t>
            </a:r>
            <a:r>
              <a:rPr lang="pt-BR" dirty="0" smtClean="0">
                <a:latin typeface="Calibri" pitchFamily="34" charset="0"/>
              </a:rPr>
              <a:t> a partir da adoção das novas práticas contábeis aplicadas ao Setor Público, em cumprimento aos Princípios de Contabilidade sob a perspectiva do Setor Público nos termos da Resolução CFC n.º 1.111/2007 e ao Manual de Contabilidade Aplicada ao Setor Público. 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3935958"/>
            <a:ext cx="864096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ALCANCE: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4728046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libri" pitchFamily="34" charset="0"/>
              </a:rPr>
              <a:t>9. Portanto, as instruções contidas nesta IPC poderão ser utilizadas por </a:t>
            </a:r>
            <a:r>
              <a:rPr lang="pt-BR" sz="2400" b="1" i="1" dirty="0" smtClean="0">
                <a:latin typeface="Calibri" pitchFamily="34" charset="0"/>
              </a:rPr>
              <a:t>todos os que observam as regras vigentes sobre contabilidade aplicada ao setor público.</a:t>
            </a:r>
            <a:r>
              <a:rPr lang="pt-BR" dirty="0" smtClean="0">
                <a:latin typeface="Calibri" pitchFamily="34" charset="0"/>
              </a:rPr>
              <a:t> 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81922" name="Picture 2" descr="https://encrypted-tbn2.gstatic.com/images?q=tbn:ANd9GcQkkzQ9Lcfaj1RLEfrra_-nKJcP2zVPthhSSUR5vshQlybC1R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84784"/>
            <a:ext cx="1935485" cy="19907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1. Do Plano de Contas Aplicado ao Setor Público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Calibri" pitchFamily="34" charset="0"/>
              </a:rPr>
              <a:t>Medida inicial para a implantação do PCASP (“</a:t>
            </a:r>
            <a:r>
              <a:rPr lang="pt-BR" sz="2000" b="1" dirty="0" err="1" smtClean="0">
                <a:latin typeface="Calibri" pitchFamily="34" charset="0"/>
              </a:rPr>
              <a:t>de-para</a:t>
            </a:r>
            <a:r>
              <a:rPr lang="pt-BR" dirty="0" smtClean="0">
                <a:latin typeface="Calibri" pitchFamily="34" charset="0"/>
              </a:rPr>
              <a:t>”, conforme anexo II)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5536" y="18864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Principais procedimentos a serem adotados em decorrência das Alterações contábeis: 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23528" y="1700808"/>
          <a:ext cx="8496944" cy="4319986"/>
        </p:xfrm>
        <a:graphic>
          <a:graphicData uri="http://schemas.openxmlformats.org/drawingml/2006/table">
            <a:tbl>
              <a:tblPr/>
              <a:tblGrid>
                <a:gridCol w="928676"/>
                <a:gridCol w="1344059"/>
                <a:gridCol w="4457647"/>
                <a:gridCol w="420723"/>
                <a:gridCol w="504986"/>
                <a:gridCol w="840853"/>
              </a:tblGrid>
              <a:tr h="1096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CODIGO DA CONTA NO PCASP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TITULO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FUNCAO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NATUREZA DO SALDO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ESCRITURACAO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CODIGO DA CONTA NO PLANO DE CONTAS ATUAL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1.0.0.0.0.00.00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COMPREENDE OS RECURSOS CONTROLADOS POR UMA ENTIDADE COMO CONSEQUENCIA DE EVENTOS PASSADOS E DOS QUAIS SE ESPERA QUE FLUAM BENEFICIOS ECONOMICOS OU POTENCIAL DE SERVICOS FUTUROS A UNIDADE.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1.1.0.0.0.00.00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ATIVO CIRCULANTE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COMPREENDE OS ATIVOS QUE ATENDAM A QUALQUER UM DOS SEGUINTES CRITERIOS: SEJAM CAIXA OU EQUIVALENTE DE CAIXA; SEJAM REALIZAVEIS OU MANTIDOS PARA VENDA OU CONSUMO DENTRO DO CICLO OPERACIONAL DA ENTIDADE; SEJAM MANTIDOS PRIMARIAMENTE PARA NEGOCIACAO; SEJAM REALIZAVEIS NO CURTO PRAZO.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1.1.1.0.0.00.00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CAIXA E EQUIVALENTES DE CAIXA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COMPREENDE O SOMATORIO DOS VALORES EM CAIXA E EM BANCOS, BEM COMO EQUIVALENTES, QUE REPRESENTAM RECURSOS COM LIVRE MOVIMENTACAO PARA APLICACAO NAS OPERACOES DA ENTIDADE E PARA OS QUAIS NAO HAJA RESTRICOES PARA USO IMEDIATO.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1.1.1.1.0.00.00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CAIXA E EQUIVALENTES DE CAIXA EM MOEDA NACIONAL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COMPREENDE O SOMATORIO DOS VALORES DE CAIXA E EQUIVALENTES DE CAIXA EM MOEDA NACIONAL.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1.1.1.1.1.00.00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CAIXA E EQUIVALENTES DE CAIXA EM MOEDA NACIONAL - CONSOLIDACAO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COMPREENDE O SOMATORIO DOS VALORES DE CAIXA E EQUIVALENTES DE CAIXA EM MOEDA NACIONAL.  COMPREENDE OS SALDOS QUE NAO SERAO EXCLUIDOS NOS DEMONSTRATIVOS CONSOLIDADOS DO ORCAMENTO FISCAL E DA SEGURIDADE SOCIAL (OFSS).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5" marR="29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o 16"/>
          <p:cNvGrpSpPr/>
          <p:nvPr/>
        </p:nvGrpSpPr>
        <p:grpSpPr>
          <a:xfrm>
            <a:off x="107504" y="1628800"/>
            <a:ext cx="8892480" cy="4536504"/>
            <a:chOff x="107504" y="1700808"/>
            <a:chExt cx="8892480" cy="4536504"/>
          </a:xfrm>
        </p:grpSpPr>
        <p:sp>
          <p:nvSpPr>
            <p:cNvPr id="15" name="Retângulo 14"/>
            <p:cNvSpPr/>
            <p:nvPr/>
          </p:nvSpPr>
          <p:spPr>
            <a:xfrm>
              <a:off x="107504" y="1700808"/>
              <a:ext cx="8892480" cy="4536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23528" y="184482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u="sng" dirty="0" smtClean="0">
                  <a:solidFill>
                    <a:schemeClr val="bg1"/>
                  </a:solidFill>
                </a:rPr>
                <a:t>Exemplo de “</a:t>
              </a:r>
              <a:r>
                <a:rPr lang="pt-BR" b="1" u="sng" dirty="0" err="1" smtClean="0">
                  <a:solidFill>
                    <a:schemeClr val="bg1"/>
                  </a:solidFill>
                </a:rPr>
                <a:t>de-para</a:t>
              </a:r>
              <a:r>
                <a:rPr lang="pt-BR" b="1" u="sng" dirty="0" smtClean="0">
                  <a:solidFill>
                    <a:schemeClr val="bg1"/>
                  </a:solidFill>
                </a:rPr>
                <a:t>”:</a:t>
              </a:r>
              <a:endParaRPr lang="pt-BR" b="1" u="sng" dirty="0">
                <a:solidFill>
                  <a:schemeClr val="bg1"/>
                </a:solidFill>
              </a:endParaRPr>
            </a:p>
          </p:txBody>
        </p:sp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348880"/>
              <a:ext cx="6834964" cy="358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tângulo de cantos arredondados 17"/>
          <p:cNvSpPr/>
          <p:nvPr/>
        </p:nvSpPr>
        <p:spPr>
          <a:xfrm>
            <a:off x="539552" y="3429000"/>
            <a:ext cx="3888432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2061054" y="3942389"/>
            <a:ext cx="792088" cy="84542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39552" y="4941168"/>
          <a:ext cx="4752528" cy="792088"/>
        </p:xfrm>
        <a:graphic>
          <a:graphicData uri="http://schemas.openxmlformats.org/drawingml/2006/table">
            <a:tbl>
              <a:tblPr/>
              <a:tblGrid>
                <a:gridCol w="1633682"/>
                <a:gridCol w="3118846"/>
              </a:tblGrid>
              <a:tr h="2485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1.1.1.0.0.00.00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CAIXA E EQUIVALENTES DE CAIXA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435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1.1.1.1.0.00.00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CAIXA E EQUIVALENTES DE CAIXA EM MOEDA NACIONAL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14061E-7 L -3.61111E-6 -0.24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11560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Calibri" pitchFamily="34" charset="0"/>
              </a:rPr>
              <a:t>Modelo de detalhamento do PCASP para Estados e Municípios (Anexo III).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99592" y="2420888"/>
            <a:ext cx="3816424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13. ....O modelo apresentado foi elaborado com base em estudos que buscaram observar a legislação vigente, as normas e o atendimento às necessidades do </a:t>
            </a:r>
            <a:r>
              <a:rPr lang="pt-BR" b="1" i="1" dirty="0" smtClean="0">
                <a:latin typeface="Calibri" pitchFamily="34" charset="0"/>
              </a:rPr>
              <a:t>Sistema de Informações Contábeis e Fiscais do Setor Público Brasileiro </a:t>
            </a:r>
            <a:r>
              <a:rPr lang="pt-BR" dirty="0" smtClean="0">
                <a:latin typeface="Calibri" pitchFamily="34" charset="0"/>
              </a:rPr>
              <a:t>(SICONFI), novo sistema de coleta de dados contábeis e fiscais dos entes da Federação que deverá ser implantado nos próximos anos. 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432428" cy="231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395536" y="18864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Principais procedimentos a serem adotados em decorrência das Alterações contábeis: 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1. Do Plano de Contas Aplicado ao Setor Público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95536" y="188640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Principais procedimentos a serem adotados em decorrência das Alterações contábeis: 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1. Do Plano de Contas Aplicado ao Setor Público 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16024" y="1340768"/>
          <a:ext cx="8676456" cy="5174970"/>
        </p:xfrm>
        <a:graphic>
          <a:graphicData uri="http://schemas.openxmlformats.org/drawingml/2006/table">
            <a:tbl>
              <a:tblPr/>
              <a:tblGrid>
                <a:gridCol w="1053881"/>
                <a:gridCol w="2794821"/>
                <a:gridCol w="4827754"/>
              </a:tblGrid>
              <a:tr h="6907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1.2.3.0.0.00.00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IMOBILIZADO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Compreende os direitos que tenham por objeto bens corpóreos destinados a manutenção das atividades da entidade ou exercidos com essa finalidade, inclusive os decorrentes de operações que transfiram a ela os benefícios, os riscos e o controle desses bens.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634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BENS MOVEIS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Compreende o valor da aquisição ou incorporação de bens corpóreos, que tem existência material e que podem ser transportados por movimento próprio ou removidos por forca alheia sem alteração da substancia ou da destinação economico-social, que constituam meio para a produção de outros bens ou serviços.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15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BENS MOVEIS- CONSOLIDAÇÃO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Compreende o valor da aquisição ou incorporação de bens corpóreos, que tem existência material e que podem ser transportados por movimento próprio ou removidos por forca alheia sem alteração da substancia ou da destinação economico-social, que constituam meio para a produção de outros bens ou serviços. Compreende os saldos que não serão excluídos nos demonstrativos consolidados do orçamento fiscal e da seguridade social (OFSS).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5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MÁQUINAS, APARELHOS, EQUIPAMENTOS E FERRAMENTAS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Compreende o valor da aquisição ou incorporação de máquinas, ferramentas, aparelhos, equipamentos, acessórios etc.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APARELHOS DE MEDIÇÃO E ORIENTAÇÃO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 os aparelhos utilizados para medição e orientação.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APARELHOS E EQUIPAMENTOS DE COMUNICAÇÃO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 os aparelhos e equipamentos utilizados para comunicação.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APARELHOS, EQUIPAMENTOS E UTENSÍLIOS MÉDICOS, ODONTOLÓGICOS, LABORATORIAIS E HOSPITALARES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 os aparelhos, equipamentos e utensílios para uso médico, odontológico, laboratorial e hospitalar.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APARELHOS E EQUIPAMENTOS PARA ESPORTES E DIVERSÕES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 os aparelhos e equipamentos utilizados para modalidades de esportes e diversões.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1.2.3.1.1.01.05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EQUIPAMENTO DE PROTEÇÃO, SEGURANÇA E SOCORRO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Registra os equipamentos utilizados para proteção, segurança e socorro.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o 18"/>
          <p:cNvGrpSpPr/>
          <p:nvPr/>
        </p:nvGrpSpPr>
        <p:grpSpPr>
          <a:xfrm>
            <a:off x="35496" y="1844824"/>
            <a:ext cx="8892480" cy="4608512"/>
            <a:chOff x="35496" y="1844824"/>
            <a:chExt cx="8892480" cy="4608512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35496" y="4077072"/>
              <a:ext cx="8892480" cy="237626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79512" y="1844824"/>
              <a:ext cx="6912768" cy="153888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pt-BR" dirty="0" smtClean="0"/>
            </a:p>
            <a:p>
              <a:r>
                <a:rPr lang="pt-BR" sz="2000" b="1" dirty="0" smtClean="0"/>
                <a:t>Detalhamento das contas do PCASP obrigatório para a Federação. Exemplo:</a:t>
              </a:r>
            </a:p>
            <a:p>
              <a:endParaRPr lang="pt-BR" dirty="0" smtClean="0"/>
            </a:p>
            <a:p>
              <a:endParaRPr lang="pt-BR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IPC 00 – Plano de Transição para Implantação da Nova Contabilidade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Principais procedimentos a serem adotados em decorrência das Alterações contábeis: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412776"/>
            <a:ext cx="23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2.Balanço de Abertura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18448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Procedimentos para elaboração do balanço de abertura;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Procedimentos a serem adotados referente a omissões e erros de registros contábeis;</a:t>
            </a:r>
          </a:p>
          <a:p>
            <a:pPr>
              <a:buFont typeface="Wingdings" pitchFamily="2" charset="2"/>
              <a:buChar char="§"/>
            </a:pPr>
            <a:endParaRPr lang="pt-BR" sz="18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292494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3. Nova Classificação das Contas de Ativo e Passivo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27584" y="3740839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Ajustes para a classificação do ativo e passivo em circulante e não circulante;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Controle por atributo das contas financeiras e permanentes.</a:t>
            </a:r>
          </a:p>
          <a:p>
            <a:pPr>
              <a:buFont typeface="Wingdings" pitchFamily="2" charset="2"/>
              <a:buChar char="§"/>
            </a:pPr>
            <a:endParaRPr lang="pt-BR" sz="1800" dirty="0">
              <a:latin typeface="Calibri" pitchFamily="34" charset="0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609" y="3068960"/>
            <a:ext cx="4816879" cy="29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IPC 00 – Plano de Transição para Implantação da Nova Contabilidade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Principais procedimentos a serem adotados em decorrência das Alterações contábeis: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268760"/>
            <a:ext cx="8649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4.Alteração nos sistemas e no comportamento do contador: empenho X passivo anterior. </a:t>
            </a:r>
          </a:p>
          <a:p>
            <a:r>
              <a:rPr lang="pt-BR" b="1" dirty="0" smtClean="0">
                <a:latin typeface="Calibri" pitchFamily="34" charset="0"/>
              </a:rPr>
              <a:t>O exemplo do SIAFI: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2132856"/>
            <a:ext cx="86409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SIAFI2012HM-AMBIENTE DE DESENVOLVIMENTO __________________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23/10/12  10:21                                      USUARIO : 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                                                     NUMERO  : 2012NE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UG/GESTAO EMITENTE: 10001_ / 1____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NUMERO DA LISTA   : 2012LI ______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ESPECIE DE EMPENHO: 1_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PASSIVO ANTERIOR   : S/N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DOCUMENTO DE REFERENCIA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NUMERO            : ____________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UG/GESTAO         : ______ / _____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51520" y="3613960"/>
            <a:ext cx="3168352" cy="3600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13"/>
          <p:cNvGrpSpPr/>
          <p:nvPr/>
        </p:nvGrpSpPr>
        <p:grpSpPr>
          <a:xfrm>
            <a:off x="179512" y="1916832"/>
            <a:ext cx="8568952" cy="4042326"/>
            <a:chOff x="179512" y="4797152"/>
            <a:chExt cx="8568952" cy="4042326"/>
          </a:xfrm>
        </p:grpSpPr>
        <p:sp>
          <p:nvSpPr>
            <p:cNvPr id="13" name="Retângulo 12"/>
            <p:cNvSpPr/>
            <p:nvPr/>
          </p:nvSpPr>
          <p:spPr>
            <a:xfrm>
              <a:off x="179512" y="4797152"/>
              <a:ext cx="8568952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986" name="Rectangle 2"/>
            <p:cNvSpPr>
              <a:spLocks noChangeArrowheads="1"/>
            </p:cNvSpPr>
            <p:nvPr/>
          </p:nvSpPr>
          <p:spPr bwMode="auto">
            <a:xfrm>
              <a:off x="323528" y="4869160"/>
              <a:ext cx="8280920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SIAFI2012HM-AMBIENTE DE DESENVOLVIMENTO __________________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23/10/12  10:34                                      USUARIO : ALCIR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DATA EMISSAO      : 23Out12                          NUMERO  : 2012NE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UG/GESTAO EMITENTE: 010001 / 00001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NUMERO DA LISTA   : 2012LI000010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FAVORECIDO        : 72304367372___                   GESTAO  : 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TAXA CAMBIO       : 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PASSIVO ANTERIOR  : SIM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CONTA PASSIVO     : 213110100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OBSERVACAO / FINALIDADE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TESTE_________________________________________________________________________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______________________________________________________________________________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______________________________________________________________________________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EVENTO ESF PTRES    FONTE      ND    UGR       PI                    V A L O R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401091  1  8_____ 0100000000 339030 ______ ___________       100______________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TIPO                  : 1                     MODALIDADE LICITACAO : 7_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AMPARO                : LEI 8666              INCISO               : 01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PROCESSO              : ____________________  ORIGEM MATERIAL      : 1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MUNICIPIO BENEFICIADO : ____                  UF BENEFICIADA       : CE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NUM.ORIG.TRANSFERENCIA: ____________________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PF1=AJUDA  PF3=SAI  PF12=RETORNA 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tângulo de cantos arredondados 14"/>
          <p:cNvSpPr/>
          <p:nvPr/>
        </p:nvSpPr>
        <p:spPr>
          <a:xfrm>
            <a:off x="323528" y="3284984"/>
            <a:ext cx="3240360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16"/>
          <p:cNvGrpSpPr/>
          <p:nvPr/>
        </p:nvGrpSpPr>
        <p:grpSpPr>
          <a:xfrm>
            <a:off x="179512" y="1916832"/>
            <a:ext cx="8568952" cy="4032448"/>
            <a:chOff x="-972616" y="1916832"/>
            <a:chExt cx="8568952" cy="4032448"/>
          </a:xfrm>
        </p:grpSpPr>
        <p:sp>
          <p:nvSpPr>
            <p:cNvPr id="16" name="Retângulo 15"/>
            <p:cNvSpPr/>
            <p:nvPr/>
          </p:nvSpPr>
          <p:spPr>
            <a:xfrm>
              <a:off x="-972616" y="1916832"/>
              <a:ext cx="8568952" cy="40324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-828600" y="1916832"/>
              <a:ext cx="7529625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SIAFI2012HM-AMBIENTE DE DESENVOLVIMENTO __________________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23/10/12  10:34                                      USUARIO : ALCIR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DATA EMISSAO      : 23Out12                          NUMERO  : 2012NE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UG EMITENTE     : 010001 - CAMARA DOS DEPUTADOS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GESTAO EMITENTE : 00001  - TESOURO NACIONAL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CONTA PASSIVO   : 213110100 – FORNECEDORES NACIONAIS DO EXERCICIO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CONTA CORRENTE (F):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F0100000000 00013698000180_____________________________________________________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VALOR DO EMPENHO : 1,00         VALOR INFORMADO : 0,00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CONTA CORRENTE (P)                                   SALDO             VALOR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P + 31909201 00013698000180              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                                                   2.885,42 20_______________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P + 31909202 00013698000180              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                                            1000.000.000,00 10_______________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P + 31909203 00013698000180      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                                                   2.000,00 _________________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P + 33903001 00013698000180              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                                                   5.545,54 40_______________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 P + 33903620 00013698000180                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                                                    5.000,00 30_______________</a:t>
              </a:r>
              <a:endPara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PF1=AJUDA  PF3=SAI PF7=RECUA PF8=AVANCA PF12=RETORNAR </a:t>
              </a:r>
              <a:endPara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tângulo de cantos arredondados 17"/>
          <p:cNvSpPr/>
          <p:nvPr/>
        </p:nvSpPr>
        <p:spPr>
          <a:xfrm>
            <a:off x="323528" y="2852936"/>
            <a:ext cx="6192688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IPC 00 – Plano de Transição para Implantação da Nova Contabilidade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Principais procedimentos a serem adotados em decorrência das Alterações contábeis: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412776"/>
            <a:ext cx="366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5. Inventário dos Bens Permanentes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84482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Conciliação dos saldos contábeis: Contabilidade X Sistema de Patrimônio;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Procedimentos para inventário dos bens permanentes;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Confronto entre os saldos do razão contábil com os registros analíticos encontrados no sistema de controle de bens patrimoniais</a:t>
            </a:r>
          </a:p>
          <a:p>
            <a:pPr>
              <a:buFont typeface="Wingdings" pitchFamily="2" charset="2"/>
              <a:buChar char="§"/>
            </a:pPr>
            <a:endParaRPr lang="pt-BR" sz="1800" dirty="0">
              <a:latin typeface="Calibri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3212976"/>
          <a:ext cx="8208912" cy="2645349"/>
        </p:xfrm>
        <a:graphic>
          <a:graphicData uri="http://schemas.openxmlformats.org/drawingml/2006/table">
            <a:tbl>
              <a:tblPr/>
              <a:tblGrid>
                <a:gridCol w="658520"/>
                <a:gridCol w="867531"/>
                <a:gridCol w="867531"/>
                <a:gridCol w="744223"/>
                <a:gridCol w="867531"/>
                <a:gridCol w="743349"/>
                <a:gridCol w="1860121"/>
                <a:gridCol w="831675"/>
                <a:gridCol w="768431"/>
              </a:tblGrid>
              <a:tr h="17212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mbria"/>
                          <a:ea typeface="Times New Roman"/>
                          <a:cs typeface="Times New Roman"/>
                        </a:rPr>
                        <a:t>Saldos do razão contábil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Cambria"/>
                          <a:ea typeface="Times New Roman"/>
                          <a:cs typeface="Times New Roman"/>
                        </a:rPr>
                        <a:t>Registro analítico dos bens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3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Código Contábil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Código patrimonial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Conta Contábil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Código patrimonial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Código Contábil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Natureza do Bem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Valor analítico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Valor sintético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1.2.3.00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8.1.3.6.00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Veículos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100.000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8.1.3.6.00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1.2.3.00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Veículos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-,-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80.000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75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8.1.3.6.01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Cambria"/>
                          <a:ea typeface="Times New Roman"/>
                          <a:cs typeface="Times New Roman"/>
                        </a:rPr>
                        <a:t>Veiculo passeio marca XYZ LX - Ano 2009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30.000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5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8.1.3.6.02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mbria"/>
                          <a:ea typeface="Times New Roman"/>
                          <a:cs typeface="Times New Roman"/>
                        </a:rPr>
                        <a:t>Pick up - marca ABC - ano 2011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50.000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5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1.2.4.00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8.1.4.1.00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Móveis e Utensílios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8.1.4.1.00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1.2.4.00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Móveis e utensílios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-,-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5.000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413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8.1.4.1.01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Cambria"/>
                          <a:ea typeface="Times New Roman"/>
                          <a:cs typeface="Times New Roman"/>
                        </a:rPr>
                        <a:t>Mesa de escritório com 4 gavetas modelo KLM - adquirida em 1990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3.000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13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8.1.4.1.02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Cadeira de escritório marca PQR adquirida em 1995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mbria"/>
                          <a:ea typeface="Times New Roman"/>
                          <a:cs typeface="Times New Roman"/>
                        </a:rPr>
                        <a:t>2.000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11960" y="4686235"/>
            <a:ext cx="3528392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Avaliação das existências e da </a:t>
            </a:r>
          </a:p>
          <a:p>
            <a:r>
              <a:rPr lang="pt-BR" dirty="0" smtClean="0">
                <a:latin typeface="Calibri" pitchFamily="34" charset="0"/>
              </a:rPr>
              <a:t>integridade entre os dados contábeis e os dados de controle analítico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3491880" y="4077072"/>
            <a:ext cx="64807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7740352" y="4005064"/>
            <a:ext cx="57606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IPC 00 – Plano de Transição para Implantação da Nova Contabilidade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Principais procedimentos a serem adotados em decorrência das Alterações contábeis: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1412776"/>
            <a:ext cx="467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6. Adoção Inicial da Reavaliação e Depreciação 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1844824"/>
            <a:ext cx="8388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Procedimentos para adoção inicial:</a:t>
            </a:r>
          </a:p>
          <a:p>
            <a:pPr lvl="1"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Estabelecer data de corte;</a:t>
            </a:r>
          </a:p>
          <a:p>
            <a:pPr lvl="1"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Verificação do inventário;</a:t>
            </a:r>
          </a:p>
          <a:p>
            <a:pPr lvl="1"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Separação dos bens adquirido antes e após a data de corte</a:t>
            </a:r>
          </a:p>
          <a:p>
            <a:pPr lvl="1"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Ajustes dos valores dos bens adquiridos antes da data de corte (Valor contábil X Valor Justo)</a:t>
            </a:r>
          </a:p>
          <a:p>
            <a:pPr>
              <a:buFont typeface="Wingdings" pitchFamily="2" charset="2"/>
              <a:buChar char="§"/>
            </a:pPr>
            <a:endParaRPr lang="pt-BR" sz="1800" dirty="0">
              <a:latin typeface="Calibri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05" y="1844824"/>
            <a:ext cx="8220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26"/>
          <p:cNvGrpSpPr>
            <a:grpSpLocks/>
          </p:cNvGrpSpPr>
          <p:nvPr/>
        </p:nvGrpSpPr>
        <p:grpSpPr bwMode="auto">
          <a:xfrm>
            <a:off x="914254" y="1504898"/>
            <a:ext cx="7201211" cy="3580286"/>
            <a:chOff x="672" y="174"/>
            <a:chExt cx="4536" cy="2156"/>
          </a:xfrm>
        </p:grpSpPr>
        <p:graphicFrame>
          <p:nvGraphicFramePr>
            <p:cNvPr id="10242" name="Object 1028"/>
            <p:cNvGraphicFramePr>
              <a:graphicFrameLocks noChangeAspect="1"/>
            </p:cNvGraphicFramePr>
            <p:nvPr/>
          </p:nvGraphicFramePr>
          <p:xfrm>
            <a:off x="672" y="174"/>
            <a:ext cx="4536" cy="1723"/>
          </p:xfrm>
          <a:graphic>
            <a:graphicData uri="http://schemas.openxmlformats.org/presentationml/2006/ole">
              <p:oleObj spid="_x0000_s87042" name="Foto do Photo Editor" r:id="rId4" imgW="200159" imgH="228571" progId="">
                <p:embed/>
              </p:oleObj>
            </a:graphicData>
          </a:graphic>
        </p:graphicFrame>
        <p:graphicFrame>
          <p:nvGraphicFramePr>
            <p:cNvPr id="10243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p:oleObj spid="_x0000_s87043" name="Foto do Photo Editor" r:id="rId5" imgW="7430537" imgH="762106" progId="">
                <p:embed/>
              </p:oleObj>
            </a:graphicData>
          </a:graphic>
        </p:graphicFrame>
        <p:sp>
          <p:nvSpPr>
            <p:cNvPr id="2" name="Rectangle 1030"/>
            <p:cNvSpPr>
              <a:spLocks noChangeArrowheads="1"/>
            </p:cNvSpPr>
            <p:nvPr/>
          </p:nvSpPr>
          <p:spPr bwMode="auto">
            <a:xfrm>
              <a:off x="672" y="2148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 dirty="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857114" y="1870963"/>
            <a:ext cx="7357982" cy="206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>
            <a:spAutoFit/>
          </a:bodyPr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PCASP,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Encerramento </a:t>
            </a: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 Exercício e o Reflexo nas DCASP</a:t>
            </a:r>
          </a:p>
          <a:p>
            <a:pPr algn="ctr" eaLnBrk="0" hangingPunct="0">
              <a:defRPr/>
            </a:pP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0246" name="Rectangle 1035"/>
          <p:cNvSpPr>
            <a:spLocks noChangeArrowheads="1"/>
          </p:cNvSpPr>
          <p:nvPr/>
        </p:nvSpPr>
        <p:spPr bwMode="auto">
          <a:xfrm>
            <a:off x="4024767" y="2967129"/>
            <a:ext cx="9143999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564" y="4851001"/>
            <a:ext cx="4344169" cy="144071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7 – Controles Devedores 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7.1 – Atos Potenciais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7.2 – Administração Financeira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7.3 – Dívida Ativa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7.4 – Riscos Fiscais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7.8 </a:t>
            </a:r>
            <a:r>
              <a:rPr lang="pt-BR" sz="1000" dirty="0" smtClean="0">
                <a:latin typeface="Verdana" pitchFamily="34" charset="0"/>
              </a:rPr>
              <a:t>– Custos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 smtClean="0">
                <a:latin typeface="Verdana" pitchFamily="34" charset="0"/>
              </a:rPr>
              <a:t>7.9 – Outros Controles</a:t>
            </a:r>
            <a:endParaRPr lang="pt-BR" sz="1000" dirty="0">
              <a:latin typeface="Verdana" pitchFamily="34" charset="0"/>
            </a:endParaRPr>
          </a:p>
          <a:p>
            <a:pPr marL="341804" indent="-341804" algn="just"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  <a:p>
            <a:pPr marL="341804" indent="-341804" algn="just"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564" y="1141092"/>
            <a:ext cx="4344169" cy="991764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600" b="1" dirty="0">
                <a:latin typeface="Verdana" pitchFamily="34" charset="0"/>
              </a:rPr>
              <a:t>1 </a:t>
            </a:r>
            <a:r>
              <a:rPr lang="pt-BR" sz="1600" b="1" dirty="0"/>
              <a:t>–</a:t>
            </a:r>
            <a:r>
              <a:rPr lang="pt-BR" sz="1600" b="1" dirty="0">
                <a:latin typeface="Verdana" pitchFamily="34" charset="0"/>
              </a:rPr>
              <a:t> Ativo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1.1- Ativo Circulante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1.2 </a:t>
            </a:r>
            <a:r>
              <a:rPr lang="pt-BR" sz="1000" dirty="0"/>
              <a:t>–</a:t>
            </a:r>
            <a:r>
              <a:rPr lang="pt-BR" sz="1000" dirty="0">
                <a:latin typeface="Verdana" pitchFamily="34" charset="0"/>
              </a:rPr>
              <a:t> Ativo Não Circulante</a:t>
            </a:r>
            <a:endParaRPr lang="pt-BR" sz="800" dirty="0">
              <a:latin typeface="Verdana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48921" y="1124744"/>
            <a:ext cx="4342704" cy="997206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600" b="1" dirty="0">
                <a:latin typeface="Verdana" pitchFamily="34" charset="0"/>
              </a:rPr>
              <a:t>2 - Passivo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2.1 </a:t>
            </a:r>
            <a:r>
              <a:rPr lang="pt-BR" sz="1000" dirty="0"/>
              <a:t>–</a:t>
            </a:r>
            <a:r>
              <a:rPr lang="pt-BR" sz="1000" dirty="0">
                <a:latin typeface="Verdana" pitchFamily="34" charset="0"/>
              </a:rPr>
              <a:t> Passivo Circulante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2.2 – Passivo Não Circulante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 smtClean="0">
                <a:latin typeface="Verdana" pitchFamily="34" charset="0"/>
              </a:rPr>
              <a:t>2.3 </a:t>
            </a:r>
            <a:r>
              <a:rPr lang="pt-BR" sz="1000" dirty="0">
                <a:latin typeface="Verdana" pitchFamily="34" charset="0"/>
              </a:rPr>
              <a:t>- Patrimônio Líquido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endParaRPr lang="pt-BR" dirty="0">
              <a:latin typeface="Verdana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4169" y="2116508"/>
            <a:ext cx="4348564" cy="1066588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3 – Variação Patrimonial Diminutiva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3.1 - Pessoal e Encargos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3.2 – Benefícios </a:t>
            </a:r>
            <a:r>
              <a:rPr lang="pt-BR" sz="1000" dirty="0" smtClean="0">
                <a:latin typeface="Verdana" pitchFamily="34" charset="0"/>
              </a:rPr>
              <a:t>Previdenciários e Assistenciais</a:t>
            </a:r>
            <a:endParaRPr lang="pt-BR" sz="1000" dirty="0">
              <a:latin typeface="Verdana" pitchFamily="34" charset="0"/>
            </a:endParaRP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...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3.9 – Outras Variações Patrimoniais Diminutivas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643060" y="2126031"/>
            <a:ext cx="4348564" cy="1066588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4 – Variação Patrimonial Aumentativa</a:t>
            </a:r>
            <a:endParaRPr lang="pt-BR" sz="1500" b="1" dirty="0"/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4.1 – </a:t>
            </a:r>
            <a:r>
              <a:rPr lang="pt-BR" sz="1000" dirty="0" smtClean="0">
                <a:latin typeface="Verdana" pitchFamily="34" charset="0"/>
              </a:rPr>
              <a:t>Impostos, Taxas e Contribuições de Melhoria</a:t>
            </a:r>
            <a:endParaRPr lang="pt-BR" sz="1000" dirty="0">
              <a:latin typeface="Verdana" pitchFamily="34" charset="0"/>
            </a:endParaRP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4.2 - </a:t>
            </a:r>
            <a:r>
              <a:rPr lang="pt-BR" sz="1000" dirty="0" smtClean="0">
                <a:latin typeface="Verdana" pitchFamily="34" charset="0"/>
              </a:rPr>
              <a:t>Contribuições</a:t>
            </a:r>
            <a:endParaRPr lang="pt-BR" sz="1000" dirty="0">
              <a:latin typeface="Verdana" pitchFamily="34" charset="0"/>
            </a:endParaRP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...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4.9 – Outras Variações Patrimoniais </a:t>
            </a:r>
            <a:r>
              <a:rPr lang="pt-BR" sz="1000" dirty="0" smtClean="0">
                <a:latin typeface="Verdana" pitchFamily="34" charset="0"/>
              </a:rPr>
              <a:t>Aumentativas</a:t>
            </a:r>
            <a:endParaRPr lang="pt-BR" sz="1000" dirty="0">
              <a:latin typeface="Verdana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43060" y="4851001"/>
            <a:ext cx="4348564" cy="1424385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8 – Controles Credores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8.1 – Execução dos Atos Potenciais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8.2 – Execução da Administração Financeira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8.3 – Execução da Dívida Ativa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8.4 – Execução dos Riscos Fiscais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8.8 – Apuração de </a:t>
            </a:r>
            <a:r>
              <a:rPr lang="pt-BR" sz="1000" dirty="0" smtClean="0">
                <a:latin typeface="Verdana" pitchFamily="34" charset="0"/>
              </a:rPr>
              <a:t>Custos</a:t>
            </a:r>
          </a:p>
          <a:p>
            <a:pPr marL="341804" indent="-341804" algn="just">
              <a:spcBef>
                <a:spcPct val="20000"/>
              </a:spcBef>
            </a:pPr>
            <a:r>
              <a:rPr lang="pt-BR" sz="1000" dirty="0" smtClean="0">
                <a:latin typeface="Verdana" pitchFamily="34" charset="0"/>
              </a:rPr>
              <a:t>8.9 – Outros Controles</a:t>
            </a:r>
            <a:endParaRPr lang="pt-BR" sz="1000" dirty="0">
              <a:latin typeface="Verdana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564" y="3183097"/>
            <a:ext cx="4344169" cy="1597162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5 </a:t>
            </a:r>
            <a:r>
              <a:rPr lang="pt-BR" sz="1500" b="1" dirty="0"/>
              <a:t>–</a:t>
            </a:r>
            <a:r>
              <a:rPr lang="pt-BR" sz="1500" b="1" dirty="0">
                <a:latin typeface="Verdana" pitchFamily="34" charset="0"/>
              </a:rPr>
              <a:t> Controles da Aprovação do Planejamento e Orçamento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5.1 – Planejamento Aprovado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5.2 – Orçamento Aprovado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5.3 – Inscrição de Restos a Pagar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48921" y="3212976"/>
            <a:ext cx="4342704" cy="1597162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500" b="1" dirty="0">
                <a:latin typeface="Verdana" pitchFamily="34" charset="0"/>
              </a:rPr>
              <a:t>6 – Controles da Execução do Planejamento e Orçamento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endParaRPr lang="pt-BR" sz="1000" dirty="0">
              <a:latin typeface="Verdana" pitchFamily="34" charset="0"/>
            </a:endParaRP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6.1 – Execução do Planejamento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6.2 – Execução do Orçamento</a:t>
            </a:r>
          </a:p>
          <a:p>
            <a:pPr marL="341804" indent="-341804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sz="1000" dirty="0">
                <a:latin typeface="Verdana" pitchFamily="34" charset="0"/>
              </a:rPr>
              <a:t>6.3 – Execução de Restos a Pagar</a:t>
            </a:r>
          </a:p>
        </p:txBody>
      </p:sp>
      <p:sp>
        <p:nvSpPr>
          <p:cNvPr id="201749" name="Rectangle 5"/>
          <p:cNvSpPr>
            <a:spLocks noChangeArrowheads="1"/>
          </p:cNvSpPr>
          <p:nvPr/>
        </p:nvSpPr>
        <p:spPr bwMode="auto">
          <a:xfrm>
            <a:off x="201427" y="1124744"/>
            <a:ext cx="8763061" cy="2071957"/>
          </a:xfrm>
          <a:prstGeom prst="rect">
            <a:avLst/>
          </a:prstGeom>
          <a:solidFill>
            <a:srgbClr val="006666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just">
              <a:defRPr/>
            </a:pPr>
            <a:endParaRPr lang="pt-BR"/>
          </a:p>
        </p:txBody>
      </p:sp>
      <p:sp>
        <p:nvSpPr>
          <p:cNvPr id="35851" name="Rectangle 5"/>
          <p:cNvSpPr>
            <a:spLocks noChangeArrowheads="1"/>
          </p:cNvSpPr>
          <p:nvPr/>
        </p:nvSpPr>
        <p:spPr bwMode="auto">
          <a:xfrm>
            <a:off x="201427" y="3196701"/>
            <a:ext cx="8763061" cy="1656184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just"/>
            <a:endParaRPr lang="pt-B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1372717"/>
            <a:ext cx="871324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FFFFFF"/>
                </a:solidFill>
                <a:latin typeface="Tahoma" pitchFamily="34" charset="0"/>
              </a:rPr>
              <a:t>Contabilidade Patrimonial /Regime de Competência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179019" y="4149080"/>
            <a:ext cx="8641453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dirty="0">
                <a:solidFill>
                  <a:srgbClr val="FFFFFF"/>
                </a:solidFill>
                <a:latin typeface="Tahoma" pitchFamily="34" charset="0"/>
              </a:rPr>
              <a:t>Contabilidade Orçamentária / Regime </a:t>
            </a:r>
            <a:r>
              <a:rPr lang="pt-BR" sz="2000" b="1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pt-BR" sz="2000" b="1" dirty="0">
                <a:solidFill>
                  <a:srgbClr val="FFFFFF"/>
                </a:solidFill>
                <a:latin typeface="Tahoma" pitchFamily="34" charset="0"/>
              </a:rPr>
              <a:t>misto</a:t>
            </a:r>
            <a:r>
              <a:rPr lang="pt-BR" sz="2000" b="1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  <a:endParaRPr lang="pt-BR" sz="20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048673" y="1844824"/>
            <a:ext cx="2699791" cy="523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>
                <a:latin typeface="Tahoma" pitchFamily="34" charset="0"/>
              </a:rPr>
              <a:t>Informações de Natureza Patrimonial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16024" y="4852885"/>
            <a:ext cx="8748464" cy="1512168"/>
          </a:xfrm>
          <a:prstGeom prst="rect">
            <a:avLst/>
          </a:prstGeom>
          <a:solidFill>
            <a:schemeClr val="accent6">
              <a:lumMod val="75000"/>
              <a:alpha val="50195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just"/>
            <a:endParaRPr lang="pt-BR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084168" y="3553862"/>
            <a:ext cx="2699791" cy="523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>
                <a:latin typeface="Tahoma" pitchFamily="34" charset="0"/>
              </a:rPr>
              <a:t>Informações de Natureza </a:t>
            </a:r>
            <a:r>
              <a:rPr lang="pt-BR" sz="1400" b="1" dirty="0" smtClean="0">
                <a:latin typeface="Tahoma" pitchFamily="34" charset="0"/>
              </a:rPr>
              <a:t>Orçamentária</a:t>
            </a:r>
            <a:endParaRPr lang="pt-BR" sz="1400" b="1" dirty="0">
              <a:latin typeface="Tahoma" pitchFamily="34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084168" y="5354062"/>
            <a:ext cx="2699791" cy="523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 dirty="0">
                <a:latin typeface="Tahoma" pitchFamily="34" charset="0"/>
              </a:rPr>
              <a:t>Informações de Natureza </a:t>
            </a:r>
            <a:r>
              <a:rPr lang="pt-BR" sz="1400" b="1" dirty="0" smtClean="0">
                <a:latin typeface="Tahoma" pitchFamily="34" charset="0"/>
              </a:rPr>
              <a:t>Típica de Controle</a:t>
            </a:r>
            <a:endParaRPr lang="pt-BR" sz="1400" b="1" dirty="0">
              <a:latin typeface="Tahoma" pitchFamily="34" charset="0"/>
            </a:endParaRPr>
          </a:p>
        </p:txBody>
      </p:sp>
      <p:sp>
        <p:nvSpPr>
          <p:cNvPr id="31" name="AutoShape 1"/>
          <p:cNvSpPr>
            <a:spLocks/>
          </p:cNvSpPr>
          <p:nvPr/>
        </p:nvSpPr>
        <p:spPr bwMode="auto">
          <a:xfrm>
            <a:off x="250973" y="781844"/>
            <a:ext cx="7345363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 sz="1600" dirty="0" smtClean="0">
                <a:latin typeface="Helvetica" charset="0"/>
                <a:ea typeface="ＭＳ Ｐゴシック" charset="0"/>
                <a:sym typeface="Helvetica" charset="0"/>
              </a:rPr>
              <a:t>3</a:t>
            </a:r>
            <a:r>
              <a:rPr lang="en-US" sz="1600" b="1" dirty="0" smtClean="0">
                <a:latin typeface="Helvetica" charset="0"/>
                <a:ea typeface="ＭＳ Ｐゴシック" charset="0"/>
                <a:sym typeface="Helvetica" charset="0"/>
              </a:rPr>
              <a:t>. O PCASP</a:t>
            </a:r>
            <a:endParaRPr lang="en-US" dirty="0"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9" grpId="0" animBg="1"/>
      <p:bldP spid="35851" grpId="0" animBg="1"/>
      <p:bldP spid="27" grpId="0"/>
      <p:bldP spid="29" grpId="0"/>
      <p:bldP spid="25" grpId="0" animBg="1"/>
      <p:bldP spid="26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 rot="10800000">
            <a:off x="323850" y="3167063"/>
            <a:ext cx="8820150" cy="989012"/>
          </a:xfrm>
          <a:prstGeom prst="leftArrow">
            <a:avLst>
              <a:gd name="adj1" fmla="val 50000"/>
              <a:gd name="adj2" fmla="val 109808"/>
            </a:avLst>
          </a:prstGeom>
          <a:gradFill rotWithShape="0">
            <a:gsLst>
              <a:gs pos="0">
                <a:srgbClr val="002F76"/>
              </a:gs>
              <a:gs pos="100000">
                <a:srgbClr val="0066FF"/>
              </a:gs>
            </a:gsLst>
            <a:lin ang="0" scaled="1"/>
          </a:gradFill>
          <a:ln w="317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667251" y="2771775"/>
            <a:ext cx="2247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894" tIns="57447" rIns="114894" bIns="57447"/>
          <a:lstStyle/>
          <a:p>
            <a:pPr defTabSz="912813"/>
            <a:endParaRPr lang="en-US" sz="83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1403839" y="2492376"/>
            <a:ext cx="688731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1986</a:t>
            </a: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3808535" y="30686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732085" y="30686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642697" y="4651376"/>
            <a:ext cx="35433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5" tIns="46023" rIns="92045" bIns="46023">
            <a:spAutoFit/>
          </a:bodyPr>
          <a:lstStyle>
            <a:lvl1pPr defTabSz="1149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49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49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49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49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000">
              <a:latin typeface="Times New Roman" pitchFamily="18" charset="0"/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3168162" y="3113089"/>
            <a:ext cx="91440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55" tIns="36628" rIns="73255" bIns="36628">
            <a:spAutoFit/>
          </a:bodyPr>
          <a:lstStyle/>
          <a:p>
            <a:endParaRPr lang="en-US"/>
          </a:p>
        </p:txBody>
      </p:sp>
      <p:pic>
        <p:nvPicPr>
          <p:cNvPr id="4106" name="Picture 9" descr="MTesouroh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46" y="1633538"/>
            <a:ext cx="187129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0"/>
          <p:cNvSpPr>
            <a:spLocks noChangeArrowheads="1" noChangeShapeType="1" noTextEdit="1"/>
          </p:cNvSpPr>
          <p:nvPr/>
        </p:nvSpPr>
        <p:spPr bwMode="auto">
          <a:xfrm>
            <a:off x="3449516" y="2492375"/>
            <a:ext cx="690197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2000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892920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547089" y="2492375"/>
            <a:ext cx="690196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2008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236677" y="1958976"/>
            <a:ext cx="151227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NBC T SP</a:t>
            </a: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-180242" y="215901"/>
            <a:ext cx="914400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10000"/>
              </a:spcBef>
              <a:tabLst>
                <a:tab pos="0" algn="l"/>
              </a:tabLst>
              <a:defRPr/>
            </a:pPr>
            <a:r>
              <a:rPr lang="pt-BR" sz="2400" b="1" i="1" dirty="0">
                <a:latin typeface="+mj-lt"/>
              </a:rPr>
              <a:t>Histórico e Antecedentes</a:t>
            </a:r>
          </a:p>
        </p:txBody>
      </p:sp>
      <p:sp>
        <p:nvSpPr>
          <p:cNvPr id="4112" name="WordArt 17"/>
          <p:cNvSpPr>
            <a:spLocks noChangeArrowheads="1" noChangeShapeType="1" noTextEdit="1"/>
          </p:cNvSpPr>
          <p:nvPr/>
        </p:nvSpPr>
        <p:spPr bwMode="auto">
          <a:xfrm>
            <a:off x="395654" y="2509838"/>
            <a:ext cx="688731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1964</a:t>
            </a:r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756138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08439" y="4076700"/>
            <a:ext cx="143900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Lei 4320/64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3445343" y="4265614"/>
            <a:ext cx="695612" cy="3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LRF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5949462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17" name="WordArt 22"/>
          <p:cNvSpPr>
            <a:spLocks noChangeArrowheads="1" noChangeShapeType="1" noTextEdit="1"/>
          </p:cNvSpPr>
          <p:nvPr/>
        </p:nvSpPr>
        <p:spPr bwMode="auto">
          <a:xfrm>
            <a:off x="5643196" y="2492375"/>
            <a:ext cx="690196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2009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5429042" y="4265614"/>
            <a:ext cx="1251855" cy="3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MCASP </a:t>
            </a:r>
          </a:p>
        </p:txBody>
      </p:sp>
      <p:pic>
        <p:nvPicPr>
          <p:cNvPr id="4119" name="Picture 24" descr="logo_CFC_2009_horizo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81" y="1412876"/>
            <a:ext cx="1225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43" y="4940300"/>
            <a:ext cx="270803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186840" y="1700213"/>
            <a:ext cx="1753594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Portaria</a:t>
            </a:r>
          </a:p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MF 184/08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122" name="Line 21"/>
          <p:cNvSpPr>
            <a:spLocks noChangeShapeType="1"/>
          </p:cNvSpPr>
          <p:nvPr/>
        </p:nvSpPr>
        <p:spPr bwMode="auto">
          <a:xfrm>
            <a:off x="7051431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23" name="WordArt 22"/>
          <p:cNvSpPr>
            <a:spLocks noChangeArrowheads="1" noChangeShapeType="1" noTextEdit="1"/>
          </p:cNvSpPr>
          <p:nvPr/>
        </p:nvSpPr>
        <p:spPr bwMode="auto">
          <a:xfrm>
            <a:off x="6668966" y="2492375"/>
            <a:ext cx="690196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2010</a:t>
            </a:r>
          </a:p>
        </p:txBody>
      </p:sp>
      <p:sp>
        <p:nvSpPr>
          <p:cNvPr id="4124" name="Line 21"/>
          <p:cNvSpPr>
            <a:spLocks noChangeShapeType="1"/>
          </p:cNvSpPr>
          <p:nvPr/>
        </p:nvSpPr>
        <p:spPr bwMode="auto">
          <a:xfrm>
            <a:off x="8008327" y="30861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sp>
        <p:nvSpPr>
          <p:cNvPr id="4125" name="WordArt 22"/>
          <p:cNvSpPr>
            <a:spLocks noChangeArrowheads="1" noChangeShapeType="1" noTextEdit="1"/>
          </p:cNvSpPr>
          <p:nvPr/>
        </p:nvSpPr>
        <p:spPr bwMode="auto">
          <a:xfrm>
            <a:off x="7524328" y="2492375"/>
            <a:ext cx="690197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2011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219064" y="4292600"/>
            <a:ext cx="1745579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IPSAS </a:t>
            </a:r>
          </a:p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Traduzidas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127" name="WordArt 4"/>
          <p:cNvSpPr>
            <a:spLocks noChangeArrowheads="1" noChangeShapeType="1" noTextEdit="1"/>
          </p:cNvSpPr>
          <p:nvPr/>
        </p:nvSpPr>
        <p:spPr bwMode="auto">
          <a:xfrm>
            <a:off x="2442797" y="2492376"/>
            <a:ext cx="688731" cy="423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1987</a:t>
            </a:r>
          </a:p>
        </p:txBody>
      </p:sp>
      <p:sp>
        <p:nvSpPr>
          <p:cNvPr id="4128" name="Line 6"/>
          <p:cNvSpPr>
            <a:spLocks noChangeShapeType="1"/>
          </p:cNvSpPr>
          <p:nvPr/>
        </p:nvSpPr>
        <p:spPr bwMode="auto">
          <a:xfrm>
            <a:off x="2771043" y="306863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255" tIns="36628" rIns="73255" bIns="36628"/>
          <a:lstStyle/>
          <a:p>
            <a:endParaRPr lang="pt-B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12023" y="4149726"/>
          <a:ext cx="722435" cy="792163"/>
        </p:xfrm>
        <a:graphic>
          <a:graphicData uri="http://schemas.openxmlformats.org/presentationml/2006/ole">
            <p:oleObj spid="_x0000_s16387" name="Figura" r:id="rId7" imgW="3892296" imgH="4267200" progId="Word.Picture.8">
              <p:embed/>
            </p:oleObj>
          </a:graphicData>
        </a:graphic>
      </p:graphicFrame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501720" y="5084763"/>
            <a:ext cx="2482961" cy="6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711" tIns="40855" rIns="81711" bIns="40855">
            <a:spAutoFit/>
          </a:bodyPr>
          <a:lstStyle/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Plano de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Contas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Único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Federal </a:t>
            </a:r>
          </a:p>
        </p:txBody>
      </p:sp>
      <p:sp>
        <p:nvSpPr>
          <p:cNvPr id="4130" name="Espaço Reservado para Número de Slide 3"/>
          <p:cNvSpPr txBox="1">
            <a:spLocks/>
          </p:cNvSpPr>
          <p:nvPr/>
        </p:nvSpPr>
        <p:spPr bwMode="auto">
          <a:xfrm>
            <a:off x="57151" y="6500814"/>
            <a:ext cx="442546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58123-E6FC-4DE1-BF3C-E03D00A22B0A}" type="slidenum">
              <a:rPr lang="pt-BR" sz="900">
                <a:latin typeface="Calibri" pitchFamily="34" charset="0"/>
              </a:rPr>
              <a:pPr eaLnBrk="1" hangingPunct="1"/>
              <a:t>2</a:t>
            </a:fld>
            <a:endParaRPr lang="pt-BR" sz="900">
              <a:latin typeface="Calibri" pitchFamily="34" charset="0"/>
            </a:endParaRPr>
          </a:p>
        </p:txBody>
      </p:sp>
      <p:sp>
        <p:nvSpPr>
          <p:cNvPr id="35" name="WordArt 22"/>
          <p:cNvSpPr>
            <a:spLocks noChangeArrowheads="1" noChangeShapeType="1" noTextEdit="1"/>
          </p:cNvSpPr>
          <p:nvPr/>
        </p:nvSpPr>
        <p:spPr bwMode="auto">
          <a:xfrm>
            <a:off x="8346299" y="2492896"/>
            <a:ext cx="690197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20XX</a:t>
            </a:r>
            <a:endParaRPr lang="pt-BR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8244408" y="1958355"/>
            <a:ext cx="93610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711" tIns="40855" rIns="81711" bIns="40855">
            <a:spAutoFit/>
          </a:bodyPr>
          <a:lstStyle/>
          <a:p>
            <a:pPr algn="just" eaLnBrk="0" hangingPunct="0">
              <a:buClr>
                <a:srgbClr val="CCECFF"/>
              </a:buClr>
              <a:buFont typeface="Symbol" pitchFamily="18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IPC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739172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3314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p:oleObj spid="_x0000_s30722" name="Foto do Photo Editor" r:id="rId4" imgW="200159" imgH="228571" progId="">
                <p:embed/>
              </p:oleObj>
            </a:graphicData>
          </a:graphic>
        </p:graphicFrame>
        <p:graphicFrame>
          <p:nvGraphicFramePr>
            <p:cNvPr id="13315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p:oleObj spid="_x0000_s30723" name="Foto do Photo Editor" r:id="rId5" imgW="7430537" imgH="762106" progId="">
                <p:embed/>
              </p:oleObj>
            </a:graphicData>
          </a:graphic>
        </p:graphicFrame>
        <p:sp>
          <p:nvSpPr>
            <p:cNvPr id="13319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1412776"/>
            <a:ext cx="685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PCASP e Demonstração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das Variações Patrimoniais</a:t>
            </a: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8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4282" y="764603"/>
            <a:ext cx="8462174" cy="72018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marL="193654" indent="-193654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defRPr/>
            </a:pPr>
            <a:r>
              <a:rPr lang="pt-BR" sz="2400" dirty="0" smtClean="0"/>
              <a:t>	As contas de resultado – </a:t>
            </a:r>
            <a:r>
              <a:rPr lang="pt-BR" sz="2400" b="1" i="1" dirty="0" smtClean="0"/>
              <a:t>VPA e VPD</a:t>
            </a:r>
            <a:r>
              <a:rPr lang="pt-BR" sz="2400" i="1" dirty="0" smtClean="0"/>
              <a:t> –</a:t>
            </a:r>
            <a:r>
              <a:rPr lang="pt-BR" sz="2400" dirty="0" smtClean="0"/>
              <a:t> </a:t>
            </a:r>
            <a:r>
              <a:rPr lang="pt-BR" sz="2400" b="1" i="1" dirty="0" smtClean="0"/>
              <a:t>deverão ser encerradas</a:t>
            </a:r>
            <a:r>
              <a:rPr lang="pt-BR" sz="2400" dirty="0" smtClean="0"/>
              <a:t> visando à apuração do resultado do exercício.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166555"/>
            <a:ext cx="1728192" cy="246221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6529" y="188888"/>
            <a:ext cx="838996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charset="0"/>
              </a:rPr>
              <a:t>Apuração do resultado patrimonial do exercício</a:t>
            </a:r>
            <a:endParaRPr lang="pt-BR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7544" y="1484784"/>
          <a:ext cx="8280920" cy="2438400"/>
        </p:xfrm>
        <a:graphic>
          <a:graphicData uri="http://schemas.openxmlformats.org/drawingml/2006/table">
            <a:tbl>
              <a:tblPr/>
              <a:tblGrid>
                <a:gridCol w="1872208"/>
                <a:gridCol w="640871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3.0.0.0.0.00.00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Times New Roman"/>
                          <a:cs typeface="Times New Roman"/>
                        </a:rPr>
                        <a:t>VARIAÇÃO PATRIMONIAL DIMINUTIVA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3.1.0.0.0.00.00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PESSOAL E ENCARGOS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3.2.0.0.0.00.00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BENEFÍCIOS PREVIDENCIÁRIOS E ASSISTENCIAIS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3.3.0.0.0.00.00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USO DE BENS, SERVIÇOS E CONSUMO DE CAPITAL FIXO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3.4.0.0.0.00.00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VARIAÇÕES PATRIMONIAIS DIMINUTIVAS FINANCEIRAS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3.5.0.0.0.00.00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TRANSFERÊNCIAS E DELEGAÇÕES CONCEDIDAS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3.6.0.0.0.00.00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DESVALORIZAÇÃO E PERDA DE ATIVOS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3.7.0.0.0.00.00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TRIBUTÁRIAS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7544" y="3933056"/>
          <a:ext cx="8280920" cy="2400286"/>
        </p:xfrm>
        <a:graphic>
          <a:graphicData uri="http://schemas.openxmlformats.org/drawingml/2006/table">
            <a:tbl>
              <a:tblPr/>
              <a:tblGrid>
                <a:gridCol w="1815991"/>
                <a:gridCol w="6464929"/>
              </a:tblGrid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4.0.0.0.0.00.00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Times New Roman"/>
                          <a:cs typeface="Times New Roman"/>
                        </a:rPr>
                        <a:t>VARIAÇÃO PATRIMONIAL AUMENTATIVA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4.1.0.0.0.00.00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IMPOSTOS, TAXAS E CONTRIBUIÇÕES DE MELHORIA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4.2.0.0.0.00.00</a:t>
                      </a:r>
                      <a:endParaRPr lang="pt-B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CONTRIBUIÇÕES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4.3.0.0.0.00.00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EXPLORAÇÃO E VENDA DE BENS, SERVIÇOS E DIREITOS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4.4.0.0.0.00.00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VARIAÇÕES PATRIMONIAIS AUMENTATIVAS FINANCEIRAS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4.5.0.0.0.00.00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TRANSFERÊNCIAS E DELEGAÇÕES RECEBIDAS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4.6.0.0.0.00.00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VALORIZAÇÃO E GANHOS COM ATIVOS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3314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p:oleObj spid="_x0000_s31746" name="Foto do Photo Editor" r:id="rId4" imgW="200159" imgH="228571" progId="">
                <p:embed/>
              </p:oleObj>
            </a:graphicData>
          </a:graphic>
        </p:graphicFrame>
        <p:graphicFrame>
          <p:nvGraphicFramePr>
            <p:cNvPr id="13315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p:oleObj spid="_x0000_s31747" name="Foto do Photo Editor" r:id="rId5" imgW="7430537" imgH="762106" progId="">
                <p:embed/>
              </p:oleObj>
            </a:graphicData>
          </a:graphic>
        </p:graphicFrame>
        <p:sp>
          <p:nvSpPr>
            <p:cNvPr id="13319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1646857"/>
            <a:ext cx="6858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Demonstração das Variações Patrimoniais</a:t>
            </a: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8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 bwMode="auto">
          <a:xfrm>
            <a:off x="683568" y="2276872"/>
            <a:ext cx="7992888" cy="230425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0" cap="flat" cmpd="sng" algn="ctr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>
                <a:lumMod val="40000"/>
                <a:lumOff val="6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85775" y="142875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711" tIns="40855" rIns="81711" bIns="40855"/>
          <a:lstStyle/>
          <a:p>
            <a:pPr marL="306388" indent="-33338" algn="just" defTabSz="81756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Abaixo, vejamos a definição da DVP segundo a Lei nº 4.320/64:</a:t>
            </a:r>
          </a:p>
          <a:p>
            <a:pPr marL="306388" indent="-33338" algn="just" defTabSz="81756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06388" indent="-33338" algn="just" defTabSz="81756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A Demonstração das Variações Patrimoniais – DVP evidencia as alterações verificadas no patrimônio durante o exercício financeiro, resultante ou independente da execução orçamentária, e indica o resultado patrimonial do exercício. </a:t>
            </a:r>
          </a:p>
          <a:p>
            <a:pPr marL="306388" indent="-33338" algn="just" defTabSz="81756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(Art. 104 – Lei 4.320/64)</a:t>
            </a: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784225" y="3573463"/>
            <a:ext cx="130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 sz="16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181100" y="3979863"/>
            <a:ext cx="130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 sz="16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42963" y="219621"/>
            <a:ext cx="822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Demonstração das Variações Patrimoniais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271463" y="1076102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711" tIns="40855" rIns="81711" bIns="40855">
            <a:noAutofit/>
          </a:bodyPr>
          <a:lstStyle/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 Demonstração das Variações Patrimoniais evidencia as variações quantitativas, o resultado patrimonial e as variações qualitativas decorrentes da execução orçamentária. </a:t>
            </a:r>
            <a:r>
              <a:rPr lang="pt-BR" sz="2200" u="sng" dirty="0" smtClean="0">
                <a:latin typeface="Calibri" pitchFamily="34" charset="0"/>
                <a:hlinkClick r:id="rId3"/>
              </a:rPr>
              <a:t>(Redação dada pela Resolução CFC nº. 1.268/09)</a:t>
            </a:r>
            <a:endParaRPr lang="pt-BR" sz="2200" dirty="0" smtClean="0">
              <a:latin typeface="Calibri" pitchFamily="34" charset="0"/>
            </a:endParaRP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 smtClean="0">
              <a:latin typeface="Calibri" pitchFamily="34" charset="0"/>
            </a:endParaRP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As variações quantitativas são decorrentes de transações no setor público que aumentam ou diminuem o patrimônio líquido. O resultado patrimonial do período é apurado pelo confronto entre as variações patrimoniais aumentativas e diminutivas.</a:t>
            </a: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pt-BR" sz="2200" dirty="0" smtClean="0">
              <a:latin typeface="Calibri" pitchFamily="34" charset="0"/>
            </a:endParaRP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As variações qualitativas são decorrentes de transações no setor público que alteram a composição dos elementos patrimoniais sem afetar o patrimônio líquido.</a:t>
            </a:r>
          </a:p>
        </p:txBody>
      </p:sp>
      <p:sp>
        <p:nvSpPr>
          <p:cNvPr id="74755" name="Text Box 1028"/>
          <p:cNvSpPr txBox="1">
            <a:spLocks noChangeArrowheads="1"/>
          </p:cNvSpPr>
          <p:nvPr/>
        </p:nvSpPr>
        <p:spPr bwMode="auto">
          <a:xfrm>
            <a:off x="784225" y="3573463"/>
            <a:ext cx="130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 sz="16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4756" name="Text Box 1029"/>
          <p:cNvSpPr txBox="1">
            <a:spLocks noChangeArrowheads="1"/>
          </p:cNvSpPr>
          <p:nvPr/>
        </p:nvSpPr>
        <p:spPr bwMode="auto">
          <a:xfrm>
            <a:off x="1181100" y="3979863"/>
            <a:ext cx="130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 sz="1600">
              <a:solidFill>
                <a:srgbClr val="000000"/>
              </a:solidFill>
              <a:cs typeface="Lucida Sans Unicode" pitchFamily="34" charset="0"/>
            </a:endParaRPr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214313" y="5508079"/>
            <a:ext cx="8501062" cy="657225"/>
            <a:chOff x="131" y="3461"/>
            <a:chExt cx="5803" cy="414"/>
          </a:xfrm>
        </p:grpSpPr>
        <p:sp>
          <p:nvSpPr>
            <p:cNvPr id="74759" name="Text Box 1030"/>
            <p:cNvSpPr txBox="1">
              <a:spLocks noChangeArrowheads="1"/>
            </p:cNvSpPr>
            <p:nvPr/>
          </p:nvSpPr>
          <p:spPr bwMode="auto">
            <a:xfrm>
              <a:off x="131" y="3461"/>
              <a:ext cx="187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sz="1500" b="1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Variações Aumentativas</a:t>
              </a:r>
            </a:p>
          </p:txBody>
        </p:sp>
        <p:sp>
          <p:nvSpPr>
            <p:cNvPr id="74760" name="AutoShape 1031"/>
            <p:cNvSpPr>
              <a:spLocks noChangeArrowheads="1"/>
            </p:cNvSpPr>
            <p:nvPr/>
          </p:nvSpPr>
          <p:spPr bwMode="auto">
            <a:xfrm>
              <a:off x="2037" y="3512"/>
              <a:ext cx="675" cy="107"/>
            </a:xfrm>
            <a:prstGeom prst="rightArrow">
              <a:avLst>
                <a:gd name="adj1" fmla="val 50398"/>
                <a:gd name="adj2" fmla="val 157944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40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74761" name="Text Box 1032"/>
            <p:cNvSpPr txBox="1">
              <a:spLocks noChangeArrowheads="1"/>
            </p:cNvSpPr>
            <p:nvPr/>
          </p:nvSpPr>
          <p:spPr bwMode="auto">
            <a:xfrm>
              <a:off x="2818" y="3461"/>
              <a:ext cx="309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sz="1500" b="1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Aumentam a situação líquida patrimonial</a:t>
              </a:r>
            </a:p>
          </p:txBody>
        </p:sp>
        <p:sp>
          <p:nvSpPr>
            <p:cNvPr id="74762" name="Text Box 1033"/>
            <p:cNvSpPr txBox="1">
              <a:spLocks noChangeArrowheads="1"/>
            </p:cNvSpPr>
            <p:nvPr/>
          </p:nvSpPr>
          <p:spPr bwMode="auto">
            <a:xfrm>
              <a:off x="202" y="3688"/>
              <a:ext cx="17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sz="1500" b="1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Variações Diminutivas</a:t>
              </a:r>
            </a:p>
          </p:txBody>
        </p:sp>
        <p:sp>
          <p:nvSpPr>
            <p:cNvPr id="74763" name="AutoShape 1034"/>
            <p:cNvSpPr>
              <a:spLocks noChangeArrowheads="1"/>
            </p:cNvSpPr>
            <p:nvPr/>
          </p:nvSpPr>
          <p:spPr bwMode="auto">
            <a:xfrm>
              <a:off x="2033" y="3731"/>
              <a:ext cx="675" cy="107"/>
            </a:xfrm>
            <a:prstGeom prst="rightArrow">
              <a:avLst>
                <a:gd name="adj1" fmla="val 50398"/>
                <a:gd name="adj2" fmla="val 157944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40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74764" name="Text Box 1035"/>
            <p:cNvSpPr txBox="1">
              <a:spLocks noChangeArrowheads="1"/>
            </p:cNvSpPr>
            <p:nvPr/>
          </p:nvSpPr>
          <p:spPr bwMode="auto">
            <a:xfrm>
              <a:off x="2770" y="3688"/>
              <a:ext cx="316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sz="1500" b="1" dirty="0">
                  <a:solidFill>
                    <a:srgbClr val="000000"/>
                  </a:solidFill>
                  <a:latin typeface="Verdana" pitchFamily="34" charset="0"/>
                  <a:cs typeface="Lucida Sans Unicode" pitchFamily="34" charset="0"/>
                </a:rPr>
                <a:t>Diminuem a situação líquida patrimonial</a:t>
              </a:r>
            </a:p>
          </p:txBody>
        </p:sp>
      </p:grpSp>
      <p:sp>
        <p:nvSpPr>
          <p:cNvPr id="74758" name="Retângulo 13"/>
          <p:cNvSpPr>
            <a:spLocks noChangeArrowheads="1"/>
          </p:cNvSpPr>
          <p:nvPr/>
        </p:nvSpPr>
        <p:spPr bwMode="auto">
          <a:xfrm>
            <a:off x="181097" y="159023"/>
            <a:ext cx="8927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ASPECTOS INOVADORES: Variações quantitativas e qualitativas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025" y="9286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711" tIns="40855" rIns="81711" bIns="40855"/>
          <a:lstStyle/>
          <a:p>
            <a:pPr algn="l" eaLnBrk="1" hangingPunct="1"/>
            <a:r>
              <a:rPr lang="pt-BR" sz="2400" b="1" smtClean="0">
                <a:solidFill>
                  <a:schemeClr val="tx1"/>
                </a:solidFill>
                <a:latin typeface="Calibri" pitchFamily="34" charset="0"/>
              </a:rPr>
              <a:t>Variações qualitativas</a:t>
            </a:r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idx="4294967295"/>
          </p:nvPr>
        </p:nvSpPr>
        <p:spPr bwMode="auto">
          <a:xfrm>
            <a:off x="357188" y="25003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711" tIns="40855" rIns="81711" bIns="40855">
            <a:normAutofit/>
          </a:bodyPr>
          <a:lstStyle/>
          <a:p>
            <a:pPr marL="306388" indent="-33338" algn="just" defTabSz="817563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t-BR" sz="2400" dirty="0" smtClean="0">
              <a:latin typeface="Calibri" pitchFamily="34" charset="0"/>
            </a:endParaRP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Para fins da DVP, apresentar-se-ão às variações qualitativas decorrentes da execução orçamentária que consistem em incorporação de ativos não-financeiros, desincorporação de passivos não-financeiros, desincorporação de ativos não-financeiros e incorporação de passivos não-financeiros. </a:t>
            </a:r>
          </a:p>
          <a:p>
            <a:pPr marL="306388" indent="-33338" algn="just" defTabSz="817563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Considerar-se-ão apenas as variações qualitativas decorrentes das receitas e despesas de capital.</a:t>
            </a:r>
          </a:p>
        </p:txBody>
      </p:sp>
      <p:sp>
        <p:nvSpPr>
          <p:cNvPr id="75780" name="Text Box 1028"/>
          <p:cNvSpPr txBox="1">
            <a:spLocks noChangeArrowheads="1"/>
          </p:cNvSpPr>
          <p:nvPr/>
        </p:nvSpPr>
        <p:spPr bwMode="auto">
          <a:xfrm>
            <a:off x="782638" y="3573463"/>
            <a:ext cx="133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>
              <a:solidFill>
                <a:srgbClr val="00000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5781" name="Text Box 1029"/>
          <p:cNvSpPr txBox="1">
            <a:spLocks noChangeArrowheads="1"/>
          </p:cNvSpPr>
          <p:nvPr/>
        </p:nvSpPr>
        <p:spPr bwMode="auto">
          <a:xfrm>
            <a:off x="1179513" y="3979863"/>
            <a:ext cx="133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461" tIns="32731" rIns="65461" bIns="32731">
            <a:spAutoFit/>
          </a:bodyPr>
          <a:lstStyle/>
          <a:p>
            <a:pPr algn="ctr" defTabSz="817563"/>
            <a:endParaRPr lang="pt-BR">
              <a:solidFill>
                <a:srgbClr val="00000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75782" name="Text Box 1036"/>
          <p:cNvSpPr txBox="1">
            <a:spLocks noChangeArrowheads="1"/>
          </p:cNvSpPr>
          <p:nvPr/>
        </p:nvSpPr>
        <p:spPr bwMode="auto">
          <a:xfrm>
            <a:off x="214313" y="1758950"/>
            <a:ext cx="8824912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9263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libri" pitchFamily="34" charset="0"/>
                <a:cs typeface="Lucida Sans Unicode" pitchFamily="34" charset="0"/>
              </a:rPr>
              <a:t>É importante atentar para o que se deve demonstrar na DVP com relação às variações qualitativas:</a:t>
            </a:r>
          </a:p>
        </p:txBody>
      </p:sp>
      <p:sp>
        <p:nvSpPr>
          <p:cNvPr id="75783" name="Retângulo 13"/>
          <p:cNvSpPr>
            <a:spLocks noChangeArrowheads="1"/>
          </p:cNvSpPr>
          <p:nvPr/>
        </p:nvSpPr>
        <p:spPr bwMode="auto">
          <a:xfrm>
            <a:off x="251520" y="159023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Aspectos inovadores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2211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tângulo 13"/>
          <p:cNvSpPr>
            <a:spLocks noChangeArrowheads="1"/>
          </p:cNvSpPr>
          <p:nvPr/>
        </p:nvSpPr>
        <p:spPr bwMode="auto">
          <a:xfrm>
            <a:off x="323528" y="107344"/>
            <a:ext cx="871478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Nova estrutura</a:t>
            </a:r>
          </a:p>
        </p:txBody>
      </p:sp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0" y="43845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>
              <a:tabLst>
                <a:tab pos="1637922" algn="l"/>
              </a:tabLst>
            </a:pPr>
            <a:endParaRPr lang="en-US" dirty="0"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620688"/>
          <a:ext cx="8280920" cy="5772912"/>
        </p:xfrm>
        <a:graphic>
          <a:graphicData uri="http://schemas.openxmlformats.org/drawingml/2006/table">
            <a:tbl>
              <a:tblPr/>
              <a:tblGrid>
                <a:gridCol w="6311718"/>
                <a:gridCol w="1046708"/>
                <a:gridCol w="922494"/>
              </a:tblGrid>
              <a:tr h="1424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&lt;ENTE DA FEDERAÇÃO&gt;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16874" marR="168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4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DEMONSTRAÇÃO DAS VARIAÇÕES PATRIMONIAIS</a:t>
                      </a:r>
                      <a:endParaRPr lang="pt-BR" sz="2800" b="1" dirty="0">
                        <a:latin typeface="Times New Roman"/>
                        <a:ea typeface="Times New Roman"/>
                      </a:endParaRPr>
                    </a:p>
                  </a:txBody>
                  <a:tcPr marL="16874" marR="168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42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EXERCÍCIO:                               PERÍODO (MÊS):                              DATA EMISSÃO:                                                    PÁGINA: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16874" marR="168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68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VARIAÇÕES PATRIMONIAIS QUANTITATIVAS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9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Exercício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Atual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Exercício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Anterior</a:t>
                      </a:r>
                      <a:endParaRPr lang="pt-BR" sz="180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VARIAÇÕES PATRIMONIAIS AUMENTATIVAS</a:t>
                      </a:r>
                      <a:endParaRPr lang="pt-BR" sz="2000" b="1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6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Impostos, Taxas e Contribuições De Melhoria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Impostos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Taxas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Contribuições de Melhoria    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Contribuições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Contribuições Sociais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Contribuições de Intervenção no Domínio Econômico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Contribuição de Iluminação Publica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Contribuições de Interesse das Categorias Profissionais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Exploração e Venda de Bens, Serviços e Direitos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Venda de Mercadorias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Venda de Produtos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Exploração de Bens e Direitos e Prestação De Serviços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Variações Patrimoniais Aumentativas Financeiras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Juros e Encargos de Empréstimos e Financiamentos Concedidos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Juros e Encargos de Mora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Variações Monetárias e Cambiais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Descontos Financeiros Obtidos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Remuneração de Depósitos Bancários e Aplicações Financeiras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Outras Variações Patrimoniais Aumentativas – Financeiras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47" marR="60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tângulo 13"/>
          <p:cNvSpPr>
            <a:spLocks noChangeArrowheads="1"/>
          </p:cNvSpPr>
          <p:nvPr/>
        </p:nvSpPr>
        <p:spPr bwMode="auto">
          <a:xfrm>
            <a:off x="357439" y="116632"/>
            <a:ext cx="871478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Nova estrutura</a:t>
            </a:r>
          </a:p>
        </p:txBody>
      </p:sp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0" y="43845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>
              <a:tabLst>
                <a:tab pos="1637922" algn="l"/>
              </a:tabLst>
            </a:pPr>
            <a:endParaRPr lang="en-US" dirty="0"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99592" y="1412777"/>
          <a:ext cx="7344816" cy="4486656"/>
        </p:xfrm>
        <a:graphic>
          <a:graphicData uri="http://schemas.openxmlformats.org/drawingml/2006/table">
            <a:tbl>
              <a:tblPr/>
              <a:tblGrid>
                <a:gridCol w="5598219"/>
                <a:gridCol w="928385"/>
                <a:gridCol w="818212"/>
              </a:tblGrid>
              <a:tr h="2150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Transferências Recebidas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Intra Governamentais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Inter Governamentais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das Instituições Privadas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das Instituições </a:t>
                      </a:r>
                      <a:r>
                        <a:rPr lang="pt-BR" sz="1600" dirty="0" err="1">
                          <a:latin typeface="Times New Roman"/>
                          <a:ea typeface="Times New Roman"/>
                        </a:rPr>
                        <a:t>Multigovernamentais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de Consórcios Públicos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do Exterior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latin typeface="Times New Roman"/>
                          <a:ea typeface="Times New Roman"/>
                        </a:rPr>
                        <a:t>Transferências de Pessoas Físicas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Valorização e Ganhos Com Ativos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Reavaliação de Ativos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Ganhos com Alienação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Ganhos com Incorporação de Ativos por Descobertas e Nascimentos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</a:rPr>
                        <a:t>Outras Variações Patrimoniais Aumentativas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Resultado Positivo de Participações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Diversas Variações Patrimoniais Aumentativas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55576" y="950531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Continuação...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0" y="43845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>
              <a:tabLst>
                <a:tab pos="1637922" algn="l"/>
              </a:tabLst>
            </a:pPr>
            <a:endParaRPr lang="en-US" dirty="0"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836711"/>
          <a:ext cx="8064896" cy="5871383"/>
        </p:xfrm>
        <a:graphic>
          <a:graphicData uri="http://schemas.openxmlformats.org/drawingml/2006/table">
            <a:tbl>
              <a:tblPr/>
              <a:tblGrid>
                <a:gridCol w="6147065"/>
                <a:gridCol w="1019402"/>
                <a:gridCol w="898429"/>
              </a:tblGrid>
              <a:tr h="354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VARIAÇÕES PATRIMONIAIS DIMINUTIVAS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69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Pessoal e Encargos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Remuneração a Pessoal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Encargos Patronais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Benefícios a Pessoal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Outras Variações Patrimoniais Diminutivas - Pessoal e Encargos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Benefícios Previdenciários 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Aposentadorias e Reformas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Pensões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Outros Benefícios Previdenciários 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Benefícios Assistenciais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Benefícios de Prestação Continuada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Benefícios Eventuais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Políticas Publicas de Transferência de Renda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Outros Benefícios Assistenciais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Uso de Bens, Serviços e Consumo de Capital Fixo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Uso De Material de Consumo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Serviços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Depreciação, Amortização de Exaustão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Variações Patrimoniais Diminutivas Financeiras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Juros e Encargos de Empréstimos e Financiamentos Obtidos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400" dirty="0">
                          <a:latin typeface="Times New Roman"/>
                          <a:ea typeface="Times New Roman"/>
                        </a:rPr>
                        <a:t>Juros e Encargos de </a:t>
                      </a:r>
                      <a:r>
                        <a:rPr lang="pt-BR" sz="1400" dirty="0" smtClean="0">
                          <a:latin typeface="Times New Roman"/>
                          <a:ea typeface="Times New Roman"/>
                        </a:rPr>
                        <a:t>Mora</a:t>
                      </a:r>
                      <a:endParaRPr lang="pt-BR" sz="2000" dirty="0"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13"/>
          <p:cNvSpPr>
            <a:spLocks noChangeArrowheads="1"/>
          </p:cNvSpPr>
          <p:nvPr/>
        </p:nvSpPr>
        <p:spPr bwMode="auto">
          <a:xfrm>
            <a:off x="357439" y="188640"/>
            <a:ext cx="871478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Nova estrutura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0" y="43845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>
              <a:tabLst>
                <a:tab pos="1637922" algn="l"/>
              </a:tabLst>
            </a:pPr>
            <a:endParaRPr lang="en-US" dirty="0"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3" y="1043245"/>
          <a:ext cx="8352928" cy="5233437"/>
        </p:xfrm>
        <a:graphic>
          <a:graphicData uri="http://schemas.openxmlformats.org/drawingml/2006/table">
            <a:tbl>
              <a:tblPr/>
              <a:tblGrid>
                <a:gridCol w="6366602"/>
                <a:gridCol w="1055810"/>
                <a:gridCol w="930516"/>
              </a:tblGrid>
              <a:tr h="158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Transferências Concedidas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Intra Governamentais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Inter Governamentais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a Instituições Privadas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a Instituições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Multigovernamentais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a Consórcios Públicos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Transferências ao Exterior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Desvalorização e Perda de Ativos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Redução a Valor Recuperável e Provisão para Perdas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Perdas com Alienação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Perdas Involuntárias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Tributarias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Impostos, Taxas e Contribuições de Melhoria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Contribuições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</a:rPr>
                        <a:t>Outras Variações Patrimoniais Diminutivas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Premiações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Resultado Negativo de Participações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Variações Patrimoniais Diminutivas de Instituições Financeiras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Equalizações de Preços e Taxas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Participações E Contribuições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  <a:p>
                      <a:pPr lvl="1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1638300" algn="l"/>
                        </a:tabLst>
                      </a:pPr>
                      <a:r>
                        <a:rPr lang="pt-BR" sz="1200" dirty="0">
                          <a:latin typeface="Times New Roman"/>
                          <a:ea typeface="Times New Roman"/>
                        </a:rPr>
                        <a:t>Diversas Variações Patrimoniais Diminutivas</a:t>
                      </a:r>
                      <a:endParaRPr lang="pt-BR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Resultado Patrimonial Do Período</a:t>
                      </a: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4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2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pt-BR" sz="4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39552" y="764705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Continuação...</a:t>
            </a:r>
            <a:endParaRPr lang="pt-BR" dirty="0"/>
          </a:p>
        </p:txBody>
      </p:sp>
      <p:sp>
        <p:nvSpPr>
          <p:cNvPr id="9" name="Retângulo 13"/>
          <p:cNvSpPr>
            <a:spLocks noChangeArrowheads="1"/>
          </p:cNvSpPr>
          <p:nvPr/>
        </p:nvSpPr>
        <p:spPr bwMode="auto">
          <a:xfrm>
            <a:off x="357439" y="188640"/>
            <a:ext cx="871478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Nova estrutura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/>
          </p:cNvSpPr>
          <p:nvPr/>
        </p:nvSpPr>
        <p:spPr bwMode="auto">
          <a:xfrm>
            <a:off x="57150" y="6500813"/>
            <a:ext cx="442913" cy="268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 sz="900">
                <a:latin typeface="Helvetica" charset="0"/>
                <a:ea typeface="ＭＳ Ｐゴシック" charset="0"/>
                <a:sym typeface="Helvetica" charset="0"/>
              </a:rPr>
              <a:t>5</a:t>
            </a:r>
            <a:endParaRPr lang="en-US"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324618" y="1045592"/>
            <a:ext cx="8351838" cy="2311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just" defTabSz="914400"/>
            <a:r>
              <a:rPr lang="en-US" sz="2800" b="1" i="1" dirty="0"/>
              <a:t>Art. 4</a:t>
            </a:r>
            <a:r>
              <a:rPr lang="en-US" sz="2800" b="1" i="1" u="sng" baseline="30000" dirty="0"/>
              <a:t>o</a:t>
            </a:r>
            <a:r>
              <a:rPr lang="en-US" sz="2800" b="1" i="1" dirty="0"/>
              <a:t>  O </a:t>
            </a:r>
            <a:r>
              <a:rPr lang="en-US" sz="2800" b="1" i="1" dirty="0" err="1"/>
              <a:t>Sistema</a:t>
            </a:r>
            <a:r>
              <a:rPr lang="en-US" sz="2800" b="1" i="1" dirty="0"/>
              <a:t> de Contabilidade Federal tem </a:t>
            </a:r>
            <a:r>
              <a:rPr lang="en-US" sz="2800" b="1" i="1" dirty="0" err="1"/>
              <a:t>como</a:t>
            </a:r>
            <a:r>
              <a:rPr lang="en-US" sz="2800" b="1" i="1" dirty="0"/>
              <a:t> </a:t>
            </a:r>
            <a:r>
              <a:rPr lang="en-US" sz="2800" b="1" i="1" dirty="0" err="1"/>
              <a:t>objetivo</a:t>
            </a:r>
            <a:r>
              <a:rPr lang="en-US" sz="2800" b="1" i="1" dirty="0"/>
              <a:t> </a:t>
            </a:r>
            <a:r>
              <a:rPr lang="en-US" sz="2800" b="1" i="1" dirty="0" err="1"/>
              <a:t>promover</a:t>
            </a:r>
            <a:r>
              <a:rPr lang="en-US" sz="2800" b="1" i="1" dirty="0"/>
              <a:t>:</a:t>
            </a:r>
          </a:p>
          <a:p>
            <a:pPr algn="just" defTabSz="914400"/>
            <a:r>
              <a:rPr lang="en-US" sz="2800" i="1" dirty="0"/>
              <a:t>I - a </a:t>
            </a:r>
            <a:r>
              <a:rPr lang="en-US" sz="2800" i="1" dirty="0" err="1"/>
              <a:t>padronização</a:t>
            </a:r>
            <a:r>
              <a:rPr lang="en-US" sz="2800" i="1" dirty="0"/>
              <a:t> e a </a:t>
            </a:r>
            <a:r>
              <a:rPr lang="en-US" sz="2800" i="1" dirty="0" err="1"/>
              <a:t>consolidação</a:t>
            </a:r>
            <a:r>
              <a:rPr lang="en-US" sz="2800" i="1" dirty="0"/>
              <a:t> das </a:t>
            </a:r>
            <a:r>
              <a:rPr lang="en-US" sz="2800" i="1" dirty="0" err="1"/>
              <a:t>contas</a:t>
            </a:r>
            <a:r>
              <a:rPr lang="en-US" sz="2800" i="1" dirty="0"/>
              <a:t> </a:t>
            </a:r>
            <a:r>
              <a:rPr lang="en-US" sz="2800" i="1" dirty="0" err="1"/>
              <a:t>nacionais</a:t>
            </a:r>
            <a:r>
              <a:rPr lang="en-US" sz="2800" i="1" dirty="0"/>
              <a:t>;</a:t>
            </a:r>
          </a:p>
          <a:p>
            <a:pPr algn="just" defTabSz="914400"/>
            <a:r>
              <a:rPr lang="en-US" sz="2800" i="1" dirty="0"/>
              <a:t>II - </a:t>
            </a:r>
            <a:r>
              <a:rPr lang="en-US" sz="2800" b="1" i="1" dirty="0">
                <a:solidFill>
                  <a:srgbClr val="FF0000"/>
                </a:solidFill>
              </a:rPr>
              <a:t>a </a:t>
            </a:r>
            <a:r>
              <a:rPr lang="en-US" sz="2800" b="1" i="1" dirty="0" err="1">
                <a:solidFill>
                  <a:srgbClr val="FF0000"/>
                </a:solidFill>
              </a:rPr>
              <a:t>busca</a:t>
            </a:r>
            <a:r>
              <a:rPr lang="en-US" sz="2800" b="1" i="1" dirty="0">
                <a:solidFill>
                  <a:srgbClr val="FF0000"/>
                </a:solidFill>
              </a:rPr>
              <a:t> da </a:t>
            </a:r>
            <a:r>
              <a:rPr lang="en-US" sz="2800" b="1" i="1" dirty="0" err="1">
                <a:solidFill>
                  <a:srgbClr val="FF0000"/>
                </a:solidFill>
              </a:rPr>
              <a:t>convergência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aos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padrões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internacionais</a:t>
            </a:r>
            <a:r>
              <a:rPr lang="en-US" sz="2800" b="1" i="1" dirty="0">
                <a:solidFill>
                  <a:srgbClr val="FF0000"/>
                </a:solidFill>
              </a:rPr>
              <a:t> de contabilidade</a:t>
            </a:r>
            <a:r>
              <a:rPr lang="en-US" sz="2800" i="1" dirty="0"/>
              <a:t>, </a:t>
            </a:r>
            <a:r>
              <a:rPr lang="en-US" sz="2800" i="1" dirty="0" err="1"/>
              <a:t>respeitados</a:t>
            </a:r>
            <a:r>
              <a:rPr lang="en-US" sz="2800" i="1" dirty="0"/>
              <a:t> </a:t>
            </a:r>
            <a:r>
              <a:rPr lang="en-US" sz="2800" i="1" dirty="0" err="1"/>
              <a:t>os</a:t>
            </a:r>
            <a:r>
              <a:rPr lang="en-US" sz="2800" i="1" dirty="0"/>
              <a:t> </a:t>
            </a:r>
            <a:r>
              <a:rPr lang="en-US" sz="2800" i="1" dirty="0" err="1"/>
              <a:t>aspectos</a:t>
            </a:r>
            <a:r>
              <a:rPr lang="en-US" sz="2800" i="1" dirty="0"/>
              <a:t> </a:t>
            </a:r>
            <a:r>
              <a:rPr lang="en-US" sz="2800" i="1" dirty="0" err="1"/>
              <a:t>formais</a:t>
            </a:r>
            <a:r>
              <a:rPr lang="en-US" sz="2800" i="1" dirty="0"/>
              <a:t> e </a:t>
            </a:r>
            <a:r>
              <a:rPr lang="en-US" sz="2800" i="1" dirty="0" err="1"/>
              <a:t>conceituais</a:t>
            </a:r>
            <a:r>
              <a:rPr lang="en-US" sz="2800" i="1" dirty="0"/>
              <a:t> </a:t>
            </a:r>
            <a:r>
              <a:rPr lang="en-US" sz="2800" i="1" dirty="0" err="1"/>
              <a:t>estabelecidos</a:t>
            </a:r>
            <a:r>
              <a:rPr lang="en-US" sz="2800" i="1" dirty="0"/>
              <a:t> </a:t>
            </a:r>
            <a:r>
              <a:rPr lang="en-US" sz="2800" i="1" dirty="0" err="1"/>
              <a:t>na</a:t>
            </a:r>
            <a:r>
              <a:rPr lang="en-US" sz="2800" i="1" dirty="0"/>
              <a:t> </a:t>
            </a:r>
            <a:r>
              <a:rPr lang="en-US" sz="2800" i="1" dirty="0" err="1"/>
              <a:t>legislação</a:t>
            </a:r>
            <a:r>
              <a:rPr lang="en-US" sz="2800" i="1" dirty="0"/>
              <a:t> </a:t>
            </a:r>
            <a:r>
              <a:rPr lang="en-US" sz="2800" i="1" dirty="0" err="1"/>
              <a:t>vigente</a:t>
            </a:r>
            <a:r>
              <a:rPr lang="en-US" sz="2800" i="1" dirty="0"/>
              <a:t>; e</a:t>
            </a:r>
          </a:p>
          <a:p>
            <a:pPr algn="just" defTabSz="914400"/>
            <a:r>
              <a:rPr lang="en-US" sz="2800" i="1" dirty="0"/>
              <a:t>III - o </a:t>
            </a:r>
            <a:r>
              <a:rPr lang="en-US" sz="2800" i="1" dirty="0" err="1"/>
              <a:t>acompanhamento</a:t>
            </a:r>
            <a:r>
              <a:rPr lang="en-US" sz="2800" i="1" dirty="0"/>
              <a:t> </a:t>
            </a:r>
            <a:r>
              <a:rPr lang="en-US" sz="2800" i="1" dirty="0" err="1"/>
              <a:t>contínuo</a:t>
            </a:r>
            <a:r>
              <a:rPr lang="en-US" sz="2800" i="1" dirty="0"/>
              <a:t> das </a:t>
            </a:r>
            <a:r>
              <a:rPr lang="en-US" sz="2800" i="1" dirty="0" err="1"/>
              <a:t>normas</a:t>
            </a:r>
            <a:r>
              <a:rPr lang="en-US" sz="2800" i="1" dirty="0"/>
              <a:t> </a:t>
            </a:r>
            <a:r>
              <a:rPr lang="en-US" sz="2800" i="1" dirty="0" err="1"/>
              <a:t>contábeis</a:t>
            </a:r>
            <a:r>
              <a:rPr lang="en-US" sz="2800" i="1" dirty="0"/>
              <a:t> </a:t>
            </a:r>
            <a:r>
              <a:rPr lang="en-US" sz="2800" i="1" dirty="0" err="1"/>
              <a:t>aplicadas</a:t>
            </a:r>
            <a:r>
              <a:rPr lang="en-US" sz="2800" i="1" dirty="0"/>
              <a:t> </a:t>
            </a:r>
            <a:r>
              <a:rPr lang="en-US" sz="2800" i="1" dirty="0" err="1"/>
              <a:t>ao</a:t>
            </a:r>
            <a:r>
              <a:rPr lang="en-US" sz="2800" i="1" dirty="0"/>
              <a:t> </a:t>
            </a:r>
            <a:r>
              <a:rPr lang="en-US" sz="2800" i="1" dirty="0" err="1"/>
              <a:t>setor</a:t>
            </a:r>
            <a:r>
              <a:rPr lang="en-US" sz="2800" i="1" dirty="0"/>
              <a:t> </a:t>
            </a:r>
            <a:r>
              <a:rPr lang="en-US" sz="2800" i="1" dirty="0" err="1"/>
              <a:t>público</a:t>
            </a:r>
            <a:r>
              <a:rPr lang="en-US" sz="2800" i="1" dirty="0"/>
              <a:t>, de </a:t>
            </a:r>
            <a:r>
              <a:rPr lang="en-US" sz="2800" i="1" dirty="0" err="1"/>
              <a:t>modo</a:t>
            </a:r>
            <a:r>
              <a:rPr lang="en-US" sz="2800" i="1" dirty="0"/>
              <a:t> a </a:t>
            </a:r>
            <a:r>
              <a:rPr lang="en-US" sz="2800" i="1" dirty="0" err="1"/>
              <a:t>garantir</a:t>
            </a:r>
            <a:r>
              <a:rPr lang="en-US" sz="2800" i="1" dirty="0"/>
              <a:t> </a:t>
            </a:r>
            <a:r>
              <a:rPr lang="en-US" sz="2800" i="1" dirty="0" err="1"/>
              <a:t>que</a:t>
            </a:r>
            <a:r>
              <a:rPr lang="en-US" sz="2800" i="1" dirty="0"/>
              <a:t> </a:t>
            </a:r>
            <a:r>
              <a:rPr lang="en-US" sz="2800" i="1" dirty="0" err="1"/>
              <a:t>os</a:t>
            </a:r>
            <a:r>
              <a:rPr lang="en-US" sz="2800" i="1" dirty="0"/>
              <a:t> </a:t>
            </a:r>
            <a:r>
              <a:rPr lang="en-US" sz="2800" i="1" dirty="0" err="1" smtClean="0"/>
              <a:t>princípios</a:t>
            </a:r>
            <a:r>
              <a:rPr lang="en-US" sz="2800" i="1" dirty="0" smtClean="0"/>
              <a:t> de </a:t>
            </a:r>
            <a:r>
              <a:rPr lang="en-US" sz="2800" i="1" dirty="0"/>
              <a:t>contabilidade </a:t>
            </a:r>
            <a:r>
              <a:rPr lang="en-US" sz="2800" i="1" dirty="0" err="1"/>
              <a:t>sejam</a:t>
            </a:r>
            <a:r>
              <a:rPr lang="en-US" sz="2800" i="1" dirty="0"/>
              <a:t> </a:t>
            </a:r>
            <a:r>
              <a:rPr lang="en-US" sz="2800" i="1" dirty="0" err="1"/>
              <a:t>respeitados</a:t>
            </a:r>
            <a:r>
              <a:rPr lang="en-US" sz="2800" i="1" dirty="0"/>
              <a:t> no </a:t>
            </a:r>
            <a:r>
              <a:rPr lang="en-US" sz="2800" i="1" dirty="0" err="1"/>
              <a:t>âmbito</a:t>
            </a:r>
            <a:r>
              <a:rPr lang="en-US" sz="2800" i="1" dirty="0"/>
              <a:t> do </a:t>
            </a:r>
            <a:r>
              <a:rPr lang="en-US" sz="2800" i="1" dirty="0" err="1"/>
              <a:t>setor</a:t>
            </a:r>
            <a:r>
              <a:rPr lang="en-US" sz="2800" i="1" dirty="0"/>
              <a:t> </a:t>
            </a:r>
            <a:r>
              <a:rPr lang="en-US" sz="2800" i="1" dirty="0" err="1"/>
              <a:t>público</a:t>
            </a:r>
            <a:r>
              <a:rPr lang="en-US" sz="2800" i="1" dirty="0"/>
              <a:t>.</a:t>
            </a:r>
            <a:endParaRPr lang="en-US" sz="2800" dirty="0"/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324618" y="7245424"/>
            <a:ext cx="8351838" cy="47525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just" defTabSz="914400"/>
            <a:r>
              <a:rPr lang="en-US" sz="2400" b="1" i="1" dirty="0"/>
              <a:t>Art. 7</a:t>
            </a:r>
            <a:r>
              <a:rPr lang="en-US" sz="2400" b="1" i="1" u="sng" baseline="30000" dirty="0"/>
              <a:t>o</a:t>
            </a:r>
            <a:r>
              <a:rPr lang="en-US" sz="2400" b="1" i="1" dirty="0"/>
              <a:t>  Compete </a:t>
            </a:r>
            <a:r>
              <a:rPr lang="en-US" sz="2400" b="1" i="1" dirty="0" err="1"/>
              <a:t>ao</a:t>
            </a:r>
            <a:r>
              <a:rPr lang="en-US" sz="2400" b="1" i="1" dirty="0"/>
              <a:t> </a:t>
            </a:r>
            <a:r>
              <a:rPr lang="en-US" sz="2400" b="1" i="1" dirty="0" err="1"/>
              <a:t>órgão</a:t>
            </a:r>
            <a:r>
              <a:rPr lang="en-US" sz="2400" b="1" i="1" dirty="0"/>
              <a:t> central do </a:t>
            </a:r>
            <a:r>
              <a:rPr lang="en-US" sz="2400" b="1" i="1" dirty="0" err="1"/>
              <a:t>Sistema</a:t>
            </a:r>
            <a:r>
              <a:rPr lang="en-US" sz="2400" b="1" i="1" dirty="0"/>
              <a:t> de Contabilidade Federal:</a:t>
            </a:r>
          </a:p>
          <a:p>
            <a:pPr algn="just" defTabSz="914400"/>
            <a:r>
              <a:rPr lang="en-US" sz="2400" i="1" dirty="0"/>
              <a:t>XXVII - </a:t>
            </a:r>
            <a:r>
              <a:rPr lang="en-US" sz="2400" b="1" i="1" dirty="0" err="1">
                <a:solidFill>
                  <a:srgbClr val="FF0000"/>
                </a:solidFill>
              </a:rPr>
              <a:t>identificar</a:t>
            </a:r>
            <a:r>
              <a:rPr lang="en-US" sz="2400" b="1" i="1" dirty="0">
                <a:solidFill>
                  <a:srgbClr val="FF0000"/>
                </a:solidFill>
              </a:rPr>
              <a:t> as </a:t>
            </a:r>
            <a:r>
              <a:rPr lang="en-US" sz="2400" b="1" i="1" dirty="0" err="1">
                <a:solidFill>
                  <a:srgbClr val="FF0000"/>
                </a:solidFill>
              </a:rPr>
              <a:t>necessidades</a:t>
            </a:r>
            <a:r>
              <a:rPr lang="en-US" sz="2400" b="1" i="1" dirty="0">
                <a:solidFill>
                  <a:srgbClr val="FF0000"/>
                </a:solidFill>
              </a:rPr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convergência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aos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padrões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internacionais</a:t>
            </a:r>
            <a:r>
              <a:rPr lang="en-US" sz="2400" b="1" i="1" dirty="0">
                <a:solidFill>
                  <a:srgbClr val="FF0000"/>
                </a:solidFill>
              </a:rPr>
              <a:t> de contabilidade </a:t>
            </a:r>
            <a:r>
              <a:rPr lang="en-US" sz="2400" b="1" i="1" dirty="0" err="1">
                <a:solidFill>
                  <a:srgbClr val="FF0000"/>
                </a:solidFill>
              </a:rPr>
              <a:t>aplicados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ao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setor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público</a:t>
            </a:r>
            <a:r>
              <a:rPr lang="en-US" sz="2400" i="1" dirty="0"/>
              <a:t>;</a:t>
            </a:r>
          </a:p>
          <a:p>
            <a:pPr algn="just" defTabSz="914400"/>
            <a:r>
              <a:rPr lang="en-US" sz="2400" i="1" dirty="0"/>
              <a:t>XXVIII - </a:t>
            </a:r>
            <a:r>
              <a:rPr lang="en-US" sz="2400" b="1" i="1" dirty="0" err="1"/>
              <a:t>editar</a:t>
            </a:r>
            <a:r>
              <a:rPr lang="en-US" sz="2400" b="1" i="1" dirty="0"/>
              <a:t> </a:t>
            </a:r>
            <a:r>
              <a:rPr lang="en-US" sz="2400" b="1" i="1" dirty="0" err="1"/>
              <a:t>normativos</a:t>
            </a:r>
            <a:r>
              <a:rPr lang="en-US" sz="2400" b="1" i="1" dirty="0"/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manuais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instruções</a:t>
            </a:r>
            <a:r>
              <a:rPr lang="en-US" sz="2400" b="1" i="1" dirty="0">
                <a:solidFill>
                  <a:srgbClr val="FF0000"/>
                </a:solidFill>
              </a:rPr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procedimentos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contábeis</a:t>
            </a:r>
            <a:r>
              <a:rPr lang="en-US" sz="2400" b="1" i="1" dirty="0">
                <a:solidFill>
                  <a:srgbClr val="FF0000"/>
                </a:solidFill>
              </a:rPr>
              <a:t> e </a:t>
            </a:r>
            <a:r>
              <a:rPr lang="en-US" sz="2400" b="1" i="1" dirty="0" err="1">
                <a:solidFill>
                  <a:srgbClr val="FF0000"/>
                </a:solidFill>
              </a:rPr>
              <a:t>plano</a:t>
            </a:r>
            <a:r>
              <a:rPr lang="en-US" sz="2400" b="1" i="1" dirty="0">
                <a:solidFill>
                  <a:srgbClr val="FF0000"/>
                </a:solidFill>
              </a:rPr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contas</a:t>
            </a:r>
            <a:r>
              <a:rPr lang="en-US" sz="2400" b="1" i="1" dirty="0"/>
              <a:t> </a:t>
            </a:r>
            <a:r>
              <a:rPr lang="en-US" sz="2400" b="1" i="1" dirty="0" err="1"/>
              <a:t>aplicado</a:t>
            </a:r>
            <a:r>
              <a:rPr lang="en-US" sz="2400" b="1" i="1" dirty="0"/>
              <a:t> </a:t>
            </a:r>
            <a:r>
              <a:rPr lang="en-US" sz="2400" b="1" i="1" dirty="0" err="1"/>
              <a:t>ao</a:t>
            </a:r>
            <a:r>
              <a:rPr lang="en-US" sz="2400" b="1" i="1" dirty="0"/>
              <a:t> </a:t>
            </a:r>
            <a:r>
              <a:rPr lang="en-US" sz="2400" b="1" i="1" dirty="0" err="1"/>
              <a:t>setor</a:t>
            </a:r>
            <a:r>
              <a:rPr lang="en-US" sz="2400" b="1" i="1" dirty="0"/>
              <a:t> </a:t>
            </a:r>
            <a:r>
              <a:rPr lang="en-US" sz="2400" b="1" i="1" dirty="0" err="1"/>
              <a:t>público</a:t>
            </a:r>
            <a:r>
              <a:rPr lang="en-US" sz="2400" b="1" i="1" dirty="0"/>
              <a:t>, </a:t>
            </a:r>
            <a:r>
              <a:rPr lang="en-US" sz="2400" b="1" i="1" dirty="0" err="1"/>
              <a:t>objetivando</a:t>
            </a:r>
            <a:r>
              <a:rPr lang="en-US" sz="2400" b="1" i="1" dirty="0"/>
              <a:t> a </a:t>
            </a:r>
            <a:r>
              <a:rPr lang="en-US" sz="2400" b="1" i="1" dirty="0" err="1"/>
              <a:t>elaboração</a:t>
            </a:r>
            <a:r>
              <a:rPr lang="en-US" sz="2400" b="1" i="1" dirty="0"/>
              <a:t> e </a:t>
            </a:r>
            <a:r>
              <a:rPr lang="en-US" sz="2400" b="1" i="1" dirty="0" err="1"/>
              <a:t>publicação</a:t>
            </a:r>
            <a:r>
              <a:rPr lang="en-US" sz="2400" b="1" i="1" dirty="0"/>
              <a:t> de </a:t>
            </a:r>
            <a:r>
              <a:rPr lang="en-US" sz="2400" b="1" i="1" dirty="0" err="1">
                <a:solidFill>
                  <a:srgbClr val="FF0000"/>
                </a:solidFill>
              </a:rPr>
              <a:t>demonstrações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contábeis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consolidadas</a:t>
            </a:r>
            <a:r>
              <a:rPr lang="en-US" sz="2400" i="1" dirty="0"/>
              <a:t>,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consonância</a:t>
            </a:r>
            <a:r>
              <a:rPr lang="en-US" sz="2400" i="1" dirty="0"/>
              <a:t> com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padrões</a:t>
            </a:r>
            <a:r>
              <a:rPr lang="en-US" sz="2400" i="1" dirty="0"/>
              <a:t> </a:t>
            </a:r>
            <a:r>
              <a:rPr lang="en-US" sz="2400" i="1" dirty="0" err="1"/>
              <a:t>internacionais</a:t>
            </a:r>
            <a:r>
              <a:rPr lang="en-US" sz="2400" i="1" dirty="0"/>
              <a:t> de contabilidade </a:t>
            </a:r>
            <a:r>
              <a:rPr lang="en-US" sz="2400" i="1" dirty="0" err="1"/>
              <a:t>aplicados</a:t>
            </a:r>
            <a:r>
              <a:rPr lang="en-US" sz="2400" i="1" dirty="0"/>
              <a:t> </a:t>
            </a:r>
            <a:r>
              <a:rPr lang="en-US" sz="2400" i="1" dirty="0" err="1"/>
              <a:t>ao</a:t>
            </a:r>
            <a:r>
              <a:rPr lang="en-US" sz="2400" i="1" dirty="0"/>
              <a:t> </a:t>
            </a:r>
            <a:r>
              <a:rPr lang="en-US" sz="2400" i="1" dirty="0" err="1"/>
              <a:t>setor</a:t>
            </a:r>
            <a:r>
              <a:rPr lang="en-US" sz="2400" i="1" dirty="0"/>
              <a:t> </a:t>
            </a:r>
            <a:r>
              <a:rPr lang="en-US" sz="2400" i="1" dirty="0" err="1"/>
              <a:t>público</a:t>
            </a:r>
            <a:r>
              <a:rPr lang="en-US" sz="2400" i="1" dirty="0"/>
              <a:t>; e</a:t>
            </a:r>
          </a:p>
          <a:p>
            <a:pPr algn="just" defTabSz="914400"/>
            <a:r>
              <a:rPr lang="en-US" sz="2400" i="1" dirty="0"/>
              <a:t>XXIX - </a:t>
            </a:r>
            <a:r>
              <a:rPr lang="en-US" sz="2400" i="1" dirty="0" err="1"/>
              <a:t>adotar</a:t>
            </a:r>
            <a:r>
              <a:rPr lang="en-US" sz="2400" i="1" dirty="0"/>
              <a:t>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procedimentos</a:t>
            </a:r>
            <a:r>
              <a:rPr lang="en-US" sz="2400" i="1" dirty="0"/>
              <a:t> </a:t>
            </a:r>
            <a:r>
              <a:rPr lang="en-US" sz="2400" i="1" dirty="0" err="1"/>
              <a:t>necessários</a:t>
            </a:r>
            <a:r>
              <a:rPr lang="en-US" sz="2400" i="1" dirty="0"/>
              <a:t> </a:t>
            </a:r>
            <a:r>
              <a:rPr lang="en-US" sz="2400" i="1" dirty="0" err="1"/>
              <a:t>para</a:t>
            </a:r>
            <a:r>
              <a:rPr lang="en-US" sz="2400" i="1" dirty="0"/>
              <a:t> </a:t>
            </a:r>
            <a:r>
              <a:rPr lang="en-US" sz="2400" i="1" dirty="0" err="1"/>
              <a:t>atingir</a:t>
            </a:r>
            <a:r>
              <a:rPr lang="en-US" sz="2400" i="1" dirty="0"/>
              <a:t>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objetivos</a:t>
            </a:r>
            <a:r>
              <a:rPr lang="en-US" sz="2400" i="1" dirty="0"/>
              <a:t> de </a:t>
            </a:r>
            <a:r>
              <a:rPr lang="en-US" sz="2400" i="1" dirty="0" err="1"/>
              <a:t>convergência</a:t>
            </a:r>
            <a:r>
              <a:rPr lang="en-US" sz="2400" i="1" dirty="0"/>
              <a:t> </a:t>
            </a:r>
            <a:r>
              <a:rPr lang="en-US" sz="2400" i="1" dirty="0" err="1"/>
              <a:t>aos</a:t>
            </a:r>
            <a:r>
              <a:rPr lang="en-US" sz="2400" i="1" dirty="0"/>
              <a:t> </a:t>
            </a:r>
            <a:r>
              <a:rPr lang="en-US" sz="2400" i="1" dirty="0" err="1"/>
              <a:t>padrões</a:t>
            </a:r>
            <a:r>
              <a:rPr lang="en-US" sz="2400" i="1" dirty="0"/>
              <a:t> </a:t>
            </a:r>
            <a:r>
              <a:rPr lang="en-US" sz="2400" i="1" dirty="0" err="1"/>
              <a:t>internacionais</a:t>
            </a:r>
            <a:r>
              <a:rPr lang="en-US" sz="2400" i="1" dirty="0"/>
              <a:t> de contabilidade </a:t>
            </a:r>
            <a:r>
              <a:rPr lang="en-US" sz="2400" i="1" dirty="0" err="1"/>
              <a:t>aplicados</a:t>
            </a:r>
            <a:r>
              <a:rPr lang="en-US" sz="2400" i="1" dirty="0"/>
              <a:t> </a:t>
            </a:r>
            <a:r>
              <a:rPr lang="en-US" sz="2400" i="1" dirty="0" err="1"/>
              <a:t>ao</a:t>
            </a:r>
            <a:r>
              <a:rPr lang="en-US" sz="2400" i="1" dirty="0"/>
              <a:t> </a:t>
            </a:r>
            <a:r>
              <a:rPr lang="en-US" sz="2400" i="1" dirty="0" err="1"/>
              <a:t>setor</a:t>
            </a:r>
            <a:r>
              <a:rPr lang="en-US" sz="2400" i="1" dirty="0"/>
              <a:t> </a:t>
            </a:r>
            <a:r>
              <a:rPr lang="en-US" sz="2400" i="1" dirty="0" err="1"/>
              <a:t>público</a:t>
            </a:r>
            <a:r>
              <a:rPr lang="en-US" sz="2400" i="1" dirty="0"/>
              <a:t>. </a:t>
            </a:r>
            <a:endParaRPr lang="en-US" sz="2400" dirty="0"/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5868144" y="222796"/>
            <a:ext cx="273526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4400">
              <a:defRPr/>
            </a:pPr>
            <a:r>
              <a:rPr lang="en-US" sz="2400" b="1" i="1" dirty="0" err="1">
                <a:latin typeface="+mj-lt"/>
                <a:ea typeface="ＭＳ Ｐゴシック" charset="0"/>
                <a:sym typeface="Helvetica" charset="0"/>
              </a:rPr>
              <a:t>Decreto</a:t>
            </a:r>
            <a:r>
              <a:rPr lang="en-US" sz="2400" b="1" i="1" dirty="0">
                <a:latin typeface="+mj-lt"/>
                <a:ea typeface="ＭＳ Ｐゴシック" charset="0"/>
                <a:sym typeface="Helvetica" charset="0"/>
              </a:rPr>
              <a:t> 6.976/09</a:t>
            </a:r>
            <a:endParaRPr lang="en-US" b="1" i="1" dirty="0">
              <a:latin typeface="+mj-lt"/>
              <a:ea typeface="ＭＳ Ｐゴシック" charset="0"/>
              <a:sym typeface="Helvetica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7835E-6 L 0.00018 -0.933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4282" y="836712"/>
            <a:ext cx="8462174" cy="72018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marL="193654" indent="-193654" algn="just" eaLnBrk="0" hangingPunct="0">
              <a:lnSpc>
                <a:spcPct val="85000"/>
              </a:lnSpc>
              <a:spcBef>
                <a:spcPct val="70000"/>
              </a:spcBef>
              <a:buClr>
                <a:srgbClr val="0066FF"/>
              </a:buClr>
              <a:buSzPct val="110000"/>
              <a:defRPr/>
            </a:pPr>
            <a:r>
              <a:rPr lang="pt-BR" sz="2400" dirty="0" smtClean="0"/>
              <a:t>	As contas de resultado – </a:t>
            </a:r>
            <a:r>
              <a:rPr lang="pt-BR" sz="2400" b="1" i="1" dirty="0" smtClean="0"/>
              <a:t>VPA e VPD</a:t>
            </a:r>
            <a:r>
              <a:rPr lang="pt-BR" sz="2400" i="1" dirty="0" smtClean="0"/>
              <a:t> –</a:t>
            </a:r>
            <a:r>
              <a:rPr lang="pt-BR" sz="2400" dirty="0" smtClean="0"/>
              <a:t> </a:t>
            </a:r>
            <a:r>
              <a:rPr lang="pt-BR" sz="2400" b="1" i="1" dirty="0" smtClean="0"/>
              <a:t>deverão ser encerradas</a:t>
            </a:r>
            <a:r>
              <a:rPr lang="pt-BR" sz="2400" dirty="0" smtClean="0"/>
              <a:t> visando à apuração do resultado do exercício.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878523"/>
            <a:ext cx="4824536" cy="246221"/>
          </a:xfrm>
          <a:prstGeom prst="rect">
            <a:avLst/>
          </a:prstGeom>
          <a:solidFill>
            <a:srgbClr val="C00000">
              <a:alpha val="49000"/>
            </a:srgbClr>
          </a:solidFill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6529" y="116880"/>
            <a:ext cx="838996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Apuração do resultado patrimonial do exercício</a:t>
            </a:r>
            <a:endParaRPr lang="pt-BR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7544" y="1893168"/>
          <a:ext cx="8280920" cy="2743200"/>
        </p:xfrm>
        <a:graphic>
          <a:graphicData uri="http://schemas.openxmlformats.org/drawingml/2006/table">
            <a:tbl>
              <a:tblPr/>
              <a:tblGrid>
                <a:gridCol w="1872208"/>
                <a:gridCol w="640871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3.0.0.0.0.00.00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Times New Roman"/>
                          <a:cs typeface="Times New Roman"/>
                        </a:rPr>
                        <a:t>VARIAÇÃO PATRIMONIAL DIMINUTIVA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3.1.0.0.0.00.00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PESSOAL E ENCARGOS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3.2.0.0.0.00.00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BENEFÍCIOS PREVIDENCIÁRIOS E ASSISTENCIAIS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3.3.0.0.0.00.00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USO DE BENS, SERVIÇOS E CONSUMO DE CAPITAL FIXO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3.4.0.0.0.00.00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VARIAÇÕES PATRIMONIAIS DIMINUTIVAS FINANCEIRAS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3.5.0.0.0.00.00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TRANSFERÊNCIAS E DELEGAÇÕES CONCEDIDAS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3.6.0.0.0.00.00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DESVALORIZAÇÃO E PERDA DE ATIVOS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3.7.0.0.0.00.00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TRIBUTÁRIAS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3.9.1.0.0.00.00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OUTRAS VARIAÇÕES PATRIMONIAIS DIMINUTIVAS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tângulo 18"/>
          <p:cNvSpPr/>
          <p:nvPr/>
        </p:nvSpPr>
        <p:spPr bwMode="auto">
          <a:xfrm>
            <a:off x="251520" y="1700808"/>
            <a:ext cx="8640960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7544" y="1916832"/>
          <a:ext cx="8208912" cy="2743184"/>
        </p:xfrm>
        <a:graphic>
          <a:graphicData uri="http://schemas.openxmlformats.org/drawingml/2006/table">
            <a:tbl>
              <a:tblPr/>
              <a:tblGrid>
                <a:gridCol w="1800200"/>
                <a:gridCol w="6408712"/>
              </a:tblGrid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4.0.0.0.0.00.00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Times New Roman"/>
                          <a:cs typeface="Times New Roman"/>
                        </a:rPr>
                        <a:t>VARIAÇÃO PATRIMONIAL AUMENTATIVA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4.1.0.0.0.00.00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IMPOSTOS, TAXAS E CONTRIBUIÇÕES DE MELHORIA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0" dirty="0" smtClean="0">
                          <a:latin typeface="Calibri"/>
                          <a:ea typeface="Times New Roman"/>
                          <a:cs typeface="Times New Roman"/>
                        </a:rPr>
                        <a:t>4.2.0.0.0.00.00</a:t>
                      </a:r>
                      <a:endParaRPr lang="pt-BR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CONTRIBUIÇÕES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4.3.0.0.0.00.00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EXPLORAÇÃO E VENDA DE BENS, SERVIÇOS E DIREITOS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4.4.0.0.0.00.00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VARIAÇÕES PATRIMONIAIS AUMENTATIVAS FINANCEIRAS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4.5.0.0.0.00.00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TRANSFERÊNCIAS E DELEGAÇÕES RECEBIDAS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4.6.0.0.0.00.00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VALORIZAÇÃO E GANHOS COM ATIVOS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4.9.0.0.0.00.00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OUTRAS VARIAÇÕES PATRIMONIAIS AUMENTATIVAS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 bwMode="auto">
          <a:xfrm>
            <a:off x="251520" y="1772816"/>
            <a:ext cx="8640960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39552" y="1844824"/>
          <a:ext cx="8136904" cy="2016224"/>
        </p:xfrm>
        <a:graphic>
          <a:graphicData uri="http://schemas.openxmlformats.org/drawingml/2006/table">
            <a:tbl>
              <a:tblPr/>
              <a:tblGrid>
                <a:gridCol w="1800200"/>
                <a:gridCol w="6336704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2.3.7.0.0.00.00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Times New Roman"/>
                          <a:cs typeface="Times New Roman"/>
                        </a:rPr>
                        <a:t>RESULTADOS ACUMULADOS </a:t>
                      </a:r>
                      <a:endParaRPr lang="pt-BR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2.3.7.1.0.00.00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Times New Roman"/>
                          <a:cs typeface="Times New Roman"/>
                        </a:rPr>
                        <a:t>SUPERÁVITS OU DÉFICITS ACUMULADOS 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2.3.7.1.1.00.00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SUPERÁVITS OU DÉFICITS ACUMULADOS  - CONSOLIDAÇÃO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Times New Roman"/>
                          <a:cs typeface="Times New Roman"/>
                        </a:rPr>
                        <a:t>2.3.7.1.1.01.00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Times New Roman"/>
                          <a:cs typeface="Times New Roman"/>
                        </a:rPr>
                        <a:t>SUPERÁVITS OU DÉFICITS DO EXERCÍCIO 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251520" y="4005064"/>
            <a:ext cx="8640960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Lançamentos de encerramento das contas de Variações Patrimoniais</a:t>
            </a:r>
            <a:endParaRPr lang="pt-BR" sz="2400" b="1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51520" y="4797153"/>
          <a:ext cx="8640960" cy="1645920"/>
        </p:xfrm>
        <a:graphic>
          <a:graphicData uri="http://schemas.openxmlformats.org/drawingml/2006/table">
            <a:tbl>
              <a:tblPr/>
              <a:tblGrid>
                <a:gridCol w="2774825"/>
                <a:gridCol w="5866135"/>
              </a:tblGrid>
              <a:tr h="5040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Times New Roman"/>
                          <a:cs typeface="Times New Roman"/>
                        </a:rPr>
                        <a:t>Encerramento para apuração do resultado do exercício </a:t>
                      </a:r>
                      <a:r>
                        <a:rPr lang="pt-BR" sz="24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pt-BR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VPD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Times New Roman"/>
                          <a:cs typeface="Times New Roman"/>
                        </a:rPr>
                        <a:t>D  </a:t>
                      </a:r>
                      <a:r>
                        <a:rPr lang="pt-BR" sz="2400" dirty="0" smtClean="0">
                          <a:latin typeface="Calibri"/>
                          <a:ea typeface="Times New Roman"/>
                          <a:cs typeface="Times New Roman"/>
                        </a:rPr>
                        <a:t>2.3.7.1.1.01.00</a:t>
                      </a:r>
                      <a:endParaRPr lang="pt-B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latin typeface="Calibri"/>
                          <a:ea typeface="Times New Roman"/>
                          <a:cs typeface="Times New Roman"/>
                        </a:rPr>
                        <a:t>Superávits ou Déficits do Exercício</a:t>
                      </a:r>
                      <a:endParaRPr lang="pt-B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/>
                          <a:ea typeface="Times New Roman"/>
                          <a:cs typeface="Times New Roman"/>
                        </a:rPr>
                        <a:t>C  </a:t>
                      </a:r>
                      <a:r>
                        <a:rPr lang="pt-BR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3.0.0.0.0.00.00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/>
                          <a:ea typeface="Times New Roman"/>
                          <a:cs typeface="Times New Roman"/>
                        </a:rPr>
                        <a:t>Variação Patrimonial Diminutiva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Retângulo 25"/>
          <p:cNvSpPr/>
          <p:nvPr/>
        </p:nvSpPr>
        <p:spPr bwMode="auto">
          <a:xfrm>
            <a:off x="251520" y="4941168"/>
            <a:ext cx="8640960" cy="1512168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251520" y="4879424"/>
          <a:ext cx="8640960" cy="1645920"/>
        </p:xfrm>
        <a:graphic>
          <a:graphicData uri="http://schemas.openxmlformats.org/drawingml/2006/table">
            <a:tbl>
              <a:tblPr/>
              <a:tblGrid>
                <a:gridCol w="2774825"/>
                <a:gridCol w="5866135"/>
              </a:tblGrid>
              <a:tr h="47792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/>
                          <a:ea typeface="Times New Roman"/>
                          <a:cs typeface="Times New Roman"/>
                        </a:rPr>
                        <a:t>Encerramento para apuração do resultado do exercício </a:t>
                      </a:r>
                      <a:r>
                        <a:rPr lang="pt-BR" sz="2400" dirty="0" smtClean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pt-BR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VPA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7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/>
                          <a:ea typeface="Times New Roman"/>
                          <a:cs typeface="Times New Roman"/>
                        </a:rPr>
                        <a:t>D  </a:t>
                      </a:r>
                      <a:r>
                        <a:rPr lang="pt-BR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4.0.0.0.0.00.00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Variação Patrimonial Aumentativa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779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BR" sz="24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dirty="0" smtClean="0">
                          <a:latin typeface="Calibri"/>
                          <a:ea typeface="Times New Roman"/>
                          <a:cs typeface="Times New Roman"/>
                        </a:rPr>
                        <a:t>2.3.7.1.1.01.00</a:t>
                      </a:r>
                      <a:endParaRPr lang="pt-BR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Superávits ou Déficits do Exercício</a:t>
                      </a:r>
                      <a:endParaRPr lang="pt-BR" sz="2400" b="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849694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Conferência Após o Encerramento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3284984"/>
            <a:ext cx="849694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Demonstração das Variações Patrimoniais – DVP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72000"/>
            <a:ext cx="838996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DVP após o encerramento do exercício</a:t>
            </a:r>
            <a:endParaRPr lang="pt-BR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340768"/>
            <a:ext cx="828092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  <a:cs typeface="Calibri" pitchFamily="34" charset="0"/>
              </a:rPr>
              <a:t>Todas as contas pertencentes às classes 3 e 4 , Variações Patrimoniais Diminutivas e Variações Patrimonial Aumentativas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devem apresentar saldo zero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pois não transferem saldo para o exercício seguinte.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3789040"/>
            <a:ext cx="82809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  <a:cs typeface="Calibri" pitchFamily="34" charset="0"/>
              </a:rPr>
              <a:t>Os saldos apresentados antes do encerramento pelas contas de Variações Patrimoniais Diminutivas e Variações Patrimoniais Aumentativas serão levados à Demonstração das Variações Patrimoniais para evidenciação do resultado do exercício contabilizado na conta Déficits ou Superávits do exercício, no Patrimônio Líquido.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67544" y="2132856"/>
            <a:ext cx="3744416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1"/>
          <p:cNvSpPr>
            <a:spLocks noChangeArrowheads="1"/>
          </p:cNvSpPr>
          <p:nvPr/>
        </p:nvSpPr>
        <p:spPr bwMode="auto">
          <a:xfrm>
            <a:off x="0" y="43845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>
              <a:tabLst>
                <a:tab pos="1637922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692696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Continuação...</a:t>
            </a:r>
            <a:endParaRPr lang="pt-BR" sz="1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99592" y="1340768"/>
          <a:ext cx="7632848" cy="4066032"/>
        </p:xfrm>
        <a:graphic>
          <a:graphicData uri="http://schemas.openxmlformats.org/drawingml/2006/table">
            <a:tbl>
              <a:tblPr/>
              <a:tblGrid>
                <a:gridCol w="5760640"/>
                <a:gridCol w="934894"/>
                <a:gridCol w="937314"/>
              </a:tblGrid>
              <a:tr h="5684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VARIAÇÕES PATRIMONIAIS QUALITATIVAS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(decorrentes da execução orçamentária)</a:t>
                      </a:r>
                      <a:endParaRPr lang="pt-BR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4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Exercício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Atual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Exercício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Anterior</a:t>
                      </a:r>
                      <a:endParaRPr lang="pt-BR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36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Incorporação de </a:t>
                      </a:r>
                      <a:r>
                        <a:rPr lang="pt-BR" sz="2400" dirty="0" smtClean="0">
                          <a:latin typeface="Times New Roman"/>
                          <a:ea typeface="Times New Roman"/>
                        </a:rPr>
                        <a:t>ativo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Desincorporação de </a:t>
                      </a:r>
                      <a:r>
                        <a:rPr lang="pt-BR" sz="2400" dirty="0" smtClean="0">
                          <a:latin typeface="Times New Roman"/>
                          <a:ea typeface="Times New Roman"/>
                        </a:rPr>
                        <a:t>passivo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Incorporação de passivo </a:t>
                      </a:r>
                      <a:endParaRPr lang="pt-BR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endParaRPr lang="pt-BR" sz="2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755" algn="l"/>
                        </a:tabLst>
                      </a:pPr>
                      <a:r>
                        <a:rPr lang="pt-BR" sz="2400" dirty="0">
                          <a:latin typeface="Times New Roman"/>
                          <a:ea typeface="Times New Roman"/>
                        </a:rPr>
                        <a:t>Desincorporação de ativo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 bwMode="auto">
          <a:xfrm>
            <a:off x="2771800" y="1700808"/>
            <a:ext cx="3888432" cy="288032"/>
          </a:xfrm>
          <a:prstGeom prst="rect">
            <a:avLst/>
          </a:prstGeom>
          <a:solidFill>
            <a:srgbClr val="FFC000">
              <a:alpha val="4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Retângulo 13"/>
          <p:cNvSpPr>
            <a:spLocks noChangeArrowheads="1"/>
          </p:cNvSpPr>
          <p:nvPr/>
        </p:nvSpPr>
        <p:spPr bwMode="auto">
          <a:xfrm>
            <a:off x="357439" y="188640"/>
            <a:ext cx="871478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DVP – Nova estrutura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3314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p:oleObj spid="_x0000_s32770" name="Foto do Photo Editor" r:id="rId4" imgW="200159" imgH="228571" progId="">
                <p:embed/>
              </p:oleObj>
            </a:graphicData>
          </a:graphic>
        </p:graphicFrame>
        <p:graphicFrame>
          <p:nvGraphicFramePr>
            <p:cNvPr id="13315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p:oleObj spid="_x0000_s32771" name="Foto do Photo Editor" r:id="rId5" imgW="7430537" imgH="762106" progId="">
                <p:embed/>
              </p:oleObj>
            </a:graphicData>
          </a:graphic>
        </p:graphicFrame>
        <p:sp>
          <p:nvSpPr>
            <p:cNvPr id="13319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1412776"/>
            <a:ext cx="685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PCASP e Balanço Patrimonial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8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069" y="819736"/>
            <a:ext cx="3990500" cy="5769128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</a:ln>
        </p:spPr>
        <p:txBody>
          <a:bodyPr lIns="91419" tIns="45710" rIns="91419" bIns="45710"/>
          <a:lstStyle/>
          <a:p>
            <a:pPr marL="0" indent="0">
              <a:buNone/>
            </a:pPr>
            <a:r>
              <a:rPr lang="pt-BR" sz="2200" b="1" dirty="0" smtClean="0">
                <a:latin typeface="Calibri" pitchFamily="34" charset="0"/>
              </a:rPr>
              <a:t>1 – ATIVO</a:t>
            </a:r>
          </a:p>
          <a:p>
            <a:pPr marL="0" indent="0">
              <a:buNone/>
            </a:pPr>
            <a:r>
              <a:rPr lang="pt-BR" sz="2000" b="1" dirty="0" smtClean="0">
                <a:latin typeface="Calibri" pitchFamily="34" charset="0"/>
              </a:rPr>
              <a:t>1.1 Ativo Circulante</a:t>
            </a:r>
            <a:endParaRPr lang="pt-BR" sz="1600" b="1" dirty="0" smtClean="0">
              <a:latin typeface="Calibri" pitchFamily="34" charset="0"/>
            </a:endParaRP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1.1.1 Caixa e Equivalente de Caixa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1.1.2 Créditos de Curto Prazo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1.1.3 Demais Créditos e Valores a Curto Prazo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1.1.4 Investimentos e Aplicações Temporárias a Curto Prazo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1.1.5 Estoques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1.1.9 Variações Patrimoniais Diminutivas Pagas Antecipadamente</a:t>
            </a:r>
            <a:endParaRPr lang="pt-BR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alibri" pitchFamily="34" charset="0"/>
              </a:rPr>
              <a:t>1.2 Ativo Não Circulante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2000" dirty="0" smtClean="0">
                <a:latin typeface="Calibri" pitchFamily="34" charset="0"/>
              </a:rPr>
              <a:t>1.2.1 Ativo Realizável a LP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2000" dirty="0" smtClean="0">
                <a:latin typeface="Calibri" pitchFamily="34" charset="0"/>
              </a:rPr>
              <a:t>1.2.2 Investimentos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2000" dirty="0" smtClean="0">
                <a:latin typeface="Calibri" pitchFamily="34" charset="0"/>
              </a:rPr>
              <a:t>1.2.3 Imobilizado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2000" dirty="0" smtClean="0">
                <a:latin typeface="Calibri" pitchFamily="34" charset="0"/>
              </a:rPr>
              <a:t>1.2.4 Intangível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t-BR" sz="1400" dirty="0" smtClean="0">
              <a:latin typeface="Calibri" pitchFamily="34" charset="0"/>
            </a:endParaRP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7569" y="828224"/>
            <a:ext cx="4766919" cy="5769128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</a:ln>
        </p:spPr>
        <p:txBody>
          <a:bodyPr lIns="91419" tIns="45710" rIns="91419" bIns="45710"/>
          <a:lstStyle/>
          <a:p>
            <a:pPr marL="0" indent="0">
              <a:buNone/>
            </a:pPr>
            <a:r>
              <a:rPr lang="pt-BR" sz="2400" b="1" dirty="0" smtClean="0">
                <a:latin typeface="Calibri" pitchFamily="34" charset="0"/>
              </a:rPr>
              <a:t>2 – PASSIVO</a:t>
            </a:r>
            <a:endParaRPr lang="pt-BR" sz="20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alibri" pitchFamily="34" charset="0"/>
              </a:rPr>
              <a:t>2.1 Passivo Circulante</a:t>
            </a:r>
            <a:endParaRPr lang="pt-BR" sz="1300" b="1" dirty="0" smtClean="0">
              <a:latin typeface="Calibri" pitchFamily="34" charset="0"/>
            </a:endParaRP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2.1.1 Obrigações Trabalhistas, Previdenciárias e Assistenciais a Pagar a CP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2.1.2 Empréstimos e Financiamentos a CP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2.1.3 Fornecedores e Contas a Pagar a CP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2.1.4 Obrigações Fiscais a Curto Prazo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2.1.5 Obrigações de Repartição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2.1.7 Provisões a Curto Prazo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2.1.8 Demais Obrigações a Curto Prazo</a:t>
            </a:r>
            <a:endParaRPr lang="pt-BR" sz="7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pt-BR" sz="11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alibri" pitchFamily="34" charset="0"/>
              </a:rPr>
              <a:t>2.2 Passivo Não Circulante (mesmas contas do passivo circulante)</a:t>
            </a:r>
          </a:p>
          <a:p>
            <a:pPr marL="400050" lvl="1" indent="0">
              <a:spcBef>
                <a:spcPts val="536"/>
              </a:spcBef>
              <a:buNone/>
            </a:pPr>
            <a:r>
              <a:rPr lang="pt-BR" sz="1800" dirty="0" smtClean="0">
                <a:latin typeface="Calibri" pitchFamily="34" charset="0"/>
              </a:rPr>
              <a:t>2.2.9 Resultado diferido</a:t>
            </a:r>
            <a:endParaRPr lang="pt-BR" sz="18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latin typeface="Calibri" pitchFamily="34" charset="0"/>
              </a:rPr>
              <a:t>2.3 Patrimônio Líquido</a:t>
            </a:r>
          </a:p>
          <a:p>
            <a:pPr marL="400050" lvl="1" indent="0">
              <a:buNone/>
            </a:pPr>
            <a:r>
              <a:rPr lang="pt-BR" sz="1800" dirty="0" smtClean="0">
                <a:latin typeface="Calibri" pitchFamily="34" charset="0"/>
              </a:rPr>
              <a:t>2.3.7 Resultados Acumulados</a:t>
            </a:r>
          </a:p>
          <a:p>
            <a:pPr marL="0" indent="0">
              <a:buNone/>
            </a:pPr>
            <a:endParaRPr lang="pt-BR" sz="1000" dirty="0" smtClean="0"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7" y="188888"/>
            <a:ext cx="864096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Relação de Contas</a:t>
            </a:r>
            <a:endParaRPr lang="pt-BR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014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autoUpdateAnimBg="0"/>
      <p:bldP spid="4014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3314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p:oleObj spid="_x0000_s27650" name="Foto do Photo Editor" r:id="rId4" imgW="200159" imgH="228571" progId="">
                <p:embed/>
              </p:oleObj>
            </a:graphicData>
          </a:graphic>
        </p:graphicFrame>
        <p:graphicFrame>
          <p:nvGraphicFramePr>
            <p:cNvPr id="13315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p:oleObj spid="_x0000_s27651" name="Foto do Photo Editor" r:id="rId5" imgW="7430537" imgH="762106" progId="">
                <p:embed/>
              </p:oleObj>
            </a:graphicData>
          </a:graphic>
        </p:graphicFrame>
        <p:sp>
          <p:nvSpPr>
            <p:cNvPr id="13319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1840756"/>
            <a:ext cx="685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Balanço Patrimonial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3318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42900" y="107156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1711" tIns="40855" rIns="81711" bIns="40855">
            <a:normAutofit lnSpcReduction="10000"/>
          </a:bodyPr>
          <a:lstStyle/>
          <a:p>
            <a:pPr marL="306388" indent="-306388" algn="just" defTabSz="817563" eaLnBrk="1" hangingPunct="1"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De acordo com a Lei 4.320/64, art. 105, no Balanço Patrimonial estarão demonstrados os Ativos Financeiro e Permanente, os Passivos Financeiro e Permanente, o Saldo Patrimonial e as Contas de Compensação.</a:t>
            </a: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0000"/>
                </a:solidFill>
                <a:latin typeface="Calibri" pitchFamily="34" charset="0"/>
              </a:rPr>
              <a:t>Ativo e Passivo Financeiros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- independem de autorização orçamentária para suas realizações.</a:t>
            </a: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0000"/>
                </a:solidFill>
                <a:latin typeface="Calibri" pitchFamily="34" charset="0"/>
              </a:rPr>
              <a:t>Ativo e Passivo Não Financeiros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- dependem de autorização orçamentária para suas realizações.</a:t>
            </a: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t-B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06388" indent="-306388" algn="just" defTabSz="817563"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0000"/>
                </a:solidFill>
                <a:latin typeface="Calibri" pitchFamily="34" charset="0"/>
              </a:rPr>
              <a:t>Contas de Compensação </a:t>
            </a:r>
            <a:r>
              <a:rPr lang="pt-BR" sz="2400" dirty="0" smtClean="0">
                <a:solidFill>
                  <a:srgbClr val="000000"/>
                </a:solidFill>
                <a:latin typeface="Calibri" pitchFamily="34" charset="0"/>
              </a:rPr>
              <a:t>- correspondem apenas aos atos potenciais (contratos, convênios, garantias, etc.)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55576" y="147613"/>
            <a:ext cx="822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r"/>
            <a:r>
              <a:rPr lang="pt-B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Balanço Patrimonial: Lei 4320/1964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55576" y="147613"/>
            <a:ext cx="822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Balanço Patrimonial: estrutura antiga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graphicFrame>
        <p:nvGraphicFramePr>
          <p:cNvPr id="11266" name="Object 63"/>
          <p:cNvGraphicFramePr>
            <a:graphicFrameLocks noGrp="1" noChangeAspect="1"/>
          </p:cNvGraphicFramePr>
          <p:nvPr/>
        </p:nvGraphicFramePr>
        <p:xfrm>
          <a:off x="323528" y="908721"/>
          <a:ext cx="8640960" cy="5688631"/>
        </p:xfrm>
        <a:graphic>
          <a:graphicData uri="http://schemas.openxmlformats.org/presentationml/2006/ole">
            <p:oleObj spid="_x0000_s28674" name="Planilha" r:id="rId4" imgW="4781520" imgH="5029200" progId="Excel.Shee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34888" y="188640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r" defTabSz="914991">
              <a:defRPr/>
            </a:pPr>
            <a:r>
              <a:rPr lang="pt-BR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ATIVO e PASSIVO - Conceitos</a:t>
            </a:r>
            <a:endParaRPr lang="pt-BR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36867" name="Retângulo 3"/>
          <p:cNvSpPr>
            <a:spLocks noChangeArrowheads="1"/>
          </p:cNvSpPr>
          <p:nvPr/>
        </p:nvSpPr>
        <p:spPr bwMode="auto">
          <a:xfrm>
            <a:off x="214313" y="836712"/>
            <a:ext cx="2786062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Características do Ativo: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57188" y="1268760"/>
            <a:ext cx="8643937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0000"/>
                </a:solidFill>
              </a:rPr>
              <a:t>Ativos</a:t>
            </a:r>
            <a:r>
              <a:rPr lang="pt-BR" sz="2000" dirty="0">
                <a:solidFill>
                  <a:srgbClr val="000000"/>
                </a:solidFill>
              </a:rPr>
              <a:t> são </a:t>
            </a:r>
            <a:r>
              <a:rPr lang="pt-BR" sz="2000" b="1" i="1" u="sng" dirty="0">
                <a:solidFill>
                  <a:srgbClr val="000000"/>
                </a:solidFill>
              </a:rPr>
              <a:t>recursos controlados</a:t>
            </a:r>
            <a:r>
              <a:rPr lang="pt-BR" sz="2000" dirty="0">
                <a:solidFill>
                  <a:srgbClr val="000000"/>
                </a:solidFill>
              </a:rPr>
              <a:t> pela entidade como resultado de eventos passados e do qual se espera que resultem para a entidade benefícios econômicos futuros ou potencial de serviços. (Res. CFC 1268/09)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3528" y="2371006"/>
            <a:ext cx="85689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Recursos controlados</a:t>
            </a:r>
            <a:r>
              <a:rPr lang="pt-BR" sz="2000" dirty="0" smtClean="0"/>
              <a:t>: ativos em que a entidade mesmo sem ter o direito de propriedade detém o </a:t>
            </a:r>
            <a:r>
              <a:rPr lang="pt-BR" sz="2000" b="1" i="1" u="sng" dirty="0" smtClean="0">
                <a:solidFill>
                  <a:srgbClr val="C00000"/>
                </a:solidFill>
              </a:rPr>
              <a:t>controle</a:t>
            </a:r>
            <a:r>
              <a:rPr lang="pt-BR" sz="2000" dirty="0" smtClean="0"/>
              <a:t>, os </a:t>
            </a:r>
            <a:r>
              <a:rPr lang="pt-BR" sz="2000" b="1" i="1" u="sng" dirty="0" smtClean="0">
                <a:solidFill>
                  <a:srgbClr val="C00000"/>
                </a:solidFill>
              </a:rPr>
              <a:t>riscos</a:t>
            </a:r>
            <a:r>
              <a:rPr lang="pt-BR" sz="2000" dirty="0" smtClean="0"/>
              <a:t> e os </a:t>
            </a:r>
            <a:r>
              <a:rPr lang="pt-BR" sz="2000" b="1" i="1" u="sng" dirty="0" smtClean="0">
                <a:solidFill>
                  <a:srgbClr val="C00000"/>
                </a:solidFill>
              </a:rPr>
              <a:t>benefícios</a:t>
            </a:r>
            <a:r>
              <a:rPr lang="pt-BR" sz="2000" dirty="0" smtClean="0"/>
              <a:t> deles decorrentes.</a:t>
            </a:r>
            <a:endParaRPr lang="pt-BR" sz="2000" dirty="0"/>
          </a:p>
        </p:txBody>
      </p:sp>
      <p:sp>
        <p:nvSpPr>
          <p:cNvPr id="14" name="Retângulo 3"/>
          <p:cNvSpPr>
            <a:spLocks noChangeArrowheads="1"/>
          </p:cNvSpPr>
          <p:nvPr/>
        </p:nvSpPr>
        <p:spPr bwMode="auto">
          <a:xfrm>
            <a:off x="249684" y="3575149"/>
            <a:ext cx="2928937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Características do Passivo:</a:t>
            </a:r>
            <a:endParaRPr lang="pt-BR" sz="2000" dirty="0"/>
          </a:p>
        </p:txBody>
      </p:sp>
      <p:sp>
        <p:nvSpPr>
          <p:cNvPr id="16" name="Retângulo 15"/>
          <p:cNvSpPr/>
          <p:nvPr/>
        </p:nvSpPr>
        <p:spPr>
          <a:xfrm>
            <a:off x="249684" y="4121249"/>
            <a:ext cx="87868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0000"/>
                </a:solidFill>
              </a:rPr>
              <a:t>Passivos</a:t>
            </a:r>
            <a:r>
              <a:rPr lang="pt-BR" sz="2000" dirty="0">
                <a:solidFill>
                  <a:srgbClr val="000000"/>
                </a:solidFill>
              </a:rPr>
              <a:t> são </a:t>
            </a:r>
            <a:r>
              <a:rPr lang="pt-BR" sz="2000" b="1" i="1" u="sng" dirty="0">
                <a:solidFill>
                  <a:srgbClr val="000000"/>
                </a:solidFill>
              </a:rPr>
              <a:t>obrigações presentes</a:t>
            </a:r>
            <a:r>
              <a:rPr lang="pt-BR" sz="2000" dirty="0">
                <a:solidFill>
                  <a:srgbClr val="000000"/>
                </a:solidFill>
              </a:rPr>
              <a:t> da entidade, </a:t>
            </a:r>
            <a:r>
              <a:rPr lang="pt-BR" sz="2000" b="1" i="1" u="sng" dirty="0">
                <a:solidFill>
                  <a:srgbClr val="000000"/>
                </a:solidFill>
              </a:rPr>
              <a:t>derivadas</a:t>
            </a:r>
            <a:r>
              <a:rPr lang="pt-BR" sz="2000" dirty="0">
                <a:solidFill>
                  <a:srgbClr val="000000"/>
                </a:solidFill>
              </a:rPr>
              <a:t> de eventos </a:t>
            </a:r>
            <a:r>
              <a:rPr lang="pt-BR" sz="2000" b="1" i="1" u="sng" dirty="0">
                <a:solidFill>
                  <a:srgbClr val="000000"/>
                </a:solidFill>
              </a:rPr>
              <a:t>passados</a:t>
            </a:r>
            <a:r>
              <a:rPr lang="pt-BR" sz="2000" dirty="0">
                <a:solidFill>
                  <a:srgbClr val="000000"/>
                </a:solidFill>
              </a:rPr>
              <a:t>, cujos pagamentos se esperam que resultem para a entidade saídas de recursos capazes de gerar benefícios econômicos ou potencial de serviços.</a:t>
            </a:r>
          </a:p>
          <a:p>
            <a:pPr algn="just">
              <a:defRPr/>
            </a:pPr>
            <a:r>
              <a:rPr lang="pt-BR" sz="2000" dirty="0">
                <a:solidFill>
                  <a:srgbClr val="000000"/>
                </a:solidFill>
              </a:rPr>
              <a:t>(Res. CFC 1268/09)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457200" y="1844824"/>
            <a:ext cx="8686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61" tIns="32731" rIns="65461" bIns="32731">
            <a:spAutoFit/>
          </a:bodyPr>
          <a:lstStyle/>
          <a:p>
            <a:pPr defTabSz="817563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 O Balanço Patrimonial é dividido em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Ativo Circulante x Não Circulante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19834" y="2349502"/>
            <a:ext cx="8760552" cy="1722440"/>
            <a:chOff x="389" y="1474"/>
            <a:chExt cx="5979" cy="1085"/>
          </a:xfrm>
        </p:grpSpPr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075" y="2343"/>
              <a:ext cx="9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endParaRPr lang="pt-BR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05" name="Text Box 11"/>
            <p:cNvSpPr txBox="1">
              <a:spLocks noChangeArrowheads="1"/>
            </p:cNvSpPr>
            <p:nvPr/>
          </p:nvSpPr>
          <p:spPr bwMode="auto">
            <a:xfrm>
              <a:off x="671" y="1842"/>
              <a:ext cx="146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algn="ctr" defTabSz="817563"/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 Circulante</a:t>
              </a:r>
            </a:p>
          </p:txBody>
        </p:sp>
        <p:sp>
          <p:nvSpPr>
            <p:cNvPr id="63506" name="Text Box 13"/>
            <p:cNvSpPr txBox="1">
              <a:spLocks noChangeArrowheads="1"/>
            </p:cNvSpPr>
            <p:nvPr/>
          </p:nvSpPr>
          <p:spPr bwMode="auto">
            <a:xfrm>
              <a:off x="2885" y="1474"/>
              <a:ext cx="3483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>
                  <a:latin typeface="Calibri" pitchFamily="34" charset="0"/>
                  <a:cs typeface="Lucida Sans Unicode" pitchFamily="34" charset="0"/>
                </a:rPr>
                <a:t>(a) estão disponíveis para realização imediata;</a:t>
              </a:r>
            </a:p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>
                  <a:latin typeface="Calibri" pitchFamily="34" charset="0"/>
                  <a:cs typeface="Lucida Sans Unicode" pitchFamily="34" charset="0"/>
                </a:rPr>
                <a:t>(b) </a:t>
              </a:r>
              <a:r>
                <a:rPr lang="pt-BR" b="1" strike="sngStrike" dirty="0" smtClean="0">
                  <a:latin typeface="Calibri" pitchFamily="34" charset="0"/>
                  <a:cs typeface="Lucida Sans Unicode" pitchFamily="34" charset="0"/>
                </a:rPr>
                <a:t>tem a expectativa de realização até o término do exercício seguinte. </a:t>
              </a:r>
            </a:p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 smtClean="0">
                  <a:solidFill>
                    <a:srgbClr val="000000"/>
                  </a:solidFill>
                  <a:latin typeface="Calibri" pitchFamily="34" charset="0"/>
                </a:rPr>
                <a:t>Tiverem a expectativa de realização até doze meses após a data das demonstrações contábeis</a:t>
              </a:r>
              <a:r>
                <a:rPr lang="pt-BR" sz="1600" b="1" dirty="0" smtClean="0"/>
                <a:t>.</a:t>
              </a:r>
              <a:endParaRPr lang="pt-BR" b="1" strike="sngStrike" dirty="0"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07" name="Text Box 14"/>
            <p:cNvSpPr txBox="1">
              <a:spLocks noChangeArrowheads="1"/>
            </p:cNvSpPr>
            <p:nvPr/>
          </p:nvSpPr>
          <p:spPr bwMode="auto">
            <a:xfrm>
              <a:off x="1011" y="2251"/>
              <a:ext cx="108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/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</a:t>
              </a:r>
              <a:r>
                <a:rPr lang="pt-BR" dirty="0" smtClean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Não </a:t>
              </a:r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Circulante</a:t>
              </a:r>
            </a:p>
          </p:txBody>
        </p:sp>
        <p:sp>
          <p:nvSpPr>
            <p:cNvPr id="63508" name="Text Box 15"/>
            <p:cNvSpPr txBox="1">
              <a:spLocks noChangeArrowheads="1"/>
            </p:cNvSpPr>
            <p:nvPr/>
          </p:nvSpPr>
          <p:spPr bwMode="auto">
            <a:xfrm>
              <a:off x="2667" y="2296"/>
              <a:ext cx="333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/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     Demais Ativos</a:t>
              </a:r>
            </a:p>
          </p:txBody>
        </p:sp>
        <p:sp>
          <p:nvSpPr>
            <p:cNvPr id="63509" name="AutoShape 16"/>
            <p:cNvSpPr>
              <a:spLocks noChangeArrowheads="1"/>
            </p:cNvSpPr>
            <p:nvPr/>
          </p:nvSpPr>
          <p:spPr bwMode="auto">
            <a:xfrm>
              <a:off x="2286" y="1791"/>
              <a:ext cx="547" cy="108"/>
            </a:xfrm>
            <a:prstGeom prst="rightArrow">
              <a:avLst>
                <a:gd name="adj1" fmla="val 50000"/>
                <a:gd name="adj2" fmla="val 126620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80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10" name="Text Box 17"/>
            <p:cNvSpPr txBox="1">
              <a:spLocks noChangeArrowheads="1"/>
            </p:cNvSpPr>
            <p:nvPr/>
          </p:nvSpPr>
          <p:spPr bwMode="auto">
            <a:xfrm>
              <a:off x="389" y="2036"/>
              <a:ext cx="43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b="1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Ativo</a:t>
              </a:r>
            </a:p>
          </p:txBody>
        </p:sp>
        <p:sp>
          <p:nvSpPr>
            <p:cNvPr id="63511" name="AutoShape 18"/>
            <p:cNvSpPr>
              <a:spLocks/>
            </p:cNvSpPr>
            <p:nvPr/>
          </p:nvSpPr>
          <p:spPr bwMode="auto">
            <a:xfrm flipH="1">
              <a:off x="2032" y="1746"/>
              <a:ext cx="208" cy="686"/>
            </a:xfrm>
            <a:prstGeom prst="rightBrace">
              <a:avLst>
                <a:gd name="adj1" fmla="val 25046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61" tIns="32731" rIns="65461" bIns="32731" anchor="ctr"/>
            <a:lstStyle/>
            <a:p>
              <a:pPr algn="ctr" defTabSz="817563"/>
              <a:endParaRPr lang="pt-BR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12" name="AutoShape 19"/>
            <p:cNvSpPr>
              <a:spLocks noChangeArrowheads="1"/>
            </p:cNvSpPr>
            <p:nvPr/>
          </p:nvSpPr>
          <p:spPr bwMode="auto">
            <a:xfrm>
              <a:off x="2279" y="2341"/>
              <a:ext cx="603" cy="108"/>
            </a:xfrm>
            <a:prstGeom prst="rightArrow">
              <a:avLst>
                <a:gd name="adj1" fmla="val 50000"/>
                <a:gd name="adj2" fmla="val 139583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80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13" name="AutoShape 28"/>
            <p:cNvSpPr>
              <a:spLocks/>
            </p:cNvSpPr>
            <p:nvPr/>
          </p:nvSpPr>
          <p:spPr bwMode="auto">
            <a:xfrm flipH="1">
              <a:off x="898" y="1888"/>
              <a:ext cx="181" cy="544"/>
            </a:xfrm>
            <a:prstGeom prst="rightBrace">
              <a:avLst>
                <a:gd name="adj1" fmla="val 25046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61" tIns="32731" rIns="65461" bIns="32731" anchor="ctr"/>
            <a:lstStyle/>
            <a:p>
              <a:pPr algn="ctr" defTabSz="817563"/>
              <a:endParaRPr lang="pt-BR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75494" y="3994151"/>
            <a:ext cx="8833692" cy="2370138"/>
            <a:chOff x="331" y="2570"/>
            <a:chExt cx="6029" cy="1493"/>
          </a:xfrm>
        </p:grpSpPr>
        <p:sp>
          <p:nvSpPr>
            <p:cNvPr id="63495" name="Text Box 20"/>
            <p:cNvSpPr txBox="1">
              <a:spLocks noChangeArrowheads="1"/>
            </p:cNvSpPr>
            <p:nvPr/>
          </p:nvSpPr>
          <p:spPr bwMode="auto">
            <a:xfrm>
              <a:off x="331" y="3277"/>
              <a:ext cx="56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461" tIns="32731" rIns="65461" bIns="32731">
              <a:spAutoFit/>
            </a:bodyPr>
            <a:lstStyle/>
            <a:p>
              <a:pPr algn="ctr" defTabSz="817563"/>
              <a:r>
                <a:rPr lang="pt-BR" b="1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Passivo</a:t>
              </a:r>
            </a:p>
          </p:txBody>
        </p:sp>
        <p:sp>
          <p:nvSpPr>
            <p:cNvPr id="63496" name="AutoShape 21"/>
            <p:cNvSpPr>
              <a:spLocks/>
            </p:cNvSpPr>
            <p:nvPr/>
          </p:nvSpPr>
          <p:spPr bwMode="auto">
            <a:xfrm flipH="1">
              <a:off x="2032" y="2823"/>
              <a:ext cx="318" cy="1205"/>
            </a:xfrm>
            <a:prstGeom prst="rightBrace">
              <a:avLst>
                <a:gd name="adj1" fmla="val 27358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61" tIns="32731" rIns="65461" bIns="32731" anchor="ctr"/>
            <a:lstStyle/>
            <a:p>
              <a:pPr algn="ctr" defTabSz="817563"/>
              <a:endParaRPr lang="pt-BR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497" name="Text Box 22"/>
            <p:cNvSpPr txBox="1">
              <a:spLocks noChangeArrowheads="1"/>
            </p:cNvSpPr>
            <p:nvPr/>
          </p:nvSpPr>
          <p:spPr bwMode="auto">
            <a:xfrm>
              <a:off x="708" y="2988"/>
              <a:ext cx="14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algn="ctr" defTabSz="817563"/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Circulante</a:t>
              </a:r>
            </a:p>
          </p:txBody>
        </p:sp>
        <p:sp>
          <p:nvSpPr>
            <p:cNvPr id="63498" name="Text Box 23"/>
            <p:cNvSpPr txBox="1">
              <a:spLocks noChangeArrowheads="1"/>
            </p:cNvSpPr>
            <p:nvPr/>
          </p:nvSpPr>
          <p:spPr bwMode="auto">
            <a:xfrm>
              <a:off x="1048" y="3578"/>
              <a:ext cx="107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/>
              <a:r>
                <a:rPr lang="pt-BR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Não Circulante</a:t>
              </a:r>
            </a:p>
          </p:txBody>
        </p:sp>
        <p:sp>
          <p:nvSpPr>
            <p:cNvPr id="63499" name="AutoShape 24"/>
            <p:cNvSpPr>
              <a:spLocks noChangeArrowheads="1"/>
            </p:cNvSpPr>
            <p:nvPr/>
          </p:nvSpPr>
          <p:spPr bwMode="auto">
            <a:xfrm>
              <a:off x="2334" y="3910"/>
              <a:ext cx="546" cy="107"/>
            </a:xfrm>
            <a:prstGeom prst="rightArrow">
              <a:avLst>
                <a:gd name="adj1" fmla="val 50000"/>
                <a:gd name="adj2" fmla="val 127570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80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00" name="AutoShape 25"/>
            <p:cNvSpPr>
              <a:spLocks noChangeArrowheads="1"/>
            </p:cNvSpPr>
            <p:nvPr/>
          </p:nvSpPr>
          <p:spPr bwMode="auto">
            <a:xfrm>
              <a:off x="2315" y="2897"/>
              <a:ext cx="547" cy="107"/>
            </a:xfrm>
            <a:prstGeom prst="rightArrow">
              <a:avLst>
                <a:gd name="adj1" fmla="val 50000"/>
                <a:gd name="adj2" fmla="val 127804"/>
              </a:avLst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255" tIns="36628" rIns="73255" bIns="36628" anchor="ctr"/>
            <a:lstStyle/>
            <a:p>
              <a:pPr defTabSz="4492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sz="2800">
                <a:solidFill>
                  <a:schemeClr val="bg1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01" name="Text Box 26"/>
            <p:cNvSpPr txBox="1">
              <a:spLocks noChangeArrowheads="1"/>
            </p:cNvSpPr>
            <p:nvPr/>
          </p:nvSpPr>
          <p:spPr bwMode="auto">
            <a:xfrm>
              <a:off x="2933" y="2570"/>
              <a:ext cx="3427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>
                  <a:latin typeface="Calibri" pitchFamily="34" charset="0"/>
                  <a:cs typeface="Lucida Sans Unicode" pitchFamily="34" charset="0"/>
                </a:rPr>
                <a:t>(a) </a:t>
              </a:r>
              <a:r>
                <a:rPr lang="pt-BR" b="1" strike="sngStrike" dirty="0">
                  <a:latin typeface="Calibri" pitchFamily="34" charset="0"/>
                  <a:cs typeface="Lucida Sans Unicode" pitchFamily="34" charset="0"/>
                </a:rPr>
                <a:t>correspondem a valores exigíveis até o final do exercício seguinte;</a:t>
              </a:r>
            </a:p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>
                  <a:latin typeface="Calibri" pitchFamily="34" charset="0"/>
                  <a:cs typeface="Lucida Sans Unicode" pitchFamily="34" charset="0"/>
                </a:rPr>
                <a:t>(b</a:t>
              </a:r>
              <a:r>
                <a:rPr lang="pt-BR" b="1" strike="sngStrike" dirty="0">
                  <a:latin typeface="Calibri" pitchFamily="34" charset="0"/>
                  <a:cs typeface="Lucida Sans Unicode" pitchFamily="34" charset="0"/>
                </a:rPr>
                <a:t>) correspondem a valores de terceiros ou retenções em nome deles, quando a entidade do setor público for a fiel depositária, independentemente do prazo de exigibilidade</a:t>
              </a:r>
              <a:r>
                <a:rPr lang="pt-BR" b="1" strike="sngStrike" dirty="0" smtClean="0">
                  <a:latin typeface="Calibri" pitchFamily="34" charset="0"/>
                  <a:cs typeface="Lucida Sans Unicode" pitchFamily="34" charset="0"/>
                </a:rPr>
                <a:t>.</a:t>
              </a:r>
            </a:p>
            <a:p>
              <a:pPr defTabSz="817563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t-BR" b="1" dirty="0" smtClean="0">
                  <a:solidFill>
                    <a:srgbClr val="000000"/>
                  </a:solidFill>
                  <a:latin typeface="Calibri" pitchFamily="34" charset="0"/>
                </a:rPr>
                <a:t>Corresponderem a valores exigíveis até doze meses após a data das demonstrações contábeis.</a:t>
              </a:r>
              <a:endParaRPr lang="pt-BR" b="1" strike="sngStrike" dirty="0">
                <a:latin typeface="Calibri" pitchFamily="34" charset="0"/>
                <a:cs typeface="Lucida Sans Unicode" pitchFamily="34" charset="0"/>
              </a:endParaRPr>
            </a:p>
          </p:txBody>
        </p:sp>
        <p:sp>
          <p:nvSpPr>
            <p:cNvPr id="63502" name="Text Box 27"/>
            <p:cNvSpPr txBox="1">
              <a:spLocks noChangeArrowheads="1"/>
            </p:cNvSpPr>
            <p:nvPr/>
          </p:nvSpPr>
          <p:spPr bwMode="auto">
            <a:xfrm>
              <a:off x="2758" y="3847"/>
              <a:ext cx="336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461" tIns="32731" rIns="65461" bIns="32731">
              <a:spAutoFit/>
            </a:bodyPr>
            <a:lstStyle/>
            <a:p>
              <a:pPr defTabSz="817563"/>
              <a:r>
                <a:rPr lang="pt-BR" dirty="0">
                  <a:solidFill>
                    <a:srgbClr val="000000"/>
                  </a:solidFill>
                  <a:latin typeface="Calibri" pitchFamily="34" charset="0"/>
                  <a:cs typeface="Lucida Sans Unicode" pitchFamily="34" charset="0"/>
                </a:rPr>
                <a:t>   Demais Passivos</a:t>
              </a:r>
            </a:p>
          </p:txBody>
        </p:sp>
        <p:sp>
          <p:nvSpPr>
            <p:cNvPr id="63503" name="AutoShape 29"/>
            <p:cNvSpPr>
              <a:spLocks/>
            </p:cNvSpPr>
            <p:nvPr/>
          </p:nvSpPr>
          <p:spPr bwMode="auto">
            <a:xfrm flipH="1">
              <a:off x="898" y="2868"/>
              <a:ext cx="318" cy="1044"/>
            </a:xfrm>
            <a:prstGeom prst="rightBrace">
              <a:avLst>
                <a:gd name="adj1" fmla="val 27358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461" tIns="32731" rIns="65461" bIns="32731" anchor="ctr"/>
            <a:lstStyle/>
            <a:p>
              <a:pPr algn="ctr" defTabSz="817563"/>
              <a:endParaRPr lang="pt-BR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endParaRPr>
            </a:p>
          </p:txBody>
        </p:sp>
      </p:grpSp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428625" y="764704"/>
            <a:ext cx="844073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461" tIns="32731" rIns="65461" bIns="32731">
            <a:spAutoFit/>
          </a:bodyPr>
          <a:lstStyle/>
          <a:p>
            <a:pPr algn="just" defTabSz="817563">
              <a:buClr>
                <a:schemeClr val="accent2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Pela 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t>Norma, confere-se enfoque patrimonial ao Balanço e promove-se a convergência às normas internacionais e brasileiras, incluindo a legislação societária (lei 6.404/76 e alterações).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55576" y="147613"/>
            <a:ext cx="822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r"/>
            <a:r>
              <a:rPr lang="pt-B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Balanço Patrimonial: </a:t>
            </a:r>
            <a:r>
              <a:rPr lang="pt-BR" sz="2800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aspectos inovadores</a:t>
            </a:r>
            <a:endParaRPr lang="pt-BR" sz="24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4139952" y="2420888"/>
            <a:ext cx="4896544" cy="792088"/>
          </a:xfrm>
          <a:prstGeom prst="rect">
            <a:avLst/>
          </a:prstGeom>
          <a:solidFill>
            <a:srgbClr val="FF9933">
              <a:alpha val="39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4139952" y="4005064"/>
            <a:ext cx="4896544" cy="1584176"/>
          </a:xfrm>
          <a:prstGeom prst="rect">
            <a:avLst/>
          </a:prstGeom>
          <a:solidFill>
            <a:srgbClr val="FF9933">
              <a:alpha val="39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4139952" y="3212976"/>
            <a:ext cx="4896544" cy="504056"/>
          </a:xfrm>
          <a:prstGeom prst="rect">
            <a:avLst/>
          </a:prstGeom>
          <a:solidFill>
            <a:srgbClr val="92D050">
              <a:alpha val="39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4139952" y="5589240"/>
            <a:ext cx="4896544" cy="504056"/>
          </a:xfrm>
          <a:prstGeom prst="rect">
            <a:avLst/>
          </a:prstGeom>
          <a:solidFill>
            <a:srgbClr val="92D050">
              <a:alpha val="39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6" grpId="0"/>
      <p:bldP spid="224287" grpId="0"/>
      <p:bldP spid="20" grpId="0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ithfriendship.com/images/i/42926/Document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3271" y="1300698"/>
            <a:ext cx="2364705" cy="236470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79096" y="176468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Créditos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, tributários ou não,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por competência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, e a dívida ativa, incluindo os respectivos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ajustes para perdas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Obrigações e provisões por competência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Bens móveis, imóveis e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intangíveis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9584" y="3132836"/>
            <a:ext cx="8693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Fenômenos  econômicos, resultantes ou independentes da execução orçamentária, tais como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depreciação, amortização, exaustão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Ativos de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infraestrutura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Implementação do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sistema de custos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Aplicação do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Plano de Contas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Aspectos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patrimoniais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previstos </a:t>
            </a:r>
            <a:r>
              <a:rPr lang="pt-BR" sz="20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MCASP</a:t>
            </a:r>
            <a:r>
              <a:rPr lang="pt-BR" sz="20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14350" indent="-514350" algn="just">
              <a:buFont typeface="+mj-lt"/>
              <a:buAutoNum type="romanUcPeriod" startAt="4"/>
            </a:pPr>
            <a:endParaRPr lang="pt-BR" sz="2000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just"/>
            <a:endParaRPr lang="pt-BR" sz="20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4016" y="1404644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t-BR" sz="20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1. CRONOGRAMA DE AÇÕES PARA ADEQUAÇÃO A: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533314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t-BR" sz="20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2. CRONOGRAMA DE AÇÕES PARA IMPLANTAÇÃO DO PCASP  E DCASP ATÉ 2014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5536" y="11663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>
                <a:solidFill>
                  <a:schemeClr val="bg1"/>
                </a:solidFill>
                <a:latin typeface="Calibri" pitchFamily="34" charset="0"/>
              </a:rPr>
              <a:t>Contexto: Institucionalização na Federação - Portaria STN nº 634/2013 </a:t>
            </a:r>
            <a:r>
              <a:rPr lang="pt-BR" sz="2000" b="1" i="1" strike="sngStrike" dirty="0" smtClean="0">
                <a:solidFill>
                  <a:schemeClr val="bg1"/>
                </a:solidFill>
                <a:latin typeface="Calibri" pitchFamily="34" charset="0"/>
              </a:rPr>
              <a:t>828/11 e 753/12 </a:t>
            </a:r>
            <a:endParaRPr lang="pt-BR" sz="2000" b="1" i="1" strike="sngStrik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693219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"/>
          <p:cNvSpPr>
            <a:spLocks/>
          </p:cNvSpPr>
          <p:nvPr/>
        </p:nvSpPr>
        <p:spPr bwMode="auto">
          <a:xfrm>
            <a:off x="179513" y="548680"/>
            <a:ext cx="4608512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3A3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defRPr/>
            </a:pPr>
            <a:r>
              <a:rPr lang="en-US" sz="1600" b="1" dirty="0" smtClean="0">
                <a:latin typeface="Helvetica" charset="0"/>
                <a:ea typeface="ＭＳ Ｐゴシック" charset="0"/>
                <a:sym typeface="Helvetica" charset="0"/>
              </a:rPr>
              <a:t>2. As Novas </a:t>
            </a:r>
            <a:r>
              <a:rPr lang="en-US" sz="1600" b="1" dirty="0" err="1" smtClean="0">
                <a:latin typeface="Helvetica" charset="0"/>
                <a:ea typeface="ＭＳ Ｐゴシック" charset="0"/>
                <a:sym typeface="Helvetica" charset="0"/>
              </a:rPr>
              <a:t>Demonstrações</a:t>
            </a:r>
            <a:r>
              <a:rPr lang="en-US" sz="1600" b="1" dirty="0" smtClean="0">
                <a:latin typeface="Helvetica" charset="0"/>
                <a:ea typeface="ＭＳ Ｐゴシック" charset="0"/>
                <a:sym typeface="Helvetica" charset="0"/>
              </a:rPr>
              <a:t> </a:t>
            </a:r>
            <a:r>
              <a:rPr lang="en-US" sz="1600" b="1" dirty="0" err="1" smtClean="0">
                <a:latin typeface="Helvetica" charset="0"/>
                <a:ea typeface="ＭＳ Ｐゴシック" charset="0"/>
                <a:sym typeface="Helvetica" charset="0"/>
              </a:rPr>
              <a:t>Contábeis</a:t>
            </a:r>
            <a:endParaRPr lang="en-US" dirty="0"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55576" y="17728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5288" y="1146571"/>
            <a:ext cx="4178300" cy="954088"/>
            <a:chOff x="0" y="0"/>
            <a:chExt cx="329" cy="76"/>
          </a:xfrm>
        </p:grpSpPr>
        <p:sp>
          <p:nvSpPr>
            <p:cNvPr id="33" name="AutoShape 2"/>
            <p:cNvSpPr>
              <a:spLocks/>
            </p:cNvSpPr>
            <p:nvPr/>
          </p:nvSpPr>
          <p:spPr bwMode="auto">
            <a:xfrm>
              <a:off x="0" y="0"/>
              <a:ext cx="329" cy="76"/>
            </a:xfrm>
            <a:prstGeom prst="roundRect">
              <a:avLst>
                <a:gd name="adj" fmla="val 16667"/>
              </a:avLst>
            </a:prstGeom>
            <a:solidFill>
              <a:srgbClr val="E0BEDA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400" b="1">
                <a:latin typeface="+mj-lt"/>
                <a:ea typeface="ＭＳ Ｐゴシック" charset="0"/>
                <a:sym typeface="Helvetica" charset="0"/>
              </a:endParaRPr>
            </a:p>
          </p:txBody>
        </p:sp>
        <p:sp>
          <p:nvSpPr>
            <p:cNvPr id="34" name="AutoShape 3"/>
            <p:cNvSpPr>
              <a:spLocks/>
            </p:cNvSpPr>
            <p:nvPr/>
          </p:nvSpPr>
          <p:spPr bwMode="auto">
            <a:xfrm>
              <a:off x="3" y="3"/>
              <a:ext cx="323" cy="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  <a:defRPr/>
              </a:pPr>
              <a:r>
                <a:rPr lang="en-US" sz="2000" b="1">
                  <a:latin typeface="+mj-lt"/>
                  <a:ea typeface="ＭＳ Ｐゴシック" charset="0"/>
                  <a:sym typeface="Helvetica" charset="0"/>
                </a:rPr>
                <a:t>LEI 4320/64 </a:t>
              </a: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  <a:p>
              <a:pPr algn="ctr" defTabSz="914400">
                <a:spcBef>
                  <a:spcPts val="1200"/>
                </a:spcBef>
                <a:defRPr/>
              </a:pPr>
              <a:r>
                <a:rPr lang="en-US" sz="2000" b="1">
                  <a:latin typeface="+mj-lt"/>
                  <a:ea typeface="ＭＳ Ｐゴシック" charset="0"/>
                  <a:sym typeface="Helvetica" charset="0"/>
                </a:rPr>
                <a:t>e ANEXOS</a:t>
              </a:r>
              <a:endParaRPr lang="en-US">
                <a:latin typeface="+mj-lt"/>
                <a:ea typeface="ＭＳ Ｐゴシック" charset="0"/>
                <a:sym typeface="Helvetica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859338" y="1146571"/>
            <a:ext cx="3860800" cy="954088"/>
            <a:chOff x="0" y="0"/>
            <a:chExt cx="304" cy="76"/>
          </a:xfrm>
        </p:grpSpPr>
        <p:sp>
          <p:nvSpPr>
            <p:cNvPr id="36" name="AutoShape 5"/>
            <p:cNvSpPr>
              <a:spLocks/>
            </p:cNvSpPr>
            <p:nvPr/>
          </p:nvSpPr>
          <p:spPr bwMode="auto">
            <a:xfrm>
              <a:off x="0" y="0"/>
              <a:ext cx="304" cy="76"/>
            </a:xfrm>
            <a:prstGeom prst="roundRect">
              <a:avLst>
                <a:gd name="adj" fmla="val 16667"/>
              </a:avLst>
            </a:prstGeom>
            <a:solidFill>
              <a:srgbClr val="E0BEDA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2000" b="1">
                <a:latin typeface="+mj-lt"/>
                <a:ea typeface="ＭＳ Ｐゴシック" charset="0"/>
                <a:sym typeface="Helvetica" charset="0"/>
              </a:endParaRPr>
            </a:p>
          </p:txBody>
        </p:sp>
        <p:sp>
          <p:nvSpPr>
            <p:cNvPr id="37" name="AutoShape 6"/>
            <p:cNvSpPr>
              <a:spLocks/>
            </p:cNvSpPr>
            <p:nvPr/>
          </p:nvSpPr>
          <p:spPr bwMode="auto">
            <a:xfrm>
              <a:off x="3" y="3"/>
              <a:ext cx="298" cy="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  <a:defRPr/>
              </a:pPr>
              <a:r>
                <a:rPr lang="en-US" sz="2000" b="1">
                  <a:latin typeface="+mj-lt"/>
                  <a:ea typeface="ＭＳ Ｐゴシック" charset="0"/>
                  <a:sym typeface="Helvetica" charset="0"/>
                </a:rPr>
                <a:t> NBCT 16.6 / 2008 </a:t>
              </a: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  <a:p>
              <a:pPr algn="ctr" defTabSz="914400">
                <a:spcBef>
                  <a:spcPts val="1200"/>
                </a:spcBef>
                <a:defRPr/>
              </a:pPr>
              <a:r>
                <a:rPr lang="en-US" sz="2000" b="1">
                  <a:latin typeface="+mj-lt"/>
                  <a:ea typeface="ＭＳ Ｐゴシック" charset="0"/>
                  <a:sym typeface="Helvetica" charset="0"/>
                </a:rPr>
                <a:t>E PORT STN N. 406/2011</a:t>
              </a:r>
              <a:endParaRPr lang="en-US">
                <a:latin typeface="+mj-lt"/>
                <a:ea typeface="ＭＳ Ｐゴシック" charset="0"/>
                <a:sym typeface="Helvetica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95288" y="2227659"/>
            <a:ext cx="4176712" cy="442912"/>
            <a:chOff x="0" y="0"/>
            <a:chExt cx="329" cy="35"/>
          </a:xfrm>
        </p:grpSpPr>
        <p:sp>
          <p:nvSpPr>
            <p:cNvPr id="39" name="AutoShape 8"/>
            <p:cNvSpPr>
              <a:spLocks/>
            </p:cNvSpPr>
            <p:nvPr/>
          </p:nvSpPr>
          <p:spPr bwMode="auto">
            <a:xfrm>
              <a:off x="0" y="0"/>
              <a:ext cx="329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40" name="AutoShape 9"/>
            <p:cNvSpPr>
              <a:spLocks/>
            </p:cNvSpPr>
            <p:nvPr/>
          </p:nvSpPr>
          <p:spPr bwMode="auto">
            <a:xfrm>
              <a:off x="1" y="1"/>
              <a:ext cx="327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Orçamentário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95288" y="2803921"/>
            <a:ext cx="4176712" cy="442913"/>
            <a:chOff x="0" y="0"/>
            <a:chExt cx="329" cy="35"/>
          </a:xfrm>
        </p:grpSpPr>
        <p:sp>
          <p:nvSpPr>
            <p:cNvPr id="42" name="AutoShape 11"/>
            <p:cNvSpPr>
              <a:spLocks/>
            </p:cNvSpPr>
            <p:nvPr/>
          </p:nvSpPr>
          <p:spPr bwMode="auto">
            <a:xfrm>
              <a:off x="0" y="0"/>
              <a:ext cx="329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43" name="AutoShape 12"/>
            <p:cNvSpPr>
              <a:spLocks/>
            </p:cNvSpPr>
            <p:nvPr/>
          </p:nvSpPr>
          <p:spPr bwMode="auto">
            <a:xfrm>
              <a:off x="1" y="1"/>
              <a:ext cx="327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Financeiro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95288" y="3380184"/>
            <a:ext cx="4176712" cy="442912"/>
            <a:chOff x="0" y="0"/>
            <a:chExt cx="329" cy="35"/>
          </a:xfrm>
        </p:grpSpPr>
        <p:sp>
          <p:nvSpPr>
            <p:cNvPr id="45" name="AutoShape 14"/>
            <p:cNvSpPr>
              <a:spLocks/>
            </p:cNvSpPr>
            <p:nvPr/>
          </p:nvSpPr>
          <p:spPr bwMode="auto">
            <a:xfrm>
              <a:off x="0" y="0"/>
              <a:ext cx="329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46" name="AutoShape 15"/>
            <p:cNvSpPr>
              <a:spLocks/>
            </p:cNvSpPr>
            <p:nvPr/>
          </p:nvSpPr>
          <p:spPr bwMode="auto">
            <a:xfrm>
              <a:off x="1" y="1"/>
              <a:ext cx="327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Patrimonial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79413" y="3978671"/>
            <a:ext cx="4192587" cy="782638"/>
            <a:chOff x="0" y="0"/>
            <a:chExt cx="331" cy="62"/>
          </a:xfrm>
        </p:grpSpPr>
        <p:sp>
          <p:nvSpPr>
            <p:cNvPr id="48" name="AutoShape 17"/>
            <p:cNvSpPr>
              <a:spLocks/>
            </p:cNvSpPr>
            <p:nvPr/>
          </p:nvSpPr>
          <p:spPr bwMode="auto">
            <a:xfrm>
              <a:off x="0" y="0"/>
              <a:ext cx="331" cy="62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49" name="AutoShape 18"/>
            <p:cNvSpPr>
              <a:spLocks/>
            </p:cNvSpPr>
            <p:nvPr/>
          </p:nvSpPr>
          <p:spPr bwMode="auto">
            <a:xfrm>
              <a:off x="3" y="3"/>
              <a:ext cx="325" cy="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Demonstração das Variações Patrimoniais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859338" y="2227659"/>
            <a:ext cx="3871912" cy="442912"/>
            <a:chOff x="0" y="0"/>
            <a:chExt cx="305" cy="35"/>
          </a:xfrm>
        </p:grpSpPr>
        <p:sp>
          <p:nvSpPr>
            <p:cNvPr id="51" name="AutoShape 20"/>
            <p:cNvSpPr>
              <a:spLocks/>
            </p:cNvSpPr>
            <p:nvPr/>
          </p:nvSpPr>
          <p:spPr bwMode="auto">
            <a:xfrm>
              <a:off x="0" y="0"/>
              <a:ext cx="305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52" name="AutoShape 21"/>
            <p:cNvSpPr>
              <a:spLocks/>
            </p:cNvSpPr>
            <p:nvPr/>
          </p:nvSpPr>
          <p:spPr bwMode="auto">
            <a:xfrm>
              <a:off x="1" y="1"/>
              <a:ext cx="303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Orçamentário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859338" y="2803921"/>
            <a:ext cx="3871912" cy="442913"/>
            <a:chOff x="0" y="0"/>
            <a:chExt cx="305" cy="35"/>
          </a:xfrm>
        </p:grpSpPr>
        <p:sp>
          <p:nvSpPr>
            <p:cNvPr id="54" name="AutoShape 23"/>
            <p:cNvSpPr>
              <a:spLocks/>
            </p:cNvSpPr>
            <p:nvPr/>
          </p:nvSpPr>
          <p:spPr bwMode="auto">
            <a:xfrm>
              <a:off x="0" y="0"/>
              <a:ext cx="305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55" name="AutoShape 24"/>
            <p:cNvSpPr>
              <a:spLocks/>
            </p:cNvSpPr>
            <p:nvPr/>
          </p:nvSpPr>
          <p:spPr bwMode="auto">
            <a:xfrm>
              <a:off x="1" y="1"/>
              <a:ext cx="303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Financeiro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859338" y="3380184"/>
            <a:ext cx="3889375" cy="442912"/>
            <a:chOff x="0" y="0"/>
            <a:chExt cx="307" cy="35"/>
          </a:xfrm>
        </p:grpSpPr>
        <p:sp>
          <p:nvSpPr>
            <p:cNvPr id="57" name="AutoShape 26"/>
            <p:cNvSpPr>
              <a:spLocks/>
            </p:cNvSpPr>
            <p:nvPr/>
          </p:nvSpPr>
          <p:spPr bwMode="auto">
            <a:xfrm>
              <a:off x="0" y="0"/>
              <a:ext cx="307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58" name="AutoShape 27"/>
            <p:cNvSpPr>
              <a:spLocks/>
            </p:cNvSpPr>
            <p:nvPr/>
          </p:nvSpPr>
          <p:spPr bwMode="auto">
            <a:xfrm>
              <a:off x="1" y="1"/>
              <a:ext cx="304" cy="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Balanço Patrimonial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859338" y="3954859"/>
            <a:ext cx="3889375" cy="782637"/>
            <a:chOff x="0" y="0"/>
            <a:chExt cx="307" cy="62"/>
          </a:xfrm>
        </p:grpSpPr>
        <p:sp>
          <p:nvSpPr>
            <p:cNvPr id="60" name="AutoShape 29"/>
            <p:cNvSpPr>
              <a:spLocks/>
            </p:cNvSpPr>
            <p:nvPr/>
          </p:nvSpPr>
          <p:spPr bwMode="auto">
            <a:xfrm>
              <a:off x="0" y="0"/>
              <a:ext cx="307" cy="62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61" name="AutoShape 30"/>
            <p:cNvSpPr>
              <a:spLocks/>
            </p:cNvSpPr>
            <p:nvPr/>
          </p:nvSpPr>
          <p:spPr bwMode="auto">
            <a:xfrm>
              <a:off x="3" y="3"/>
              <a:ext cx="301" cy="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 sz="2000">
                  <a:latin typeface="+mj-lt"/>
                </a:rPr>
                <a:t>Demonstração das Variações Patrimoniais</a:t>
              </a:r>
              <a:endParaRPr lang="en-US">
                <a:latin typeface="+mj-lt"/>
              </a:endParaRP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859338" y="4939109"/>
            <a:ext cx="3889375" cy="731837"/>
            <a:chOff x="0" y="0"/>
            <a:chExt cx="307" cy="58"/>
          </a:xfrm>
        </p:grpSpPr>
        <p:sp>
          <p:nvSpPr>
            <p:cNvPr id="63" name="AutoShape 32"/>
            <p:cNvSpPr>
              <a:spLocks/>
            </p:cNvSpPr>
            <p:nvPr/>
          </p:nvSpPr>
          <p:spPr bwMode="auto">
            <a:xfrm>
              <a:off x="0" y="0"/>
              <a:ext cx="307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64" name="AutoShape 33"/>
            <p:cNvSpPr>
              <a:spLocks/>
            </p:cNvSpPr>
            <p:nvPr/>
          </p:nvSpPr>
          <p:spPr bwMode="auto">
            <a:xfrm>
              <a:off x="1" y="1"/>
              <a:ext cx="304" cy="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>
                  <a:latin typeface="+mj-lt"/>
                </a:rPr>
                <a:t>Demonstração dos Fluxos de Caixa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4859338" y="5524896"/>
            <a:ext cx="3889375" cy="731838"/>
            <a:chOff x="0" y="0"/>
            <a:chExt cx="307" cy="58"/>
          </a:xfrm>
        </p:grpSpPr>
        <p:sp>
          <p:nvSpPr>
            <p:cNvPr id="66" name="AutoShape 35"/>
            <p:cNvSpPr>
              <a:spLocks/>
            </p:cNvSpPr>
            <p:nvPr/>
          </p:nvSpPr>
          <p:spPr bwMode="auto">
            <a:xfrm>
              <a:off x="0" y="0"/>
              <a:ext cx="307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auto">
            <a:xfrm>
              <a:off x="1" y="1"/>
              <a:ext cx="304" cy="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>
                  <a:latin typeface="+mj-lt"/>
                </a:rPr>
                <a:t>Demonstração do Res. Econômico</a:t>
              </a: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4857750" y="6153546"/>
            <a:ext cx="3889375" cy="731838"/>
            <a:chOff x="0" y="0"/>
            <a:chExt cx="307" cy="58"/>
          </a:xfrm>
        </p:grpSpPr>
        <p:sp>
          <p:nvSpPr>
            <p:cNvPr id="69" name="AutoShape 38"/>
            <p:cNvSpPr>
              <a:spLocks/>
            </p:cNvSpPr>
            <p:nvPr/>
          </p:nvSpPr>
          <p:spPr bwMode="auto">
            <a:xfrm>
              <a:off x="0" y="0"/>
              <a:ext cx="307" cy="35"/>
            </a:xfrm>
            <a:prstGeom prst="roundRect">
              <a:avLst>
                <a:gd name="adj" fmla="val 16667"/>
              </a:avLst>
            </a:prstGeom>
            <a:solidFill>
              <a:srgbClr val="B6DF99"/>
            </a:solidFill>
            <a:ln w="12700">
              <a:noFill/>
              <a:miter lim="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14400">
                <a:spcBef>
                  <a:spcPts val="900"/>
                </a:spcBef>
                <a:defRPr/>
              </a:pPr>
              <a:endParaRPr lang="en-US" sz="1600">
                <a:latin typeface="+mj-lt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auto">
            <a:xfrm>
              <a:off x="1" y="1"/>
              <a:ext cx="304" cy="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spcBef>
                  <a:spcPts val="1200"/>
                </a:spcBef>
              </a:pPr>
              <a:r>
                <a:rPr lang="en-US">
                  <a:latin typeface="+mj-lt"/>
                </a:rPr>
                <a:t>Demonstração das Mutações no PL</a:t>
              </a:r>
            </a:p>
          </p:txBody>
        </p:sp>
      </p:grpSp>
      <p:graphicFrame>
        <p:nvGraphicFramePr>
          <p:cNvPr id="71" name="Group 2"/>
          <p:cNvGraphicFramePr>
            <a:graphicFrameLocks noGrp="1"/>
          </p:cNvGraphicFramePr>
          <p:nvPr/>
        </p:nvGraphicFramePr>
        <p:xfrm>
          <a:off x="2" y="-6171"/>
          <a:ext cx="9143996" cy="7292340"/>
        </p:xfrm>
        <a:graphic>
          <a:graphicData uri="http://schemas.openxmlformats.org/drawingml/2006/table">
            <a:tbl>
              <a:tblPr/>
              <a:tblGrid>
                <a:gridCol w="2841774"/>
                <a:gridCol w="915088"/>
                <a:gridCol w="835816"/>
                <a:gridCol w="2841773"/>
                <a:gridCol w="873730"/>
                <a:gridCol w="835815"/>
              </a:tblGrid>
              <a:tr h="16315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BALANÇO PATRIMONIAL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31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ATIVO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PASSIVO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ESPECIFICAÇÃO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Atual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Anterior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ESPECIFICAÇÃO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Atual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Anterior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3116">
                <a:tc row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ATIVO CIRCULANTE 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                                          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Caixa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Equivalentes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Caixa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Créditos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Demais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Créditos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Valores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Investimentos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Temporários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Estoques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VPD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Pagas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Antecipadamente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ATIVO NAO-CIRCULANTE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Ativo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Realizável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 a Longo </a:t>
                      </a: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Prazo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Créditos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Longo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Demais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Créditos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Valores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Longo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Investimentos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Temporários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Longo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Estoques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Investimentos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Participações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Permanentes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Demais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Investimentos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Permanentes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(-)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Redução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Valor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Recuperável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Imobilizado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Bens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Moveis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Bens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Imóveis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(-)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Depreciação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,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Exaustão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Amortização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Acumuladas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(-)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Redução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Valor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Recuperável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Intangível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Softwares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Marcas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,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Direitos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Patentes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Industriai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(-)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Amortização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Acumuladal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                                                  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PASSIVO CIRCULANTE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Obrigações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Trabalhistas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,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Previdenciárias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Assistenciais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Pagar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Emprést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.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Financiamentos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Fornecedores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Contas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Pagar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Obrigações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Fiscais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Demais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Obrigações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Provisões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Curto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  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PASSIVO NAO-CIRCULANTE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Obrigações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Trabalhistas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,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Previdenciárias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e  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Assistenciais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Pagar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A Longo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Prazo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5080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6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TOTAL DO PASSIVO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1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PATRIMÔNIO LÍQUIDO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ESPECIFICAÇÃO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Atual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Exercício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Anterior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61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Patrimônio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Social e Capital Social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Adiant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. Para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Futuro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Aumento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de Capital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Reservas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de Capital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Ajustes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Avaliação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Patrimonial</a:t>
                      </a: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Reservas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de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Lucros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Demais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Reservas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Resultados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Acumulados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-84" charset="0"/>
                        <a:ea typeface="MS PGothic" pitchFamily="34" charset="-128"/>
                        <a:sym typeface="Helvetica" pitchFamily="-84" charset="0"/>
                      </a:endParaRPr>
                    </a:p>
                    <a:p>
                      <a:pPr marL="457200" marR="0" lvl="1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(-)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Ações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/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Cotas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em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-84" charset="0"/>
                          <a:ea typeface="MS PGothic" pitchFamily="34" charset="-128"/>
                          <a:sym typeface="Helvetica" pitchFamily="-84" charset="0"/>
                        </a:rPr>
                        <a:t>Tesouraria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3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TOTAL DO PATRIMÔNIO LÍQUIDO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9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Times New Roman" pitchFamily="18" charset="0"/>
                        </a:rPr>
                        <a:t>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150543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842963" y="147613"/>
            <a:ext cx="822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r"/>
            <a:r>
              <a:rPr lang="pt-B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Balanço Patrimonial: nova estrutura</a:t>
            </a:r>
          </a:p>
        </p:txBody>
      </p:sp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63" y="1317976"/>
          <a:ext cx="8001057" cy="845841"/>
        </p:xfrm>
        <a:graphic>
          <a:graphicData uri="http://schemas.openxmlformats.org/drawingml/2006/table">
            <a:tbl>
              <a:tblPr/>
              <a:tblGrid>
                <a:gridCol w="2453124"/>
                <a:gridCol w="779302"/>
                <a:gridCol w="780903"/>
                <a:gridCol w="2464326"/>
                <a:gridCol w="761701"/>
                <a:gridCol w="761701"/>
              </a:tblGrid>
              <a:tr h="281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r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ATIVO FINANCEIRO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  <a:cs typeface="Times New Roman"/>
                        </a:rPr>
                        <a:t>PASSIVO FINANCEIRO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r"/>
                        </a:tabLs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ATIVO PERMANENTE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PASSIVO PERMANENTE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  <a:cs typeface="Times New Roman"/>
                        </a:rPr>
                        <a:t>SALDO PATRIMONIAL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91" name="Rectangle 8"/>
          <p:cNvSpPr>
            <a:spLocks noChangeArrowheads="1"/>
          </p:cNvSpPr>
          <p:nvPr/>
        </p:nvSpPr>
        <p:spPr bwMode="auto">
          <a:xfrm>
            <a:off x="395288" y="2607671"/>
            <a:ext cx="16979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u="sng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Compensações</a:t>
            </a:r>
            <a:endParaRPr lang="en-US" sz="16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6592" name="Rectangle 9"/>
          <p:cNvSpPr>
            <a:spLocks noChangeArrowheads="1"/>
          </p:cNvSpPr>
          <p:nvPr/>
        </p:nvSpPr>
        <p:spPr bwMode="auto">
          <a:xfrm>
            <a:off x="428625" y="889351"/>
            <a:ext cx="1880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u="sng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Visão Lei 4320/64</a:t>
            </a:r>
            <a:endParaRPr lang="en-US" sz="1600" dirty="0"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9374" y="3099920"/>
          <a:ext cx="8145074" cy="1553216"/>
        </p:xfrm>
        <a:graphic>
          <a:graphicData uri="http://schemas.openxmlformats.org/drawingml/2006/table">
            <a:tbl>
              <a:tblPr/>
              <a:tblGrid>
                <a:gridCol w="2227184"/>
                <a:gridCol w="786602"/>
                <a:gridCol w="952954"/>
                <a:gridCol w="2450142"/>
                <a:gridCol w="792088"/>
                <a:gridCol w="936104"/>
              </a:tblGrid>
              <a:tr h="420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Exerc</a:t>
                      </a:r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Atual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Exerc</a:t>
                      </a:r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Anterior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Times New Roman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Exerc</a:t>
                      </a:r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Atual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Exerc</a:t>
                      </a:r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Anterior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8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Saldo dos Atos Potenciais do Ativo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Saldo dos Atos Potenciais do Passivo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16632"/>
            <a:ext cx="867702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 anchor="ctr"/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Qual a diferença entre o saldo patrimonial, definido pela Lei 4.320  e o Patrimônio Líquido do BP?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52" y="2294698"/>
          <a:ext cx="4000496" cy="3222534"/>
        </p:xfrm>
        <a:graphic>
          <a:graphicData uri="http://schemas.openxmlformats.org/drawingml/2006/table">
            <a:tbl>
              <a:tblPr/>
              <a:tblGrid>
                <a:gridCol w="1545692"/>
                <a:gridCol w="454556"/>
                <a:gridCol w="1545692"/>
                <a:gridCol w="454556"/>
              </a:tblGrid>
              <a:tr h="1371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BALANÇO </a:t>
                      </a:r>
                      <a:r>
                        <a:rPr lang="pt-BR" sz="11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PATRIMONIAL – Antiga estrutura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830" marR="17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7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578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FINANCEIRO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Disponibilidades       500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NÃO</a:t>
                      </a:r>
                      <a:r>
                        <a:rPr lang="pt-BR" sz="1050" b="1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FINANCEIRO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                                              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FINANCEIRO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NÃO FINANCEIRO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DO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PATRIMÔNIO LÍQUIDO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8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DO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PL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14908" y="2214554"/>
          <a:ext cx="4000496" cy="3258193"/>
        </p:xfrm>
        <a:graphic>
          <a:graphicData uri="http://schemas.openxmlformats.org/drawingml/2006/table">
            <a:tbl>
              <a:tblPr/>
              <a:tblGrid>
                <a:gridCol w="1545692"/>
                <a:gridCol w="454556"/>
                <a:gridCol w="1545692"/>
                <a:gridCol w="454556"/>
              </a:tblGrid>
              <a:tr h="1371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BALANÇO </a:t>
                      </a:r>
                      <a:r>
                        <a:rPr lang="pt-BR" sz="110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PATRIMONIAL – Nova estrutura</a:t>
                      </a:r>
                      <a:endParaRPr lang="pt-BR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17830" marR="17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1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7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ESPECIFICAÇÃO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64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 CIRCULANTE                                          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Caixa e Equivalente de Caixa                         500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ATIVO NÃO-CIRCULANTE                             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                                             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 CIRCULANTE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05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 NÃO-CIRCULANTE 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  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DO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PASSIVO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PATRIMÔNIO LÍQUIDO 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0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  </a:t>
                      </a:r>
                      <a:endParaRPr lang="pt-BR" sz="105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 DO </a:t>
                      </a:r>
                      <a:r>
                        <a:rPr lang="pt-BR" sz="1050" b="1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PL</a:t>
                      </a:r>
                      <a:endParaRPr lang="pt-BR" sz="12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9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187" marR="6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5632" y="775930"/>
            <a:ext cx="8286808" cy="338554"/>
          </a:xfrm>
          <a:prstGeom prst="rect">
            <a:avLst/>
          </a:prstGeom>
          <a:solidFill>
            <a:srgbClr val="FBFBC3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itchFamily="34" charset="0"/>
              </a:rPr>
              <a:t>Exemplo: No encerramento do exercício de X1 aconteceram os seguintes fenômenos:</a:t>
            </a:r>
            <a:endParaRPr lang="pt-BR" sz="16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151930"/>
            <a:ext cx="8715436" cy="338554"/>
          </a:xfrm>
          <a:prstGeom prst="rect">
            <a:avLst/>
          </a:prstGeom>
          <a:solidFill>
            <a:srgbClr val="E0BEDA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Foi empenhado R$ 100 referente a serviços que não foram prestados no exercício;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4282" y="1509120"/>
            <a:ext cx="8715436" cy="338554"/>
          </a:xfrm>
          <a:prstGeom prst="rect">
            <a:avLst/>
          </a:prstGeom>
          <a:solidFill>
            <a:srgbClr val="B6DF99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Foi empenhado e liquidado R$ 70 referente a serviços prestados no exercício;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1866310"/>
            <a:ext cx="871543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Foi empenhado R$ 50 referente a serviços que foram prestados no exercício, mas não liquidadas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85984" y="3125204"/>
            <a:ext cx="1428760" cy="261610"/>
          </a:xfrm>
          <a:prstGeom prst="rect">
            <a:avLst/>
          </a:prstGeom>
          <a:solidFill>
            <a:srgbClr val="E0BEDA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RP não processados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67144" y="3125204"/>
            <a:ext cx="419104" cy="261610"/>
          </a:xfrm>
          <a:prstGeom prst="rect">
            <a:avLst/>
          </a:prstGeom>
          <a:solidFill>
            <a:srgbClr val="E0BEDA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100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85984" y="3405846"/>
            <a:ext cx="1428760" cy="261610"/>
          </a:xfrm>
          <a:prstGeom prst="rect">
            <a:avLst/>
          </a:prstGeom>
          <a:solidFill>
            <a:srgbClr val="B6DF99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RP processados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57620" y="3405846"/>
            <a:ext cx="419104" cy="261610"/>
          </a:xfrm>
          <a:prstGeom prst="rect">
            <a:avLst/>
          </a:prstGeom>
          <a:solidFill>
            <a:srgbClr val="B6DF99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  70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15140" y="3310266"/>
            <a:ext cx="1428760" cy="261610"/>
          </a:xfrm>
          <a:prstGeom prst="rect">
            <a:avLst/>
          </a:prstGeom>
          <a:solidFill>
            <a:srgbClr val="B6DF99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Obrigações a pagar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296300" y="3310266"/>
            <a:ext cx="419104" cy="261610"/>
          </a:xfrm>
          <a:prstGeom prst="rect">
            <a:avLst/>
          </a:prstGeom>
          <a:solidFill>
            <a:srgbClr val="B6DF99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  70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57620" y="3120094"/>
            <a:ext cx="41910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150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86776" y="3310266"/>
            <a:ext cx="41910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120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7620" y="4357694"/>
            <a:ext cx="419104" cy="261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220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857620" y="5072074"/>
            <a:ext cx="419104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280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57356" y="5310530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500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67144" y="5310530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500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296300" y="4391360"/>
            <a:ext cx="419104" cy="261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120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296300" y="5072074"/>
            <a:ext cx="419104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380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286512" y="5286388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500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286776" y="5286388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500</a:t>
            </a:r>
            <a:endParaRPr lang="pt-BR" sz="1100" dirty="0">
              <a:latin typeface="Calibri" pitchFamily="34" charset="0"/>
            </a:endParaRPr>
          </a:p>
        </p:txBody>
      </p:sp>
      <p:graphicFrame>
        <p:nvGraphicFramePr>
          <p:cNvPr id="27" name="Table 4"/>
          <p:cNvGraphicFramePr>
            <a:graphicFrameLocks noGrp="1"/>
          </p:cNvGraphicFramePr>
          <p:nvPr/>
        </p:nvGraphicFramePr>
        <p:xfrm>
          <a:off x="4714876" y="5524844"/>
          <a:ext cx="4000528" cy="642942"/>
        </p:xfrm>
        <a:graphic>
          <a:graphicData uri="http://schemas.openxmlformats.org/drawingml/2006/table">
            <a:tbl>
              <a:tblPr/>
              <a:tblGrid>
                <a:gridCol w="1571636"/>
                <a:gridCol w="428628"/>
                <a:gridCol w="1500198"/>
                <a:gridCol w="500066"/>
              </a:tblGrid>
              <a:tr h="214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r"/>
                        </a:tabLst>
                      </a:pPr>
                      <a:r>
                        <a:rPr lang="pt-B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Ativo</a:t>
                      </a:r>
                      <a:r>
                        <a:rPr lang="pt-BR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Financeiro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Passivo Financeiro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r"/>
                        </a:tabLst>
                      </a:pPr>
                      <a:r>
                        <a:rPr lang="pt-B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Ativo Permanente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Passivo Permanente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SP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6296036" y="5524844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500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296300" y="5524844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220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286776" y="5953472"/>
            <a:ext cx="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alibri" pitchFamily="34" charset="0"/>
              </a:rPr>
              <a:t>280</a:t>
            </a:r>
            <a:endParaRPr lang="pt-BR" sz="1100" dirty="0">
              <a:latin typeface="Calibri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8" grpId="0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836712"/>
            <a:ext cx="84969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TRATAMENTO DAS CONTAS DO ATIVO E DO PASSIVO NO ENCERRAMENTO DO EXERCÍCIO.</a:t>
            </a:r>
            <a:endParaRPr lang="pt-B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188888"/>
            <a:ext cx="838996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charset="0"/>
              </a:rPr>
              <a:t>Balanço Patrimonial - encerramento do exercício</a:t>
            </a:r>
            <a:endParaRPr lang="pt-BR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571308"/>
            <a:ext cx="828092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Regra geral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são transferidos para o exercício seguinte. Algumas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contas precisam ser analisadas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considerando a necessidade de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ajustes de saldo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em função de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prazos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e ou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outras peculiaridades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como as contas de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ajustes para perdas no ativo e de provisões no passivo.</a:t>
            </a:r>
            <a:endParaRPr lang="pt-BR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395536" y="1628800"/>
            <a:ext cx="1512168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Próximos passos...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836712"/>
            <a:ext cx="864096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Publicação de novas Instruções de procedimentos Contábeis</a:t>
            </a:r>
            <a:endParaRPr lang="pt-BR" sz="18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1340768"/>
            <a:ext cx="691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00 – Plano de Transição para Implantação da Nova Contabilidade</a:t>
            </a:r>
          </a:p>
          <a:p>
            <a:pPr>
              <a:buFont typeface="Wingdings" pitchFamily="2" charset="2"/>
              <a:buChar char="§"/>
            </a:pPr>
            <a:r>
              <a:rPr lang="pt-BR" sz="1800" b="1" dirty="0" smtClean="0">
                <a:latin typeface="Calibri" pitchFamily="34" charset="0"/>
              </a:rPr>
              <a:t>IPC 01 – Transferência de Saldos e Controle de Restos a Pagar </a:t>
            </a:r>
          </a:p>
          <a:p>
            <a:pPr>
              <a:buFont typeface="Wingdings" pitchFamily="2" charset="2"/>
              <a:buChar char="§"/>
            </a:pPr>
            <a:r>
              <a:rPr lang="pt-BR" sz="1800" b="1" dirty="0" smtClean="0">
                <a:latin typeface="Calibri" pitchFamily="34" charset="0"/>
              </a:rPr>
              <a:t>IPC 02 - Reconhecimento de Créditos Tributários pelo Regime de Competência</a:t>
            </a:r>
          </a:p>
          <a:p>
            <a:pPr>
              <a:buFont typeface="Wingdings" pitchFamily="2" charset="2"/>
              <a:buChar char="§"/>
            </a:pPr>
            <a:r>
              <a:rPr lang="pt-BR" sz="1800" b="1" dirty="0" smtClean="0">
                <a:latin typeface="Calibri" pitchFamily="34" charset="0"/>
              </a:rPr>
              <a:t>IPC 03 – Encerramento de contas contábeis no PCASP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Ativo Imobilizado – Reconhecimento, Mensuração e Evidenciação</a:t>
            </a:r>
            <a:endParaRPr lang="pt-BR" sz="18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</a:t>
            </a:r>
            <a:r>
              <a:rPr lang="pt-BR" sz="1800" b="1" dirty="0" smtClean="0">
                <a:latin typeface="Calibri" pitchFamily="34" charset="0"/>
              </a:rPr>
              <a:t>Matriz de Saldos Contábeis 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Elaboração do Balanço Orçamentário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Elaboração do Balanço Financeiro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Elaboração da Demonstração das Variações Patrimoniais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Elaboração do Balanço Patrimonial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latin typeface="Calibri" pitchFamily="34" charset="0"/>
              </a:rPr>
              <a:t>IPC XX - Elaboração da Demonstração das Variações Patrimoniais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Implantação de Custos na Federação;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Controle das Disponibilidades por Fonte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Registro contábil dos Consórcios Públicos;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>
                <a:latin typeface="Calibri" pitchFamily="34" charset="0"/>
              </a:rPr>
              <a:t>Etc..</a:t>
            </a:r>
          </a:p>
          <a:p>
            <a:pPr>
              <a:buFont typeface="Wingdings" pitchFamily="2" charset="2"/>
              <a:buChar char="§"/>
            </a:pPr>
            <a:endParaRPr lang="pt-BR" sz="1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1800" dirty="0">
              <a:latin typeface="Calibri" pitchFamily="34" charset="0"/>
            </a:endParaRPr>
          </a:p>
        </p:txBody>
      </p:sp>
      <p:sp>
        <p:nvSpPr>
          <p:cNvPr id="88068" name="AutoShape 4" descr="data:image/jpeg;base64,/9j/4AAQSkZJRgABAQAAAQABAAD/2wCEAAkGBhQSEBUUEBQUFBUVGBcVGBcYFxUXFxsUFxcWGBQWFxYYHiYeFxkmGRcXHzAgIycpLCwsFSAxNTAqNSYsLCkBCQoKDgwNFw8PFzUcHBwpLCkpKSkpKSkpLCkpLCksKSksKSwsKSkuNCksKSkpKSkpKSkpLDYpLCwsKSkpKiw1L//AABEIALIBHAMBIgACEQEDEQH/xAAcAAEAAQUBAQAAAAAAAAAAAAAABgIEBQcIAwH/xABCEAACAQIDBAcECAQEBwEAAAABAgADEQQSIQUGMUEHEyJRYXGRMoGhsSNCUnKSwdHwFGKCoggVM7IkNENTc8LhFv/EABgBAQEBAQEAAAAAAAAAAAAAAAABAgME/8QAIREBAQACAgICAwEAAAAAAAAAAAECESExAxJRYRNBcQT/2gAMAwEAAhEDEQA/AN4xEQEREBERAREQEREBERAREQEREBERAREQEREDHV9qFXK5bgc725d1pQ+2rfUP4hMTiNoqKrq5scxA8ddJUzi/5Tl716/xTjcWm8uJNWhVpgBesR0vfNqwIHId85r2hSZWIN7g2I5gjjN2b3bcNPE0KYtaoTc34BbcvNh6TVu+uCKYusO9s48n7X5/CXHL23Knk8cwxljAYbEi+pt5zM0MSCLAj1kbanrLylhwQLzvjXkziRo3jKa1QzDLhiPZdh5EiewoNzqOffOm3PS8JPfK8NQeowWmrOx4KoLH0Gsx7Uf5n/EZ0t0a7LFDZeGW1mannJtreoS+p56ED3TNy0sm1h0cbijC4cPiaanEOQ/aCsadh2VUng2pJI5m3KTeInO3boRESBERAREQERPkCP7S3+wVCt1NWtZ75SFSo4VtNHZFIU6jQnS8z6OCAQQQdQRwt3zSG0aNSliwvZpu5quQRm+laq9TUg95I7rWm5NjUitBARYgcPMkj4TGOctsdM/H6yX5XsRE25kREBERAREQERPOvXVFLuQqqCSTwAHEmBid7dpNSw9qbZKlVhSRuJUtclgOZChiPECa2qbV2vgzdapxNPS2dQ5t4n2r++eXTBvTnxFCnh3V1pKajMjAjO+gBINrhV/vkcwG/tWnoe14XuJZpm7iZYbptqJYYnCWPerFfRWBv6zPU+l3CNQd2FWkVU2uga7aCylSbm5GhAms9tbzpWoFq9ZUfOoFGxsU1u401Pnf3aTEYBGrm2GptUPC4AVO723IHoZL9Lv5TXGbVptRSo+NoZjT1SowSsxuMrtkLLTci7Fb6E20lts+tjSUq0Ca6spztSZK6JYE2ZkJytoDY6685F9pbp4xQT1SDwzF/lYfOYvYe2sZs3EddSujcGXKMjr9lxzHjxHIic74p/Hpx/15612l+P2dicdSXEYZDUbDMzVCByYL2VH1yALleNuGtrwfam0TWdne9z437PBbHS4tzm6Nj9PWAewxCVcM3O650vz1S59Vmm9tYgYvE1q1HKFeo1TIB7IduNgOFrkjvF5vHH1Y8nlud+mArnWXOCN1E8cZSysQbXBI0Nx5g8xGCPzm8e3LLlk0M9VaW1Mz2DTo5vji86x2XRyUKSn6tNF9FAnMG7OA6/G4el9uqin7uYFv7QZ1QJjJrF9iImGiIiAiIgIiYXe/emls/CPiK2oXRVvYvUPsIPM8+QBPKBiekvf+nszClgQcRUBFGmbm7aAu1uCre+vHhznM9TenFVL9ZicQ19TetU48eGa0z2z9l4vb+Oq1qrGygvVqWulOkASlNBprpZV56k8zIUh1vA2pujtakKGHds2en1/WHiOxdlqa65rOoPgLnWTrov6Xnx9b+GxdOmlXIWV0Nlcra65G4NYk6E+ydBaaIwO1MlCogvmqWA7gp/1D52AHjfwEoorXohMVSFRFWpZayggCqoDWDcA1iDbx841O5DeV4tdlxNSbldPdCqiptH6GpbWqoJpMb6XUXZDb3eXCTob/AOBKCoMShQ2IYZiNTbWw08b8JLZO1mNvEiQxPitcXGoM+yoREQEREBMJvnu+Mbga2HvZnQ5DwtUXtUz5ZgL+F5m58JgchbRSpg67YeolMvRvTfKdC182rfWIJIvLKptGoeBCfdGvqdZ77d2j12Jr1T/1KtR/czsR8CJj80w2usOy3u4zeJ1+ckOB3iyWCmwHdpIzT/f785UUHEfvSalsNStmbO38bgxuJkH3hwtYfTU/C4E1HmYcDpPWntRhpNzP5c745+mwMdsHAVb5XCe6YbCbHpYV2ZKq1AwAIB1Gt768ZgBtQ8/jKlr3i6rOrGe2hsmliFzIQG+0O/uYc/nItXwT0jZlPmNQR3zJYeuUOZT+h85eNjM+vlcd3jM84jB0sQO+3npLpTLrEAKb1EW3G9uQ19fCWpJ7JZcpZQ1rECx4EA8tJvHLZpN+h7ZvW7VptbSilSqfO2Rfi/wnQ01F0B4IWxVUjX6KmD4dtm+a+k27Jl21OiIiZUiIgIiQ7pK3+TZmGJFmr1brRpnv5u38i/E2HO4CWiupYqCMwsSLi4BvYkcRex9JoPpi2rX2jtWns7DqxFJgoXhmrOLlz/IqHjyAcyM7q7716VYFsQ6E3tUYZ+0wsRUvqUNhfyBGom5ejnFjFVXq1QjVqNNELdWAys5cuBVPtrZVsVNiGudSQJtdfb2rbLobE2HWVOK0mzPwNSvUGQE+bEADkAO6cv0k/ff4Tef+IreG1PD4NT7ZNeoP5VutMHwLFj/QJpGmsqKqSfoP3++E6k6MdiJT2PhkZQwqJ1rggEE1Tn1B46ED3Tl2kdLjxnYG7VDJgsMnDLRpL6U1ECJ7w9CmzsUSy02w7nnRIVb95pkFfQCV7rdFVLCqyYh/4pOyKaspXKBe5NmIY8OFrW7zeTuJLN9rLZ0opUgqhV0AAAHgBYSuIlQiIgIiICYje/aHUbPxVX7FGqw8why/G0y8gnTXjur2NXHOoadMf1VFJ/tUwOZLxeUGV0TczDrVSmenWnzgIPKUhPfw0lZVt3WOnylOYW937+XxlYf9PDxnlVOmnlKKsg/fP9mfG04GeIqGfDUuLQj3GMNuM9KePKm6nWWBMqBlTSU4fa6V1yM3VnKxLFc9iBoqjmWPPl5y2r4vrTn0B7KlBewsutuWW99OV+6YjCaFTx18eF9eHhL2lLjGa330E0v+Aqt31iPRE/WbKmvOg1LbMY99eof7aY/KbDi9kIiJFIiICQ/pI3BTaWGIXKmIQHqqhA52Jpv/ACEga8QdRzBmEQOLMdhKlCq9KspSojFWU8Qw5TYHQxVxb45Bh82RCOta10FI+0r68SBpzuAeU2z0h9FlLaZV1cUKwKhqgQNnpg8CNO0ORv3g3HCQbp7qUdn4ZaGHGg1ZjbM7ni7Ec/kABC1qP/EfVHXYNQFzZKrE2Ga2ZAoJ45fa077zT+o42k/6bduJidqladiKCLRLA3u4JZ/AZSxXzBl10adH4xeFxmJrLdFo1aVEHgaxpm9Qfd0APex5rCIBsWlnrU6bey9RFuONncA2HvnZSIAABoBoPIcJyBudQzY7DJxvXojhr/qLOwYCIiAiIgIiICIiAmov8Rm0MuEw1L/uVmf3U0I+dQTbs1n00bg4jaNOg+ECu9DrAULBSyvkN1J0uCnAkcYWOcSYBmZ/gcRs7EK2Jw9SmV4B1K+9WOhPiJc717dw+JAalSSnUzcVTISltc+Xssb8Da+mpmW9sB1xlXX+4/v9++W159vKm13mGnOUuB+nd+/1lteVCqYFZpGUFO+Vdbpbw/T9J8J04/v93lRTaDKZUvEQi8wy6jwBP5fmJd0RPHDLq3hYfP8AQT3ozcYroroYpW2Sh+1Uqn+8r+UnUivRfh8myMKO9C/43ZvkZKpm9tQiIkCIiAiIgJjN59sDC4OviD/0qbOPFgOwPe1h75kGqAcZrHp92oV2YiKRarWVW11KoC9rc+0F9IGgsLh6mIrqidqpVcKPF3a3xJnWWB2MmC2aKCAZaVFgT3kIS7HxLXPvmk+gfdfrsY2LqD6PD6LfnXYWFvuqSfMrOgMQgqIyfaUr6gj85Rx1sDHmjiaNUXulSm+nHsuraenxnZs4paiaVUo4INNyrDndWsw89J2nRqBlBHAgEeRFxIK4iICIiAiIgIiICIiB44rCJUUpVRXU8VYBlPmDpIHvB0HbOxNzTRsM550jZb+NNrrbytNhRA5y3g/w/wCNo3bDNTxKjgB9HU/Cxyn3NNa4vBvSdkqKVdCVZTxVgbEEciCJ0Z0mdKbYOoMPgsjVxZqjMMyoLXVLXF3IsfAW79NEV3Z3d6naaozVGNvrOSzactTLo2wcTIV8Ot+EtmwvdJqrt4Raej0GAuQQDpe2l+6/fJfg9q4B6Ap1KKZ9BdhkKqB2itRNXN/tHnwkXtDJ64cdq/dr6ayioBc5eFzbvtylxg6V7/0j1Nz8AYF3hksvvPw0/KetI8YC2Fp8oLc279PXSdXN1fulhurwGFT7NCkPfkW8y08cHQyU0QfVVV9AB+U9pzaIiICIiAiIgWmPwpdTY2M0n0wbJxhoqopPVpq4fMoLFdGBuo1sb8fCb3lLUwYGtejN8my8OqIyWU5gy5SamY5ydBe54HutJXSx5HGVbX2vToMRVpV8ot9ItMsmvK4N/hPWhh0qotSmbqwuDYjTyOsDmLpRpBdsYu3A1M341Vj/ALpv7cnpMwWJp4WgtQDEPTUGkA7ZWRO0rORb6ptc62kZ6U+jQ4rJWp1KdJ0BXtkKrA66txzesvOjzZC4T2cPSVyLM6HOfGzkkgQNpxPOjUuJ6QEREBERAREQEREBId0n75vs7Cq1EKatVsiZtVFgSzW5nhYeMmMiPSduidoYFkpW66metpX0uwBBS/LMCR52gc347alStVepXYvVZiXY2uT7tLWsNOQlu1eeGMpujlXUqykqykWII4gg8CJQte4m5UVkyuhSLEAAkk2AHEk6ADxvpPA1R3zZHQxua+JxiYmoh/h6BLBj7LVltkQd9icx+6O+XaNy7p7oU8Ns6lhaqJU7OaqGUMrVW1fQ6EA9keCiRvenoT2dVR6lJGw7hWb6JuwSATqjXAHlabIlvtEfQ1PuN/tM5tONBhR328xceol3hlsLeN/yH5+s8yk9KU1IV7GZDdfCdbj8NT+3WpD3Z1v8LzHmS3olwXW7Yw9+CdZVP9KMB/cwmqw6ViInNsiIgIiICIiAiIgfCJDtsbM2hSxDVcJUaqj69W7LZf5QrWGXuIsfzmUQMb/lwxFBBjKVNmsCy+0oe1jlJmBxW4eFoscQr1aIp9shG0AXU20LW04XkwnwiBH9kb7YWuxVX6s8hUsl/um9vdxmX2lUqikxw6o1S3ZDEhfeR4SLbX6NKVWoXpVDSzG5XKGUHnlFxlHhJJsPZQw1BaQdny31bjqb2A5DuECJYve/H4b/AJnCpb7S5gv4gWHymb3W3wTG5lCMjoASPaWx00Yc78jb3yQWkV3g34pYOqaS0md9C1rIuouNbdo28IErnwmYXY2+GHxCizhH5o5Ctfw5N7pe7Z2UuJotScsqta5U2Ohv5EeBgXFHGI/sOjeTA/Iz2musf0WsoLYeqGPJXGU+5l0+AmGo4DaWHbsLiQR9nM6+gupEDb0TH7Br1nw6NiVCVSO0B56EjkSLG3KZCAiJb4nGqnE69wgRne3owwe0Ki1KyslQWzPTIUuo+q+hv58R3zRnSluH/lmL+iB/h6wLUiSTYi2emSeJGhB5hh3GdA43efL7IA+M1zv9ijjqBpObkHOhPJxe3kCCQfOBo7nNl9F/SoNnI9DEU2eiWDKUy5lciz3uRmBsvPSx75rqvhmRirAhlNiDxHulVFwvFL+ZIHhY/u95Udd7u7zYfHUetwtQOvAjgyt9llOqmXuOH0T/AHW+RmnOg7dbGU67YpwaOHdCuRgQapNshCnUKupzHjfS9zNy4ofRt90/IyK4/ZYRZ61RrKBOkZqk1JtzoB2NepiMUeCqtBD4tZ6nwCes1DVXmNZuLoJ3rCr/AANQAFs1Wm3Aljq6N3mwuD3KRyEXpJ23LERObZERAREQEREBERAREQEREBERATDby7s08ZTs3Zcew9tQe496nmJmYgamr9HOMBsFpuO8OAPRrGbE3Z2dUoYZKdZ87rfXiAOSgnUgcLzKxA8sTiVpozuQqqCzE8gNSZCcT0qIHtToMyjmWCk+S2PxMnNSmGBDAEEWIOoIPEETV++e5P8ADnrcOpNI+0upKePfk8eUCe7E3ko4pb0m7XNDo48xz8xcS42xtRcPQeq4YhBwUXJubDy1PGaNDniD5W/WTfcDeOu9fqHLVaZBJLXYpYccx+qeFj3i0CsdKzZv+XXL/wCQ3t55bS4PSFhqn+rRrKTxsVYfMfKSjGbr4ar7dCnfvAyt+JbGRTanRdrfDVBb7NS+nkyj5iBldl4rAYk2Ru0fqPdWPkDx915lP/ymG50wfO8gVHo0xWcXNJRf2sxNvEAC9/SbQw9PKiqSWIAGY8TYWufEwMDtDo82fXt12FpsRwPaDW7swINp6bL3DwGHYNQwlBWHBsgZh5M1yJktqbXpYdM9dwg4DmSe4AakzD4fpCwbG3WFfvI4HraBJJRWHZPkflLGhvFhn9ivRP8AWt/S8yF4HH+LfKxB0IJFvKWpxHdJX0hUFp7Vxa5QB1pb8YV//a/vkefDAi4+E7Tlzt0t1YnhJV0b7fpYbaVF8QuZQSM2bKKZbsdY2hzABm007+Uixw7faAHlr6T0WkALDh8/OQ27DBvPs130Pb5riMKMNVdeuodlQWGZ6IHYYA6mw7J8gec2JOToREQEREBERAREQEREBERAREQEREBERAREQMXit18LUN3oUye/KAfUWl1gdmUqK5aNNUHPKLXPee/3y6iAlttHaCUKbVKpyqvE/AADmSZczwxuCStTanVUMjCxB/eh8YENbpUpZ7CjUKX9rMua3fl/+yW7M2tSxCZ6LhhztxHgw4g+c1VvZum2DfMt2ot7LH6p+y5HPuPOYOlXZDmRmU8iCVPqIG69tbv0cUoFdSct8pBIIvxsR5D0kVx/RatiaFVge5wCPxLYj0M9Oj3eWtXZ6Va9QIuYVDxGoGVjzvxHPQyaVawUXY2gaax+6WKpEh6LtbmgLrbzW/xmW3KfGU66Kq1BRv8ASBwwpheZGb2W7rcTJtj95VX2fUyKbU3pZuZga+6ZaC/5o7KQQ9Om1x3gFD/sEgwW3CSPf2uz11cg2K5c3iCTb4/GRdqh7wfh8DNys2PQSnrxe0tmueZnoLAaE3l9k0yiKaD069JyrrZ1YcVcE2IPPQf3Sc7F6d8XTIGISnXUcdOrf8S9m/8ATNeNULLY8Ab21t3HjPhwuZzl4E+XumScOh9jdMmz69g7tQY8qq2W/wB9br62k2oV1dQyMGUi4ZSCCO8EaETkobPAF3q01tpbNc+4LebJ6Btv1v4iphbl6JRqo42RgVFx3Br8O8X75NNbbwiIkUiIgIiICIiAiIgIiICIiAiIgIiICIiAi8RApqIGFmAIPEHUekw9bc7BsbnD07+F1+CkCZqIFtgsBTopkooqL3KLa957z4z5isCtTiSPKXUQMFX3VRvrH0lhW3DQ/X+ElkQIDjei9ailSykHkQZGMb0BXa9KtlF9V9rTwJsR77zcsQNL43oTJSyqBbgVNz7x9aRXafQ1j01pU+tH8pAP4Xt8DOkogcnYjcjaFPRsJiR5UnYeq3EYPcTaFU2TCYk376ZQe9nsBOsYjaaaD2D0BYmoQcXUp4deYX6ap+SL53abg3U3Nw2z6Rp4ZSC1i9RjmqORwLN4a2AsBfhM5EK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070" name="AutoShape 6" descr="data:image/jpeg;base64,/9j/4AAQSkZJRgABAQAAAQABAAD/2wCEAAkGBhQSEBUUEBQUFBUVGBcVGBcYFxUXFxsUFxcWGBQWFxYYHiYeFxkmGRcXHzAgIycpLCwsFSAxNTAqNSYsLCkBCQoKDgwNFw8PFzUcHBwpLCkpKSkpKSkpLCkpLCksKSksKSwsKSkuNCksKSkpKSkpKSkpLDYpLCwsKSkpKiw1L//AABEIALIBHAMBIgACEQEDEQH/xAAcAAEAAQUBAQAAAAAAAAAAAAAABgIEBQcIAwH/xABCEAACAQIDBAcECAQEBwEAAAABAgADEQQSIQUGMUEHEyJRYXGRMoGhsSNCUnKSwdHwFGKCoggVM7IkNENTc8LhFv/EABgBAQEBAQEAAAAAAAAAAAAAAAABAgME/8QAIREBAQACAgICAwEAAAAAAAAAAAECESExAxJRYRNBcQT/2gAMAwEAAhEDEQA/AN4xEQEREBERAREQEREBERAREQEREBERAREQEREDHV9qFXK5bgc725d1pQ+2rfUP4hMTiNoqKrq5scxA8ddJUzi/5Tl716/xTjcWm8uJNWhVpgBesR0vfNqwIHId85r2hSZWIN7g2I5gjjN2b3bcNPE0KYtaoTc34BbcvNh6TVu+uCKYusO9s48n7X5/CXHL23Knk8cwxljAYbEi+pt5zM0MSCLAj1kbanrLylhwQLzvjXkziRo3jKa1QzDLhiPZdh5EiewoNzqOffOm3PS8JPfK8NQeowWmrOx4KoLH0Gsx7Uf5n/EZ0t0a7LFDZeGW1mannJtreoS+p56ED3TNy0sm1h0cbijC4cPiaanEOQ/aCsadh2VUng2pJI5m3KTeInO3boRESBERAREQERPkCP7S3+wVCt1NWtZ75SFSo4VtNHZFIU6jQnS8z6OCAQQQdQRwt3zSG0aNSliwvZpu5quQRm+laq9TUg95I7rWm5NjUitBARYgcPMkj4TGOctsdM/H6yX5XsRE25kREBERAREQERPOvXVFLuQqqCSTwAHEmBid7dpNSw9qbZKlVhSRuJUtclgOZChiPECa2qbV2vgzdapxNPS2dQ5t4n2r++eXTBvTnxFCnh3V1pKajMjAjO+gBINrhV/vkcwG/tWnoe14XuJZpm7iZYbptqJYYnCWPerFfRWBv6zPU+l3CNQd2FWkVU2uga7aCylSbm5GhAms9tbzpWoFq9ZUfOoFGxsU1u401Pnf3aTEYBGrm2GptUPC4AVO723IHoZL9Lv5TXGbVptRSo+NoZjT1SowSsxuMrtkLLTci7Fb6E20lts+tjSUq0Ca6spztSZK6JYE2ZkJytoDY6685F9pbp4xQT1SDwzF/lYfOYvYe2sZs3EddSujcGXKMjr9lxzHjxHIic74p/Hpx/15612l+P2dicdSXEYZDUbDMzVCByYL2VH1yALleNuGtrwfam0TWdne9z437PBbHS4tzm6Nj9PWAewxCVcM3O650vz1S59Vmm9tYgYvE1q1HKFeo1TIB7IduNgOFrkjvF5vHH1Y8nlud+mArnWXOCN1E8cZSysQbXBI0Nx5g8xGCPzm8e3LLlk0M9VaW1Mz2DTo5vji86x2XRyUKSn6tNF9FAnMG7OA6/G4el9uqin7uYFv7QZ1QJjJrF9iImGiIiAiIgIiYXe/emls/CPiK2oXRVvYvUPsIPM8+QBPKBiekvf+nszClgQcRUBFGmbm7aAu1uCre+vHhznM9TenFVL9ZicQ19TetU48eGa0z2z9l4vb+Oq1qrGygvVqWulOkASlNBprpZV56k8zIUh1vA2pujtakKGHds2en1/WHiOxdlqa65rOoPgLnWTrov6Xnx9b+GxdOmlXIWV0Nlcra65G4NYk6E+ydBaaIwO1MlCogvmqWA7gp/1D52AHjfwEoorXohMVSFRFWpZayggCqoDWDcA1iDbx841O5DeV4tdlxNSbldPdCqiptH6GpbWqoJpMb6XUXZDb3eXCTob/AOBKCoMShQ2IYZiNTbWw08b8JLZO1mNvEiQxPitcXGoM+yoREQEREBMJvnu+Mbga2HvZnQ5DwtUXtUz5ZgL+F5m58JgchbRSpg67YeolMvRvTfKdC182rfWIJIvLKptGoeBCfdGvqdZ77d2j12Jr1T/1KtR/czsR8CJj80w2usOy3u4zeJ1+ckOB3iyWCmwHdpIzT/f785UUHEfvSalsNStmbO38bgxuJkH3hwtYfTU/C4E1HmYcDpPWntRhpNzP5c745+mwMdsHAVb5XCe6YbCbHpYV2ZKq1AwAIB1Gt768ZgBtQ8/jKlr3i6rOrGe2hsmliFzIQG+0O/uYc/nItXwT0jZlPmNQR3zJYeuUOZT+h85eNjM+vlcd3jM84jB0sQO+3npLpTLrEAKb1EW3G9uQ19fCWpJ7JZcpZQ1rECx4EA8tJvHLZpN+h7ZvW7VptbSilSqfO2Rfi/wnQ01F0B4IWxVUjX6KmD4dtm+a+k27Jl21OiIiZUiIgIiQ7pK3+TZmGJFmr1brRpnv5u38i/E2HO4CWiupYqCMwsSLi4BvYkcRex9JoPpi2rX2jtWns7DqxFJgoXhmrOLlz/IqHjyAcyM7q7716VYFsQ6E3tUYZ+0wsRUvqUNhfyBGom5ejnFjFVXq1QjVqNNELdWAys5cuBVPtrZVsVNiGudSQJtdfb2rbLobE2HWVOK0mzPwNSvUGQE+bEADkAO6cv0k/ff4Tef+IreG1PD4NT7ZNeoP5VutMHwLFj/QJpGmsqKqSfoP3++E6k6MdiJT2PhkZQwqJ1rggEE1Tn1B46ED3Tl2kdLjxnYG7VDJgsMnDLRpL6U1ECJ7w9CmzsUSy02w7nnRIVb95pkFfQCV7rdFVLCqyYh/4pOyKaspXKBe5NmIY8OFrW7zeTuJLN9rLZ0opUgqhV0AAAHgBYSuIlQiIgIiICYje/aHUbPxVX7FGqw8why/G0y8gnTXjur2NXHOoadMf1VFJ/tUwOZLxeUGV0TczDrVSmenWnzgIPKUhPfw0lZVt3WOnylOYW937+XxlYf9PDxnlVOmnlKKsg/fP9mfG04GeIqGfDUuLQj3GMNuM9KePKm6nWWBMqBlTSU4fa6V1yM3VnKxLFc9iBoqjmWPPl5y2r4vrTn0B7KlBewsutuWW99OV+6YjCaFTx18eF9eHhL2lLjGa330E0v+Aqt31iPRE/WbKmvOg1LbMY99eof7aY/KbDi9kIiJFIiICQ/pI3BTaWGIXKmIQHqqhA52Jpv/ACEga8QdRzBmEQOLMdhKlCq9KspSojFWU8Qw5TYHQxVxb45Bh82RCOta10FI+0r68SBpzuAeU2z0h9FlLaZV1cUKwKhqgQNnpg8CNO0ORv3g3HCQbp7qUdn4ZaGHGg1ZjbM7ni7Ec/kABC1qP/EfVHXYNQFzZKrE2Ga2ZAoJ45fa077zT+o42k/6bduJidqladiKCLRLA3u4JZ/AZSxXzBl10adH4xeFxmJrLdFo1aVEHgaxpm9Qfd0APex5rCIBsWlnrU6bey9RFuONncA2HvnZSIAABoBoPIcJyBudQzY7DJxvXojhr/qLOwYCIiAiIgIiICIiAmov8Rm0MuEw1L/uVmf3U0I+dQTbs1n00bg4jaNOg+ECu9DrAULBSyvkN1J0uCnAkcYWOcSYBmZ/gcRs7EK2Jw9SmV4B1K+9WOhPiJc717dw+JAalSSnUzcVTISltc+Xssb8Da+mpmW9sB1xlXX+4/v9++W159vKm13mGnOUuB+nd+/1lteVCqYFZpGUFO+Vdbpbw/T9J8J04/v93lRTaDKZUvEQi8wy6jwBP5fmJd0RPHDLq3hYfP8AQT3ozcYroroYpW2Sh+1Uqn+8r+UnUivRfh8myMKO9C/43ZvkZKpm9tQiIkCIiAiIgJjN59sDC4OviD/0qbOPFgOwPe1h75kGqAcZrHp92oV2YiKRarWVW11KoC9rc+0F9IGgsLh6mIrqidqpVcKPF3a3xJnWWB2MmC2aKCAZaVFgT3kIS7HxLXPvmk+gfdfrsY2LqD6PD6LfnXYWFvuqSfMrOgMQgqIyfaUr6gj85Rx1sDHmjiaNUXulSm+nHsuraenxnZs4paiaVUo4INNyrDndWsw89J2nRqBlBHAgEeRFxIK4iICIiAiIgIiICIiB44rCJUUpVRXU8VYBlPmDpIHvB0HbOxNzTRsM550jZb+NNrrbytNhRA5y3g/w/wCNo3bDNTxKjgB9HU/Cxyn3NNa4vBvSdkqKVdCVZTxVgbEEciCJ0Z0mdKbYOoMPgsjVxZqjMMyoLXVLXF3IsfAW79NEV3Z3d6naaozVGNvrOSzactTLo2wcTIV8Ot+EtmwvdJqrt4Raej0GAuQQDpe2l+6/fJfg9q4B6Ap1KKZ9BdhkKqB2itRNXN/tHnwkXtDJ64cdq/dr6ayioBc5eFzbvtylxg6V7/0j1Nz8AYF3hksvvPw0/KetI8YC2Fp8oLc279PXSdXN1fulhurwGFT7NCkPfkW8y08cHQyU0QfVVV9AB+U9pzaIiICIiAiIgWmPwpdTY2M0n0wbJxhoqopPVpq4fMoLFdGBuo1sb8fCb3lLUwYGtejN8my8OqIyWU5gy5SamY5ydBe54HutJXSx5HGVbX2vToMRVpV8ot9ItMsmvK4N/hPWhh0qotSmbqwuDYjTyOsDmLpRpBdsYu3A1M341Vj/ALpv7cnpMwWJp4WgtQDEPTUGkA7ZWRO0rORb6ptc62kZ6U+jQ4rJWp1KdJ0BXtkKrA66txzesvOjzZC4T2cPSVyLM6HOfGzkkgQNpxPOjUuJ6QEREBERAREQEREBId0n75vs7Cq1EKatVsiZtVFgSzW5nhYeMmMiPSduidoYFkpW66metpX0uwBBS/LMCR52gc347alStVepXYvVZiXY2uT7tLWsNOQlu1eeGMpujlXUqykqykWII4gg8CJQte4m5UVkyuhSLEAAkk2AHEk6ADxvpPA1R3zZHQxua+JxiYmoh/h6BLBj7LVltkQd9icx+6O+XaNy7p7oU8Ns6lhaqJU7OaqGUMrVW1fQ6EA9keCiRvenoT2dVR6lJGw7hWb6JuwSATqjXAHlabIlvtEfQ1PuN/tM5tONBhR328xceol3hlsLeN/yH5+s8yk9KU1IV7GZDdfCdbj8NT+3WpD3Z1v8LzHmS3olwXW7Yw9+CdZVP9KMB/cwmqw6ViInNsiIgIiICIiAiIgfCJDtsbM2hSxDVcJUaqj69W7LZf5QrWGXuIsfzmUQMb/lwxFBBjKVNmsCy+0oe1jlJmBxW4eFoscQr1aIp9shG0AXU20LW04XkwnwiBH9kb7YWuxVX6s8hUsl/um9vdxmX2lUqikxw6o1S3ZDEhfeR4SLbX6NKVWoXpVDSzG5XKGUHnlFxlHhJJsPZQw1BaQdny31bjqb2A5DuECJYve/H4b/AJnCpb7S5gv4gWHymb3W3wTG5lCMjoASPaWx00Yc78jb3yQWkV3g34pYOqaS0md9C1rIuouNbdo28IErnwmYXY2+GHxCizhH5o5Ctfw5N7pe7Z2UuJotScsqta5U2Ohv5EeBgXFHGI/sOjeTA/Iz2musf0WsoLYeqGPJXGU+5l0+AmGo4DaWHbsLiQR9nM6+gupEDb0TH7Br1nw6NiVCVSO0B56EjkSLG3KZCAiJb4nGqnE69wgRne3owwe0Ki1KyslQWzPTIUuo+q+hv58R3zRnSluH/lmL+iB/h6wLUiSTYi2emSeJGhB5hh3GdA43efL7IA+M1zv9ijjqBpObkHOhPJxe3kCCQfOBo7nNl9F/SoNnI9DEU2eiWDKUy5lciz3uRmBsvPSx75rqvhmRirAhlNiDxHulVFwvFL+ZIHhY/u95Udd7u7zYfHUetwtQOvAjgyt9llOqmXuOH0T/AHW+RmnOg7dbGU67YpwaOHdCuRgQapNshCnUKupzHjfS9zNy4ofRt90/IyK4/ZYRZ61RrKBOkZqk1JtzoB2NepiMUeCqtBD4tZ6nwCes1DVXmNZuLoJ3rCr/AANQAFs1Wm3Aljq6N3mwuD3KRyEXpJ23LERObZERAREQEREBERAREQEREBERATDby7s08ZTs3Zcew9tQe496nmJmYgamr9HOMBsFpuO8OAPRrGbE3Z2dUoYZKdZ87rfXiAOSgnUgcLzKxA8sTiVpozuQqqCzE8gNSZCcT0qIHtToMyjmWCk+S2PxMnNSmGBDAEEWIOoIPEETV++e5P8ADnrcOpNI+0upKePfk8eUCe7E3ko4pb0m7XNDo48xz8xcS42xtRcPQeq4YhBwUXJubDy1PGaNDniD5W/WTfcDeOu9fqHLVaZBJLXYpYccx+qeFj3i0CsdKzZv+XXL/wCQ3t55bS4PSFhqn+rRrKTxsVYfMfKSjGbr4ar7dCnfvAyt+JbGRTanRdrfDVBb7NS+nkyj5iBldl4rAYk2Ru0fqPdWPkDx915lP/ymG50wfO8gVHo0xWcXNJRf2sxNvEAC9/SbQw9PKiqSWIAGY8TYWufEwMDtDo82fXt12FpsRwPaDW7swINp6bL3DwGHYNQwlBWHBsgZh5M1yJktqbXpYdM9dwg4DmSe4AakzD4fpCwbG3WFfvI4HraBJJRWHZPkflLGhvFhn9ivRP8AWt/S8yF4HH+LfKxB0IJFvKWpxHdJX0hUFp7Vxa5QB1pb8YV//a/vkefDAi4+E7Tlzt0t1YnhJV0b7fpYbaVF8QuZQSM2bKKZbsdY2hzABm007+Uixw7faAHlr6T0WkALDh8/OQ27DBvPs130Pb5riMKMNVdeuodlQWGZ6IHYYA6mw7J8gec2JOToREQEREBERAREQEREBERAREQEREBERAREQMXit18LUN3oUye/KAfUWl1gdmUqK5aNNUHPKLXPee/3y6iAlttHaCUKbVKpyqvE/AADmSZczwxuCStTanVUMjCxB/eh8YENbpUpZ7CjUKX9rMua3fl/+yW7M2tSxCZ6LhhztxHgw4g+c1VvZum2DfMt2ot7LH6p+y5HPuPOYOlXZDmRmU8iCVPqIG69tbv0cUoFdSct8pBIIvxsR5D0kVx/RatiaFVge5wCPxLYj0M9Oj3eWtXZ6Va9QIuYVDxGoGVjzvxHPQyaVawUXY2gaax+6WKpEh6LtbmgLrbzW/xmW3KfGU66Kq1BRv8ASBwwpheZGb2W7rcTJtj95VX2fUyKbU3pZuZga+6ZaC/5o7KQQ9Om1x3gFD/sEgwW3CSPf2uz11cg2K5c3iCTb4/GRdqh7wfh8DNys2PQSnrxe0tmueZnoLAaE3l9k0yiKaD069JyrrZ1YcVcE2IPPQf3Sc7F6d8XTIGISnXUcdOrf8S9m/8ATNeNULLY8Ab21t3HjPhwuZzl4E+XumScOh9jdMmz69g7tQY8qq2W/wB9br62k2oV1dQyMGUi4ZSCCO8EaETkobPAF3q01tpbNc+4LebJ6Btv1v4iphbl6JRqo42RgVFx3Br8O8X75NNbbwiIkUiIgIiICIiAiIgIiICIiAiIgIiICIiAi8RApqIGFmAIPEHUekw9bc7BsbnD07+F1+CkCZqIFtgsBTopkooqL3KLa957z4z5isCtTiSPKXUQMFX3VRvrH0lhW3DQ/X+ElkQIDjei9ailSykHkQZGMb0BXa9KtlF9V9rTwJsR77zcsQNL43oTJSyqBbgVNz7x9aRXafQ1j01pU+tH8pAP4Xt8DOkogcnYjcjaFPRsJiR5UnYeq3EYPcTaFU2TCYk376ZQe9nsBOsYjaaaD2D0BYmoQcXUp4deYX6ap+SL53abg3U3Nw2z6Rp4ZSC1i9RjmqORwLN4a2AsBfhM5EKREQEREBERAREQEREBERAREQEREBERAREQEREBERAREQEREBERAREQEREBERARE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8072" name="Picture 8" descr="http://abobado.files.wordpress.com/2011/07/passos_de_uma_mentira_isto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865" y="3501008"/>
            <a:ext cx="3607639" cy="22619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309"/>
            <a:ext cx="1450075" cy="231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7544" y="1052513"/>
            <a:ext cx="85693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t-BR" sz="2800" b="1" i="1" dirty="0" smtClean="0">
                <a:solidFill>
                  <a:schemeClr val="tx2"/>
                </a:solidFill>
                <a:latin typeface="Calibri" pitchFamily="34" charset="0"/>
              </a:rPr>
              <a:t>	“</a:t>
            </a:r>
            <a:r>
              <a:rPr lang="pt-BR" sz="2800" b="1" i="1" dirty="0">
                <a:solidFill>
                  <a:schemeClr val="tx2"/>
                </a:solidFill>
                <a:latin typeface="Calibri" pitchFamily="34" charset="0"/>
              </a:rPr>
              <a:t>Coloca toda sua confiança no nome do Senhor Javé, e não se fie na sua própria inteligência.”</a:t>
            </a:r>
          </a:p>
          <a:p>
            <a:pPr algn="r" eaLnBrk="1" hangingPunct="1"/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Provérbios 3,5.</a:t>
            </a:r>
          </a:p>
          <a:p>
            <a:pPr algn="r" eaLnBrk="1" hangingPunct="1"/>
            <a:endParaRPr lang="pt-BR" sz="2800" b="1" dirty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/>
            <a:endParaRPr lang="pt-BR" sz="2800" b="1" dirty="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/>
            <a:r>
              <a:rPr lang="pt-BR" sz="2800" b="1" dirty="0">
                <a:solidFill>
                  <a:schemeClr val="tx2"/>
                </a:solidFill>
                <a:latin typeface="Calibri" pitchFamily="34" charset="0"/>
              </a:rPr>
              <a:t>Obrigado!</a:t>
            </a:r>
          </a:p>
          <a:p>
            <a:pPr eaLnBrk="1" hangingPunct="1"/>
            <a:endParaRPr lang="pt-BR" sz="2400" b="1" i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endParaRPr lang="pt-BR" sz="2400" b="1" i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pt-BR" sz="2400" b="1" i="1" dirty="0">
                <a:solidFill>
                  <a:schemeClr val="tx2"/>
                </a:solidFill>
                <a:latin typeface="Calibri" pitchFamily="34" charset="0"/>
              </a:rPr>
              <a:t>Antonio Firmino </a:t>
            </a:r>
            <a:r>
              <a:rPr lang="pt-BR" sz="2400" b="1" i="1" dirty="0" smtClean="0">
                <a:solidFill>
                  <a:schemeClr val="tx2"/>
                </a:solidFill>
                <a:latin typeface="Calibri" pitchFamily="34" charset="0"/>
              </a:rPr>
              <a:t>Neto</a:t>
            </a:r>
            <a:endParaRPr lang="pt-BR" sz="2400" b="1" i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pt-BR" sz="2400" b="1" i="1" dirty="0">
                <a:solidFill>
                  <a:schemeClr val="tx2"/>
                </a:solidFill>
                <a:latin typeface="Calibri" pitchFamily="34" charset="0"/>
              </a:rPr>
              <a:t>Professor/Contador</a:t>
            </a:r>
          </a:p>
          <a:p>
            <a:pPr eaLnBrk="1" hangingPunct="1"/>
            <a:endParaRPr lang="pt-BR" sz="2000" b="1" i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</a:rPr>
              <a:t>antonio.firminoneto@gmail.com</a:t>
            </a:r>
          </a:p>
          <a:p>
            <a:pPr eaLnBrk="1" hangingPunct="1"/>
            <a:r>
              <a:rPr lang="pt-BR" sz="2000" b="1" i="1" dirty="0" smtClean="0">
                <a:solidFill>
                  <a:schemeClr val="tx2"/>
                </a:solidFill>
                <a:latin typeface="Calibri" pitchFamily="34" charset="0"/>
              </a:rPr>
              <a:t>firmens.neto@gmail.com</a:t>
            </a:r>
            <a:endParaRPr lang="pt-BR" sz="2000" b="1" i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endParaRPr lang="pt-BR" sz="24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564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/>
          </p:cNvSpPr>
          <p:nvPr/>
        </p:nvSpPr>
        <p:spPr bwMode="auto">
          <a:xfrm>
            <a:off x="0" y="3308945"/>
            <a:ext cx="9144000" cy="3000375"/>
          </a:xfrm>
          <a:custGeom>
            <a:avLst/>
            <a:gdLst>
              <a:gd name="T0" fmla="*/ 4572000 w 21600"/>
              <a:gd name="T1" fmla="*/ 1500188 h 21600"/>
              <a:gd name="T2" fmla="*/ 4572000 w 21600"/>
              <a:gd name="T3" fmla="*/ 1500188 h 21600"/>
              <a:gd name="T4" fmla="*/ 4572000 w 21600"/>
              <a:gd name="T5" fmla="*/ 1500188 h 21600"/>
              <a:gd name="T6" fmla="*/ 4572000 w 21600"/>
              <a:gd name="T7" fmla="*/ 1500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6666">
              <a:alpha val="23137"/>
            </a:srgbClr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17600" y="4335264"/>
            <a:ext cx="66421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dist="23000" dir="5400000" algn="ctr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70100" y="4233664"/>
            <a:ext cx="1219200" cy="1074738"/>
            <a:chOff x="0" y="0"/>
            <a:chExt cx="97" cy="85"/>
          </a:xfrm>
        </p:grpSpPr>
        <p:sp>
          <p:nvSpPr>
            <p:cNvPr id="10245" name="AutoShape 5"/>
            <p:cNvSpPr>
              <a:spLocks/>
            </p:cNvSpPr>
            <p:nvPr/>
          </p:nvSpPr>
          <p:spPr bwMode="auto">
            <a:xfrm>
              <a:off x="43" y="0"/>
              <a:ext cx="7" cy="2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noFill/>
              <a:miter lim="0"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>
                <a:defRPr/>
              </a:pPr>
              <a:endParaRPr lang="en-US" sz="1800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10246" name="AutoShape 6"/>
            <p:cNvSpPr>
              <a:spLocks/>
            </p:cNvSpPr>
            <p:nvPr/>
          </p:nvSpPr>
          <p:spPr bwMode="auto">
            <a:xfrm>
              <a:off x="0" y="32"/>
              <a:ext cx="97" cy="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>
                <a:defRPr/>
              </a:pPr>
              <a:r>
                <a:rPr lang="en-US" sz="1800" dirty="0">
                  <a:latin typeface="Helvetica" charset="0"/>
                  <a:ea typeface="ＭＳ Ｐゴシック" charset="0"/>
                  <a:sym typeface="Helvetica" charset="0"/>
                </a:rPr>
                <a:t>2013</a:t>
              </a:r>
            </a:p>
            <a:p>
              <a:pPr algn="ctr" defTabSz="914400">
                <a:defRPr/>
              </a:pPr>
              <a:r>
                <a:rPr lang="en-US" sz="1800" dirty="0" err="1">
                  <a:latin typeface="Helvetica" charset="0"/>
                  <a:ea typeface="ＭＳ Ｐゴシック" charset="0"/>
                  <a:sym typeface="Helvetica" charset="0"/>
                </a:rPr>
                <a:t>Facultativo</a:t>
              </a:r>
              <a:endParaRPr lang="en-US" dirty="0">
                <a:latin typeface="Helvetica" charset="0"/>
                <a:ea typeface="ＭＳ Ｐゴシック" charset="0"/>
                <a:sym typeface="Helvetica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92700" y="4220964"/>
            <a:ext cx="2514600" cy="1925638"/>
            <a:chOff x="0" y="0"/>
            <a:chExt cx="199" cy="152"/>
          </a:xfrm>
        </p:grpSpPr>
        <p:sp>
          <p:nvSpPr>
            <p:cNvPr id="10248" name="AutoShape 8"/>
            <p:cNvSpPr>
              <a:spLocks/>
            </p:cNvSpPr>
            <p:nvPr/>
          </p:nvSpPr>
          <p:spPr bwMode="auto">
            <a:xfrm>
              <a:off x="92" y="0"/>
              <a:ext cx="6" cy="2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noFill/>
              <a:miter lim="0"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>
                <a:defRPr/>
              </a:pPr>
              <a:endParaRPr lang="en-US" sz="1800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10249" name="AutoShape 9"/>
            <p:cNvSpPr>
              <a:spLocks/>
            </p:cNvSpPr>
            <p:nvPr/>
          </p:nvSpPr>
          <p:spPr bwMode="auto">
            <a:xfrm>
              <a:off x="0" y="33"/>
              <a:ext cx="199" cy="1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/>
              <a:r>
                <a:rPr lang="en-US" sz="2000" b="1" dirty="0"/>
                <a:t>2015</a:t>
              </a:r>
            </a:p>
            <a:p>
              <a:pPr algn="ctr" defTabSz="914400"/>
              <a:r>
                <a:rPr lang="en-US" sz="2000" b="1" dirty="0" err="1"/>
                <a:t>Consolidação</a:t>
              </a:r>
              <a:r>
                <a:rPr lang="en-US" sz="2000" b="1" dirty="0"/>
                <a:t> </a:t>
              </a:r>
              <a:r>
                <a:rPr lang="en-US" sz="2000" b="1" dirty="0" err="1"/>
                <a:t>Nacional</a:t>
              </a:r>
              <a:endParaRPr lang="en-US" sz="2000" b="1" dirty="0"/>
            </a:p>
            <a:p>
              <a:pPr algn="ctr" defTabSz="914400"/>
              <a:r>
                <a:rPr lang="en-US" sz="2000" b="1" dirty="0"/>
                <a:t>com novo </a:t>
              </a:r>
              <a:r>
                <a:rPr lang="en-US" sz="2000" b="1" dirty="0" err="1"/>
                <a:t>padrão</a:t>
              </a:r>
              <a:r>
                <a:rPr lang="en-US" sz="2000" b="1" dirty="0"/>
                <a:t> de </a:t>
              </a:r>
            </a:p>
            <a:p>
              <a:pPr algn="ctr" defTabSz="914400"/>
              <a:r>
                <a:rPr lang="en-US" sz="2000" b="1" dirty="0" err="1"/>
                <a:t>Contabilidade</a:t>
              </a:r>
              <a:r>
                <a:rPr lang="en-US" sz="2000" b="1" dirty="0"/>
                <a:t> do </a:t>
              </a:r>
            </a:p>
            <a:p>
              <a:pPr algn="ctr" defTabSz="914400"/>
              <a:r>
                <a:rPr lang="en-US" sz="2000" b="1" dirty="0" err="1"/>
                <a:t>Setor</a:t>
              </a:r>
              <a:r>
                <a:rPr lang="en-US" sz="2000" b="1" dirty="0"/>
                <a:t> </a:t>
              </a:r>
              <a:r>
                <a:rPr lang="en-US" sz="2000" b="1" dirty="0" err="1"/>
                <a:t>Público</a:t>
              </a:r>
              <a:endParaRPr lang="en-US" sz="2000" b="1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500" y="4233664"/>
            <a:ext cx="1562100" cy="1925638"/>
            <a:chOff x="0" y="0"/>
            <a:chExt cx="124" cy="152"/>
          </a:xfrm>
        </p:grpSpPr>
        <p:sp>
          <p:nvSpPr>
            <p:cNvPr id="10251" name="AutoShape 11"/>
            <p:cNvSpPr>
              <a:spLocks/>
            </p:cNvSpPr>
            <p:nvPr/>
          </p:nvSpPr>
          <p:spPr bwMode="auto">
            <a:xfrm>
              <a:off x="54" y="0"/>
              <a:ext cx="7" cy="2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noFill/>
              <a:miter lim="0"/>
              <a:headEnd/>
              <a:tailEnd/>
            </a:ln>
            <a:effectLst>
              <a:outerShdw dist="27940" dir="5400000" algn="ctr" rotWithShape="0">
                <a:srgbClr val="808080">
                  <a:alpha val="31998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914400">
                <a:defRPr/>
              </a:pPr>
              <a:endParaRPr lang="en-US" sz="1800"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sp>
          <p:nvSpPr>
            <p:cNvPr id="10252" name="AutoShape 12"/>
            <p:cNvSpPr>
              <a:spLocks/>
            </p:cNvSpPr>
            <p:nvPr/>
          </p:nvSpPr>
          <p:spPr bwMode="auto">
            <a:xfrm>
              <a:off x="-1" y="33"/>
              <a:ext cx="125" cy="1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algn="ctr" defTabSz="914400"/>
              <a:r>
                <a:rPr lang="en-US" sz="1800" b="1" dirty="0"/>
                <a:t>2014</a:t>
              </a:r>
            </a:p>
            <a:p>
              <a:pPr algn="ctr" defTabSz="914400"/>
              <a:r>
                <a:rPr lang="en-US" sz="1800" b="1" dirty="0" err="1"/>
                <a:t>Obrigatório</a:t>
              </a:r>
              <a:endParaRPr lang="en-US" sz="1800" b="1" dirty="0"/>
            </a:p>
            <a:p>
              <a:pPr algn="ctr" defTabSz="914400"/>
              <a:r>
                <a:rPr lang="en-US" sz="1800" b="1" dirty="0" err="1"/>
                <a:t>União</a:t>
              </a:r>
              <a:r>
                <a:rPr lang="en-US" sz="1800" b="1" dirty="0"/>
                <a:t> </a:t>
              </a:r>
            </a:p>
            <a:p>
              <a:pPr algn="ctr" defTabSz="914400"/>
              <a:r>
                <a:rPr lang="en-US" sz="1800" b="1" dirty="0" err="1"/>
                <a:t>Estados</a:t>
              </a:r>
              <a:r>
                <a:rPr lang="en-US" sz="1800" b="1" dirty="0"/>
                <a:t> e DF</a:t>
              </a:r>
            </a:p>
            <a:p>
              <a:pPr algn="ctr" defTabSz="914400"/>
              <a:r>
                <a:rPr lang="en-US" sz="1800" b="1" dirty="0" err="1"/>
                <a:t>Municípios</a:t>
              </a:r>
              <a:endParaRPr lang="en-US" b="1" dirty="0"/>
            </a:p>
          </p:txBody>
        </p:sp>
      </p:grpSp>
      <p:sp>
        <p:nvSpPr>
          <p:cNvPr id="10253" name="AutoShape 13"/>
          <p:cNvSpPr>
            <a:spLocks/>
          </p:cNvSpPr>
          <p:nvPr/>
        </p:nvSpPr>
        <p:spPr bwMode="auto">
          <a:xfrm>
            <a:off x="660400" y="1426964"/>
            <a:ext cx="8064500" cy="1208088"/>
          </a:xfrm>
          <a:prstGeom prst="roundRect">
            <a:avLst>
              <a:gd name="adj" fmla="val 16667"/>
            </a:avLst>
          </a:prstGeom>
          <a:solidFill>
            <a:srgbClr val="C0504D">
              <a:alpha val="89999"/>
            </a:srgbClr>
          </a:solidFill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>
              <a:defRPr/>
            </a:pPr>
            <a:endParaRPr lang="en-US" sz="1800"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611560" y="1412776"/>
            <a:ext cx="8029575" cy="1358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3500" tIns="63500" rIns="63500" bIns="63500" anchor="ctr"/>
          <a:lstStyle/>
          <a:p>
            <a:pPr algn="ctr" defTabSz="711200">
              <a:lnSpc>
                <a:spcPct val="90000"/>
              </a:lnSpc>
              <a:spcBef>
                <a:spcPts val="700"/>
              </a:spcBef>
            </a:pPr>
            <a:r>
              <a:rPr lang="en-US" sz="1800" b="1" dirty="0">
                <a:solidFill>
                  <a:srgbClr val="FFFFFF"/>
                </a:solidFill>
              </a:rPr>
              <a:t>CRONOGRAMA DE IMPLANTAÇÃO PARA OS ENTES E ENTIDADES DO SETOR </a:t>
            </a:r>
            <a:r>
              <a:rPr lang="en-US" sz="1800" b="1" dirty="0" smtClean="0">
                <a:solidFill>
                  <a:srgbClr val="FFFFFF"/>
                </a:solidFill>
              </a:rPr>
              <a:t>PÚBLICO  (Novas </a:t>
            </a:r>
            <a:r>
              <a:rPr lang="en-US" sz="1800" b="1" dirty="0" err="1" smtClean="0">
                <a:solidFill>
                  <a:srgbClr val="FFFFFF"/>
                </a:solidFill>
              </a:rPr>
              <a:t>Demonstrações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Contábeis</a:t>
            </a:r>
            <a:r>
              <a:rPr lang="en-US" sz="1800" b="1" dirty="0" smtClean="0">
                <a:solidFill>
                  <a:srgbClr val="FFFFFF"/>
                </a:solidFill>
              </a:rPr>
              <a:t> e PCASP)</a:t>
            </a:r>
            <a:endParaRPr lang="en-US" sz="1800" b="1" dirty="0">
              <a:solidFill>
                <a:srgbClr val="FFFFFF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ts val="700"/>
              </a:spcBef>
            </a:pPr>
            <a:r>
              <a:rPr lang="en-US" sz="1800" b="1" dirty="0" err="1">
                <a:solidFill>
                  <a:srgbClr val="FFFFFF"/>
                </a:solidFill>
              </a:rPr>
              <a:t>Portaria</a:t>
            </a:r>
            <a:r>
              <a:rPr lang="en-US" sz="1800" b="1" dirty="0">
                <a:solidFill>
                  <a:srgbClr val="FFFFFF"/>
                </a:solidFill>
              </a:rPr>
              <a:t> STN </a:t>
            </a:r>
            <a:r>
              <a:rPr lang="en-US" sz="1800" b="1" dirty="0" smtClean="0">
                <a:solidFill>
                  <a:srgbClr val="FFFFFF"/>
                </a:solidFill>
              </a:rPr>
              <a:t> nº 634/2013 </a:t>
            </a:r>
            <a:r>
              <a:rPr lang="en-US" sz="1800" b="1" strike="sngStrike" dirty="0" smtClean="0">
                <a:solidFill>
                  <a:srgbClr val="FFFFFF"/>
                </a:solidFill>
              </a:rPr>
              <a:t>753/2012</a:t>
            </a:r>
            <a:endParaRPr lang="en-US" sz="1800" b="1" strike="sngStrike" dirty="0">
              <a:solidFill>
                <a:srgbClr val="FFFFFF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9552" y="251356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i="1" dirty="0" smtClean="0">
                <a:solidFill>
                  <a:schemeClr val="bg1"/>
                </a:solidFill>
                <a:latin typeface="Calibri" pitchFamily="34" charset="0"/>
              </a:rPr>
              <a:t>CRONOGRAMA DE IMPLANTAÇÃO PARA OS ENTES FEDERADOS</a:t>
            </a:r>
            <a:endParaRPr lang="pt-BR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8525" y="1411288"/>
            <a:ext cx="7200900" cy="4071937"/>
            <a:chOff x="0" y="0"/>
            <a:chExt cx="567" cy="321"/>
          </a:xfrm>
        </p:grpSpPr>
        <p:pic>
          <p:nvPicPr>
            <p:cNvPr id="19458" name="Picture 2" descr="image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7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459" name="Picture 3" descr="imag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978"/>
            <a:stretch>
              <a:fillRect/>
            </a:stretch>
          </p:blipFill>
          <p:spPr bwMode="auto">
            <a:xfrm>
              <a:off x="0" y="175"/>
              <a:ext cx="56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60" name="AutoShape 4"/>
            <p:cNvSpPr>
              <a:spLocks/>
            </p:cNvSpPr>
            <p:nvPr/>
          </p:nvSpPr>
          <p:spPr bwMode="auto">
            <a:xfrm>
              <a:off x="0" y="289"/>
              <a:ext cx="567" cy="32"/>
            </a:xfrm>
            <a:custGeom>
              <a:avLst/>
              <a:gdLst>
                <a:gd name="T0" fmla="*/ 284 w 21600"/>
                <a:gd name="T1" fmla="*/ 16 h 21600"/>
                <a:gd name="T2" fmla="*/ 284 w 21600"/>
                <a:gd name="T3" fmla="*/ 16 h 21600"/>
                <a:gd name="T4" fmla="*/ 284 w 21600"/>
                <a:gd name="T5" fmla="*/ 16 h 21600"/>
                <a:gd name="T6" fmla="*/ 284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sp>
        <p:nvSpPr>
          <p:cNvPr id="19461" name="AutoShape 5"/>
          <p:cNvSpPr>
            <a:spLocks/>
          </p:cNvSpPr>
          <p:nvPr/>
        </p:nvSpPr>
        <p:spPr bwMode="auto">
          <a:xfrm>
            <a:off x="1114425" y="1862882"/>
            <a:ext cx="6858000" cy="2862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Verdana" pitchFamily="34" charset="0"/>
            </a:endParaRPr>
          </a:p>
          <a:p>
            <a:pPr algn="ctr" defTabSz="914400"/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Verdana" pitchFamily="34" charset="0"/>
              </a:rPr>
              <a:t>Principais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Verdana" pitchFamily="34" charset="0"/>
              </a:rPr>
              <a:t>Ferramentas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1396687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11396687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836712"/>
            <a:ext cx="864096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1. Contexto: Padronização Contábil - MCASP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9552" y="1412776"/>
            <a:ext cx="1808330" cy="799288"/>
          </a:xfrm>
          <a:prstGeom prst="homePlat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Entrada</a:t>
            </a:r>
          </a:p>
          <a:p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(PCASP)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801908" y="1412776"/>
            <a:ext cx="2841661" cy="799288"/>
          </a:xfrm>
          <a:prstGeom prst="chevron">
            <a:avLst>
              <a:gd name="adj" fmla="val 7857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/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Processamento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80576" y="1412776"/>
            <a:ext cx="2906265" cy="799288"/>
          </a:xfrm>
          <a:prstGeom prst="chevron">
            <a:avLst>
              <a:gd name="adj" fmla="val 517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Saída</a:t>
            </a:r>
          </a:p>
          <a:p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(Demonstrativos)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AutoShape 9"/>
          <p:cNvCxnSpPr>
            <a:cxnSpLocks noChangeShapeType="1"/>
            <a:stCxn id="12" idx="2"/>
          </p:cNvCxnSpPr>
          <p:nvPr/>
        </p:nvCxnSpPr>
        <p:spPr bwMode="auto">
          <a:xfrm rot="16200000" flipH="1">
            <a:off x="6852288" y="2486524"/>
            <a:ext cx="637378" cy="884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0"/>
          <p:cNvCxnSpPr>
            <a:cxnSpLocks noChangeShapeType="1"/>
            <a:stCxn id="12" idx="2"/>
          </p:cNvCxnSpPr>
          <p:nvPr/>
        </p:nvCxnSpPr>
        <p:spPr bwMode="auto">
          <a:xfrm rot="16200000" flipH="1">
            <a:off x="6140092" y="3198721"/>
            <a:ext cx="2061770" cy="884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15" name="AutoShape 11"/>
          <p:cNvCxnSpPr>
            <a:cxnSpLocks noChangeShapeType="1"/>
            <a:stCxn id="12" idx="2"/>
          </p:cNvCxnSpPr>
          <p:nvPr/>
        </p:nvCxnSpPr>
        <p:spPr bwMode="auto">
          <a:xfrm rot="16200000" flipH="1">
            <a:off x="5429285" y="3909527"/>
            <a:ext cx="3483386" cy="8845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186408" y="2781719"/>
            <a:ext cx="1457162" cy="2087441"/>
          </a:xfrm>
          <a:prstGeom prst="flowChartMagneticDisk">
            <a:avLst/>
          </a:prstGeom>
          <a:solidFill>
            <a:srgbClr val="FF9933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1800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r>
              <a:rPr lang="pt-BR" sz="1800" dirty="0" smtClean="0">
                <a:latin typeface="Calibri" pitchFamily="34" charset="0"/>
              </a:rPr>
              <a:t>Sistema</a:t>
            </a:r>
            <a:endParaRPr lang="pt-BR" sz="1800" dirty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Integrado de</a:t>
            </a:r>
          </a:p>
          <a:p>
            <a:pPr algn="ctr"/>
            <a:r>
              <a:rPr lang="pt-BR" sz="1800" dirty="0" smtClean="0">
                <a:latin typeface="Calibri" pitchFamily="34" charset="0"/>
              </a:rPr>
              <a:t>Administração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Financeira e 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Controle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(SIAFIC)</a:t>
            </a:r>
          </a:p>
          <a:p>
            <a:pPr algn="ctr"/>
            <a:endParaRPr lang="pt-BR" sz="1800" dirty="0">
              <a:latin typeface="Calibri" pitchFamily="34" charset="0"/>
            </a:endParaRPr>
          </a:p>
        </p:txBody>
      </p:sp>
      <p:cxnSp>
        <p:nvCxnSpPr>
          <p:cNvPr id="17" name="AutoShape 15"/>
          <p:cNvCxnSpPr>
            <a:cxnSpLocks noChangeShapeType="1"/>
            <a:stCxn id="11" idx="2"/>
            <a:endCxn id="16" idx="2"/>
          </p:cNvCxnSpPr>
          <p:nvPr/>
        </p:nvCxnSpPr>
        <p:spPr bwMode="auto">
          <a:xfrm rot="16200000" flipH="1">
            <a:off x="3240883" y="2879915"/>
            <a:ext cx="1613376" cy="277674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18" name="AutoShape 18"/>
          <p:cNvCxnSpPr>
            <a:cxnSpLocks noChangeShapeType="1"/>
          </p:cNvCxnSpPr>
          <p:nvPr/>
        </p:nvCxnSpPr>
        <p:spPr bwMode="auto">
          <a:xfrm rot="16200000" flipH="1">
            <a:off x="124850" y="2398377"/>
            <a:ext cx="1549825" cy="799452"/>
          </a:xfrm>
          <a:prstGeom prst="bentConnector2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9" name="CaixaDeTexto 18"/>
          <p:cNvSpPr txBox="1"/>
          <p:nvPr/>
        </p:nvSpPr>
        <p:spPr>
          <a:xfrm>
            <a:off x="8100392" y="2492896"/>
            <a:ext cx="1265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Calibri" pitchFamily="34" charset="0"/>
              </a:rPr>
              <a:t>RREO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100392" y="3933056"/>
            <a:ext cx="1427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Calibri" pitchFamily="34" charset="0"/>
              </a:rPr>
              <a:t>RGF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100392" y="5229200"/>
            <a:ext cx="1316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Calibri" pitchFamily="34" charset="0"/>
              </a:rPr>
              <a:t>DCASP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5536" y="4509120"/>
            <a:ext cx="6696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LRF (Alterado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LC 131/2009)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: 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“Art. 48.  .....................................................................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hlinkClick r:id="rId2"/>
              </a:rPr>
              <a:t>Parágrafo único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  A transparência será assegurada também mediante: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........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III – adoção de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sistema integrado de administração financeira e controle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que atenda a </a:t>
            </a:r>
            <a:r>
              <a:rPr kumimoji="0" lang="pt-BR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padrão mínimo de qualidade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estabelecido pelo Poder Executivo da União e ao disposto no art. 48-A.”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(NR) 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488" y="2567889"/>
            <a:ext cx="2061601" cy="19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276872"/>
            <a:ext cx="720080" cy="103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573016"/>
            <a:ext cx="720080" cy="103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941168"/>
            <a:ext cx="720080" cy="103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6"/>
          <p:cNvGrpSpPr/>
          <p:nvPr/>
        </p:nvGrpSpPr>
        <p:grpSpPr>
          <a:xfrm>
            <a:off x="395536" y="1340768"/>
            <a:ext cx="8568952" cy="4968552"/>
            <a:chOff x="395536" y="1340768"/>
            <a:chExt cx="8568952" cy="4968552"/>
          </a:xfrm>
        </p:grpSpPr>
        <p:sp>
          <p:nvSpPr>
            <p:cNvPr id="27" name="Retângulo 26"/>
            <p:cNvSpPr/>
            <p:nvPr/>
          </p:nvSpPr>
          <p:spPr>
            <a:xfrm>
              <a:off x="395536" y="1340768"/>
              <a:ext cx="8568952" cy="4968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355976" y="1866310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1. Procedimentos Contábeis Orçamentários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355976" y="2306370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2. Procedimentos Contábeis Patrimoniais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355976" y="2738418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3. Procedimentos Contábeis Específicos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355976" y="3170466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4. Plano de Contas Aplicado ao Setor Público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355976" y="3573016"/>
              <a:ext cx="4320480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5. Demonstrações Contábeis Aplicadas ao Setor Público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355976" y="4283804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6. Perguntas e Respostas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355976" y="4715852"/>
              <a:ext cx="432048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7. Exercício Prático</a:t>
              </a:r>
              <a:endParaRPr lang="pt-BR" dirty="0">
                <a:latin typeface="Calibri" pitchFamily="34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355976" y="5157192"/>
              <a:ext cx="4320480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alibri" pitchFamily="34" charset="0"/>
                </a:rPr>
                <a:t>8. Demonstrativo de Estatísticas de Finanças Públicas</a:t>
              </a:r>
              <a:endParaRPr lang="pt-BR" dirty="0">
                <a:latin typeface="Calibri" pitchFamily="34" charset="0"/>
              </a:endParaRPr>
            </a:p>
          </p:txBody>
        </p: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378977"/>
              <a:ext cx="3384376" cy="4858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CaixaDeTexto 36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693219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80528" y="185266"/>
            <a:ext cx="91440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BR" sz="2000" b="1" i="1" dirty="0" smtClean="0">
                <a:solidFill>
                  <a:schemeClr val="bg1"/>
                </a:solidFill>
                <a:latin typeface="Verdana" pitchFamily="34" charset="0"/>
              </a:rPr>
              <a:t>2. INSTRUÇÕES  DE PROCEDIMENTOS CONTÁBEIS - IPC</a:t>
            </a:r>
            <a:endParaRPr lang="pt-B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836712"/>
            <a:ext cx="8640960" cy="40011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libri" pitchFamily="34" charset="0"/>
              </a:rPr>
              <a:t>Base Legal: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9552" y="1340768"/>
            <a:ext cx="806489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b="1" dirty="0" smtClean="0">
                <a:latin typeface="Calibri" pitchFamily="34" charset="0"/>
              </a:rPr>
              <a:t>LC 101/00 (LRF)</a:t>
            </a:r>
          </a:p>
          <a:p>
            <a:r>
              <a:rPr lang="pt-BR" sz="1800" dirty="0" smtClean="0">
                <a:latin typeface="Calibri" pitchFamily="34" charset="0"/>
              </a:rPr>
              <a:t>Art. 64.</a:t>
            </a:r>
            <a:r>
              <a:rPr lang="pt-BR" sz="1800" b="1" dirty="0" smtClean="0">
                <a:latin typeface="Calibri" pitchFamily="34" charset="0"/>
              </a:rPr>
              <a:t> </a:t>
            </a:r>
            <a:r>
              <a:rPr lang="pt-BR" sz="1800" dirty="0" smtClean="0">
                <a:latin typeface="Calibri" pitchFamily="34" charset="0"/>
              </a:rPr>
              <a:t>A </a:t>
            </a:r>
            <a:r>
              <a:rPr lang="pt-BR" sz="1800" b="1" dirty="0" smtClean="0">
                <a:latin typeface="Calibri" pitchFamily="34" charset="0"/>
              </a:rPr>
              <a:t>União prestará assistência técnica </a:t>
            </a:r>
            <a:r>
              <a:rPr lang="pt-BR" sz="1800" dirty="0" smtClean="0">
                <a:latin typeface="Calibri" pitchFamily="34" charset="0"/>
              </a:rPr>
              <a:t>e cooperação financeira aos Municípios </a:t>
            </a:r>
            <a:r>
              <a:rPr lang="pt-BR" sz="1800" b="1" dirty="0" smtClean="0">
                <a:latin typeface="Calibri" pitchFamily="34" charset="0"/>
              </a:rPr>
              <a:t>para a modernização das respectivas administrações </a:t>
            </a:r>
            <a:r>
              <a:rPr lang="pt-BR" sz="1800" dirty="0" smtClean="0">
                <a:latin typeface="Calibri" pitchFamily="34" charset="0"/>
              </a:rPr>
              <a:t>tributária, </a:t>
            </a:r>
            <a:r>
              <a:rPr lang="pt-BR" sz="1800" b="1" dirty="0" smtClean="0">
                <a:latin typeface="Calibri" pitchFamily="34" charset="0"/>
              </a:rPr>
              <a:t>financeira, patrimonial</a:t>
            </a:r>
            <a:r>
              <a:rPr lang="pt-BR" sz="1800" dirty="0" smtClean="0">
                <a:latin typeface="Calibri" pitchFamily="34" charset="0"/>
              </a:rPr>
              <a:t> e previdenciária, com vistas ao cumprimento das normas desta Lei Complementar.</a:t>
            </a:r>
            <a:endParaRPr lang="pt-BR" sz="18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2852936"/>
            <a:ext cx="8064896" cy="367240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Portaria MF 184/2008</a:t>
            </a:r>
          </a:p>
          <a:p>
            <a:r>
              <a:rPr lang="pt-BR" dirty="0" smtClean="0">
                <a:latin typeface="Calibri" pitchFamily="34" charset="0"/>
              </a:rPr>
              <a:t>Art. 1° Determinar à Secretaria do Tesouro Nacional - STN, órgão central do Sistema de Contabilidade Federal, </a:t>
            </a:r>
            <a:r>
              <a:rPr lang="pt-BR" b="1" dirty="0" smtClean="0">
                <a:latin typeface="Calibri" pitchFamily="34" charset="0"/>
              </a:rPr>
              <a:t>o desenvolvimento das seguintes ações no sentido de promover a convergência às Normas Internacionais de Contabilidad</a:t>
            </a:r>
            <a:r>
              <a:rPr lang="pt-BR" dirty="0" smtClean="0">
                <a:latin typeface="Calibri" pitchFamily="34" charset="0"/>
              </a:rPr>
              <a:t>e publicadas pela </a:t>
            </a:r>
            <a:r>
              <a:rPr lang="pt-BR" dirty="0" err="1" smtClean="0">
                <a:latin typeface="Calibri" pitchFamily="34" charset="0"/>
              </a:rPr>
              <a:t>International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Federation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of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Accountants</a:t>
            </a:r>
            <a:r>
              <a:rPr lang="pt-BR" dirty="0" smtClean="0">
                <a:latin typeface="Calibri" pitchFamily="34" charset="0"/>
              </a:rPr>
              <a:t> - IFAC e às Normas Brasileiras de Contabilidade aplicadas ao Setor Público editadas pelo Conselho Federal de Contabilidade - CFC, respeitados os aspectos formais e conceituais estabelecidos na legislação vigente: </a:t>
            </a:r>
          </a:p>
          <a:p>
            <a:r>
              <a:rPr lang="pt-BR" dirty="0" smtClean="0">
                <a:latin typeface="Calibri" pitchFamily="34" charset="0"/>
              </a:rPr>
              <a:t>....</a:t>
            </a:r>
          </a:p>
          <a:p>
            <a:r>
              <a:rPr lang="pt-BR" dirty="0" smtClean="0">
                <a:latin typeface="Calibri" pitchFamily="34" charset="0"/>
              </a:rPr>
              <a:t>II - </a:t>
            </a:r>
            <a:r>
              <a:rPr lang="pt-BR" b="1" dirty="0" smtClean="0">
                <a:latin typeface="Calibri" pitchFamily="34" charset="0"/>
              </a:rPr>
              <a:t>editar</a:t>
            </a:r>
            <a:r>
              <a:rPr lang="pt-BR" dirty="0" smtClean="0">
                <a:latin typeface="Calibri" pitchFamily="34" charset="0"/>
              </a:rPr>
              <a:t> normativos, manuais</a:t>
            </a:r>
            <a:r>
              <a:rPr lang="pt-BR" b="1" dirty="0" smtClean="0">
                <a:latin typeface="Calibri" pitchFamily="34" charset="0"/>
              </a:rPr>
              <a:t>, instruções de procedimentos contábeis</a:t>
            </a:r>
            <a:r>
              <a:rPr lang="pt-BR" dirty="0" smtClean="0">
                <a:latin typeface="Calibri" pitchFamily="34" charset="0"/>
              </a:rPr>
              <a:t> e Plano de Contas Nacional, objetivando a elaboração e publicação de demonstrações contábeis consolidadas, em consonância com os pronunciamentos da IFAC e com as normas do Conselho Federal de Contabilidade, aplicadas ao setor público; 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291982"/>
            <a:ext cx="8712968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Objetivos das Instruções de Procedimentos contábeis:</a:t>
            </a:r>
          </a:p>
          <a:p>
            <a:endParaRPr lang="pt-BR" dirty="0" smtClean="0">
              <a:latin typeface="Calibri" pitchFamily="34" charset="0"/>
            </a:endParaRPr>
          </a:p>
          <a:p>
            <a:pPr algn="just"/>
            <a:r>
              <a:rPr lang="pt-BR" b="1" dirty="0" smtClean="0">
                <a:latin typeface="Calibri" pitchFamily="34" charset="0"/>
              </a:rPr>
              <a:t>Portaria STN nº 634/2013 </a:t>
            </a:r>
            <a:r>
              <a:rPr lang="pt-BR" b="1" strike="sngStrike" dirty="0" smtClean="0">
                <a:latin typeface="Calibri" pitchFamily="34" charset="0"/>
              </a:rPr>
              <a:t>753/2012</a:t>
            </a:r>
          </a:p>
          <a:p>
            <a:pPr algn="just"/>
            <a:endParaRPr lang="pt-BR" b="1" dirty="0" smtClean="0">
              <a:latin typeface="Calibri" pitchFamily="34" charset="0"/>
            </a:endParaRPr>
          </a:p>
          <a:p>
            <a:pPr algn="just"/>
            <a:r>
              <a:rPr lang="pt-BR" dirty="0" smtClean="0">
                <a:latin typeface="Calibri" pitchFamily="34" charset="0"/>
              </a:rPr>
              <a:t>Art. 4º As Instruções de Procedimentos Contábeis (IPC), previstas no inciso II do </a:t>
            </a:r>
          </a:p>
          <a:p>
            <a:pPr algn="just"/>
            <a:r>
              <a:rPr lang="pt-BR" dirty="0" smtClean="0">
                <a:latin typeface="Calibri" pitchFamily="34" charset="0"/>
              </a:rPr>
              <a:t>art. 1º da Portaria nº 184, de 25 de agosto de 2008, do Ministro de Estado da Fazenda, serão emitidas no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intuito de auxiliar os entes da Federação na aplicação </a:t>
            </a:r>
            <a:r>
              <a:rPr lang="pt-BR" dirty="0" smtClean="0">
                <a:latin typeface="Calibri" pitchFamily="34" charset="0"/>
              </a:rPr>
              <a:t>e interpretação das diretrizes, conceitos e regras contábeis relativas à consolidação das contas públicas sob a mesma base conceitual.</a:t>
            </a: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pPr algn="just"/>
            <a:r>
              <a:rPr lang="pt-BR" b="1" dirty="0" smtClean="0">
                <a:latin typeface="Calibri" pitchFamily="34" charset="0"/>
              </a:rPr>
              <a:t>IPC 00, parágrafo 4:</a:t>
            </a: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pPr algn="just"/>
            <a:r>
              <a:rPr lang="pt-BR" dirty="0" smtClean="0">
                <a:latin typeface="Calibri" pitchFamily="34" charset="0"/>
              </a:rPr>
              <a:t>As Instruções de Procedimentos Contábeis são publicações de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caráter técnico e orientador</a:t>
            </a:r>
            <a:r>
              <a:rPr lang="pt-BR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pt-BR" dirty="0" smtClean="0">
                <a:latin typeface="Calibri" pitchFamily="34" charset="0"/>
              </a:rPr>
              <a:t>que buscam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auxiliar a União, os Estados e os Municípios na implantação dos novos procedimentos contábeis</a:t>
            </a:r>
            <a:r>
              <a:rPr lang="pt-BR" dirty="0" smtClean="0">
                <a:latin typeface="Calibri" pitchFamily="34" charset="0"/>
              </a:rPr>
              <a:t>, contribuindo para a geração de </a:t>
            </a: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informações úteis e fidedignas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para os gestores públicos e para a toda a sociedade brasileira. </a:t>
            </a: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pPr algn="just"/>
            <a:endParaRPr lang="pt-BR" dirty="0" smtClean="0">
              <a:latin typeface="Calibri" pitchFamily="34" charset="0"/>
            </a:endParaRPr>
          </a:p>
          <a:p>
            <a:pPr algn="just"/>
            <a:endParaRPr lang="pt-BR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96336" y="645333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Fonte: STN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693219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8525" y="1411288"/>
            <a:ext cx="7200900" cy="4071937"/>
            <a:chOff x="0" y="0"/>
            <a:chExt cx="567" cy="321"/>
          </a:xfrm>
        </p:grpSpPr>
        <p:pic>
          <p:nvPicPr>
            <p:cNvPr id="19458" name="Picture 2" descr="image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7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9459" name="Picture 3" descr="image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978"/>
            <a:stretch>
              <a:fillRect/>
            </a:stretch>
          </p:blipFill>
          <p:spPr bwMode="auto">
            <a:xfrm>
              <a:off x="0" y="175"/>
              <a:ext cx="56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60" name="AutoShape 4"/>
            <p:cNvSpPr>
              <a:spLocks/>
            </p:cNvSpPr>
            <p:nvPr/>
          </p:nvSpPr>
          <p:spPr bwMode="auto">
            <a:xfrm>
              <a:off x="0" y="289"/>
              <a:ext cx="567" cy="32"/>
            </a:xfrm>
            <a:custGeom>
              <a:avLst/>
              <a:gdLst>
                <a:gd name="T0" fmla="*/ 284 w 21600"/>
                <a:gd name="T1" fmla="*/ 16 h 21600"/>
                <a:gd name="T2" fmla="*/ 284 w 21600"/>
                <a:gd name="T3" fmla="*/ 16 h 21600"/>
                <a:gd name="T4" fmla="*/ 284 w 21600"/>
                <a:gd name="T5" fmla="*/ 16 h 21600"/>
                <a:gd name="T6" fmla="*/ 284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  <p:sp>
        <p:nvSpPr>
          <p:cNvPr id="19461" name="AutoShape 5"/>
          <p:cNvSpPr>
            <a:spLocks/>
          </p:cNvSpPr>
          <p:nvPr/>
        </p:nvSpPr>
        <p:spPr bwMode="auto">
          <a:xfrm>
            <a:off x="1043608" y="1268760"/>
            <a:ext cx="6858000" cy="2862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/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sym typeface="Verdana" pitchFamily="34" charset="0"/>
            </a:endParaRPr>
          </a:p>
          <a:p>
            <a:pPr algn="ctr" defTabSz="914400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A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Instrução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 de Procedimentos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Contábeis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 </a:t>
            </a:r>
            <a:endParaRPr 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sym typeface="Verdana" pitchFamily="34" charset="0"/>
            </a:endParaRPr>
          </a:p>
          <a:p>
            <a:pPr algn="ctr" defTabSz="914400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IPC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00 – Plano de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Verdana" pitchFamily="34" charset="0"/>
              </a:rPr>
              <a:t>Transição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1396687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11396687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16306</TotalTime>
  <Words>4169</Words>
  <Application>Microsoft Office PowerPoint</Application>
  <PresentationFormat>Apresentação na tela (4:3)</PresentationFormat>
  <Paragraphs>996</Paragraphs>
  <Slides>45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Tema do Office</vt:lpstr>
      <vt:lpstr>Personalizar design</vt:lpstr>
      <vt:lpstr>Foto do Photo Editor</vt:lpstr>
      <vt:lpstr>Photo Editor Photo</vt:lpstr>
      <vt:lpstr>Figura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Variações qualitativas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STN</dc:creator>
  <cp:lastModifiedBy>win</cp:lastModifiedBy>
  <cp:revision>1316</cp:revision>
  <dcterms:created xsi:type="dcterms:W3CDTF">2013-04-17T14:13:27Z</dcterms:created>
  <dcterms:modified xsi:type="dcterms:W3CDTF">2014-11-07T12:44:50Z</dcterms:modified>
</cp:coreProperties>
</file>