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handoutMasterIdLst>
    <p:handoutMasterId r:id="rId20"/>
  </p:handoutMasterIdLst>
  <p:sldIdLst>
    <p:sldId id="256" r:id="rId2"/>
    <p:sldId id="273" r:id="rId3"/>
    <p:sldId id="274" r:id="rId4"/>
    <p:sldId id="275" r:id="rId5"/>
    <p:sldId id="276" r:id="rId6"/>
    <p:sldId id="277" r:id="rId7"/>
    <p:sldId id="281" r:id="rId8"/>
    <p:sldId id="282" r:id="rId9"/>
    <p:sldId id="284" r:id="rId10"/>
    <p:sldId id="298" r:id="rId11"/>
    <p:sldId id="291" r:id="rId12"/>
    <p:sldId id="299" r:id="rId13"/>
    <p:sldId id="292" r:id="rId14"/>
    <p:sldId id="293" r:id="rId15"/>
    <p:sldId id="294" r:id="rId16"/>
    <p:sldId id="295" r:id="rId17"/>
    <p:sldId id="300" r:id="rId18"/>
    <p:sldId id="304" r:id="rId19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88330" autoAdjust="0"/>
  </p:normalViewPr>
  <p:slideViewPr>
    <p:cSldViewPr snapToGrid="0">
      <p:cViewPr varScale="1">
        <p:scale>
          <a:sx n="66" d="100"/>
          <a:sy n="66" d="100"/>
        </p:scale>
        <p:origin x="1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6D79703-2FBE-45D9-A4E4-940A9C0E377E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1C30BCA-15CF-4AF3-8C67-9B8A4ECC3C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104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9354"/>
            <a:ext cx="9144001" cy="5730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988"/>
            <a:ext cx="7271657" cy="119017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825625"/>
            <a:ext cx="5607050" cy="435133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r>
              <a:rPr lang="en-US" dirty="0" smtClean="0"/>
              <a:t> / 25</a:t>
            </a:r>
            <a:endParaRPr lang="en-US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585" y="480794"/>
            <a:ext cx="1888365" cy="718560"/>
          </a:xfrm>
          <a:prstGeom prst="rect">
            <a:avLst/>
          </a:prstGeom>
        </p:spPr>
      </p:pic>
      <p:sp>
        <p:nvSpPr>
          <p:cNvPr id="12" name="Arredondar Retângulo em um Canto Único 11"/>
          <p:cNvSpPr/>
          <p:nvPr userDrawn="1"/>
        </p:nvSpPr>
        <p:spPr>
          <a:xfrm>
            <a:off x="-1" y="484188"/>
            <a:ext cx="6915535" cy="698500"/>
          </a:xfrm>
          <a:prstGeom prst="round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5552081" y="6480732"/>
            <a:ext cx="3118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“Um</a:t>
            </a:r>
            <a:r>
              <a:rPr lang="pt-BR" sz="1400" baseline="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 meio personalizado de atender clientes”</a:t>
            </a:r>
            <a:endParaRPr lang="pt-BR" sz="14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9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4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26"/>
            <a:ext cx="9144000" cy="6854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3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30"/>
            <a:ext cx="9144000" cy="6831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301"/>
            <a:ext cx="7886700" cy="7366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4514850" y="1825625"/>
            <a:ext cx="0" cy="435133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 userDrawn="1"/>
        </p:nvSpPr>
        <p:spPr>
          <a:xfrm>
            <a:off x="114300" y="1435100"/>
            <a:ext cx="4324350" cy="4798058"/>
          </a:xfrm>
          <a:prstGeom prst="roundRect">
            <a:avLst>
              <a:gd name="adj" fmla="val 425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 userDrawn="1"/>
        </p:nvSpPr>
        <p:spPr>
          <a:xfrm>
            <a:off x="4591050" y="1435100"/>
            <a:ext cx="4400550" cy="4741863"/>
          </a:xfrm>
          <a:prstGeom prst="roundRect">
            <a:avLst>
              <a:gd name="adj" fmla="val 425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44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30"/>
            <a:ext cx="9144000" cy="6831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0501"/>
            <a:ext cx="7886700" cy="5715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4552950" y="1825625"/>
            <a:ext cx="0" cy="435133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 userDrawn="1"/>
        </p:nvSpPr>
        <p:spPr>
          <a:xfrm>
            <a:off x="4645818" y="1602265"/>
            <a:ext cx="4324350" cy="4798058"/>
          </a:xfrm>
          <a:prstGeom prst="roundRect">
            <a:avLst>
              <a:gd name="adj" fmla="val 425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 userDrawn="1"/>
        </p:nvSpPr>
        <p:spPr>
          <a:xfrm>
            <a:off x="266700" y="1587500"/>
            <a:ext cx="4324350" cy="4798058"/>
          </a:xfrm>
          <a:prstGeom prst="roundRect">
            <a:avLst>
              <a:gd name="adj" fmla="val 4257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21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5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2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0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0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5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Rescisão antecipada do contrato a prazo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0056" y="1698171"/>
            <a:ext cx="6850743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Indenização</a:t>
            </a:r>
            <a:r>
              <a:rPr lang="pt-BR" sz="3200" dirty="0"/>
              <a:t>	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13691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794" y="244988"/>
            <a:ext cx="7271657" cy="1190172"/>
          </a:xfrm>
        </p:spPr>
        <p:txBody>
          <a:bodyPr/>
          <a:lstStyle/>
          <a:p>
            <a:r>
              <a:rPr lang="pt-BR" dirty="0"/>
              <a:t>Anotações na carteira 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1028" y="1698171"/>
            <a:ext cx="6879771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Prazo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17160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44988"/>
            <a:ext cx="7900307" cy="1190172"/>
          </a:xfrm>
        </p:spPr>
        <p:txBody>
          <a:bodyPr>
            <a:normAutofit/>
          </a:bodyPr>
          <a:lstStyle/>
          <a:p>
            <a:r>
              <a:rPr lang="pt-BR" sz="2400" dirty="0"/>
              <a:t>Jornada de 12 horas de trabalho x 36 horas de descanso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32000" y="1698171"/>
            <a:ext cx="6908800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Aplicabilidade</a:t>
            </a:r>
            <a:endParaRPr lang="pt-BR" sz="3200" dirty="0"/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Descontos </a:t>
            </a:r>
            <a:r>
              <a:rPr lang="pt-BR" sz="3200" dirty="0"/>
              <a:t>vedados</a:t>
            </a:r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Alimentação</a:t>
            </a:r>
            <a:r>
              <a:rPr lang="pt-BR" sz="3200" dirty="0"/>
              <a:t>, vestuário, higiene ou moradia</a:t>
            </a:r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Incorporação </a:t>
            </a:r>
            <a:r>
              <a:rPr lang="pt-BR" sz="3200" dirty="0"/>
              <a:t>ao salário</a:t>
            </a:r>
          </a:p>
        </p:txBody>
      </p:sp>
    </p:spTree>
    <p:extLst>
      <p:ext uri="{BB962C8B-B14F-4D97-AF65-F5344CB8AC3E}">
        <p14:creationId xmlns:p14="http://schemas.microsoft.com/office/powerpoint/2010/main" val="12389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Fornecimento de moradia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1028" y="1698171"/>
            <a:ext cx="6879771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Desconto </a:t>
            </a:r>
            <a:endParaRPr lang="pt-BR" sz="3200" dirty="0"/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Local </a:t>
            </a:r>
            <a:r>
              <a:rPr lang="pt-BR" sz="3200" dirty="0"/>
              <a:t>diverso </a:t>
            </a:r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Cuidados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15284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Vale transporte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4570" y="1698171"/>
            <a:ext cx="6836229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Possibilidade </a:t>
            </a:r>
            <a:r>
              <a:rPr lang="pt-BR" sz="3200" dirty="0"/>
              <a:t>em dinheiro </a:t>
            </a:r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Aviso </a:t>
            </a:r>
            <a:r>
              <a:rPr lang="pt-BR" sz="3200" dirty="0"/>
              <a:t>prévio especial </a:t>
            </a:r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Seguro </a:t>
            </a:r>
            <a:r>
              <a:rPr lang="pt-BR" sz="3200" dirty="0"/>
              <a:t>desemprego </a:t>
            </a:r>
          </a:p>
          <a:p>
            <a:pPr marL="0" indent="0">
              <a:buNone/>
            </a:pPr>
            <a:r>
              <a:rPr lang="pt-BR" sz="3200" dirty="0"/>
              <a:t>- CAT </a:t>
            </a:r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Doméstico </a:t>
            </a:r>
            <a:endParaRPr lang="pt-BR" sz="3200" dirty="0"/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Novos </a:t>
            </a:r>
            <a:r>
              <a:rPr lang="pt-BR" sz="3200" dirty="0"/>
              <a:t>benefícios previdenciários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14305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Simples doméstico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46514" y="1698171"/>
            <a:ext cx="6894286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Regulamentação </a:t>
            </a:r>
            <a:r>
              <a:rPr lang="pt-BR" sz="3200" dirty="0"/>
              <a:t>120 dias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20659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Novas contribuições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0056" y="1698171"/>
            <a:ext cx="6850743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- 8% de contribuição patronal previdenciária, 0,8% (SAT) e 3,2% (FGTS)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14333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244988"/>
            <a:ext cx="7228114" cy="1190172"/>
          </a:xfrm>
        </p:spPr>
        <p:txBody>
          <a:bodyPr>
            <a:normAutofit/>
          </a:bodyPr>
          <a:lstStyle/>
          <a:p>
            <a:r>
              <a:rPr lang="pt-BR" sz="2400" dirty="0"/>
              <a:t>Programa de Recuperação Previdenciária dos Empregadores Domésticos (</a:t>
            </a:r>
            <a:r>
              <a:rPr lang="pt-BR" sz="2400" dirty="0" err="1"/>
              <a:t>Redom</a:t>
            </a:r>
            <a:r>
              <a:rPr lang="pt-BR" sz="2400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5542" y="1698171"/>
            <a:ext cx="6865257" cy="4870677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Prazos / Vigência</a:t>
            </a:r>
          </a:p>
          <a:p>
            <a:r>
              <a:rPr lang="pt-BR" sz="3200" dirty="0" smtClean="0"/>
              <a:t>Valor das parcelas</a:t>
            </a:r>
          </a:p>
          <a:p>
            <a:endParaRPr lang="pt-BR" sz="3200" dirty="0" smtClean="0"/>
          </a:p>
          <a:p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36758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624114"/>
            <a:ext cx="7772400" cy="539931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pt-B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pt-B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PALESTRA</a:t>
            </a:r>
            <a:br>
              <a:rPr lang="pt-B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t-B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REGULAMENTAÇÃO </a:t>
            </a:r>
            <a:r>
              <a:rPr lang="pt-B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DOS DIREITOS TRABALHISTAS </a:t>
            </a:r>
            <a:r>
              <a:rPr lang="pt-B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pt-B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t-B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</a:t>
            </a:r>
            <a:r>
              <a:rPr lang="pt-B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OS </a:t>
            </a:r>
            <a:r>
              <a:rPr lang="pt-B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pt-B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t-B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TRABALHADORES </a:t>
            </a:r>
            <a:r>
              <a:rPr lang="pt-B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DOMÉSTICOS (LC 150/2015) </a:t>
            </a:r>
            <a:r>
              <a:rPr lang="pt-B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pt-B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t-B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NOVAS </a:t>
            </a:r>
            <a:r>
              <a:rPr lang="pt-BR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REGRAS</a:t>
            </a:r>
          </a:p>
        </p:txBody>
      </p:sp>
    </p:spTree>
    <p:extLst>
      <p:ext uri="{BB962C8B-B14F-4D97-AF65-F5344CB8AC3E}">
        <p14:creationId xmlns:p14="http://schemas.microsoft.com/office/powerpoint/2010/main" val="38688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102" y="595086"/>
            <a:ext cx="5221843" cy="56078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LUCIANO VIEIRA CARVALHO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54547" y="1857837"/>
            <a:ext cx="8796270" cy="400594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sz="1600" dirty="0" smtClean="0"/>
              <a:t>Consultor</a:t>
            </a:r>
            <a:r>
              <a:rPr lang="pt-BR" sz="1600" dirty="0"/>
              <a:t>, redator, palestrante, nas áreas Trabalhista e Previdenciária, em renomadas empresas no ramo de consultoria.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600" dirty="0" smtClean="0"/>
              <a:t>Bacharel </a:t>
            </a:r>
            <a:r>
              <a:rPr lang="pt-BR" sz="1600" dirty="0"/>
              <a:t>em Administração de Empresas pela Universidade Estadual de Londrina-UEL Bacharel em Direito pela Faculdade Integrada do Brasil - UNIBRASIL </a:t>
            </a:r>
            <a:r>
              <a:rPr lang="pt-BR" sz="1600" dirty="0" err="1"/>
              <a:t>Ex</a:t>
            </a:r>
            <a:r>
              <a:rPr lang="pt-BR" sz="1600" dirty="0"/>
              <a:t> Palestrante do Grupo IOB Thomson (PR,SC,RS), SESCAP/PR, SENAC, Associação Comercial do Paraná – ACP, </a:t>
            </a:r>
            <a:r>
              <a:rPr lang="pt-BR" sz="1600" dirty="0" err="1"/>
              <a:t>Facsul</a:t>
            </a:r>
            <a:r>
              <a:rPr lang="pt-BR" sz="1600" dirty="0"/>
              <a:t> - Faculdade Campina Grande do Sul e Quatro Barras.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600" dirty="0" smtClean="0"/>
              <a:t>Autor </a:t>
            </a:r>
            <a:r>
              <a:rPr lang="pt-BR" sz="1600" dirty="0"/>
              <a:t>de vários cursos “in </a:t>
            </a:r>
            <a:r>
              <a:rPr lang="pt-BR" sz="1600" dirty="0" err="1"/>
              <a:t>companhy</a:t>
            </a:r>
            <a:r>
              <a:rPr lang="pt-BR" sz="1600" dirty="0"/>
              <a:t>” junto as seguintes empresas: Cabral Motor do Brasil (concessionária Honda-Curitiba-2009 a 2012), Sindicato dos Contabilistas de Guarapuava - </a:t>
            </a:r>
            <a:r>
              <a:rPr lang="pt-BR" sz="1600" dirty="0" err="1"/>
              <a:t>Sincopuava</a:t>
            </a:r>
            <a:r>
              <a:rPr lang="pt-BR" sz="1600" dirty="0"/>
              <a:t>, Escritório Contábil </a:t>
            </a:r>
            <a:r>
              <a:rPr lang="pt-BR" sz="1600" dirty="0" err="1"/>
              <a:t>Orgaplan</a:t>
            </a:r>
            <a:r>
              <a:rPr lang="pt-BR" sz="1600" dirty="0"/>
              <a:t>, IAPEC, Labor Trabalho Temporário, </a:t>
            </a:r>
            <a:r>
              <a:rPr lang="pt-BR" sz="1600" dirty="0" err="1"/>
              <a:t>Multieventos</a:t>
            </a:r>
            <a:r>
              <a:rPr lang="pt-BR" sz="1600" dirty="0"/>
              <a:t> Cursos Empresariais, IBECC, Associação Comercial e Industrial de Campina Grande e Quatro Barras, IEB,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600" dirty="0" smtClean="0"/>
              <a:t>Atuou </a:t>
            </a:r>
            <a:r>
              <a:rPr lang="pt-BR" sz="1600" dirty="0"/>
              <a:t>junto ao Ministério Público do Trabalho -MPT/PRT 9º Região, </a:t>
            </a:r>
            <a:r>
              <a:rPr lang="pt-BR" sz="1600" dirty="0" err="1"/>
              <a:t>Gab</a:t>
            </a:r>
            <a:r>
              <a:rPr lang="pt-BR" sz="1600" dirty="0"/>
              <a:t>. Procuradora Margaret Matos de Carvalho-2009/2011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600" dirty="0" smtClean="0"/>
              <a:t>Atuou </a:t>
            </a:r>
            <a:r>
              <a:rPr lang="pt-BR" sz="1600" dirty="0"/>
              <a:t>junto ao Tribunal Regional do Trabalho-9º Região, </a:t>
            </a:r>
            <a:r>
              <a:rPr lang="pt-BR" sz="1600" dirty="0" err="1"/>
              <a:t>Gab</a:t>
            </a:r>
            <a:r>
              <a:rPr lang="pt-BR" sz="1600" dirty="0"/>
              <a:t>. Des. </a:t>
            </a:r>
            <a:r>
              <a:rPr lang="pt-BR" sz="1600" dirty="0" err="1"/>
              <a:t>Luis</a:t>
            </a:r>
            <a:r>
              <a:rPr lang="pt-BR" sz="1600" dirty="0"/>
              <a:t> Eduardo </a:t>
            </a:r>
            <a:r>
              <a:rPr lang="pt-BR" sz="1600" dirty="0" err="1"/>
              <a:t>Ghunter</a:t>
            </a:r>
            <a:r>
              <a:rPr lang="pt-BR" sz="1600" dirty="0"/>
              <a:t> - 2007/2009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1600" dirty="0" smtClean="0"/>
              <a:t>Atuou </a:t>
            </a:r>
            <a:r>
              <a:rPr lang="pt-BR" sz="1600" dirty="0"/>
              <a:t>junto ao Tribunal junto ao tribunal de justiça do estado do Paraná, no setor de recursos aos tribunais superiores - 2007</a:t>
            </a:r>
          </a:p>
        </p:txBody>
      </p:sp>
    </p:spTree>
    <p:extLst>
      <p:ext uri="{BB962C8B-B14F-4D97-AF65-F5344CB8AC3E}">
        <p14:creationId xmlns:p14="http://schemas.microsoft.com/office/powerpoint/2010/main" val="18976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1029" y="1698171"/>
            <a:ext cx="6454320" cy="487067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pt-BR" sz="3200" dirty="0" smtClean="0"/>
              <a:t>Regulamentação</a:t>
            </a:r>
            <a:r>
              <a:rPr lang="pt-BR" sz="3200" dirty="0"/>
              <a:t>, prazos da Lei Complementar n° 150/2015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265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683" y="244988"/>
            <a:ext cx="7271657" cy="1190172"/>
          </a:xfrm>
        </p:spPr>
        <p:txBody>
          <a:bodyPr/>
          <a:lstStyle/>
          <a:p>
            <a:r>
              <a:rPr lang="pt-BR" dirty="0"/>
              <a:t>Inclusão do doméstico ao FGTS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2970" y="1698171"/>
            <a:ext cx="6512379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Regulamento</a:t>
            </a:r>
            <a:endParaRPr lang="pt-BR" sz="3200" dirty="0"/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Depósito </a:t>
            </a:r>
            <a:r>
              <a:rPr lang="pt-BR" sz="3200" dirty="0"/>
              <a:t>de 3,2% de fundo </a:t>
            </a:r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Indenização </a:t>
            </a:r>
            <a:r>
              <a:rPr lang="pt-BR" sz="3200" dirty="0"/>
              <a:t>compensatória </a:t>
            </a:r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Hipóteses </a:t>
            </a:r>
            <a:r>
              <a:rPr lang="pt-BR" sz="3200" dirty="0"/>
              <a:t>de movimentação pelo </a:t>
            </a:r>
            <a:r>
              <a:rPr lang="pt-BR" sz="3200" dirty="0" smtClean="0"/>
              <a:t>     empregador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904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Aplicabilidade subsidiária a CLT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46514" y="1698171"/>
            <a:ext cx="6468835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/>
              <a:t>- </a:t>
            </a:r>
            <a:r>
              <a:rPr lang="pt-BR" sz="3200" dirty="0" smtClean="0"/>
              <a:t>Conceito </a:t>
            </a:r>
            <a:r>
              <a:rPr lang="pt-BR" sz="3200" dirty="0"/>
              <a:t>do empregado doméstico </a:t>
            </a:r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Idade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21982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Jornada 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9086" y="1698171"/>
            <a:ext cx="6821714" cy="4870677"/>
          </a:xfrm>
        </p:spPr>
        <p:txBody>
          <a:bodyPr>
            <a:normAutofit/>
          </a:bodyPr>
          <a:lstStyle/>
          <a:p>
            <a:endParaRPr lang="pt-BR" sz="3200" dirty="0"/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Horas </a:t>
            </a:r>
            <a:r>
              <a:rPr lang="pt-BR" sz="3200" dirty="0"/>
              <a:t>extras </a:t>
            </a:r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Trabalho </a:t>
            </a:r>
            <a:r>
              <a:rPr lang="pt-BR" sz="3200" dirty="0"/>
              <a:t>em regime de tempo parcial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15027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44988"/>
            <a:ext cx="7271658" cy="1190172"/>
          </a:xfrm>
        </p:spPr>
        <p:txBody>
          <a:bodyPr>
            <a:normAutofit/>
          </a:bodyPr>
          <a:lstStyle/>
          <a:p>
            <a:r>
              <a:rPr lang="pt-BR" sz="2800" dirty="0"/>
              <a:t>Empregado que mora no local de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5542" y="1698171"/>
            <a:ext cx="6865257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/>
              <a:t>- Tratamento </a:t>
            </a:r>
            <a:r>
              <a:rPr lang="pt-BR" sz="3200" dirty="0"/>
              <a:t>diferenciado	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2505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Contrato determinado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75542" y="1698171"/>
            <a:ext cx="6865257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Experiência </a:t>
            </a:r>
            <a:endParaRPr lang="pt-BR" sz="3200" dirty="0"/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Prazos </a:t>
            </a:r>
            <a:endParaRPr lang="pt-BR" sz="3200" dirty="0"/>
          </a:p>
          <a:p>
            <a:pPr marL="0" indent="0">
              <a:buNone/>
            </a:pPr>
            <a:r>
              <a:rPr lang="pt-BR" sz="3200" dirty="0"/>
              <a:t>- </a:t>
            </a:r>
            <a:r>
              <a:rPr lang="pt-BR" sz="3200" dirty="0" smtClean="0"/>
              <a:t>Prorrogação</a:t>
            </a:r>
            <a:r>
              <a:rPr lang="pt-BR" sz="3200" dirty="0"/>
              <a:t>	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3844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388</Words>
  <Application>Microsoft Office PowerPoint</Application>
  <PresentationFormat>Apresentação na tela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Wingdings</vt:lpstr>
      <vt:lpstr>Tema do Office</vt:lpstr>
      <vt:lpstr>Apresentação do PowerPoint</vt:lpstr>
      <vt:lpstr> PALESTRA REGULAMENTAÇÃO DOS DIREITOS TRABALHISTAS  PARA OS  TRABALHADORES DOMÉSTICOS (LC 150/2015)  NOVAS REGRAS</vt:lpstr>
      <vt:lpstr>LUCIANO VIEIRA CARVALHO</vt:lpstr>
      <vt:lpstr>Introdução</vt:lpstr>
      <vt:lpstr>Inclusão do doméstico ao FGTS</vt:lpstr>
      <vt:lpstr>Aplicabilidade subsidiária a CLT</vt:lpstr>
      <vt:lpstr>Jornada de trabalho</vt:lpstr>
      <vt:lpstr>Empregado que mora no local de trabalho</vt:lpstr>
      <vt:lpstr>Contrato determinado</vt:lpstr>
      <vt:lpstr>Rescisão antecipada do contrato a prazo</vt:lpstr>
      <vt:lpstr>Anotações na carteira de trabalho</vt:lpstr>
      <vt:lpstr>Jornada de 12 horas de trabalho x 36 horas de descanso</vt:lpstr>
      <vt:lpstr>Fornecimento de moradia</vt:lpstr>
      <vt:lpstr>Vale transporte</vt:lpstr>
      <vt:lpstr>Simples doméstico</vt:lpstr>
      <vt:lpstr>Novas contribuições</vt:lpstr>
      <vt:lpstr>Programa de Recuperação Previdenciária dos Empregadores Domésticos (Redom)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Tributanet</dc:creator>
  <cp:lastModifiedBy>TI</cp:lastModifiedBy>
  <cp:revision>80</cp:revision>
  <cp:lastPrinted>2015-02-18T16:10:45Z</cp:lastPrinted>
  <dcterms:created xsi:type="dcterms:W3CDTF">2015-02-04T17:57:24Z</dcterms:created>
  <dcterms:modified xsi:type="dcterms:W3CDTF">2015-08-17T11:44:52Z</dcterms:modified>
</cp:coreProperties>
</file>