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2" r:id="rId6"/>
    <p:sldId id="269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91A8-48EA-4357-8BB8-BFADB633B7EF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13DC7-1614-4DB8-9D6C-B4C6D5668E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8536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EA8F8-48AF-40D7-8046-BC796B58BA6C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A84DA-F7BC-409D-A083-3C0E13D38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duardo@aptar.com.br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500042"/>
            <a:ext cx="8360216" cy="52149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1600" y="1052737"/>
            <a:ext cx="735642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i="1" dirty="0" smtClean="0">
                <a:solidFill>
                  <a:srgbClr val="0C2D8F"/>
                </a:solidFill>
                <a:cs typeface="Arial" pitchFamily="34" charset="0"/>
              </a:rPr>
              <a:t>PERÍCIAS </a:t>
            </a:r>
          </a:p>
          <a:p>
            <a:pPr algn="ctr"/>
            <a:endParaRPr lang="pt-BR" sz="5400" b="1" i="1" dirty="0" smtClean="0">
              <a:solidFill>
                <a:srgbClr val="0C2D8F"/>
              </a:solidFill>
              <a:cs typeface="Arial" pitchFamily="34" charset="0"/>
            </a:endParaRPr>
          </a:p>
          <a:p>
            <a:pPr algn="ctr"/>
            <a:r>
              <a:rPr lang="pt-BR" sz="5400" b="1" i="1" dirty="0" smtClean="0">
                <a:solidFill>
                  <a:srgbClr val="0C2D8F"/>
                </a:solidFill>
                <a:cs typeface="Arial" pitchFamily="34" charset="0"/>
              </a:rPr>
              <a:t>EM</a:t>
            </a:r>
          </a:p>
          <a:p>
            <a:pPr algn="ctr"/>
            <a:endParaRPr lang="pt-BR" sz="2800" b="1" i="1" dirty="0" smtClean="0">
              <a:solidFill>
                <a:srgbClr val="0C2D8F"/>
              </a:solidFill>
              <a:cs typeface="Arial" pitchFamily="34" charset="0"/>
            </a:endParaRPr>
          </a:p>
          <a:p>
            <a:pPr algn="ctr"/>
            <a:endParaRPr lang="pt-BR" sz="2400" b="1" i="1" dirty="0" smtClean="0">
              <a:solidFill>
                <a:srgbClr val="0C2D8F"/>
              </a:solidFill>
              <a:cs typeface="Arial" pitchFamily="34" charset="0"/>
            </a:endParaRPr>
          </a:p>
          <a:p>
            <a:pPr algn="ctr"/>
            <a:r>
              <a:rPr lang="pt-BR" sz="5400" b="1" i="1" dirty="0" smtClean="0">
                <a:solidFill>
                  <a:srgbClr val="0C2D8F"/>
                </a:solidFill>
                <a:cs typeface="Arial" pitchFamily="34" charset="0"/>
              </a:rPr>
              <a:t>RECUPERAÇÃO JUDICIAL</a:t>
            </a:r>
            <a:endParaRPr lang="pt-BR" sz="5400" i="1" dirty="0">
              <a:solidFill>
                <a:srgbClr val="0C2D8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1628800"/>
            <a:ext cx="8360216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cs typeface="Times New Roman" pitchFamily="18" charset="0"/>
              </a:rPr>
              <a:t>Perícias em Falências e Recuperação Judicial</a:t>
            </a: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 </a:t>
            </a:r>
            <a:endParaRPr lang="pt-BR" i="1" dirty="0">
              <a:solidFill>
                <a:srgbClr val="0C2D8F"/>
              </a:solidFill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8313" y="332656"/>
            <a:ext cx="8243887" cy="1224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71800" y="184482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tx2"/>
                </a:solidFill>
              </a:rPr>
              <a:t>OBRIGADO !</a:t>
            </a:r>
          </a:p>
        </p:txBody>
      </p:sp>
      <p:sp>
        <p:nvSpPr>
          <p:cNvPr id="9" name="Retângulo 8"/>
          <p:cNvSpPr/>
          <p:nvPr/>
        </p:nvSpPr>
        <p:spPr>
          <a:xfrm>
            <a:off x="611560" y="3434222"/>
            <a:ext cx="3240360" cy="2011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 smtClean="0"/>
          </a:p>
          <a:p>
            <a:pPr algn="ctr"/>
            <a:endParaRPr lang="pt-BR" dirty="0" smtClean="0">
              <a:hlinkClick r:id="rId2"/>
            </a:endParaRPr>
          </a:p>
          <a:p>
            <a:pPr algn="ctr"/>
            <a:r>
              <a:rPr lang="pt-BR" dirty="0" smtClean="0">
                <a:hlinkClick r:id="rId2"/>
              </a:rPr>
              <a:t>contato@aptar.com.br</a:t>
            </a:r>
            <a:endParaRPr lang="pt-BR" dirty="0" smtClean="0"/>
          </a:p>
          <a:p>
            <a:pPr algn="ctr"/>
            <a:endParaRPr lang="pt-BR" dirty="0" smtClean="0"/>
          </a:p>
          <a:p>
            <a:r>
              <a:rPr lang="pt-BR" sz="1600" dirty="0" smtClean="0">
                <a:solidFill>
                  <a:schemeClr val="accent5">
                    <a:lumMod val="50000"/>
                  </a:schemeClr>
                </a:solidFill>
              </a:rPr>
              <a:t>Rua Vergueiro, nº 2087, conj. 101, Vila Mariana - São Paulo - SP</a:t>
            </a:r>
          </a:p>
          <a:p>
            <a:r>
              <a:rPr lang="pt-BR" sz="1600" dirty="0" smtClean="0">
                <a:solidFill>
                  <a:schemeClr val="accent5">
                    <a:lumMod val="50000"/>
                  </a:schemeClr>
                </a:solidFill>
              </a:rPr>
              <a:t>Telefone +55 11 – 5087-8813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Imagem 1" descr="Descrição: assinatura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212976"/>
            <a:ext cx="4608512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12" descr="logo-positivo-HOR-assessori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212976"/>
            <a:ext cx="1794495" cy="75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500042"/>
            <a:ext cx="8360216" cy="12007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Lei </a:t>
            </a:r>
            <a:r>
              <a:rPr lang="pt-BR" b="1" i="1" dirty="0">
                <a:solidFill>
                  <a:srgbClr val="0C2D8F"/>
                </a:solidFill>
                <a:latin typeface="+mn-lt"/>
                <a:cs typeface="Times New Roman" pitchFamily="18" charset="0"/>
              </a:rPr>
              <a:t>de </a:t>
            </a: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Falências e Recuperação Judicial </a:t>
            </a: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 </a:t>
            </a:r>
            <a:endParaRPr lang="pt-BR" i="1" dirty="0">
              <a:solidFill>
                <a:srgbClr val="0C2D8F"/>
              </a:solidFill>
              <a:latin typeface="+mn-lt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/>
        </p:nvSpPr>
        <p:spPr bwMode="auto">
          <a:xfrm>
            <a:off x="468313" y="1268760"/>
            <a:ext cx="815657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2000" b="1" dirty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2000" dirty="0">
                <a:solidFill>
                  <a:srgbClr val="002060"/>
                </a:solidFill>
                <a:latin typeface="Calibri" pitchFamily="34" charset="0"/>
              </a:rPr>
              <a:t>	</a:t>
            </a:r>
            <a:endParaRPr lang="pt-BR" sz="2000" b="1" dirty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2000" dirty="0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pt-BR" sz="2000" b="1" dirty="0">
                <a:solidFill>
                  <a:srgbClr val="002060"/>
                </a:solidFill>
                <a:latin typeface="Calibri" pitchFamily="34" charset="0"/>
              </a:rPr>
              <a:t>Decreto-lei 7.661/1945</a:t>
            </a:r>
            <a:r>
              <a:rPr lang="pt-BR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pt-BR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20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pt-BR" sz="2000" dirty="0">
                <a:solidFill>
                  <a:srgbClr val="002060"/>
                </a:solidFill>
                <a:latin typeface="Calibri" pitchFamily="34" charset="0"/>
              </a:rPr>
              <a:t>antiga Lei de Falências e </a:t>
            </a:r>
            <a:r>
              <a:rPr lang="pt-BR" sz="2000" u="sng" dirty="0">
                <a:solidFill>
                  <a:srgbClr val="002060"/>
                </a:solidFill>
                <a:latin typeface="Calibri" pitchFamily="34" charset="0"/>
              </a:rPr>
              <a:t>Concordatas</a:t>
            </a:r>
            <a:r>
              <a:rPr lang="pt-BR" sz="2000" u="sng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1057275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2000" dirty="0" smtClean="0">
                <a:solidFill>
                  <a:srgbClr val="002060"/>
                </a:solidFill>
                <a:latin typeface="Calibri" pitchFamily="34" charset="0"/>
              </a:rPr>
              <a:t>Substituído pela</a:t>
            </a:r>
          </a:p>
          <a:p>
            <a:pPr marL="1447800" lvl="2" indent="1057275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11113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b="1" dirty="0" smtClean="0">
                <a:solidFill>
                  <a:srgbClr val="002060"/>
                </a:solidFill>
                <a:latin typeface="Calibri" pitchFamily="34" charset="0"/>
              </a:rPr>
              <a:t>Lei nº 11.101/2005</a:t>
            </a: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2000" dirty="0" smtClean="0">
                <a:solidFill>
                  <a:srgbClr val="002060"/>
                </a:solidFill>
                <a:latin typeface="Calibri" pitchFamily="34" charset="0"/>
              </a:rPr>
              <a:t>(Lei de Falências e </a:t>
            </a:r>
            <a:r>
              <a:rPr lang="pt-BR" sz="2000" u="sng" dirty="0" smtClean="0">
                <a:solidFill>
                  <a:srgbClr val="002060"/>
                </a:solidFill>
                <a:latin typeface="Calibri" pitchFamily="34" charset="0"/>
              </a:rPr>
              <a:t>Recuperação Judicial)</a:t>
            </a:r>
            <a:endParaRPr lang="pt-BR" sz="20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500042"/>
            <a:ext cx="8360216" cy="52149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Lei </a:t>
            </a:r>
            <a:r>
              <a:rPr lang="pt-BR" b="1" i="1" dirty="0">
                <a:solidFill>
                  <a:srgbClr val="0C2D8F"/>
                </a:solidFill>
                <a:latin typeface="+mn-lt"/>
                <a:cs typeface="Times New Roman" pitchFamily="18" charset="0"/>
              </a:rPr>
              <a:t>de </a:t>
            </a: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Falências e Recuperação </a:t>
            </a:r>
            <a:r>
              <a:rPr lang="pt-BR" b="1" i="1" dirty="0">
                <a:solidFill>
                  <a:srgbClr val="0C2D8F"/>
                </a:solidFill>
                <a:latin typeface="+mn-lt"/>
                <a:cs typeface="Times New Roman" pitchFamily="18" charset="0"/>
              </a:rPr>
              <a:t>Judicial </a:t>
            </a:r>
            <a:endParaRPr lang="pt-BR" i="1" dirty="0">
              <a:solidFill>
                <a:srgbClr val="0C2D8F"/>
              </a:solidFill>
              <a:latin typeface="+mn-lt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/>
        </p:nvSpPr>
        <p:spPr bwMode="auto">
          <a:xfrm>
            <a:off x="395288" y="1340768"/>
            <a:ext cx="82804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1700" lvl="2" indent="-177800" algn="just" eaLnBrk="0" hangingPunct="0">
              <a:lnSpc>
                <a:spcPct val="150000"/>
              </a:lnSpc>
              <a:spcBef>
                <a:spcPct val="20000"/>
              </a:spcBef>
            </a:pPr>
            <a:r>
              <a:rPr lang="pt-BR" sz="2000" b="1" dirty="0">
                <a:solidFill>
                  <a:srgbClr val="002060"/>
                </a:solidFill>
                <a:latin typeface="Calibri" pitchFamily="34" charset="0"/>
              </a:rPr>
              <a:t>Objetivos da </a:t>
            </a: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Recuperação Judicial</a:t>
            </a:r>
            <a:endParaRPr lang="pt-BR" sz="2000" b="1" dirty="0">
              <a:solidFill>
                <a:srgbClr val="002060"/>
              </a:solidFill>
              <a:latin typeface="Calibri" pitchFamily="34" charset="0"/>
            </a:endParaRPr>
          </a:p>
          <a:p>
            <a:pPr marL="901700" lvl="2" indent="-177800" algn="just" eaLnBrk="0" hangingPunct="0">
              <a:spcBef>
                <a:spcPct val="20000"/>
              </a:spcBef>
            </a:pPr>
            <a:r>
              <a:rPr lang="pt-BR" sz="1600" dirty="0">
                <a:solidFill>
                  <a:srgbClr val="002060"/>
                </a:solidFill>
                <a:latin typeface="Calibri" pitchFamily="34" charset="0"/>
              </a:rPr>
              <a:t>Art. 47. A recuperação judicial tem por objetivo </a:t>
            </a:r>
            <a:r>
              <a:rPr lang="pt-BR" sz="1600" u="sng" dirty="0">
                <a:solidFill>
                  <a:srgbClr val="002060"/>
                </a:solidFill>
                <a:latin typeface="Calibri" pitchFamily="34" charset="0"/>
              </a:rPr>
              <a:t>viabilizar a superação da situação de crise econômico-financeira do devedor</a:t>
            </a:r>
            <a:r>
              <a:rPr lang="pt-BR" sz="1600" dirty="0">
                <a:solidFill>
                  <a:srgbClr val="002060"/>
                </a:solidFill>
                <a:latin typeface="Calibri" pitchFamily="34" charset="0"/>
              </a:rPr>
              <a:t>, a fim de </a:t>
            </a:r>
            <a:r>
              <a:rPr lang="pt-BR" sz="1600" u="sng" dirty="0">
                <a:solidFill>
                  <a:srgbClr val="002060"/>
                </a:solidFill>
                <a:latin typeface="Calibri" pitchFamily="34" charset="0"/>
              </a:rPr>
              <a:t>permitir a manutenção da fonte produtora, do emprego</a:t>
            </a:r>
            <a:r>
              <a:rPr lang="pt-BR" sz="1600" dirty="0">
                <a:solidFill>
                  <a:srgbClr val="002060"/>
                </a:solidFill>
                <a:latin typeface="Calibri" pitchFamily="34" charset="0"/>
              </a:rPr>
              <a:t> dos trabalhadores e dos interesses dos credores, </a:t>
            </a:r>
            <a:r>
              <a:rPr lang="pt-BR" sz="1600" u="sng" dirty="0">
                <a:solidFill>
                  <a:srgbClr val="002060"/>
                </a:solidFill>
                <a:latin typeface="Calibri" pitchFamily="34" charset="0"/>
              </a:rPr>
              <a:t>promovendo, assim, a preservação da empresa, sua função social</a:t>
            </a:r>
            <a:r>
              <a:rPr lang="pt-BR" sz="1600" dirty="0">
                <a:solidFill>
                  <a:srgbClr val="002060"/>
                </a:solidFill>
                <a:latin typeface="Calibri" pitchFamily="34" charset="0"/>
              </a:rPr>
              <a:t> e o </a:t>
            </a:r>
            <a:r>
              <a:rPr lang="pt-BR" sz="1600" u="sng" dirty="0">
                <a:solidFill>
                  <a:srgbClr val="002060"/>
                </a:solidFill>
                <a:latin typeface="Calibri" pitchFamily="34" charset="0"/>
              </a:rPr>
              <a:t>estímulo à atividade econômica</a:t>
            </a:r>
            <a:r>
              <a:rPr lang="pt-BR" sz="1600" dirty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pt-BR" sz="1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Fluxograma: Processo 6"/>
          <p:cNvSpPr/>
          <p:nvPr/>
        </p:nvSpPr>
        <p:spPr>
          <a:xfrm>
            <a:off x="4355479" y="3068960"/>
            <a:ext cx="1081088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Clientes</a:t>
            </a:r>
          </a:p>
        </p:txBody>
      </p:sp>
      <p:sp>
        <p:nvSpPr>
          <p:cNvPr id="8" name="Fluxograma: Processo 7"/>
          <p:cNvSpPr/>
          <p:nvPr/>
        </p:nvSpPr>
        <p:spPr>
          <a:xfrm>
            <a:off x="1763092" y="4183385"/>
            <a:ext cx="1512887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Fornecedores</a:t>
            </a:r>
          </a:p>
        </p:txBody>
      </p:sp>
      <p:cxnSp>
        <p:nvCxnSpPr>
          <p:cNvPr id="9" name="Conector de seta reta 8"/>
          <p:cNvCxnSpPr>
            <a:stCxn id="8" idx="3"/>
          </p:cNvCxnSpPr>
          <p:nvPr/>
        </p:nvCxnSpPr>
        <p:spPr>
          <a:xfrm>
            <a:off x="3275979" y="4489772"/>
            <a:ext cx="10795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4860304" y="3716065"/>
            <a:ext cx="0" cy="431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5436567" y="3356297"/>
            <a:ext cx="10795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uxograma: Processo 11"/>
          <p:cNvSpPr/>
          <p:nvPr/>
        </p:nvSpPr>
        <p:spPr>
          <a:xfrm>
            <a:off x="6516067" y="3068960"/>
            <a:ext cx="1512887" cy="5762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Produtos e Serviços</a:t>
            </a: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5436567" y="4508822"/>
            <a:ext cx="10795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4355479" y="5191447"/>
            <a:ext cx="1081088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Emprego</a:t>
            </a:r>
          </a:p>
          <a:p>
            <a:pPr algn="ctr">
              <a:defRPr/>
            </a:pPr>
            <a:r>
              <a:rPr lang="pt-BR" dirty="0"/>
              <a:t>Impostos</a:t>
            </a:r>
          </a:p>
        </p:txBody>
      </p:sp>
      <p:sp>
        <p:nvSpPr>
          <p:cNvPr id="15" name="Fluxograma: Processo 14"/>
          <p:cNvSpPr/>
          <p:nvPr/>
        </p:nvSpPr>
        <p:spPr>
          <a:xfrm>
            <a:off x="6516067" y="4148460"/>
            <a:ext cx="1512887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Renda</a:t>
            </a:r>
          </a:p>
          <a:p>
            <a:pPr algn="ctr">
              <a:defRPr/>
            </a:pPr>
            <a:r>
              <a:rPr lang="pt-BR" dirty="0"/>
              <a:t>Riqueza</a:t>
            </a:r>
          </a:p>
        </p:txBody>
      </p:sp>
      <p:sp>
        <p:nvSpPr>
          <p:cNvPr id="16" name="Elipse 15"/>
          <p:cNvSpPr/>
          <p:nvPr/>
        </p:nvSpPr>
        <p:spPr>
          <a:xfrm>
            <a:off x="3995117" y="3932560"/>
            <a:ext cx="1800225" cy="115252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cxnSp>
        <p:nvCxnSpPr>
          <p:cNvPr id="17" name="Forma 16"/>
          <p:cNvCxnSpPr>
            <a:stCxn id="15" idx="3"/>
          </p:cNvCxnSpPr>
          <p:nvPr/>
        </p:nvCxnSpPr>
        <p:spPr>
          <a:xfrm flipV="1">
            <a:off x="8028954" y="3500760"/>
            <a:ext cx="71438" cy="954087"/>
          </a:xfrm>
          <a:prstGeom prst="bentConnector2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uxograma: Processo 17"/>
          <p:cNvSpPr/>
          <p:nvPr/>
        </p:nvSpPr>
        <p:spPr>
          <a:xfrm>
            <a:off x="4355479" y="4183385"/>
            <a:ext cx="1081088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Empresa em RJ</a:t>
            </a: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4860032" y="4797152"/>
            <a:ext cx="0" cy="3952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500042"/>
            <a:ext cx="8360216" cy="8407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5" name="AutoShape 37"/>
          <p:cNvSpPr>
            <a:spLocks noChangeArrowheads="1"/>
          </p:cNvSpPr>
          <p:nvPr/>
        </p:nvSpPr>
        <p:spPr bwMode="auto">
          <a:xfrm>
            <a:off x="1908175" y="2276872"/>
            <a:ext cx="1079500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Divergências </a:t>
            </a:r>
            <a:r>
              <a:rPr lang="pt-BR" sz="900" b="1" dirty="0" smtClean="0">
                <a:solidFill>
                  <a:schemeClr val="bg1"/>
                </a:solidFill>
              </a:rPr>
              <a:t>de Crédito</a:t>
            </a:r>
            <a:endParaRPr lang="pt-BR" sz="900" b="1" dirty="0">
              <a:solidFill>
                <a:schemeClr val="bg1"/>
              </a:solidFill>
            </a:endParaRPr>
          </a:p>
        </p:txBody>
      </p:sp>
      <p:sp>
        <p:nvSpPr>
          <p:cNvPr id="10" name="AutoShape 37"/>
          <p:cNvSpPr>
            <a:spLocks noChangeArrowheads="1"/>
          </p:cNvSpPr>
          <p:nvPr/>
        </p:nvSpPr>
        <p:spPr bwMode="auto">
          <a:xfrm>
            <a:off x="5364163" y="2276872"/>
            <a:ext cx="1079500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>
                <a:solidFill>
                  <a:schemeClr val="bg1"/>
                </a:solidFill>
              </a:rPr>
              <a:t>Assembleia de Credores</a:t>
            </a:r>
          </a:p>
        </p:txBody>
      </p:sp>
      <p:sp>
        <p:nvSpPr>
          <p:cNvPr id="11" name="AutoShape 37"/>
          <p:cNvSpPr>
            <a:spLocks noChangeArrowheads="1"/>
          </p:cNvSpPr>
          <p:nvPr/>
        </p:nvSpPr>
        <p:spPr bwMode="auto">
          <a:xfrm>
            <a:off x="6516688" y="2276872"/>
            <a:ext cx="1079500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>
                <a:solidFill>
                  <a:schemeClr val="bg1"/>
                </a:solidFill>
              </a:rPr>
              <a:t>Aprovação do Plano</a:t>
            </a:r>
          </a:p>
        </p:txBody>
      </p:sp>
      <p:cxnSp>
        <p:nvCxnSpPr>
          <p:cNvPr id="12" name="Conector reto 11"/>
          <p:cNvCxnSpPr/>
          <p:nvPr/>
        </p:nvCxnSpPr>
        <p:spPr>
          <a:xfrm flipH="1">
            <a:off x="1907704" y="2060575"/>
            <a:ext cx="472" cy="3600673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755576" y="1988840"/>
            <a:ext cx="90762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>
                <a:solidFill>
                  <a:srgbClr val="000066"/>
                </a:solidFill>
                <a:cs typeface="+mn-cs"/>
              </a:rPr>
              <a:t>Prazos </a:t>
            </a:r>
            <a:r>
              <a:rPr lang="pt-BR" sz="1050" b="1" dirty="0" smtClean="0">
                <a:solidFill>
                  <a:srgbClr val="000066"/>
                </a:solidFill>
              </a:rPr>
              <a:t>da Lei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cxnSp>
        <p:nvCxnSpPr>
          <p:cNvPr id="14" name="Conector reto 13"/>
          <p:cNvCxnSpPr/>
          <p:nvPr/>
        </p:nvCxnSpPr>
        <p:spPr>
          <a:xfrm flipH="1">
            <a:off x="827088" y="2276475"/>
            <a:ext cx="6697662" cy="0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5364088" y="2060575"/>
            <a:ext cx="76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211638" y="2060575"/>
            <a:ext cx="322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3059113" y="2060575"/>
            <a:ext cx="719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6516216" y="2060575"/>
            <a:ext cx="472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211388" y="1989138"/>
            <a:ext cx="579005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 smtClean="0">
                <a:solidFill>
                  <a:srgbClr val="000066"/>
                </a:solidFill>
                <a:cs typeface="+mn-cs"/>
              </a:rPr>
              <a:t>15 dias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683568" y="1412776"/>
            <a:ext cx="3349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Processo da Recuperação Judicial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907704" y="3212976"/>
            <a:ext cx="1152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Análise da Empresa Recuperanda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436095" y="3212976"/>
            <a:ext cx="1152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u="sng" dirty="0" smtClean="0">
                <a:solidFill>
                  <a:srgbClr val="002060"/>
                </a:solidFill>
              </a:rPr>
              <a:t>Base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- Quórum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- Votos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516216" y="328498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Fiscalização mensal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1907704" y="4077072"/>
            <a:ext cx="122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Balanços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Balancetes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DRE</a:t>
            </a:r>
          </a:p>
          <a:p>
            <a:pPr>
              <a:buFontTx/>
              <a:buChar char="-"/>
            </a:pPr>
            <a:endParaRPr lang="pt-BR" sz="1400" dirty="0" smtClean="0">
              <a:solidFill>
                <a:srgbClr val="002060"/>
              </a:solidFill>
            </a:endParaRPr>
          </a:p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Causas da Crise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cs typeface="Times New Roman" pitchFamily="18" charset="0"/>
              </a:rPr>
              <a:t>Perito </a:t>
            </a:r>
            <a:r>
              <a:rPr lang="pt-BR" b="1" i="1" dirty="0" smtClean="0">
                <a:solidFill>
                  <a:srgbClr val="0C2D8F"/>
                </a:solidFill>
                <a:cs typeface="Times New Roman" pitchFamily="18" charset="0"/>
              </a:rPr>
              <a:t>Judicial</a:t>
            </a:r>
          </a:p>
        </p:txBody>
      </p:sp>
      <p:sp>
        <p:nvSpPr>
          <p:cNvPr id="42" name="AutoShape 37"/>
          <p:cNvSpPr>
            <a:spLocks noChangeArrowheads="1"/>
          </p:cNvSpPr>
          <p:nvPr/>
        </p:nvSpPr>
        <p:spPr bwMode="auto">
          <a:xfrm>
            <a:off x="3076501" y="2277194"/>
            <a:ext cx="1081087" cy="431800"/>
          </a:xfrm>
          <a:prstGeom prst="homePlate">
            <a:avLst>
              <a:gd name="adj" fmla="val 22765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Relação de Credores do AJ</a:t>
            </a:r>
            <a:endParaRPr lang="pt-BR" sz="900" b="1" dirty="0">
              <a:solidFill>
                <a:schemeClr val="bg1"/>
              </a:solidFill>
            </a:endParaRPr>
          </a:p>
        </p:txBody>
      </p:sp>
      <p:sp>
        <p:nvSpPr>
          <p:cNvPr id="43" name="AutoShape 37"/>
          <p:cNvSpPr>
            <a:spLocks noChangeArrowheads="1"/>
          </p:cNvSpPr>
          <p:nvPr/>
        </p:nvSpPr>
        <p:spPr bwMode="auto">
          <a:xfrm>
            <a:off x="4229026" y="2277194"/>
            <a:ext cx="1081087" cy="431800"/>
          </a:xfrm>
          <a:prstGeom prst="homePlate">
            <a:avLst>
              <a:gd name="adj" fmla="val 22765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Impugnações de Créditos</a:t>
            </a:r>
            <a:endParaRPr lang="pt-BR" sz="900" b="1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3293988" y="1916832"/>
            <a:ext cx="579005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 smtClean="0">
                <a:solidFill>
                  <a:srgbClr val="000066"/>
                </a:solidFill>
                <a:cs typeface="+mn-cs"/>
              </a:rPr>
              <a:t>45 </a:t>
            </a:r>
            <a:r>
              <a:rPr lang="pt-BR" sz="1050" b="1" dirty="0">
                <a:solidFill>
                  <a:srgbClr val="000066"/>
                </a:solidFill>
                <a:cs typeface="+mn-cs"/>
              </a:rPr>
              <a:t>dias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4444926" y="1916832"/>
            <a:ext cx="579005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 smtClean="0">
                <a:solidFill>
                  <a:srgbClr val="000066"/>
                </a:solidFill>
                <a:cs typeface="+mn-cs"/>
              </a:rPr>
              <a:t>10 </a:t>
            </a:r>
            <a:r>
              <a:rPr lang="pt-BR" sz="1050" b="1" dirty="0">
                <a:solidFill>
                  <a:srgbClr val="000066"/>
                </a:solidFill>
                <a:cs typeface="+mn-cs"/>
              </a:rPr>
              <a:t>dias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2987824" y="2780928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2060"/>
                </a:solidFill>
              </a:rPr>
              <a:t>Fase Administrativa</a:t>
            </a:r>
            <a:endParaRPr lang="pt-BR" sz="1200" b="1" dirty="0"/>
          </a:p>
        </p:txBody>
      </p:sp>
      <p:sp>
        <p:nvSpPr>
          <p:cNvPr id="47" name="Retângulo 46"/>
          <p:cNvSpPr/>
          <p:nvPr/>
        </p:nvSpPr>
        <p:spPr>
          <a:xfrm>
            <a:off x="4355976" y="2780928"/>
            <a:ext cx="792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002060"/>
                </a:solidFill>
              </a:rPr>
              <a:t>Fase Judicial</a:t>
            </a:r>
            <a:endParaRPr lang="pt-BR" sz="12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059832" y="3284984"/>
            <a:ext cx="12241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Lista de credores da devedora</a:t>
            </a:r>
          </a:p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Divergências </a:t>
            </a:r>
            <a:r>
              <a:rPr lang="pt-BR" sz="1400" dirty="0" smtClean="0">
                <a:solidFill>
                  <a:srgbClr val="002060"/>
                </a:solidFill>
              </a:rPr>
              <a:t>recebidas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3059832" y="457996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Ajustes </a:t>
            </a:r>
          </a:p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Pareceres</a:t>
            </a:r>
            <a:endParaRPr lang="pt-BR" sz="1400" dirty="0" smtClean="0">
              <a:solidFill>
                <a:srgbClr val="002060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4211960" y="3284984"/>
            <a:ext cx="1296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Relação de credores do AJ</a:t>
            </a:r>
          </a:p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Impugnações recebidas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4211960" y="4454535"/>
            <a:ext cx="122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Ajustes</a:t>
            </a:r>
          </a:p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Pareceres</a:t>
            </a:r>
          </a:p>
          <a:p>
            <a:pPr marL="82550" indent="-82550">
              <a:buFontTx/>
              <a:buChar char="-"/>
            </a:pPr>
            <a:endParaRPr lang="pt-BR" sz="1400" dirty="0" smtClean="0">
              <a:solidFill>
                <a:srgbClr val="002060"/>
              </a:solidFill>
            </a:endParaRPr>
          </a:p>
          <a:p>
            <a:pPr marL="82550" indent="-82550"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Quadro </a:t>
            </a:r>
            <a:r>
              <a:rPr lang="pt-BR" sz="1400" dirty="0" smtClean="0">
                <a:solidFill>
                  <a:srgbClr val="002060"/>
                </a:solidFill>
              </a:rPr>
              <a:t>Geral de Credores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5436096" y="3986480"/>
            <a:ext cx="1152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Instalação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Resultado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Ata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6516216" y="378904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Acompanhamento do pagamento aos credores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6516216" y="463455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Relatório de encerramento da RJ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40" name="AutoShape 37"/>
          <p:cNvSpPr>
            <a:spLocks noChangeArrowheads="1"/>
          </p:cNvSpPr>
          <p:nvPr/>
        </p:nvSpPr>
        <p:spPr bwMode="auto">
          <a:xfrm>
            <a:off x="755576" y="2276872"/>
            <a:ext cx="1079500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Perícia Prévia</a:t>
            </a:r>
            <a:endParaRPr lang="pt-BR" sz="900" b="1" dirty="0">
              <a:solidFill>
                <a:schemeClr val="bg1"/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83568" y="3140968"/>
            <a:ext cx="1152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Perícia de Constatação</a:t>
            </a:r>
          </a:p>
          <a:p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683569" y="3933056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Balanços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Balancetes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DRE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Certidões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683568" y="4941168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Situação  real da Devedora</a:t>
            </a: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33" grpId="0"/>
      <p:bldP spid="37" grpId="0"/>
      <p:bldP spid="38" grpId="0"/>
      <p:bldP spid="65" grpId="0"/>
      <p:bldP spid="42" grpId="0" animBg="1"/>
      <p:bldP spid="43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40" grpId="0" animBg="1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500042"/>
            <a:ext cx="8360216" cy="8407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cs typeface="Times New Roman" pitchFamily="18" charset="0"/>
              </a:rPr>
              <a:t>Assessoria às Empresas Recuperandas</a:t>
            </a:r>
          </a:p>
        </p:txBody>
      </p:sp>
      <p:sp>
        <p:nvSpPr>
          <p:cNvPr id="5" name="AutoShape 37"/>
          <p:cNvSpPr>
            <a:spLocks noChangeArrowheads="1"/>
          </p:cNvSpPr>
          <p:nvPr/>
        </p:nvSpPr>
        <p:spPr bwMode="auto">
          <a:xfrm>
            <a:off x="2916286" y="2349500"/>
            <a:ext cx="1295673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>
                <a:solidFill>
                  <a:schemeClr val="bg1"/>
                </a:solidFill>
              </a:rPr>
              <a:t>Pedido de Deferimento</a:t>
            </a:r>
          </a:p>
        </p:txBody>
      </p:sp>
      <p:cxnSp>
        <p:nvCxnSpPr>
          <p:cNvPr id="12" name="Conector reto 11"/>
          <p:cNvCxnSpPr/>
          <p:nvPr/>
        </p:nvCxnSpPr>
        <p:spPr>
          <a:xfrm flipH="1">
            <a:off x="2915816" y="2060575"/>
            <a:ext cx="472" cy="3600673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>
            <a:off x="827088" y="2276475"/>
            <a:ext cx="6697662" cy="0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683568" y="1412776"/>
            <a:ext cx="3429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Processo Pré Recuperação Judicial</a:t>
            </a:r>
            <a:endParaRPr lang="pt-BR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827583" y="3429000"/>
            <a:ext cx="1944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Diagnóstico Preventivo de Situação de Crise Econômica Financeira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2915816" y="3429000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Balanços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Balancetes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DRE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Certidões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3059832" y="4581128"/>
            <a:ext cx="1558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Causas da Situação de Crise</a:t>
            </a:r>
            <a:endParaRPr lang="pt-B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/>
      <p:bldP spid="65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500042"/>
            <a:ext cx="8360216" cy="8407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cs typeface="Times New Roman" pitchFamily="18" charset="0"/>
              </a:rPr>
              <a:t>Assessoria às Empresas Recuperandas</a:t>
            </a:r>
          </a:p>
        </p:txBody>
      </p:sp>
      <p:sp>
        <p:nvSpPr>
          <p:cNvPr id="5" name="AutoShape 37"/>
          <p:cNvSpPr>
            <a:spLocks noChangeArrowheads="1"/>
          </p:cNvSpPr>
          <p:nvPr/>
        </p:nvSpPr>
        <p:spPr bwMode="auto">
          <a:xfrm>
            <a:off x="1908175" y="2349500"/>
            <a:ext cx="1079500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 dirty="0" smtClean="0">
                <a:solidFill>
                  <a:schemeClr val="bg1"/>
                </a:solidFill>
              </a:rPr>
              <a:t>Perícia Prévia</a:t>
            </a:r>
            <a:endParaRPr lang="pt-BR" sz="900" b="1" dirty="0">
              <a:solidFill>
                <a:schemeClr val="bg1"/>
              </a:solidFill>
            </a:endParaRPr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auto">
          <a:xfrm>
            <a:off x="3059113" y="2349500"/>
            <a:ext cx="1081087" cy="431800"/>
          </a:xfrm>
          <a:prstGeom prst="homePlate">
            <a:avLst>
              <a:gd name="adj" fmla="val 22765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>
                <a:solidFill>
                  <a:schemeClr val="bg1"/>
                </a:solidFill>
              </a:rPr>
              <a:t>Plano de Recuperação Judicial</a:t>
            </a:r>
          </a:p>
        </p:txBody>
      </p:sp>
      <p:sp>
        <p:nvSpPr>
          <p:cNvPr id="9" name="AutoShape 37"/>
          <p:cNvSpPr>
            <a:spLocks noChangeArrowheads="1"/>
          </p:cNvSpPr>
          <p:nvPr/>
        </p:nvSpPr>
        <p:spPr bwMode="auto">
          <a:xfrm>
            <a:off x="4211638" y="2349500"/>
            <a:ext cx="1081087" cy="431800"/>
          </a:xfrm>
          <a:prstGeom prst="homePlate">
            <a:avLst>
              <a:gd name="adj" fmla="val 22765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>
                <a:solidFill>
                  <a:schemeClr val="bg1"/>
                </a:solidFill>
              </a:rPr>
              <a:t>Negociação com Credores</a:t>
            </a:r>
          </a:p>
        </p:txBody>
      </p:sp>
      <p:sp>
        <p:nvSpPr>
          <p:cNvPr id="10" name="AutoShape 37"/>
          <p:cNvSpPr>
            <a:spLocks noChangeArrowheads="1"/>
          </p:cNvSpPr>
          <p:nvPr/>
        </p:nvSpPr>
        <p:spPr bwMode="auto">
          <a:xfrm>
            <a:off x="5364163" y="2349500"/>
            <a:ext cx="1079500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>
                <a:solidFill>
                  <a:schemeClr val="bg1"/>
                </a:solidFill>
              </a:rPr>
              <a:t>Assembleia de Credores</a:t>
            </a:r>
          </a:p>
        </p:txBody>
      </p:sp>
      <p:sp>
        <p:nvSpPr>
          <p:cNvPr id="11" name="AutoShape 37"/>
          <p:cNvSpPr>
            <a:spLocks noChangeArrowheads="1"/>
          </p:cNvSpPr>
          <p:nvPr/>
        </p:nvSpPr>
        <p:spPr bwMode="auto">
          <a:xfrm>
            <a:off x="6516688" y="2349500"/>
            <a:ext cx="1079500" cy="431800"/>
          </a:xfrm>
          <a:prstGeom prst="homePlate">
            <a:avLst>
              <a:gd name="adj" fmla="val 22731"/>
            </a:avLst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anchor="ctr" anchorCtr="1"/>
          <a:lstStyle/>
          <a:p>
            <a:pPr algn="ctr"/>
            <a:r>
              <a:rPr lang="pt-BR" sz="900" b="1">
                <a:solidFill>
                  <a:schemeClr val="bg1"/>
                </a:solidFill>
              </a:rPr>
              <a:t>Aprovação do Plano</a:t>
            </a:r>
          </a:p>
        </p:txBody>
      </p:sp>
      <p:cxnSp>
        <p:nvCxnSpPr>
          <p:cNvPr id="12" name="Conector reto 11"/>
          <p:cNvCxnSpPr/>
          <p:nvPr/>
        </p:nvCxnSpPr>
        <p:spPr>
          <a:xfrm flipH="1">
            <a:off x="1691680" y="2060848"/>
            <a:ext cx="472" cy="3600673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738188" y="1989138"/>
            <a:ext cx="90762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>
                <a:solidFill>
                  <a:srgbClr val="000066"/>
                </a:solidFill>
                <a:cs typeface="+mn-cs"/>
              </a:rPr>
              <a:t>Prazos </a:t>
            </a:r>
            <a:r>
              <a:rPr lang="pt-BR" sz="1050" b="1" dirty="0" smtClean="0">
                <a:solidFill>
                  <a:srgbClr val="000066"/>
                </a:solidFill>
              </a:rPr>
              <a:t>da Lei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cxnSp>
        <p:nvCxnSpPr>
          <p:cNvPr id="14" name="Conector reto 13"/>
          <p:cNvCxnSpPr/>
          <p:nvPr/>
        </p:nvCxnSpPr>
        <p:spPr>
          <a:xfrm flipH="1">
            <a:off x="827088" y="2276475"/>
            <a:ext cx="6697662" cy="0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5364088" y="2060575"/>
            <a:ext cx="76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211638" y="2060575"/>
            <a:ext cx="322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3059113" y="2060575"/>
            <a:ext cx="719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H="1">
            <a:off x="6516216" y="2060575"/>
            <a:ext cx="472" cy="3672681"/>
          </a:xfrm>
          <a:prstGeom prst="line">
            <a:avLst/>
          </a:prstGeom>
          <a:ln>
            <a:solidFill>
              <a:srgbClr val="00006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276600" y="1989138"/>
            <a:ext cx="6413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>
                <a:solidFill>
                  <a:srgbClr val="000066"/>
                </a:solidFill>
                <a:cs typeface="+mn-cs"/>
              </a:rPr>
              <a:t>60 dias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4427538" y="1989138"/>
            <a:ext cx="6413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>
                <a:solidFill>
                  <a:srgbClr val="000066"/>
                </a:solidFill>
                <a:cs typeface="+mn-cs"/>
              </a:rPr>
              <a:t>60 dias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605463" y="1989138"/>
            <a:ext cx="6413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>
                <a:solidFill>
                  <a:srgbClr val="000066"/>
                </a:solidFill>
                <a:cs typeface="+mn-cs"/>
              </a:rPr>
              <a:t>30 dias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756400" y="1989138"/>
            <a:ext cx="6413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050" b="1" dirty="0">
                <a:solidFill>
                  <a:srgbClr val="000066"/>
                </a:solidFill>
                <a:cs typeface="+mn-cs"/>
              </a:rPr>
              <a:t>30 dias</a:t>
            </a:r>
            <a:endParaRPr lang="pt-BR" sz="1050" dirty="0">
              <a:solidFill>
                <a:srgbClr val="000066"/>
              </a:solidFill>
              <a:cs typeface="+mn-cs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683568" y="1412776"/>
            <a:ext cx="3349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2060"/>
                </a:solidFill>
              </a:rPr>
              <a:t>Processo da Recuperação Judicial</a:t>
            </a:r>
            <a:endParaRPr lang="pt-BR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691681" y="314096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Esclarecimentos</a:t>
            </a:r>
            <a:endParaRPr lang="pt-BR" sz="1400" dirty="0" smtClean="0">
              <a:solidFill>
                <a:srgbClr val="002060"/>
              </a:solidFill>
            </a:endParaRPr>
          </a:p>
          <a:p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059833" y="3140968"/>
            <a:ext cx="12241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Planejamento -Estratégico 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-Financeiro</a:t>
            </a:r>
          </a:p>
          <a:p>
            <a:pPr marL="82550" indent="-82550"/>
            <a:r>
              <a:rPr lang="pt-BR" sz="1400" dirty="0" smtClean="0">
                <a:solidFill>
                  <a:srgbClr val="002060"/>
                </a:solidFill>
              </a:rPr>
              <a:t>-Pagamento aos Credores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4283967" y="3140968"/>
            <a:ext cx="115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Ajustes  no Plano de Recuperação Judicial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436095" y="3140968"/>
            <a:ext cx="11521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Prévia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- Quórum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- Votos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516216" y="314096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Administração do plano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3059832" y="4347681"/>
            <a:ext cx="11521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- Histórico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- Mercado</a:t>
            </a:r>
          </a:p>
          <a:p>
            <a:r>
              <a:rPr lang="pt-BR" sz="1400" dirty="0" smtClean="0">
                <a:solidFill>
                  <a:srgbClr val="002060"/>
                </a:solidFill>
              </a:rPr>
              <a:t>-Produtos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Clientes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Credores</a:t>
            </a:r>
            <a:endParaRPr lang="pt-BR" sz="1400" dirty="0">
              <a:solidFill>
                <a:srgbClr val="002060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1763688" y="3501008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Balanços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Balancetes</a:t>
            </a: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 </a:t>
            </a:r>
            <a:r>
              <a:rPr lang="pt-BR" sz="1400" dirty="0" smtClean="0">
                <a:solidFill>
                  <a:srgbClr val="002060"/>
                </a:solidFill>
              </a:rPr>
              <a:t>DRE</a:t>
            </a:r>
          </a:p>
          <a:p>
            <a:pPr>
              <a:buFontTx/>
              <a:buChar char="-"/>
            </a:pPr>
            <a:endParaRPr lang="pt-BR" sz="14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Relação de Credores</a:t>
            </a:r>
          </a:p>
          <a:p>
            <a:pPr>
              <a:buFontTx/>
              <a:buChar char="-"/>
            </a:pPr>
            <a:endParaRPr lang="pt-BR" sz="14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t-BR" sz="1400" dirty="0" smtClean="0">
                <a:solidFill>
                  <a:srgbClr val="002060"/>
                </a:solidFill>
              </a:rPr>
              <a:t>Documentos</a:t>
            </a:r>
            <a:endParaRPr lang="pt-BR" sz="1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21" grpId="0"/>
      <p:bldP spid="22" grpId="0"/>
      <p:bldP spid="23" grpId="0"/>
      <p:bldP spid="29" grpId="0"/>
      <p:bldP spid="33" grpId="0"/>
      <p:bldP spid="35" grpId="0"/>
      <p:bldP spid="36" grpId="0"/>
      <p:bldP spid="37" grpId="0"/>
      <p:bldP spid="38" grpId="0"/>
      <p:bldP spid="40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1628800"/>
            <a:ext cx="8360216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Lei </a:t>
            </a:r>
            <a:r>
              <a:rPr lang="pt-BR" b="1" i="1" dirty="0">
                <a:solidFill>
                  <a:srgbClr val="0C2D8F"/>
                </a:solidFill>
                <a:latin typeface="+mn-lt"/>
                <a:cs typeface="Times New Roman" pitchFamily="18" charset="0"/>
              </a:rPr>
              <a:t>de </a:t>
            </a: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Falências e Recuperação </a:t>
            </a:r>
            <a:r>
              <a:rPr lang="pt-BR" b="1" i="1" dirty="0">
                <a:solidFill>
                  <a:srgbClr val="0C2D8F"/>
                </a:solidFill>
                <a:latin typeface="+mn-lt"/>
                <a:cs typeface="Times New Roman" pitchFamily="18" charset="0"/>
              </a:rPr>
              <a:t>Judicial </a:t>
            </a:r>
            <a:endParaRPr lang="pt-BR" i="1" dirty="0">
              <a:solidFill>
                <a:srgbClr val="0C2D8F"/>
              </a:solidFill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8313" y="332656"/>
            <a:ext cx="8243887" cy="1224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341438" lvl="2" indent="-1163638" algn="just">
              <a:lnSpc>
                <a:spcPct val="80000"/>
              </a:lnSpc>
              <a:defRPr/>
            </a:pPr>
            <a:r>
              <a:rPr lang="pt-BR" sz="2000" b="1" dirty="0" smtClean="0">
                <a:solidFill>
                  <a:srgbClr val="002060"/>
                </a:solidFill>
              </a:rPr>
              <a:t>Classes de Credores na Falência</a:t>
            </a: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750" y="1916832"/>
            <a:ext cx="8229600" cy="3744416"/>
          </a:xfrm>
          <a:prstGeom prst="rect">
            <a:avLst/>
          </a:prstGeom>
        </p:spPr>
        <p:txBody>
          <a:bodyPr/>
          <a:lstStyle/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Trabalhistas</a:t>
            </a:r>
          </a:p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Credores com garantia real</a:t>
            </a:r>
          </a:p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Créditos tributários</a:t>
            </a:r>
          </a:p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Credores com privilégio especial: microempresas</a:t>
            </a:r>
          </a:p>
          <a:p>
            <a:pPr marL="628650" indent="-546100" eaLnBrk="0" hangingPunct="0">
              <a:spcBef>
                <a:spcPct val="20000"/>
              </a:spcBef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	(ME) e empresas de pequeno porte (EPP)</a:t>
            </a:r>
          </a:p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 startAt="5"/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Créditos com privilégio geral</a:t>
            </a:r>
          </a:p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 startAt="5"/>
              <a:defRPr/>
            </a:pPr>
            <a:r>
              <a:rPr lang="pt-BR" sz="2000" dirty="0" smtClean="0">
                <a:solidFill>
                  <a:srgbClr val="002060"/>
                </a:solidFill>
              </a:rPr>
              <a:t>Credores quirografários</a:t>
            </a:r>
          </a:p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 startAt="5"/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Multas contratuais e as penas pecuniárias por infração</a:t>
            </a:r>
          </a:p>
          <a:p>
            <a:pPr marL="1257300" indent="-444500" eaLnBrk="0" hangingPunct="0">
              <a:spcBef>
                <a:spcPct val="20000"/>
              </a:spcBef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das leis penais ou administrativas, inclusive as multas tributárias</a:t>
            </a:r>
          </a:p>
          <a:p>
            <a:pPr marL="628650" indent="-546100" eaLnBrk="0" hangingPunct="0">
              <a:spcBef>
                <a:spcPct val="20000"/>
              </a:spcBef>
              <a:buFont typeface="+mj-lt"/>
              <a:buAutoNum type="romanUcPeriod" startAt="8"/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Créditos subordinados</a:t>
            </a:r>
            <a:endParaRPr lang="pt-BR" sz="200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1628800"/>
            <a:ext cx="8360216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cs typeface="Times New Roman" pitchFamily="18" charset="0"/>
              </a:rPr>
              <a:t>Perícias em Falências e Recuperação Judicial</a:t>
            </a: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 </a:t>
            </a:r>
            <a:endParaRPr lang="pt-BR" i="1" dirty="0">
              <a:solidFill>
                <a:srgbClr val="0C2D8F"/>
              </a:solidFill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8313" y="332656"/>
            <a:ext cx="8243887" cy="1224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LIVRO PERICIAS EM FALENCIAS E RECUPERAÇAO JUDI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2316493" cy="3096344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683568" y="1412776"/>
            <a:ext cx="2685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Bibliografia Recomendada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275856" y="1916113"/>
            <a:ext cx="4968032" cy="331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algn="just" eaLnBrk="0" hangingPunct="0">
              <a:lnSpc>
                <a:spcPct val="118000"/>
              </a:lnSpc>
              <a:buClr>
                <a:srgbClr val="000066"/>
              </a:buClr>
              <a:buSzPct val="100000"/>
            </a:pPr>
            <a:r>
              <a:rPr lang="pt-BR" altLang="ko-KR" i="1" dirty="0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LUCCA, Newton de; VASONCELOS, Miguel Pestana (coord.). Falência, insolvência e recuperação de empresas – estudos luso-brasileiros. São Paulo: </a:t>
            </a:r>
            <a:r>
              <a:rPr lang="pt-BR" altLang="ko-KR" i="1" dirty="0" err="1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Quartier</a:t>
            </a:r>
            <a:r>
              <a:rPr lang="pt-BR" altLang="ko-KR" i="1" dirty="0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 </a:t>
            </a:r>
            <a:r>
              <a:rPr lang="pt-BR" altLang="ko-KR" i="1" dirty="0" err="1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Latin</a:t>
            </a:r>
            <a:r>
              <a:rPr lang="pt-BR" altLang="ko-KR" i="1" dirty="0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, 2015.</a:t>
            </a:r>
          </a:p>
          <a:p>
            <a:pPr marL="444500" algn="just" eaLnBrk="0" hangingPunct="0">
              <a:buClr>
                <a:srgbClr val="000066"/>
              </a:buClr>
              <a:buSzPct val="100000"/>
            </a:pPr>
            <a:endParaRPr lang="pt-BR" altLang="ko-KR" i="1" dirty="0" smtClean="0">
              <a:solidFill>
                <a:srgbClr val="0C2D8F"/>
              </a:solidFill>
              <a:latin typeface="Calibri" pitchFamily="34" charset="0"/>
              <a:ea typeface="Gulim" pitchFamily="34" charset="-127"/>
            </a:endParaRPr>
          </a:p>
          <a:p>
            <a:pPr marL="444500" algn="just" eaLnBrk="0" hangingPunct="0">
              <a:lnSpc>
                <a:spcPct val="118000"/>
              </a:lnSpc>
              <a:buClr>
                <a:srgbClr val="000066"/>
              </a:buClr>
              <a:buSzPct val="100000"/>
            </a:pPr>
            <a:r>
              <a:rPr lang="pt-BR" altLang="ko-KR" i="1" dirty="0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LAZZARINI</a:t>
            </a:r>
            <a:r>
              <a:rPr lang="pt-BR" altLang="ko-KR" i="1" dirty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, Alexandre Alves; KODAMA, Thais; CALHEIROS, Paulo </a:t>
            </a:r>
            <a:r>
              <a:rPr lang="pt-BR" altLang="ko-KR" i="1" dirty="0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(org.). </a:t>
            </a:r>
            <a:r>
              <a:rPr lang="pt-BR" altLang="ko-KR" i="1" dirty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Recuperação de Empresas e Falências: Aspectos Práticos e Relevantes da Lei 11.101/05. São Paulo, </a:t>
            </a:r>
            <a:r>
              <a:rPr lang="pt-BR" altLang="ko-KR" i="1" dirty="0" smtClean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Quartei Latim, </a:t>
            </a:r>
            <a:r>
              <a:rPr lang="pt-BR" altLang="ko-KR" i="1" dirty="0">
                <a:solidFill>
                  <a:srgbClr val="0C2D8F"/>
                </a:solidFill>
                <a:latin typeface="Calibri" pitchFamily="34" charset="0"/>
                <a:ea typeface="Gulim" pitchFamily="34" charset="-127"/>
              </a:rPr>
              <a:t>2014.</a:t>
            </a: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2263" y="1628800"/>
            <a:ext cx="8360216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2938" y="908720"/>
            <a:ext cx="781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b="1" i="1" dirty="0" smtClean="0">
                <a:solidFill>
                  <a:srgbClr val="0C2D8F"/>
                </a:solidFill>
                <a:cs typeface="Times New Roman" pitchFamily="18" charset="0"/>
              </a:rPr>
              <a:t>Perícias em Falências e Recuperação Judicial</a:t>
            </a:r>
            <a:r>
              <a:rPr lang="pt-BR" b="1" i="1" dirty="0" smtClean="0">
                <a:solidFill>
                  <a:srgbClr val="0C2D8F"/>
                </a:solidFill>
                <a:latin typeface="+mn-lt"/>
                <a:cs typeface="Times New Roman" pitchFamily="18" charset="0"/>
              </a:rPr>
              <a:t> </a:t>
            </a:r>
            <a:endParaRPr lang="pt-BR" i="1" dirty="0">
              <a:solidFill>
                <a:srgbClr val="0C2D8F"/>
              </a:solidFill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8313" y="332656"/>
            <a:ext cx="8243887" cy="1224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1447800" lvl="2" indent="-533400" algn="just">
              <a:lnSpc>
                <a:spcPct val="80000"/>
              </a:lnSpc>
              <a:defRPr/>
            </a:pPr>
            <a:endParaRPr lang="pt-BR" sz="2000" b="1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750" y="1412776"/>
            <a:ext cx="8229600" cy="3240112"/>
          </a:xfrm>
          <a:prstGeom prst="rect">
            <a:avLst/>
          </a:prstGeom>
        </p:spPr>
        <p:txBody>
          <a:bodyPr/>
          <a:lstStyle/>
          <a:p>
            <a:pPr marL="1257300" indent="-4445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 marL="1257300" indent="-4445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 marL="1257300" indent="-4445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pt-BR" sz="2000" b="1" dirty="0" smtClean="0">
              <a:solidFill>
                <a:srgbClr val="002060"/>
              </a:solidFill>
            </a:endParaRPr>
          </a:p>
          <a:p>
            <a:pPr marL="1257300" indent="-4445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2000" b="1" dirty="0" smtClean="0">
                <a:solidFill>
                  <a:srgbClr val="002060"/>
                </a:solidFill>
              </a:rPr>
              <a:t>DEBATES</a:t>
            </a:r>
          </a:p>
          <a:p>
            <a:pPr marL="1257300" indent="-444500" algn="ctr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09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451</Words>
  <Application>Microsoft Office PowerPoint</Application>
  <PresentationFormat>Apresentação na tela (4:3)</PresentationFormat>
  <Paragraphs>161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eduardo</dc:creator>
  <cp:lastModifiedBy>eduardo</cp:lastModifiedBy>
  <cp:revision>9</cp:revision>
  <dcterms:created xsi:type="dcterms:W3CDTF">2016-06-05T23:51:37Z</dcterms:created>
  <dcterms:modified xsi:type="dcterms:W3CDTF">2016-06-09T13:31:01Z</dcterms:modified>
</cp:coreProperties>
</file>