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6" r:id="rId37"/>
    <p:sldId id="295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9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20A1F-46C0-499C-AEE1-2EF53970EF1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6C938-4FB9-4202-8530-36EB814B25F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9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F878-526E-43FF-AB78-8F42A800755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00309-1DCE-4F2D-B194-7750968FAC0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23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B7DC5-88E7-4918-A872-DF5C3A62648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A57C0-DF93-47DF-B4A1-6B70C21A796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6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7928A-C66A-45EF-AAF2-D0691FBE4D0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DBBB-3765-464A-9352-E0FF391921AE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52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4667-13D9-4823-8FDD-CE15B9D3406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0D488-06F4-4488-B3FE-A626CE30FDD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7FE9E-81E1-4990-B018-3C70B1D2A575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41D55-0960-462A-AF99-47F429AFE78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7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9D51C-941F-44AD-93AE-A7A09B97CB9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A7453-5789-4C07-AB7E-95FCA25AEA37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9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6454-2215-4487-9262-F7E511766EC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0ABC-2650-472E-A147-123127DDE3E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95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53D03-8CD7-4921-8D68-0BC80F9E4F9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6A87-8F0C-4B78-961F-21BF90BDA0E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3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897F5-44A7-4D24-A32C-DC73A706F1C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650-034C-4C2C-94FF-1FF534541D83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9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A4FB5-68B1-4757-B622-F4942D86397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01754-AEFC-4DD7-B932-29E33B6C322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6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4D0ECF-D6AA-4D20-9386-9BB414933F2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DBA7D1-FEFD-4719-BBB7-3EC74FC26D54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econtabil.com.br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4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  <a:endParaRPr lang="pt-BR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965903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111181"/>
            <a:ext cx="1699902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/>
          <p:cNvSpPr txBox="1"/>
          <p:nvPr/>
        </p:nvSpPr>
        <p:spPr>
          <a:xfrm>
            <a:off x="4039464" y="5157192"/>
            <a:ext cx="2764784" cy="71508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Marciel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Augusto R. Lima</a:t>
            </a:r>
          </a:p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Vice-presidente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982247" y="1471140"/>
            <a:ext cx="70995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0" cap="none" spc="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Câmara de  Desenvolvimento Profissional - Composição</a:t>
            </a:r>
            <a:endParaRPr lang="pt-BR" sz="2400" b="0" cap="none" spc="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34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23728" y="3068960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Com os cuidados acima supracitados  e muita cautela no momento do preenchimento da Declaração do Imposto de Renda ,  adotando critérios permitidos pela legislação, pode-se, sem dúvida, reduzir a carga tributária.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843808" y="1686223"/>
            <a:ext cx="554461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ALGUNS ASPECTOS  SOBRE O IMPOSTO DE RENDA NO BRASIL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9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23728" y="3068960"/>
            <a:ext cx="67687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 de 1986 fiz minha primeira declaração de imposto de renda para um corajoso cliente que confiou a mim  esta enorme responsabilidade </a:t>
            </a:r>
          </a:p>
          <a:p>
            <a:pPr algn="just"/>
            <a:endParaRPr lang="pt-BR" sz="20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Ao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longo destes 28 anos alguns aspectos ficaram gravados:  As alterações promovidas pela legislação do Imposto de Renda no Brasil, os cruzamentos das informações que o fisco foi implementando a cada ano  e  os meios disponíveis para sua apresentação da declaração , esta última sem dúvida um avanço extraordinário.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843808" y="1686223"/>
            <a:ext cx="554461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ALGUNS ASPECTOS  SOBRE O IMPOSTO DE RENDA NO BRASIL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29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23728" y="3429000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Quem 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aufere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renda 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tributável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 Brasil tem duas 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alternativas:</a:t>
            </a:r>
          </a:p>
          <a:p>
            <a:pPr algn="just"/>
            <a:endParaRPr lang="pt-BR" sz="20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a) Reclamar 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 alta carga tributária vigente no País 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(Isso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nós já sabemos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);</a:t>
            </a:r>
          </a:p>
          <a:p>
            <a:pPr algn="just"/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pt-BR" sz="20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b) Contratar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profissionais da área contábil/tributária para realização de um planejamento tributário eliminar ou reduzir a carga tributária, utilizando todos os mecanismos lícitos admitidos.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843808" y="1686223"/>
            <a:ext cx="554461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ALGUNS ASPECTOS  SOBRE O IMPOSTO DE RENDA NO BRASIL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00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23728" y="3429000"/>
            <a:ext cx="6768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Diante de cada situação pergunte-se:</a:t>
            </a:r>
          </a:p>
          <a:p>
            <a:pPr algn="just"/>
            <a:endParaRPr lang="pt-BR" sz="20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 que fazer?</a:t>
            </a:r>
          </a:p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Por que fazer?</a:t>
            </a:r>
          </a:p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Como fazer?</a:t>
            </a:r>
          </a:p>
        </p:txBody>
      </p:sp>
      <p:sp>
        <p:nvSpPr>
          <p:cNvPr id="4" name="Retângulo 3"/>
          <p:cNvSpPr/>
          <p:nvPr/>
        </p:nvSpPr>
        <p:spPr>
          <a:xfrm>
            <a:off x="2843808" y="1686223"/>
            <a:ext cx="554461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ALGUNS ASPECTOS  SOBRE O IMPOSTO DE RENDA NO BRASIL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1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92979" y="3776397"/>
            <a:ext cx="67687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5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GANHO DE CAPITAL</a:t>
            </a:r>
            <a:endParaRPr lang="pt-BR" sz="35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78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92979" y="2852936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 as alienações efetuadas a partir de 16 de junho de 2005, os bens e direitos de pequeno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valor passaram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ter os seguintes limites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</a:p>
          <a:p>
            <a:pPr algn="just"/>
            <a:endParaRPr lang="pt-BR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a) R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$ 20.000,00, no caso de alienação de ações negociadas no mercado de balcão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</a:t>
            </a:r>
          </a:p>
          <a:p>
            <a:pPr algn="just"/>
            <a:endParaRPr lang="pt-BR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b) R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$ 35.000,00, nos demais casos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just"/>
            <a:endParaRPr lang="pt-BR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Fonte: Lei 11.196/2005, Art. 38</a:t>
            </a:r>
            <a:endParaRPr lang="pt-BR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39752" y="1686223"/>
            <a:ext cx="6624735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1.1. DE BENS E DIREITOS DE PEQUENO VALOR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83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92979" y="2852936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Está isento do imposto sobre a renda o ganho de capital auferido na alienação do único imóvel que o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titular possua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cujo valor de alienação seja de até R$ 440.000,00, desde que não tenha realizado qualquer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outra alienação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imóvel nos últimos cinco anos.</a:t>
            </a:r>
          </a:p>
          <a:p>
            <a:pPr algn="just"/>
            <a:endParaRPr lang="pt-BR" sz="24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Lei nº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9.250/1995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art. 23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39752" y="1686223"/>
            <a:ext cx="6624735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1.2. ALIENAÇÃO DO ÚNICO IMÓVEL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20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967786" y="3140968"/>
            <a:ext cx="6768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partir de 16/06/2005, o ganho auferido por pessoa física residente no Brasil na venda de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imóveis residenciais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desde que o alienante, no prazo de 180 dias contado da celebração do contrato, aplique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produto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 venda na aquisição de imóveis residenciais localizados no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País.</a:t>
            </a:r>
          </a:p>
          <a:p>
            <a:pPr algn="just"/>
            <a:endParaRPr lang="pt-BR" sz="24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Lei nº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11.196/1995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art.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39</a:t>
            </a:r>
            <a:endParaRPr lang="pt-BR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691680" y="1547345"/>
            <a:ext cx="7272807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1.3. VENDA DE IMÓVEL RESIDENCIAL PARA COMPRA DE OUTRO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050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967786" y="2564904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 efeitos tributários, considera-se permuta toda e qualquer operação que tenha por objeto a troca de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uma ou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mais unidades imobiliárias, prontas ou a construir, por outra ou outras unidades imobiliárias, ainda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 ocorra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por parte de um dos proprietários-contratantes, o pagamento de parcela complementar, em dinheiro,</a:t>
            </a:r>
          </a:p>
          <a:p>
            <a:pPr algn="just"/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comumente denominada torna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just"/>
            <a:endParaRPr lang="pt-BR" sz="24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SRF 107/1988</a:t>
            </a:r>
            <a:endParaRPr lang="pt-BR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691680" y="1547345"/>
            <a:ext cx="7272807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1.4. PERMUTA DE IMÓVEIS 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1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748680" y="3573016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transferência do direito de propriedade por sucessão, nos casos de herança ou legado, os bens e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direitos podem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 avaliados pelo valor constante na última Declaração de Bens e Direitos do de cujus ou por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valor superior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àquele declarado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just"/>
            <a:endParaRPr lang="pt-BR" sz="24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Decreto 3000/1999, art. 129, III e art. 729</a:t>
            </a:r>
            <a:endParaRPr lang="pt-BR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691680" y="1547345"/>
            <a:ext cx="72728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1.5. DOAÇÕES </a:t>
            </a:r>
            <a:r>
              <a:rPr lang="pt-BR" sz="2400" dirty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 </a:t>
            </a: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HERANÇAS/DISSOLUÇÃO DE SOCIEDADE CONJUGAL: CUSTO DE AQUISIÇÃO OU VALOR DE MERCADO?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0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855" y="2348880"/>
            <a:ext cx="1195398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/>
          <p:cNvSpPr txBox="1"/>
          <p:nvPr/>
        </p:nvSpPr>
        <p:spPr>
          <a:xfrm>
            <a:off x="3203848" y="4500792"/>
            <a:ext cx="1615413" cy="374571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Silvana Carneiro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683806" y="1471140"/>
            <a:ext cx="70875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0" cap="none" spc="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Câmara de  Ética, Disciplina e Fiscalização - Composição</a:t>
            </a:r>
            <a:endParaRPr lang="pt-BR" sz="2400" b="0" cap="none" spc="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651" y="2348880"/>
            <a:ext cx="1390851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CaixaDeTexto 16"/>
          <p:cNvSpPr txBox="1"/>
          <p:nvPr/>
        </p:nvSpPr>
        <p:spPr>
          <a:xfrm>
            <a:off x="5360604" y="4500792"/>
            <a:ext cx="2379748" cy="374571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Mário Wilson O. Aguiar</a:t>
            </a:r>
          </a:p>
        </p:txBody>
      </p:sp>
    </p:spTree>
    <p:extLst>
      <p:ext uri="{BB962C8B-B14F-4D97-AF65-F5344CB8AC3E}">
        <p14:creationId xmlns:p14="http://schemas.microsoft.com/office/powerpoint/2010/main" val="11125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748680" y="3573016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transferência do direito de propriedade por sucessão, nos casos de herança ou legado, os bens e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direitos podem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 avaliados pelo valor constante na última Declaração de Bens e Direitos do de cujus ou por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valor superior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àquele declarado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just"/>
            <a:endParaRPr lang="pt-BR" sz="24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Decreto 3000/1999, art. 129, III e art. 729</a:t>
            </a:r>
            <a:endParaRPr lang="pt-BR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691680" y="1547345"/>
            <a:ext cx="72728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1.5. DOAÇÕES </a:t>
            </a:r>
            <a:r>
              <a:rPr lang="pt-BR" sz="2400" dirty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 </a:t>
            </a: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HERANÇAS/DISSOLUÇÃO DE SOCIEDADE CONJUGAL: CUSTO DE AQUISIÇÃO OU VALOR DE MERCADO?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1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92979" y="3776397"/>
            <a:ext cx="67687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5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pt-BR" sz="35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ATIVIDADE RURAL</a:t>
            </a:r>
            <a:endParaRPr lang="pt-BR" sz="35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9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962378" y="2348880"/>
            <a:ext cx="6768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lphaLcParenR"/>
            </a:pP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 ARRENDAMENTO,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cedente (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arrendador)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recebe do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arrendatário retribuição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certa ou aluguel pelo uso dos bens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cedidos;</a:t>
            </a:r>
          </a:p>
          <a:p>
            <a:pPr marL="457200" indent="-457200" algn="just">
              <a:buAutoNum type="alphaLcParenR"/>
            </a:pPr>
            <a:endParaRPr lang="pt-BR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PARCERIA,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cedente (parceiro-outorgante) partilha com o parceiro-outorgado os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riscos de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caso fortuito e força maior, os frutos, produtos ou lucros havidos, nas proporções estipuladas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 contrato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e as variações de preço dos frutos obtidos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just"/>
            <a:endParaRPr lang="pt-BR" sz="24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Lei 4.504/1964, art. 95 e 96</a:t>
            </a:r>
            <a:endParaRPr lang="pt-BR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1547345"/>
            <a:ext cx="7272807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2.1.  CONTRATOS - ARRENDAMENTO x PARCERIA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31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763688" y="2996952"/>
            <a:ext cx="679489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arrendatários,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condôminos, os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conviventes,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 os parceiros, na exploração da atividade rural, devem apurar o resultado, separadamente, na proporção dos rendimentos e despesas que couberem a cada um, devendo essa condição ser comprovada documentalmente.</a:t>
            </a:r>
          </a:p>
          <a:p>
            <a:pPr algn="just"/>
            <a:endParaRPr lang="pt-BR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pt-BR" sz="24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SRF 83/2001, art. 14</a:t>
            </a:r>
            <a:endParaRPr lang="pt-BR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4" y="1393456"/>
            <a:ext cx="7632847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2.2.  DIVISÃO DE RECEITAS E DESPESAS ENTRE OS CONDÔMINOS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3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962378" y="2996952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resultado da atividade rural produzido em unidade rural comum ao casal, em decorrência do regime de casamento, deve ser apurado e tributado pelos cônjuges proporcionalmente à sua parte. </a:t>
            </a:r>
          </a:p>
          <a:p>
            <a:pPr algn="just"/>
            <a:endParaRPr lang="pt-BR" sz="24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pt-BR" sz="24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de-DE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de-DE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IN SRF 83/2001, art. 14</a:t>
            </a:r>
          </a:p>
        </p:txBody>
      </p:sp>
      <p:sp>
        <p:nvSpPr>
          <p:cNvPr id="4" name="Retângulo 3"/>
          <p:cNvSpPr/>
          <p:nvPr/>
        </p:nvSpPr>
        <p:spPr>
          <a:xfrm>
            <a:off x="1547664" y="1547345"/>
            <a:ext cx="7272807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2.2.  DIVISÃO DE RECEITAS E DESPESAS ENTRE O CASAL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32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92979" y="3776397"/>
            <a:ext cx="67687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5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RENDIMENTOS DE ALUGUEL</a:t>
            </a:r>
            <a:endParaRPr lang="pt-BR" sz="35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8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962378" y="2996952"/>
            <a:ext cx="6768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ada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cônjuge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PODE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incluir na sua declaração o total dos rendimentos próprios e 50% dos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rendimentos produzidos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pelos bens comuns, compensando 50% do imposto pago ou retido sobre esses rendimentos,</a:t>
            </a:r>
          </a:p>
          <a:p>
            <a:pPr algn="just"/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independentemente de qual dos cônjuges tenha sofrido a retenção ou efetuado o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recolhimento.</a:t>
            </a:r>
          </a:p>
          <a:p>
            <a:pPr algn="just"/>
            <a:endParaRPr lang="pt-BR" sz="24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de-DE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de-DE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de-DE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Perguntas e Respostas, Questão 71</a:t>
            </a:r>
            <a:endParaRPr lang="de-DE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1547345"/>
            <a:ext cx="7272807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.1.  DIVISÃO DE RECEITAS E DESPESAS ENTRE O CASAL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30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962378" y="2996952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Cada condômino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deve incluir em sua declaração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percentual que lhe caiba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dos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rendimentos produzidos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pelos bens em condomínio, salvo estipulação contrária em contrato escrito, quando deve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 adotado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percentual nele previsto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just"/>
            <a:endParaRPr lang="pt-BR" sz="24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de-DE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de-DE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de-DE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Perguntas e Respostas, Questão 72</a:t>
            </a:r>
            <a:endParaRPr lang="de-DE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1547345"/>
            <a:ext cx="7272807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.2.  DIVISÃO DE RECEITAS E DESPESAS ENTRE O CASAL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12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41409" y="3284984"/>
            <a:ext cx="668972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Desde 1º.01.1996, as pessoas físicas podem transferir a pessoas jurídicas, a título de integralização de capital, bens ou direitos pelo valor constante da sua Declaração de Bens ou pelo valor de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mercado:</a:t>
            </a:r>
            <a:endParaRPr lang="pt-BR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pt-BR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pt-BR" sz="22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de-DE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de-DE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Lei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nº 9.249/1995, art. 23 </a:t>
            </a:r>
            <a:endParaRPr lang="de-DE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1547345"/>
            <a:ext cx="7272807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3.3</a:t>
            </a:r>
            <a:r>
              <a:rPr lang="pt-BR" sz="2400" dirty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INCORPORAÇÃO DOS IMÓVEIS AO CAPITAL DE UMA PESSOA JURÍDICA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16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92979" y="3776397"/>
            <a:ext cx="67687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5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pt-BR" sz="35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DEDUÇÕES E INCENTIVOS FISCAIS</a:t>
            </a:r>
            <a:endParaRPr lang="pt-BR" sz="35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87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7950" y="2343462"/>
            <a:ext cx="2547660" cy="1698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65546" y="4264239"/>
            <a:ext cx="2592468" cy="64698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Marianne Freitas Mori</a:t>
            </a:r>
          </a:p>
          <a:p>
            <a:pPr algn="ctr"/>
            <a:r>
              <a:rPr lang="pt-B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Gerente</a:t>
            </a:r>
            <a:endParaRPr lang="pt-B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617593" y="4565515"/>
            <a:ext cx="2202879" cy="374571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Sirlene de A. Piedade</a:t>
            </a:r>
            <a:endParaRPr lang="pt-BR" sz="15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240611" y="1471140"/>
            <a:ext cx="79739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0" cap="none" spc="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Funcionários Departamento de Desenvolvimento Profissional</a:t>
            </a:r>
            <a:endParaRPr lang="pt-BR" sz="2400" b="0" cap="none" spc="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35" b="22226"/>
          <a:stretch/>
        </p:blipFill>
        <p:spPr>
          <a:xfrm flipH="1">
            <a:off x="6354833" y="2889706"/>
            <a:ext cx="2340000" cy="1464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35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41409" y="2852936"/>
            <a:ext cx="668972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São dedutíveis da base de cálculo do IRPF as despesas médicas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comprovadas independentemente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 especialidade, inclusive as relativas à realização de cirurgia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plástica, reparadora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ou não, com a finalidade de prevenir, manter ou recuperar a saúde, física ou mental,</a:t>
            </a:r>
          </a:p>
          <a:p>
            <a:pPr algn="just"/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 paciente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just"/>
            <a:endParaRPr lang="pt-BR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pt-BR" sz="22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de-DE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de-DE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Lei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nº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9.250/1995,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art.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5º e 8º</a:t>
            </a:r>
            <a:endParaRPr lang="de-DE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1547345"/>
            <a:ext cx="7272807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4.1. DESPESAS MÉDICAS ADMITIDAS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82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41409" y="2852936"/>
            <a:ext cx="668972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lphaLcParenR"/>
            </a:pP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Divórcio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filho(a) era dependente do pai ou da mãe e passou a ser da esposa ou marido.</a:t>
            </a:r>
          </a:p>
          <a:p>
            <a:pPr algn="just"/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b) Casamento;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filho(a) era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dependente do pai ou da mãe e passou a ser do marido ou da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mulher;</a:t>
            </a:r>
          </a:p>
          <a:p>
            <a:pPr algn="just"/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c) Espólio e Viúvo(a)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filho(a) era dependente do pai ou da mãe falecido e passou a ser do pai ou da mãe sobrevivente.</a:t>
            </a:r>
          </a:p>
          <a:p>
            <a:pPr algn="just"/>
            <a:endParaRPr lang="pt-BR" sz="22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de-DE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de-DE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SRF 15/2001, art. 38, § 5º</a:t>
            </a:r>
            <a:endParaRPr lang="de-DE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1547345"/>
            <a:ext cx="7272807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4.2. DEPENDENTES – SITUAÇÕES QUE SÃO PERMITIDAS EM DUAS DECLARAÇÕES DISTINTAS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73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41409" y="2564904"/>
            <a:ext cx="668972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lphaLcParenR"/>
            </a:pP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PGBL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 no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FAPI, Planos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caráter previdenciário, o valor das contribuições são dedutíveis na Declaração de Ajuste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Anual, limitado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12% do rendimento tributável incluído na base de calculo do imposto sobre a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Renda.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do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pagamento/benefício,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tributa-se a totalidade do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rendimento.</a:t>
            </a:r>
          </a:p>
          <a:p>
            <a:pPr marL="457200" indent="-457200" algn="just">
              <a:buAutoNum type="alphaLcParenR"/>
            </a:pPr>
            <a:endParaRPr lang="pt-BR" sz="22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de-DE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</a:t>
            </a:r>
            <a:r>
              <a:rPr lang="de-DE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MP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nº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2.159-70/2001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art. 7º</a:t>
            </a:r>
            <a:endParaRPr lang="de-DE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1547345"/>
            <a:ext cx="7272807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4.3. PGBL – Plano Gerador de Benefícios Livres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81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41409" y="2564904"/>
            <a:ext cx="66897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lphaLcParenR"/>
            </a:pP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Estatuto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 Criança e do Adolescente — contribuições aos Fundos controlados pelos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Conselhos municipais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estaduais, Distrital e Nacional dos Direitos da Criança e do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Adolescente;</a:t>
            </a:r>
          </a:p>
          <a:p>
            <a:pPr marL="457200" indent="-457200" algn="just">
              <a:buAutoNum type="alphaLcParenR"/>
            </a:pPr>
            <a:endParaRPr lang="pt-BR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57200" indent="-457200" algn="just">
              <a:buAutoNum type="alphaLcParenR"/>
            </a:pP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Fundos Nacional, Estaduais ou Municipais do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Idoso;</a:t>
            </a:r>
          </a:p>
          <a:p>
            <a:pPr marL="457200" indent="-457200" algn="just">
              <a:buAutoNum type="alphaLcParenR"/>
            </a:pPr>
            <a:endParaRPr lang="pt-BR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57200" indent="-457200" algn="just">
              <a:buAutoNum type="alphaLcParenR"/>
            </a:pP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Incentivo à Cultura — a título de doações ou patrocínios, tanto mediante contribuições ao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Fundo Nacional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Cultura (FNC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marL="457200" indent="-457200" algn="just">
              <a:buAutoNum type="alphaLcParenR"/>
            </a:pPr>
            <a:endParaRPr lang="pt-BR" sz="22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de-DE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Fonte: Perguntas e Respostas, Questão 419</a:t>
            </a:r>
            <a:endParaRPr lang="de-DE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1547345"/>
            <a:ext cx="7272807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4.4. INCENTIVOS FISCAIS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05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41409" y="2564904"/>
            <a:ext cx="668972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d) Incentivo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Atividade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Audiovisual;</a:t>
            </a:r>
          </a:p>
          <a:p>
            <a:pPr algn="just"/>
            <a:endParaRPr lang="pt-BR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e) Incentivo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ao desporto - doações ou patrocínios no apoio direto a projetos desportivos e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paradesportivos previamente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aprovados pelo Ministério do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Esporte;</a:t>
            </a:r>
          </a:p>
          <a:p>
            <a:pPr algn="just"/>
            <a:endParaRPr lang="pt-BR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f) Contribuição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patronal paga à Previdência Social pelo empregador doméstico incidente sobre o valor 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 remuneração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 empregado.</a:t>
            </a:r>
          </a:p>
          <a:p>
            <a:pPr marL="457200" indent="-457200" algn="just">
              <a:buAutoNum type="alphaLcParenR"/>
            </a:pPr>
            <a:endParaRPr lang="pt-BR" sz="22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de-DE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Fonte: Perguntas e Respostas, Questão 419</a:t>
            </a:r>
            <a:endParaRPr lang="de-DE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1547345"/>
            <a:ext cx="7272807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4.4. INCENTIVOS FISCAIS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008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41409" y="2564904"/>
            <a:ext cx="668972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g) Incentivo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ao Programa Nacional de Apoio à Atenção da Saúde da Pessoa com Deficiência (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Pronas-PCD);</a:t>
            </a:r>
            <a:endParaRPr lang="pt-BR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pt-BR" sz="22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h) Incentivo </a:t>
            </a:r>
            <a:r>
              <a:rPr lang="pt-BR" sz="22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ao Programa Nacional de Apoio à Atenção Oncológica (</a:t>
            </a:r>
            <a:r>
              <a:rPr lang="pt-BR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PRONON)</a:t>
            </a:r>
          </a:p>
          <a:p>
            <a:pPr marL="457200" indent="-457200" algn="just">
              <a:buAutoNum type="alphaLcParenR"/>
            </a:pPr>
            <a:endParaRPr lang="pt-BR" sz="22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de-DE" sz="22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Fonte: Perguntas e Respostas, Questão 419</a:t>
            </a:r>
            <a:endParaRPr lang="de-DE" sz="22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1547345"/>
            <a:ext cx="7272807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4.4. INCENTIVOS FISCAIS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40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229600" cy="580926"/>
          </a:xfrm>
        </p:spPr>
        <p:txBody>
          <a:bodyPr/>
          <a:lstStyle/>
          <a:p>
            <a:pPr lvl="0" algn="l"/>
            <a:r>
              <a:rPr lang="pt-BR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pt-BR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r>
              <a:rPr lang="pt-BR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Dia </a:t>
            </a: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do Profissional da Contabilidade 2014</a:t>
            </a:r>
            <a:b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/>
          <a:lstStyle/>
          <a:p>
            <a:pPr marL="0" indent="0">
              <a:buNone/>
            </a:pPr>
            <a:endParaRPr lang="pt-BR" u="sng" dirty="0" smtClean="0"/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O que vale na vida não é o ponto de partida e sim a caminhada. Caminhando e semeando, no fim terás o que colher.”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Cora </a:t>
            </a:r>
            <a:r>
              <a:rPr lang="pt-BR" dirty="0"/>
              <a:t>Coralina</a:t>
            </a:r>
          </a:p>
        </p:txBody>
      </p:sp>
    </p:spTree>
    <p:extLst>
      <p:ext uri="{BB962C8B-B14F-4D97-AF65-F5344CB8AC3E}">
        <p14:creationId xmlns:p14="http://schemas.microsoft.com/office/powerpoint/2010/main" val="1284415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48"/>
          <a:stretch/>
        </p:blipFill>
        <p:spPr>
          <a:xfrm>
            <a:off x="107504" y="2492896"/>
            <a:ext cx="8876708" cy="2210319"/>
          </a:xfrm>
        </p:spPr>
      </p:pic>
    </p:spTree>
    <p:extLst>
      <p:ext uri="{BB962C8B-B14F-4D97-AF65-F5344CB8AC3E}">
        <p14:creationId xmlns:p14="http://schemas.microsoft.com/office/powerpoint/2010/main" val="25157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23728" y="3356992"/>
            <a:ext cx="67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Acessar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sites que 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contribuam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 o aprimoramento profissional e melhore a condição técnica para o exercício da profissão:</a:t>
            </a:r>
          </a:p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Exemplos:</a:t>
            </a:r>
          </a:p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www.contabilidadenatv.com.br</a:t>
            </a:r>
          </a:p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www.tvclassecontabil.com.br</a:t>
            </a:r>
          </a:p>
          <a:p>
            <a:pPr algn="just"/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/>
              </a:rPr>
              <a:t>www.classecontabil.com.br</a:t>
            </a:r>
            <a:endParaRPr lang="pt-BR" sz="20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http://www.sefaz.go.gov.br/</a:t>
            </a:r>
          </a:p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http://www.receita.fazenda.gov.br/</a:t>
            </a:r>
            <a:endParaRPr lang="pt-BR" sz="20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pt-BR" sz="20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43808" y="1686223"/>
            <a:ext cx="554461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RECOMENDAÇÕES AOS </a:t>
            </a: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PROFISSIONAIS DA </a:t>
            </a:r>
            <a:r>
              <a:rPr lang="pt-BR" sz="24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CONTABILIDADE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144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23728" y="3068960"/>
            <a:ext cx="676875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carga tributária das pessoas físicas Brasil é muito elevada, sem contar que determinados rendimentos  oriundos do 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(trabalho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 ou sem 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vínculo)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sofre uma tributação mais onerosa que determinados rendimentos advindos 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capital especulativo 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(Ações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rendimentos de renda fixa etc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.)  </a:t>
            </a:r>
          </a:p>
          <a:p>
            <a:pPr algn="just"/>
            <a:endParaRPr lang="pt-BR" sz="20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Asseveramos  que  é  através de um correto planejamento tributário, meio pelo qual se organiza as finanças, bens e negócios  do contribuinte , utilizando-se de condutas lícitas que tem por finalidade reduzir o montante de tributos.</a:t>
            </a:r>
          </a:p>
          <a:p>
            <a:pPr algn="just"/>
            <a:endParaRPr lang="pt-BR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43808" y="1686223"/>
            <a:ext cx="554461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ALGUNS ASPECTOS  SOBRE O IMPOSTO DE RENDA NO BRASIL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84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23728" y="3068960"/>
            <a:ext cx="676875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Diante deste cenário é imprescindível que os contribuintes procure um profissional da contabilidade com bastante experiência para buscar alternativas visando a redução da elevadíssima carga tributária vigente no Brasil</a:t>
            </a:r>
            <a:r>
              <a:rPr lang="pt-BR" sz="2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just"/>
            <a:endParaRPr lang="pt-BR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pt-BR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pt-BR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43808" y="1686223"/>
            <a:ext cx="554461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ALGUNS ASPECTOS  SOBRE O IMPOSTO DE RENDA NO BRASIL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7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23728" y="3068960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Muitos contribuintes carregam a doce ilusão de que imposto de renda é uma obrigação acessória em que todo mês de abril deve ser prestadas contas a Receita Federal, (para esses o mascote LEÃO bem que poderia ser trocado  pelo  COELHO DA PÁSCOA) ,   Senhores e Senhoras, sabemos   que em  muitas operações realizadas, o fato gerador do imposto  ocorre no decorrer do ano calendário e que não é possível  fazer mais nada para evitar uma tributação no momento da entrega da Declaração de Ajuste Anual da Pessoa Física. A título de exemplo podemos citar: Ganho de Capital na venda de bens e direitos e o Ganho de Renda Variável ( Ações vendidas na Bolsa de Valores)</a:t>
            </a:r>
          </a:p>
          <a:p>
            <a:pPr algn="just"/>
            <a:endParaRPr lang="pt-BR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pt-BR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43808" y="1686223"/>
            <a:ext cx="554461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ALGUNS ASPECTOS  SOBRE O IMPOSTO DE RENDA NO BRASIL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418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3" y="1239568"/>
            <a:ext cx="176522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de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23728" y="3068960"/>
            <a:ext cx="676875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Um eficiente planejamento tributário começa com a orientação do profissional da contabilidade ao contribuinte  para que o mesmo se conscientize sobre a importância da  guarda da documentação e boa apresentação das informações econômico-financeiras. </a:t>
            </a:r>
            <a:endParaRPr lang="pt-BR" sz="200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endParaRPr lang="pt-BR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43808" y="1686223"/>
            <a:ext cx="554461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ALGUNS ASPECTOS  SOBRE O IMPOSTO DE RENDA NO BRASIL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67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593" y="839459"/>
            <a:ext cx="52838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Dia do Profissional da Contabilidade 2014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65902" y="1239568"/>
            <a:ext cx="17652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25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</a:t>
            </a:r>
            <a:r>
              <a:rPr lang="pt-B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abril </a:t>
            </a:r>
            <a:r>
              <a:rPr lang="pt-B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de 2014.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23728" y="3068960"/>
            <a:ext cx="67687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sz="20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planejamento tributário para pessoa física deve analisado e aplicado durante todo o  ano, antes da ocorrência do fato gerador do tributo, ou seja, ele deve ser feito, obrigatoriamente, no ano anterior à entrega da declaração do Imposto de Renda, operações de venda de bens, dispêndios que propiciam deduções , procedimentos de redução  ou eliminação de retenção na fonte ou de pagamento de carnê leão,  segregação de receitas de bens comuns ao casal.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843808" y="1686223"/>
            <a:ext cx="554461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ALGUNS ASPECTOS  SOBRE O IMPOSTO DE RENDA NO BRASIL</a:t>
            </a:r>
            <a:endParaRPr lang="pt-BR" sz="2400" dirty="0">
              <a:ln w="18415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794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2360</Words>
  <Application>Microsoft Office PowerPoint</Application>
  <PresentationFormat>Apresentação na tela (4:3)</PresentationFormat>
  <Paragraphs>228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Dia do Profissional da Contabilidade 2014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Hélia</dc:creator>
  <cp:lastModifiedBy>Marciel</cp:lastModifiedBy>
  <cp:revision>79</cp:revision>
  <dcterms:created xsi:type="dcterms:W3CDTF">2014-02-22T18:53:25Z</dcterms:created>
  <dcterms:modified xsi:type="dcterms:W3CDTF">2014-04-25T16:21:33Z</dcterms:modified>
</cp:coreProperties>
</file>