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4"/>
  </p:sldMasterIdLst>
  <p:notesMasterIdLst>
    <p:notesMasterId r:id="rId22"/>
  </p:notesMasterIdLst>
  <p:handoutMasterIdLst>
    <p:handoutMasterId r:id="rId23"/>
  </p:handoutMasterIdLst>
  <p:sldIdLst>
    <p:sldId id="2138" r:id="rId5"/>
    <p:sldId id="2114" r:id="rId6"/>
    <p:sldId id="2132" r:id="rId7"/>
    <p:sldId id="2139" r:id="rId8"/>
    <p:sldId id="2141" r:id="rId9"/>
    <p:sldId id="2142" r:id="rId10"/>
    <p:sldId id="2140" r:id="rId11"/>
    <p:sldId id="2144" r:id="rId12"/>
    <p:sldId id="2145" r:id="rId13"/>
    <p:sldId id="2143" r:id="rId14"/>
    <p:sldId id="2146" r:id="rId15"/>
    <p:sldId id="2147" r:id="rId16"/>
    <p:sldId id="2148" r:id="rId17"/>
    <p:sldId id="2149" r:id="rId18"/>
    <p:sldId id="2150" r:id="rId19"/>
    <p:sldId id="2153" r:id="rId20"/>
    <p:sldId id="2152" r:id="rId21"/>
  </p:sldIdLst>
  <p:sldSz cx="12192000" cy="6858000"/>
  <p:notesSz cx="6858000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E596AE6A-9A7A-4765-ADF9-19ACB1F2E641}">
          <p14:sldIdLst>
            <p14:sldId id="2138"/>
            <p14:sldId id="2114"/>
            <p14:sldId id="2132"/>
            <p14:sldId id="2139"/>
            <p14:sldId id="2141"/>
            <p14:sldId id="2142"/>
            <p14:sldId id="2140"/>
            <p14:sldId id="2144"/>
            <p14:sldId id="2145"/>
            <p14:sldId id="2143"/>
            <p14:sldId id="2146"/>
            <p14:sldId id="2147"/>
            <p14:sldId id="2148"/>
            <p14:sldId id="2149"/>
            <p14:sldId id="2150"/>
            <p14:sldId id="2153"/>
            <p14:sldId id="21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613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rea Liz Leite Santos" initials="ALLS" lastIdx="1" clrIdx="0">
    <p:extLst>
      <p:ext uri="{19B8F6BF-5375-455C-9EA6-DF929625EA0E}">
        <p15:presenceInfo xmlns:p15="http://schemas.microsoft.com/office/powerpoint/2012/main" userId="S::c071193@corp.caixa.gov.br::d9489dd0-a8a6-421a-bb6b-b006e6c257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AD17"/>
    <a:srgbClr val="89E9FF"/>
    <a:srgbClr val="F69220"/>
    <a:srgbClr val="00BBE8"/>
    <a:srgbClr val="0164A7"/>
    <a:srgbClr val="FFFFFF"/>
    <a:srgbClr val="86C668"/>
    <a:srgbClr val="D5F7FF"/>
    <a:srgbClr val="4CB6FE"/>
    <a:srgbClr val="006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71" autoAdjust="0"/>
  </p:normalViewPr>
  <p:slideViewPr>
    <p:cSldViewPr snapToGrid="0">
      <p:cViewPr varScale="1">
        <p:scale>
          <a:sx n="74" d="100"/>
          <a:sy n="74" d="100"/>
        </p:scale>
        <p:origin x="1146" y="60"/>
      </p:cViewPr>
      <p:guideLst>
        <p:guide orient="horz" pos="2183"/>
        <p:guide pos="61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AE03F65-5692-472D-BFA2-D1311567A2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D6E3E25-C9D6-4BF1-9ACB-81082D8149F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E0073-7F4F-4BD1-8616-06608031E27B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E05EF16-1C8E-466A-B54C-E5DCC83607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07D45BE-58FD-494E-94B7-5EFA89D091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91280-7840-4715-A990-BBEA926400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63996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B284B-7439-490E-BE39-8972F98060EE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365E1-813D-4519-A9BD-ABB7E98323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396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365E1-813D-4519-A9BD-ABB7E983237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407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365E1-813D-4519-A9BD-ABB7E983237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3064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365E1-813D-4519-A9BD-ABB7E983237D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749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365E1-813D-4519-A9BD-ABB7E983237D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858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365E1-813D-4519-A9BD-ABB7E983237D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5642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365E1-813D-4519-A9BD-ABB7E983237D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9108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365E1-813D-4519-A9BD-ABB7E983237D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8733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365E1-813D-4519-A9BD-ABB7E983237D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874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365E1-813D-4519-A9BD-ABB7E983237D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8921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365E1-813D-4519-A9BD-ABB7E983237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87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365E1-813D-4519-A9BD-ABB7E983237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699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365E1-813D-4519-A9BD-ABB7E983237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504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365E1-813D-4519-A9BD-ABB7E983237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8669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365E1-813D-4519-A9BD-ABB7E983237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206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365E1-813D-4519-A9BD-ABB7E983237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874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365E1-813D-4519-A9BD-ABB7E983237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622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3365E1-813D-4519-A9BD-ABB7E983237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931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30F9817-6C6E-44F0-B353-F38C7610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6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C741614-8ECC-404B-9C78-4F785D4D2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CB66-6F62-4554-A457-041E1A984AE8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3F81CD1-5966-45A8-A8B4-5F400FE2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7E7D23-EA3F-4371-8875-8B7962E60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3AA-8F5D-489B-BE0D-763CEF74A2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693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F2980C-5F4E-413A-9418-63792B8C6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C02EBF-42AF-4982-8747-6F60015D1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3C1967A-CA7F-4B42-B937-9072AC950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37806B2-8C4A-44A6-864F-2CB805B7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CB66-6F62-4554-A457-041E1A984AE8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44E17A-3E86-4992-85F7-1555A669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DB3E1FC-28C1-445F-94C1-A60DA52B7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3AA-8F5D-489B-BE0D-763CEF74A2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890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6A00E-B0D3-43B3-869D-7BA672CAE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E1F83B2-72DD-4550-9D6E-797D7ABD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0928FDB-F9A7-4C37-82FC-1E904A42F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153E249-5B66-466A-81CD-8681DFE6C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CB66-6F62-4554-A457-041E1A984AE8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6E9AB64-6C8C-44E3-943E-F8D323939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FE62EB4-2B52-4FFE-9DF5-823A91BC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3AA-8F5D-489B-BE0D-763CEF74A2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261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874BCF-7BCB-4ECC-A2FC-BF740EF0C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B00EC30-7E73-4776-8B5E-49C28B5C7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017FB8-4AA2-430A-9D3A-F97A5FB95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CB66-6F62-4554-A457-041E1A984AE8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DFC2E7-47D0-46EE-85AA-57F60B44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438D2C-5080-48CE-80F6-15F3344A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3AA-8F5D-489B-BE0D-763CEF74A2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1505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BA6E93B-5265-4EC5-BFA1-6AE7B19522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0201E3-4336-4B34-85B3-F3F977F2B2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003B35-4873-4FA4-9FA3-62C4A12D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CB66-6F62-4554-A457-041E1A984AE8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7CA335-30A6-45BB-9AB4-B601607BD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EDF5AB-6A88-4B51-8898-B9D69D3D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3AA-8F5D-489B-BE0D-763CEF74A2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80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A3F8D2A6-AF24-4134-8E1C-8C4FC23DE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B041C2B-8B4D-4EAF-8505-E41E16D6CD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171" y="106425"/>
            <a:ext cx="954455" cy="684008"/>
          </a:xfrm>
          <a:prstGeom prst="rect">
            <a:avLst/>
          </a:prstGeom>
          <a:effectLst>
            <a:outerShdw blurRad="152400" dist="38100" dir="5400000" algn="t" rotWithShape="0">
              <a:prstClr val="black">
                <a:alpha val="4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54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8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37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897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E4D6BF-750B-4712-B908-7D7F0E398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B15FF8-A313-4380-870C-5312B59DE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7D7160-0E3C-4DED-AEDE-34093CEA6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CB66-6F62-4554-A457-041E1A984AE8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9DAA77-77ED-43B4-AC2B-5441E265E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F02C51-74D1-4BD5-9AC4-A783D4596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3AA-8F5D-489B-BE0D-763CEF74A2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54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ED80C5-A6E0-48F2-AA70-AB9C3F5B6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0ABC37-F01C-4C40-B2C7-C62C820A0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D650B56-E5ED-4ACF-9313-5A2566CC2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58B1F18-0478-4101-A65D-CB49CA300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CB66-6F62-4554-A457-041E1A984AE8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82B1550-2E4A-41E4-AF61-C7D68E3E3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D389A8-F2DE-4CBC-A885-23882EA85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3AA-8F5D-489B-BE0D-763CEF74A2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2892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2E5F12-2C7B-439B-A0E0-34AFE7F8C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1A54ED-156A-4BAB-A15C-59FAE8CD6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3EF7F37-A453-4EF9-B889-737B40518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FFE744-51A5-4CE5-9D93-9E03F4759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D6F6F14-0A73-438D-96F4-9B818109F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2F6A5EE-39D5-44D0-913D-0AA2C4F2B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CB66-6F62-4554-A457-041E1A984AE8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8178C8B-654F-478D-B3DA-818CEC61E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78FF4C8-A88D-4D70-B4AC-ED7D8CA25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3AA-8F5D-489B-BE0D-763CEF74A2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930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1FE20-7FB9-4D71-9FDE-E72DA29C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9100F58-BB19-4A2C-8D5B-C321C0306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CB66-6F62-4554-A457-041E1A984AE8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BC9783B-F172-466E-8F5A-3F7A0835E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AC07D33-F852-4040-A1A0-163D8F568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6D3AA-8F5D-489B-BE0D-763CEF74A2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541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AC8AF56-56F3-4F9A-A55D-729D6C1A0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277B87-B727-4EE3-8844-F8467C954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9D7C28-1127-4B0A-85FF-3AE994A46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FCB66-6F62-4554-A457-041E1A984AE8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A31843-CEDA-4D97-8E62-813B703D1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7684B3-B48B-4E7A-8425-B73CE40D9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6D3AA-8F5D-489B-BE0D-763CEF74A2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859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2" r:id="rId2"/>
    <p:sldLayoutId id="2147483836" r:id="rId3"/>
    <p:sldLayoutId id="2147483838" r:id="rId4"/>
    <p:sldLayoutId id="2147483831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5675B2F9-B91A-43D4-80AE-CD3214301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1194" y="5805924"/>
            <a:ext cx="2627901" cy="74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5D01AE27-35CE-4C76-A31E-BB39F872557D}"/>
              </a:ext>
            </a:extLst>
          </p:cNvPr>
          <p:cNvSpPr txBox="1"/>
          <p:nvPr/>
        </p:nvSpPr>
        <p:spPr>
          <a:xfrm>
            <a:off x="553792" y="2206237"/>
            <a:ext cx="11178861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4800" b="1" cap="small" dirty="0">
                <a:solidFill>
                  <a:srgbClr val="89E9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DESVENDANDO</a:t>
            </a:r>
            <a:r>
              <a:rPr lang="pt-BR" sz="4800" b="1" dirty="0">
                <a:solidFill>
                  <a:srgbClr val="89E9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 O CAPAG PARA OBTENÇÃO DE RECURSOS FEDERAIS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EF03CE8-4E9B-4B39-8A27-0D0D2909A1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3438"/>
          <a:stretch/>
        </p:blipFill>
        <p:spPr>
          <a:xfrm>
            <a:off x="325461" y="222758"/>
            <a:ext cx="993673" cy="116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85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id="{3B64B107-95E3-4163-808B-1ADC4C663497}"/>
              </a:ext>
            </a:extLst>
          </p:cNvPr>
          <p:cNvSpPr txBox="1"/>
          <p:nvPr/>
        </p:nvSpPr>
        <p:spPr>
          <a:xfrm>
            <a:off x="975659" y="143708"/>
            <a:ext cx="11075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spc="-150" dirty="0">
                <a:solidFill>
                  <a:schemeClr val="bg1"/>
                </a:solidFill>
                <a:latin typeface="Gill Sans MT" panose="020B0502020104020203" pitchFamily="34" charset="0"/>
              </a:rPr>
              <a:t>INDICADOR II – POUPANÇA CORRENTE</a:t>
            </a:r>
            <a:endParaRPr lang="pt-BR" sz="3200" b="1" spc="-15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4F6AFDB-2C59-4714-BB13-E63AB6423310}"/>
              </a:ext>
            </a:extLst>
          </p:cNvPr>
          <p:cNvSpPr/>
          <p:nvPr/>
        </p:nvSpPr>
        <p:spPr>
          <a:xfrm>
            <a:off x="450759" y="2029075"/>
            <a:ext cx="11075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Gill Sans MT"/>
              </a:rPr>
              <a:t>ANEXO I-C e ANEXO I-D dos BALANÇOS ANUAIS dos três últimos anos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428FBEE-4322-4E47-A165-0AB8945C6BB5}"/>
              </a:ext>
            </a:extLst>
          </p:cNvPr>
          <p:cNvSpPr/>
          <p:nvPr/>
        </p:nvSpPr>
        <p:spPr>
          <a:xfrm>
            <a:off x="206056" y="3132640"/>
            <a:ext cx="11075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Gill Sans MT"/>
              </a:rPr>
              <a:t>ANEXO I-C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Gill Sans MT"/>
              </a:rPr>
              <a:t>Receitas Correntes/Receitas Correntes </a:t>
            </a:r>
            <a:r>
              <a:rPr lang="pt-BR" sz="2400" b="1" dirty="0" err="1">
                <a:solidFill>
                  <a:schemeClr val="bg1"/>
                </a:solidFill>
                <a:latin typeface="Gill Sans MT"/>
              </a:rPr>
              <a:t>Intra-Orçamentárias</a:t>
            </a:r>
            <a:endParaRPr lang="pt-BR" sz="2400" b="1" dirty="0">
              <a:solidFill>
                <a:schemeClr val="bg1"/>
              </a:solidFill>
              <a:latin typeface="Gill Sans MT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2FA0C27-02CA-4D83-A0BA-D7F476E19063}"/>
              </a:ext>
            </a:extLst>
          </p:cNvPr>
          <p:cNvSpPr/>
          <p:nvPr/>
        </p:nvSpPr>
        <p:spPr>
          <a:xfrm>
            <a:off x="206056" y="4742645"/>
            <a:ext cx="11075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Gill Sans MT"/>
              </a:rPr>
              <a:t>ANEXO I-D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latin typeface="Gill Sans MT"/>
              </a:rPr>
              <a:t>Despesas Correntes</a:t>
            </a:r>
          </a:p>
        </p:txBody>
      </p:sp>
    </p:spTree>
    <p:extLst>
      <p:ext uri="{BB962C8B-B14F-4D97-AF65-F5344CB8AC3E}">
        <p14:creationId xmlns:p14="http://schemas.microsoft.com/office/powerpoint/2010/main" val="2253358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id="{3B64B107-95E3-4163-808B-1ADC4C663497}"/>
              </a:ext>
            </a:extLst>
          </p:cNvPr>
          <p:cNvSpPr txBox="1"/>
          <p:nvPr/>
        </p:nvSpPr>
        <p:spPr>
          <a:xfrm>
            <a:off x="975659" y="143708"/>
            <a:ext cx="11075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spc="-150" dirty="0">
                <a:solidFill>
                  <a:schemeClr val="bg1"/>
                </a:solidFill>
                <a:latin typeface="Gill Sans MT" panose="020B0502020104020203" pitchFamily="34" charset="0"/>
              </a:rPr>
              <a:t>INDICADOR II – POUPANÇA CORRENTE</a:t>
            </a:r>
            <a:endParaRPr lang="pt-BR" sz="3200" b="1" spc="-15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15A53F1-43C2-4F3A-ABEE-346DA67AAE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90" t="39339" r="23098" b="37471"/>
          <a:stretch/>
        </p:blipFill>
        <p:spPr>
          <a:xfrm>
            <a:off x="458186" y="2382592"/>
            <a:ext cx="11135854" cy="230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57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id="{3B64B107-95E3-4163-808B-1ADC4C663497}"/>
              </a:ext>
            </a:extLst>
          </p:cNvPr>
          <p:cNvSpPr txBox="1"/>
          <p:nvPr/>
        </p:nvSpPr>
        <p:spPr>
          <a:xfrm>
            <a:off x="975659" y="143708"/>
            <a:ext cx="11075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spc="-150" dirty="0">
                <a:solidFill>
                  <a:schemeClr val="bg1"/>
                </a:solidFill>
                <a:latin typeface="Gill Sans MT" panose="020B0502020104020203" pitchFamily="34" charset="0"/>
              </a:rPr>
              <a:t>INDICADOR II – POUPANÇA CORRENTE</a:t>
            </a:r>
            <a:endParaRPr lang="pt-BR" sz="3200" b="1" spc="-15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415E5C0-340E-4ED6-A5A5-43229C8A4D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02" t="52309" r="21408" b="30396"/>
          <a:stretch/>
        </p:blipFill>
        <p:spPr>
          <a:xfrm>
            <a:off x="484845" y="2463084"/>
            <a:ext cx="11222310" cy="1477851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15566AB-F39C-4E68-8E99-980A40DA435A}"/>
              </a:ext>
            </a:extLst>
          </p:cNvPr>
          <p:cNvSpPr/>
          <p:nvPr/>
        </p:nvSpPr>
        <p:spPr>
          <a:xfrm>
            <a:off x="721217" y="3631841"/>
            <a:ext cx="10431887" cy="20606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DBD2BF9-7708-40E2-9958-94BFBDFE972F}"/>
              </a:ext>
            </a:extLst>
          </p:cNvPr>
          <p:cNvSpPr/>
          <p:nvPr/>
        </p:nvSpPr>
        <p:spPr>
          <a:xfrm>
            <a:off x="624833" y="3940935"/>
            <a:ext cx="6922480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19"/>
              </a:spcAft>
            </a:pPr>
            <a:r>
              <a:rPr lang="pt-BR" sz="1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DCA 2018</a:t>
            </a:r>
            <a:endParaRPr lang="pt-BR" sz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76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id="{3B64B107-95E3-4163-808B-1ADC4C663497}"/>
              </a:ext>
            </a:extLst>
          </p:cNvPr>
          <p:cNvSpPr txBox="1"/>
          <p:nvPr/>
        </p:nvSpPr>
        <p:spPr>
          <a:xfrm>
            <a:off x="975659" y="143708"/>
            <a:ext cx="11075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spc="-150" dirty="0">
                <a:solidFill>
                  <a:schemeClr val="bg1"/>
                </a:solidFill>
                <a:latin typeface="Gill Sans MT" panose="020B0502020104020203" pitchFamily="34" charset="0"/>
              </a:rPr>
              <a:t>CONTAS ZERADAS BALANÇO ANUAL</a:t>
            </a:r>
            <a:endParaRPr lang="pt-BR" sz="3200" b="1" spc="-15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860FB44-EED5-4394-80DF-F19D6D562F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516242"/>
              </p:ext>
            </p:extLst>
          </p:nvPr>
        </p:nvGraphicFramePr>
        <p:xfrm>
          <a:off x="463639" y="2536620"/>
          <a:ext cx="10921285" cy="29104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82377">
                  <a:extLst>
                    <a:ext uri="{9D8B030D-6E8A-4147-A177-3AD203B41FA5}">
                      <a16:colId xmlns:a16="http://schemas.microsoft.com/office/drawing/2014/main" val="612859870"/>
                    </a:ext>
                  </a:extLst>
                </a:gridCol>
                <a:gridCol w="6038908">
                  <a:extLst>
                    <a:ext uri="{9D8B030D-6E8A-4147-A177-3AD203B41FA5}">
                      <a16:colId xmlns:a16="http://schemas.microsoft.com/office/drawing/2014/main" val="1916434291"/>
                    </a:ext>
                  </a:extLst>
                </a:gridCol>
              </a:tblGrid>
              <a:tr h="4054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NOME DA CONTA SICONFI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DESCRICÃO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0396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Receitas Orçamentárias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Receitas Correntes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6356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Receitas Orçamentárias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Receitas Tributárias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61662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Receitas Orçamentárias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Receitas Correntes (</a:t>
                      </a:r>
                      <a:r>
                        <a:rPr lang="pt-BR" sz="2000" u="none" strike="noStrike" dirty="0" err="1">
                          <a:effectLst/>
                        </a:rPr>
                        <a:t>Intra-orçamentárias</a:t>
                      </a:r>
                      <a:r>
                        <a:rPr lang="pt-BR" sz="2000" u="none" strike="noStrike" dirty="0">
                          <a:effectLst/>
                        </a:rPr>
                        <a:t>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496425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Receitas Orçamentárias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Contribuições Sociais Específicas de Estados, DF e Municípios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148241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Receitas Orçamentárias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Transferências Correntes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64044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Receitas Orçamentárias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Transferências FPM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00936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Receitas Orçamentárias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Transferências ICMS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52956324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24EBEFC5-C753-4590-BB19-7B49E98C0EC8}"/>
              </a:ext>
            </a:extLst>
          </p:cNvPr>
          <p:cNvSpPr/>
          <p:nvPr/>
        </p:nvSpPr>
        <p:spPr>
          <a:xfrm>
            <a:off x="463639" y="1410889"/>
            <a:ext cx="11075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Gill Sans MT"/>
              </a:rPr>
              <a:t>ANEXO I-C dos Balanços Anuais dos três últimos anos </a:t>
            </a:r>
          </a:p>
        </p:txBody>
      </p:sp>
    </p:spTree>
    <p:extLst>
      <p:ext uri="{BB962C8B-B14F-4D97-AF65-F5344CB8AC3E}">
        <p14:creationId xmlns:p14="http://schemas.microsoft.com/office/powerpoint/2010/main" val="411328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id="{3B64B107-95E3-4163-808B-1ADC4C663497}"/>
              </a:ext>
            </a:extLst>
          </p:cNvPr>
          <p:cNvSpPr txBox="1"/>
          <p:nvPr/>
        </p:nvSpPr>
        <p:spPr>
          <a:xfrm>
            <a:off x="975659" y="143708"/>
            <a:ext cx="11075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spc="-150" dirty="0">
                <a:solidFill>
                  <a:schemeClr val="bg1"/>
                </a:solidFill>
                <a:latin typeface="Gill Sans MT" panose="020B0502020104020203" pitchFamily="34" charset="0"/>
              </a:rPr>
              <a:t>CONTAS ZERADAS BALANÇO ANUAL</a:t>
            </a:r>
            <a:endParaRPr lang="pt-BR" sz="3200" b="1" spc="-15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4EBEFC5-C753-4590-BB19-7B49E98C0EC8}"/>
              </a:ext>
            </a:extLst>
          </p:cNvPr>
          <p:cNvSpPr/>
          <p:nvPr/>
        </p:nvSpPr>
        <p:spPr>
          <a:xfrm>
            <a:off x="463639" y="1410889"/>
            <a:ext cx="11075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Gill Sans MT"/>
              </a:rPr>
              <a:t>ANEXO I-D dos Balanços Anuais dos três últimos anos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3F55182-93BD-4D41-992A-5E1790638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94841"/>
              </p:ext>
            </p:extLst>
          </p:nvPr>
        </p:nvGraphicFramePr>
        <p:xfrm>
          <a:off x="824248" y="2206580"/>
          <a:ext cx="10148552" cy="3238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36924">
                  <a:extLst>
                    <a:ext uri="{9D8B030D-6E8A-4147-A177-3AD203B41FA5}">
                      <a16:colId xmlns:a16="http://schemas.microsoft.com/office/drawing/2014/main" val="3750815835"/>
                    </a:ext>
                  </a:extLst>
                </a:gridCol>
                <a:gridCol w="5611628">
                  <a:extLst>
                    <a:ext uri="{9D8B030D-6E8A-4147-A177-3AD203B41FA5}">
                      <a16:colId xmlns:a16="http://schemas.microsoft.com/office/drawing/2014/main" val="796995158"/>
                    </a:ext>
                  </a:extLst>
                </a:gridCol>
              </a:tblGrid>
              <a:tr h="2142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NOME DA CONTA SICONFI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DESCRICÃO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767924"/>
                  </a:ext>
                </a:extLst>
              </a:tr>
              <a:tr h="8568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Despesas Orçamentárias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Aplicação Direta Decorrente de Operação entre Órgãos, Fundos e Entidades Integrantes dos Orçamentos Fiscal e da Seguridade Social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3748252"/>
                  </a:ext>
                </a:extLst>
              </a:tr>
              <a:tr h="2142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Despesas Orçamentárias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Despesas Correntes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4347524"/>
                  </a:ext>
                </a:extLst>
              </a:tr>
              <a:tr h="2142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Despesas Orçamentárias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Pessoal e Encargos Sociais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5299114"/>
                  </a:ext>
                </a:extLst>
              </a:tr>
              <a:tr h="2142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Despesas Orçamentárias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Serviço de Consultoria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5137518"/>
                  </a:ext>
                </a:extLst>
              </a:tr>
              <a:tr h="2142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Despesas Orçamentárias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Outros Serviços de Terceiros - Pessoa Física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1073921"/>
                  </a:ext>
                </a:extLst>
              </a:tr>
              <a:tr h="2142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Despesas Orçamentárias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Locação de Mão-de-Obra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35932"/>
                  </a:ext>
                </a:extLst>
              </a:tr>
              <a:tr h="42843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Despesas Orçamentárias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Outros Serviços de Terceiros - Pessoa Jurídica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031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600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id="{3B64B107-95E3-4163-808B-1ADC4C663497}"/>
              </a:ext>
            </a:extLst>
          </p:cNvPr>
          <p:cNvSpPr txBox="1"/>
          <p:nvPr/>
        </p:nvSpPr>
        <p:spPr>
          <a:xfrm>
            <a:off x="975659" y="143708"/>
            <a:ext cx="11075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spc="-150" dirty="0">
                <a:solidFill>
                  <a:schemeClr val="bg1"/>
                </a:solidFill>
                <a:latin typeface="Gill Sans MT" panose="020B0502020104020203" pitchFamily="34" charset="0"/>
              </a:rPr>
              <a:t>CONTAS ZERADAS BALANÇO ANUAL</a:t>
            </a:r>
            <a:endParaRPr lang="pt-BR" sz="3200" b="1" spc="-15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4EBEFC5-C753-4590-BB19-7B49E98C0EC8}"/>
              </a:ext>
            </a:extLst>
          </p:cNvPr>
          <p:cNvSpPr/>
          <p:nvPr/>
        </p:nvSpPr>
        <p:spPr>
          <a:xfrm>
            <a:off x="463638" y="2286652"/>
            <a:ext cx="11075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Gill Sans MT"/>
              </a:rPr>
              <a:t>ANEXO I-E dos Balanços Anuais dos três últimos anos 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3F55182-93BD-4D41-992A-5E1790638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396809"/>
              </p:ext>
            </p:extLst>
          </p:nvPr>
        </p:nvGraphicFramePr>
        <p:xfrm>
          <a:off x="927278" y="3104166"/>
          <a:ext cx="10148552" cy="1171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36924">
                  <a:extLst>
                    <a:ext uri="{9D8B030D-6E8A-4147-A177-3AD203B41FA5}">
                      <a16:colId xmlns:a16="http://schemas.microsoft.com/office/drawing/2014/main" val="3750815835"/>
                    </a:ext>
                  </a:extLst>
                </a:gridCol>
                <a:gridCol w="5611628">
                  <a:extLst>
                    <a:ext uri="{9D8B030D-6E8A-4147-A177-3AD203B41FA5}">
                      <a16:colId xmlns:a16="http://schemas.microsoft.com/office/drawing/2014/main" val="7969951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NOME DA CONTA SICONFI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DESCRICÃO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767924"/>
                  </a:ext>
                </a:extLst>
              </a:tr>
              <a:tr h="8568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Anexo I-E - Despesas por Função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01-Legislativa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737482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4001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id="{3B64B107-95E3-4163-808B-1ADC4C663497}"/>
              </a:ext>
            </a:extLst>
          </p:cNvPr>
          <p:cNvSpPr txBox="1"/>
          <p:nvPr/>
        </p:nvSpPr>
        <p:spPr>
          <a:xfrm>
            <a:off x="975659" y="143708"/>
            <a:ext cx="110758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spc="-150" dirty="0">
                <a:solidFill>
                  <a:schemeClr val="bg1"/>
                </a:solidFill>
                <a:latin typeface="Gill Sans MT" panose="020B0502020104020203" pitchFamily="34" charset="0"/>
              </a:rPr>
              <a:t>INDICADORES – CLASSIFICAÇÃO PARCIAL</a:t>
            </a:r>
            <a:endParaRPr lang="pt-BR" sz="3200" b="1" spc="-15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D79A86B-9183-4857-82E2-49675A387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499368"/>
              </p:ext>
            </p:extLst>
          </p:nvPr>
        </p:nvGraphicFramePr>
        <p:xfrm>
          <a:off x="1700011" y="1828800"/>
          <a:ext cx="8976575" cy="432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0661">
                  <a:extLst>
                    <a:ext uri="{9D8B030D-6E8A-4147-A177-3AD203B41FA5}">
                      <a16:colId xmlns:a16="http://schemas.microsoft.com/office/drawing/2014/main" val="3911844658"/>
                    </a:ext>
                  </a:extLst>
                </a:gridCol>
                <a:gridCol w="2688025">
                  <a:extLst>
                    <a:ext uri="{9D8B030D-6E8A-4147-A177-3AD203B41FA5}">
                      <a16:colId xmlns:a16="http://schemas.microsoft.com/office/drawing/2014/main" val="2549695035"/>
                    </a:ext>
                  </a:extLst>
                </a:gridCol>
                <a:gridCol w="2044879">
                  <a:extLst>
                    <a:ext uri="{9D8B030D-6E8A-4147-A177-3AD203B41FA5}">
                      <a16:colId xmlns:a16="http://schemas.microsoft.com/office/drawing/2014/main" val="2902576856"/>
                    </a:ext>
                  </a:extLst>
                </a:gridCol>
                <a:gridCol w="1803010">
                  <a:extLst>
                    <a:ext uri="{9D8B030D-6E8A-4147-A177-3AD203B41FA5}">
                      <a16:colId xmlns:a16="http://schemas.microsoft.com/office/drawing/2014/main" val="2771859812"/>
                    </a:ext>
                  </a:extLst>
                </a:gridCol>
              </a:tblGrid>
              <a:tr h="86546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INDICADOR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SIGLA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FAIXA DE VALORES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CLASSIFICAÇÃO PARCIAL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120221"/>
                  </a:ext>
                </a:extLst>
              </a:tr>
              <a:tr h="43273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ENDIVIDAMENTO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DC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DC &lt; 60%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0046080"/>
                  </a:ext>
                </a:extLst>
              </a:tr>
              <a:tr h="4327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60% ≤ DC &lt; 150%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B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8750846"/>
                  </a:ext>
                </a:extLst>
              </a:tr>
              <a:tr h="4327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DC ≥ 150%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C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6542459"/>
                  </a:ext>
                </a:extLst>
              </a:tr>
              <a:tr h="43273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POUPANÇA CORRENTE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PC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PC &lt; 90%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6768035"/>
                  </a:ext>
                </a:extLst>
              </a:tr>
              <a:tr h="4327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90% ≤ PC &lt; 95%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B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4628968"/>
                  </a:ext>
                </a:extLst>
              </a:tr>
              <a:tr h="4327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PC ≥ 95%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C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7776682"/>
                  </a:ext>
                </a:extLst>
              </a:tr>
              <a:tr h="4327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LIQUIDEZ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IL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IL &lt; 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2396552"/>
                  </a:ext>
                </a:extLst>
              </a:tr>
              <a:tr h="43273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IL &gt; 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C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2577995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9456A5DC-12FD-4966-A9D5-A61CF8F46D89}"/>
              </a:ext>
            </a:extLst>
          </p:cNvPr>
          <p:cNvSpPr/>
          <p:nvPr/>
        </p:nvSpPr>
        <p:spPr>
          <a:xfrm>
            <a:off x="1596980" y="6254026"/>
            <a:ext cx="6922480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19"/>
              </a:spcAft>
            </a:pPr>
            <a:r>
              <a:rPr lang="pt-BR" sz="1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Portaria MF 501, de 23/11/2017</a:t>
            </a:r>
            <a:endParaRPr lang="pt-BR" sz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368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5675B2F9-B91A-43D4-80AE-CD3214301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1194" y="5805924"/>
            <a:ext cx="2627901" cy="74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EF03CE8-4E9B-4B39-8A27-0D0D2909A1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3438"/>
          <a:stretch/>
        </p:blipFill>
        <p:spPr>
          <a:xfrm>
            <a:off x="325461" y="222758"/>
            <a:ext cx="993673" cy="116998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7ECCD0B-6534-4967-B8E2-FB22AE9647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240" y="1392743"/>
            <a:ext cx="5562153" cy="4240644"/>
          </a:xfrm>
          <a:prstGeom prst="rect">
            <a:avLst/>
          </a:prstGeom>
          <a:effectLst>
            <a:outerShdw blurRad="152400" dist="38100" dir="5400000" algn="t" rotWithShape="0">
              <a:prstClr val="black">
                <a:alpha val="4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104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6CB83C47-DED9-4A33-8957-5331A6C3455E}"/>
              </a:ext>
            </a:extLst>
          </p:cNvPr>
          <p:cNvSpPr txBox="1"/>
          <p:nvPr/>
        </p:nvSpPr>
        <p:spPr>
          <a:xfrm>
            <a:off x="1137181" y="179604"/>
            <a:ext cx="9874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spc="-150" dirty="0">
                <a:solidFill>
                  <a:schemeClr val="bg1"/>
                </a:solidFill>
                <a:latin typeface="Gill Sans MT" panose="020B0502020104020203" pitchFamily="34" charset="0"/>
              </a:rPr>
              <a:t>Operações de Crédito para Municípios</a:t>
            </a:r>
            <a:endParaRPr lang="pt-BR" sz="3200" b="1" spc="-15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5B340B7-1A14-4C4E-BCD0-E78511B9104A}"/>
              </a:ext>
            </a:extLst>
          </p:cNvPr>
          <p:cNvSpPr/>
          <p:nvPr/>
        </p:nvSpPr>
        <p:spPr>
          <a:xfrm>
            <a:off x="463637" y="1879167"/>
            <a:ext cx="110758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  <a:latin typeface="Gill Sans MT"/>
              </a:rPr>
              <a:t>A contratação de Operações de Crédito por Estados, Distrito Federal e Municípios, incluindo suas Autarquias, Fundações e Empresas Estatais Dependentes (inciso III, art. 2º LRF), subordina-se às normas da Lei Complementar nº 101, de 04/05/2000 (Lei de Responsabilidade Fiscal - LRF) e às Resoluções do Senado Federal (RSF) números 40/2001 e 43/2001.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42A4D0A-C31D-4025-8BA0-B72168CFCF91}"/>
              </a:ext>
            </a:extLst>
          </p:cNvPr>
          <p:cNvSpPr/>
          <p:nvPr/>
        </p:nvSpPr>
        <p:spPr>
          <a:xfrm>
            <a:off x="463637" y="4427625"/>
            <a:ext cx="11075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  <a:latin typeface="Gill Sans MT"/>
              </a:rPr>
              <a:t>O MIP – Manual para Instrução de Pleitos estabelece os procedimentos de instrução dos pedidos de análise dirigidos ao Ministério da Economia – ME. </a:t>
            </a:r>
          </a:p>
        </p:txBody>
      </p:sp>
    </p:spTree>
    <p:extLst>
      <p:ext uri="{BB962C8B-B14F-4D97-AF65-F5344CB8AC3E}">
        <p14:creationId xmlns:p14="http://schemas.microsoft.com/office/powerpoint/2010/main" val="3237996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3969C4A4-F1B6-46FE-BBDB-E1BB87C8892F}"/>
              </a:ext>
            </a:extLst>
          </p:cNvPr>
          <p:cNvSpPr/>
          <p:nvPr/>
        </p:nvSpPr>
        <p:spPr>
          <a:xfrm>
            <a:off x="730540" y="3429000"/>
            <a:ext cx="443684" cy="443684"/>
          </a:xfrm>
          <a:prstGeom prst="ellipse">
            <a:avLst/>
          </a:prstGeom>
          <a:noFill/>
          <a:ln w="57150">
            <a:solidFill>
              <a:srgbClr val="89E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highlight>
                <a:srgbClr val="FBAD17"/>
              </a:highlight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5192AA73-944A-4865-8774-B64322802970}"/>
              </a:ext>
            </a:extLst>
          </p:cNvPr>
          <p:cNvSpPr/>
          <p:nvPr/>
        </p:nvSpPr>
        <p:spPr>
          <a:xfrm>
            <a:off x="730540" y="1765613"/>
            <a:ext cx="443684" cy="443684"/>
          </a:xfrm>
          <a:prstGeom prst="ellipse">
            <a:avLst/>
          </a:prstGeom>
          <a:noFill/>
          <a:ln w="57150">
            <a:solidFill>
              <a:srgbClr val="89E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highlight>
                <a:srgbClr val="FBAD17"/>
              </a:highlight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2057CA1-6727-478C-861D-FB5E14830DF0}"/>
              </a:ext>
            </a:extLst>
          </p:cNvPr>
          <p:cNvSpPr/>
          <p:nvPr/>
        </p:nvSpPr>
        <p:spPr>
          <a:xfrm>
            <a:off x="730540" y="5009229"/>
            <a:ext cx="443684" cy="443684"/>
          </a:xfrm>
          <a:prstGeom prst="ellipse">
            <a:avLst/>
          </a:prstGeom>
          <a:noFill/>
          <a:ln w="57150">
            <a:solidFill>
              <a:srgbClr val="89E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highlight>
                <a:srgbClr val="FBAD17"/>
              </a:highlight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6B4F911-1369-4415-A455-881C959ED145}"/>
              </a:ext>
            </a:extLst>
          </p:cNvPr>
          <p:cNvSpPr/>
          <p:nvPr/>
        </p:nvSpPr>
        <p:spPr>
          <a:xfrm>
            <a:off x="1322300" y="1583794"/>
            <a:ext cx="9399979" cy="1146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FBAD17"/>
                </a:solidFill>
                <a:latin typeface="Gill Sans MT" panose="020B0502020104020203" pitchFamily="34" charset="0"/>
              </a:rPr>
              <a:t>STN: </a:t>
            </a:r>
            <a:r>
              <a:rPr lang="pt-B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Possuir manifestação favorável da quanto à verificação de limite de 	endividamento e aval quando se tratar de operação com Garantia da União.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F325428-321D-4588-BC39-C352B4F92C7A}"/>
              </a:ext>
            </a:extLst>
          </p:cNvPr>
          <p:cNvSpPr/>
          <p:nvPr/>
        </p:nvSpPr>
        <p:spPr>
          <a:xfrm>
            <a:off x="1266025" y="3335345"/>
            <a:ext cx="945625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BAD17"/>
                </a:solidFill>
                <a:latin typeface="Gill Sans MT" panose="020B0502020104020203" pitchFamily="34" charset="0"/>
              </a:rPr>
              <a:t>Adimplência: </a:t>
            </a:r>
            <a:r>
              <a:rPr lang="pt-B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Perante as instituições financeiras e demais instituições autorizadas a funcionar com o Banco Central do Brasil. </a:t>
            </a:r>
          </a:p>
          <a:p>
            <a:r>
              <a:rPr lang="pt-B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 </a:t>
            </a:r>
            <a:endParaRPr lang="pt-BR" sz="2000" dirty="0">
              <a:latin typeface="Gill Sans MT" panose="020B0502020104020203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040F056-586B-4C83-BE67-5104768E01A7}"/>
              </a:ext>
            </a:extLst>
          </p:cNvPr>
          <p:cNvSpPr/>
          <p:nvPr/>
        </p:nvSpPr>
        <p:spPr>
          <a:xfrm>
            <a:off x="1322300" y="4827170"/>
            <a:ext cx="9089720" cy="662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FBAD17"/>
                </a:solidFill>
                <a:latin typeface="Gill Sans MT" panose="020B0502020104020203" pitchFamily="34" charset="0"/>
              </a:rPr>
              <a:t>Legislativo: </a:t>
            </a:r>
            <a:r>
              <a:rPr lang="pt-BR" sz="2000" dirty="0">
                <a:solidFill>
                  <a:schemeClr val="bg1"/>
                </a:solidFill>
                <a:latin typeface="Gill Sans MT" panose="020B0502020104020203" pitchFamily="34" charset="0"/>
              </a:rPr>
              <a:t>Autorização para contratação da operação de crédito.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2E6534E-08BB-4893-ABC0-A9DC0F545E23}"/>
              </a:ext>
            </a:extLst>
          </p:cNvPr>
          <p:cNvSpPr txBox="1"/>
          <p:nvPr/>
        </p:nvSpPr>
        <p:spPr>
          <a:xfrm>
            <a:off x="1174224" y="208885"/>
            <a:ext cx="7227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spc="-150" dirty="0">
                <a:solidFill>
                  <a:schemeClr val="bg1"/>
                </a:solidFill>
                <a:latin typeface="Gill Sans MT" panose="020B0502020104020203" pitchFamily="34" charset="0"/>
              </a:rPr>
              <a:t>Requisitos</a:t>
            </a:r>
            <a:endParaRPr lang="pt-BR" sz="3200" b="1" spc="-15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945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id="{3B64B107-95E3-4163-808B-1ADC4C663497}"/>
              </a:ext>
            </a:extLst>
          </p:cNvPr>
          <p:cNvSpPr txBox="1"/>
          <p:nvPr/>
        </p:nvSpPr>
        <p:spPr>
          <a:xfrm>
            <a:off x="1078692" y="143708"/>
            <a:ext cx="7227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spc="-150" dirty="0">
                <a:solidFill>
                  <a:schemeClr val="bg1"/>
                </a:solidFill>
                <a:latin typeface="Gill Sans MT" panose="020B0502020104020203" pitchFamily="34" charset="0"/>
              </a:rPr>
              <a:t>CAPAG STN</a:t>
            </a:r>
            <a:endParaRPr lang="pt-BR" sz="3200" b="1" spc="-15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D1A4945-B9C8-42D0-997A-04CEFBC118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55" t="11609" r="17183" b="41205"/>
          <a:stretch/>
        </p:blipFill>
        <p:spPr>
          <a:xfrm>
            <a:off x="798489" y="1208892"/>
            <a:ext cx="10457645" cy="386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73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id="{3B64B107-95E3-4163-808B-1ADC4C663497}"/>
              </a:ext>
            </a:extLst>
          </p:cNvPr>
          <p:cNvSpPr txBox="1"/>
          <p:nvPr/>
        </p:nvSpPr>
        <p:spPr>
          <a:xfrm>
            <a:off x="1078692" y="143708"/>
            <a:ext cx="7227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spc="-150" dirty="0">
                <a:solidFill>
                  <a:schemeClr val="bg1"/>
                </a:solidFill>
                <a:latin typeface="Gill Sans MT" panose="020B0502020104020203" pitchFamily="34" charset="0"/>
              </a:rPr>
              <a:t>CAPAG STN</a:t>
            </a:r>
            <a:endParaRPr lang="pt-BR" sz="3200" b="1" spc="-15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4F6AFDB-2C59-4714-BB13-E63AB6423310}"/>
              </a:ext>
            </a:extLst>
          </p:cNvPr>
          <p:cNvSpPr/>
          <p:nvPr/>
        </p:nvSpPr>
        <p:spPr>
          <a:xfrm>
            <a:off x="463637" y="1879167"/>
            <a:ext cx="11075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Gill Sans MT"/>
              </a:rPr>
              <a:t>PORTARIA MF Nº 501, de 23 de Novembro de 2017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609F790-5D30-4301-9924-B50A86C47F0B}"/>
              </a:ext>
            </a:extLst>
          </p:cNvPr>
          <p:cNvSpPr/>
          <p:nvPr/>
        </p:nvSpPr>
        <p:spPr>
          <a:xfrm>
            <a:off x="-613570" y="2855043"/>
            <a:ext cx="11075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Gill Sans MT"/>
              </a:rPr>
              <a:t>INDICADOR I - ENDIVIDAMENTO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DB1A25D-FD4A-4FB9-AC85-937BA50692A4}"/>
              </a:ext>
            </a:extLst>
          </p:cNvPr>
          <p:cNvSpPr/>
          <p:nvPr/>
        </p:nvSpPr>
        <p:spPr>
          <a:xfrm>
            <a:off x="-98420" y="3600086"/>
            <a:ext cx="11075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Gill Sans MT"/>
              </a:rPr>
              <a:t>INDICADOR II – POUPANÇA CORRENTE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360C012-0916-42F0-A374-0E41810E853A}"/>
              </a:ext>
            </a:extLst>
          </p:cNvPr>
          <p:cNvSpPr/>
          <p:nvPr/>
        </p:nvSpPr>
        <p:spPr>
          <a:xfrm>
            <a:off x="-1115852" y="4345129"/>
            <a:ext cx="11075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Gill Sans MT"/>
              </a:rPr>
              <a:t>INDICADOR III – LIQUIDEZ</a:t>
            </a:r>
          </a:p>
        </p:txBody>
      </p:sp>
    </p:spTree>
    <p:extLst>
      <p:ext uri="{BB962C8B-B14F-4D97-AF65-F5344CB8AC3E}">
        <p14:creationId xmlns:p14="http://schemas.microsoft.com/office/powerpoint/2010/main" val="526038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id="{3B64B107-95E3-4163-808B-1ADC4C663497}"/>
              </a:ext>
            </a:extLst>
          </p:cNvPr>
          <p:cNvSpPr txBox="1"/>
          <p:nvPr/>
        </p:nvSpPr>
        <p:spPr>
          <a:xfrm>
            <a:off x="1078692" y="143708"/>
            <a:ext cx="7227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spc="-150" dirty="0">
                <a:solidFill>
                  <a:schemeClr val="bg1"/>
                </a:solidFill>
                <a:latin typeface="Gill Sans MT" panose="020B0502020104020203" pitchFamily="34" charset="0"/>
              </a:rPr>
              <a:t>CAPAG STN</a:t>
            </a:r>
            <a:endParaRPr lang="pt-BR" sz="3200" b="1" spc="-15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4F6AFDB-2C59-4714-BB13-E63AB6423310}"/>
              </a:ext>
            </a:extLst>
          </p:cNvPr>
          <p:cNvSpPr/>
          <p:nvPr/>
        </p:nvSpPr>
        <p:spPr>
          <a:xfrm>
            <a:off x="463637" y="1285382"/>
            <a:ext cx="110758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Gill Sans MT"/>
              </a:rPr>
              <a:t>Art. 3º - A classificação final da capacidade de pagamento do ente será determinada a partir da combinação das classificações dos três indicadores  feita na forma do art. 2º, conforme tabela a seguir: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BF40436-7888-4B6B-96AC-BCECF686FB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850058"/>
              </p:ext>
            </p:extLst>
          </p:nvPr>
        </p:nvGraphicFramePr>
        <p:xfrm>
          <a:off x="682580" y="2730321"/>
          <a:ext cx="10856887" cy="34578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7522">
                  <a:extLst>
                    <a:ext uri="{9D8B030D-6E8A-4147-A177-3AD203B41FA5}">
                      <a16:colId xmlns:a16="http://schemas.microsoft.com/office/drawing/2014/main" val="10431354"/>
                    </a:ext>
                  </a:extLst>
                </a:gridCol>
                <a:gridCol w="3681705">
                  <a:extLst>
                    <a:ext uri="{9D8B030D-6E8A-4147-A177-3AD203B41FA5}">
                      <a16:colId xmlns:a16="http://schemas.microsoft.com/office/drawing/2014/main" val="1179602177"/>
                    </a:ext>
                  </a:extLst>
                </a:gridCol>
                <a:gridCol w="1716623">
                  <a:extLst>
                    <a:ext uri="{9D8B030D-6E8A-4147-A177-3AD203B41FA5}">
                      <a16:colId xmlns:a16="http://schemas.microsoft.com/office/drawing/2014/main" val="464893993"/>
                    </a:ext>
                  </a:extLst>
                </a:gridCol>
                <a:gridCol w="2861037">
                  <a:extLst>
                    <a:ext uri="{9D8B030D-6E8A-4147-A177-3AD203B41FA5}">
                      <a16:colId xmlns:a16="http://schemas.microsoft.com/office/drawing/2014/main" val="2323703977"/>
                    </a:ext>
                  </a:extLst>
                </a:gridCol>
              </a:tblGrid>
              <a:tr h="21173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CLASSIFICAÇÃO PARCIAL DO INDICADOR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CLASSIFICAÇÃO FINAL DA CAPACIDADE DE PAGAMENTO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49529"/>
                  </a:ext>
                </a:extLst>
              </a:tr>
              <a:tr h="2647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ENDIVIDAMENTO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POUPANÇA CORRENTE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LIQUIDEZ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653607"/>
                  </a:ext>
                </a:extLst>
              </a:tr>
              <a:tr h="3147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5452223"/>
                  </a:ext>
                </a:extLst>
              </a:tr>
              <a:tr h="3147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B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B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1215317"/>
                  </a:ext>
                </a:extLst>
              </a:tr>
              <a:tr h="3147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C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201184"/>
                  </a:ext>
                </a:extLst>
              </a:tr>
              <a:tr h="3147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B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393883"/>
                  </a:ext>
                </a:extLst>
              </a:tr>
              <a:tr h="3147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B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B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572860"/>
                  </a:ext>
                </a:extLst>
              </a:tr>
              <a:tr h="3147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C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B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51385"/>
                  </a:ext>
                </a:extLst>
              </a:tr>
              <a:tr h="3147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C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C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C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D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0491063"/>
                  </a:ext>
                </a:extLst>
              </a:tr>
              <a:tr h="33050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effectLst/>
                        </a:rPr>
                        <a:t>DEMAIS COMBINAÇÕES DE CLASSIFICAÇÕES PARCIAIS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C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8041825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1344FA84-AF93-482D-A75F-FAEDB5171B61}"/>
              </a:ext>
            </a:extLst>
          </p:cNvPr>
          <p:cNvSpPr/>
          <p:nvPr/>
        </p:nvSpPr>
        <p:spPr>
          <a:xfrm>
            <a:off x="6941713" y="2730321"/>
            <a:ext cx="1738648" cy="3161682"/>
          </a:xfrm>
          <a:prstGeom prst="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CD46E74-8CA6-47ED-BD06-3367353E6CBF}"/>
              </a:ext>
            </a:extLst>
          </p:cNvPr>
          <p:cNvSpPr/>
          <p:nvPr/>
        </p:nvSpPr>
        <p:spPr>
          <a:xfrm>
            <a:off x="682580" y="6292123"/>
            <a:ext cx="6922480" cy="281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19"/>
              </a:spcAft>
            </a:pPr>
            <a:r>
              <a:rPr lang="pt-BR" sz="12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Portaria MF 501, de 23/11/2017</a:t>
            </a:r>
            <a:endParaRPr lang="pt-BR" sz="12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0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6CB83C47-DED9-4A33-8957-5331A6C3455E}"/>
              </a:ext>
            </a:extLst>
          </p:cNvPr>
          <p:cNvSpPr txBox="1"/>
          <p:nvPr/>
        </p:nvSpPr>
        <p:spPr>
          <a:xfrm>
            <a:off x="1137181" y="161090"/>
            <a:ext cx="7227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spc="-150" dirty="0">
                <a:solidFill>
                  <a:schemeClr val="bg1"/>
                </a:solidFill>
                <a:latin typeface="Gill Sans MT" panose="020B0502020104020203" pitchFamily="34" charset="0"/>
              </a:rPr>
              <a:t>INDICE III - LIQUIDEZ</a:t>
            </a:r>
            <a:endParaRPr lang="pt-BR" sz="3200" b="1" spc="-15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E80DBFE-AC1B-4525-98E9-5C82F8B9F4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15" t="10653" r="24932" b="58539"/>
          <a:stretch/>
        </p:blipFill>
        <p:spPr>
          <a:xfrm>
            <a:off x="447171" y="1926839"/>
            <a:ext cx="11297657" cy="331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50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6CB83C47-DED9-4A33-8957-5331A6C3455E}"/>
              </a:ext>
            </a:extLst>
          </p:cNvPr>
          <p:cNvSpPr txBox="1"/>
          <p:nvPr/>
        </p:nvSpPr>
        <p:spPr>
          <a:xfrm>
            <a:off x="1137181" y="161090"/>
            <a:ext cx="7227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spc="-150" dirty="0">
                <a:solidFill>
                  <a:schemeClr val="bg1"/>
                </a:solidFill>
                <a:latin typeface="Gill Sans MT" panose="020B0502020104020203" pitchFamily="34" charset="0"/>
              </a:rPr>
              <a:t>INDICE III - LIQUIDEZ</a:t>
            </a:r>
            <a:endParaRPr lang="pt-BR" sz="3200" b="1" spc="-15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152CDAD-6BE3-4830-B402-3E2E8D7A6D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19" t="20112" r="10845" b="49426"/>
          <a:stretch/>
        </p:blipFill>
        <p:spPr>
          <a:xfrm>
            <a:off x="485130" y="1115252"/>
            <a:ext cx="11221740" cy="243410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3B84886-F73E-4E18-86BD-0C9275D3FB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47" t="24992" r="10317" b="44546"/>
          <a:stretch/>
        </p:blipFill>
        <p:spPr>
          <a:xfrm>
            <a:off x="485131" y="3850747"/>
            <a:ext cx="11221739" cy="2312992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0F4CF9C-5246-4181-98E4-2AD679E04DAF}"/>
              </a:ext>
            </a:extLst>
          </p:cNvPr>
          <p:cNvSpPr/>
          <p:nvPr/>
        </p:nvSpPr>
        <p:spPr>
          <a:xfrm>
            <a:off x="2537138" y="2163651"/>
            <a:ext cx="1068947" cy="112046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6CF1A4E-8639-4FA5-BBC6-17951DC67230}"/>
              </a:ext>
            </a:extLst>
          </p:cNvPr>
          <p:cNvSpPr/>
          <p:nvPr/>
        </p:nvSpPr>
        <p:spPr>
          <a:xfrm>
            <a:off x="2689538" y="4878947"/>
            <a:ext cx="1068947" cy="112046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856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>
            <a:extLst>
              <a:ext uri="{FF2B5EF4-FFF2-40B4-BE49-F238E27FC236}">
                <a16:creationId xmlns:a16="http://schemas.microsoft.com/office/drawing/2014/main" id="{6CB83C47-DED9-4A33-8957-5331A6C3455E}"/>
              </a:ext>
            </a:extLst>
          </p:cNvPr>
          <p:cNvSpPr txBox="1"/>
          <p:nvPr/>
        </p:nvSpPr>
        <p:spPr>
          <a:xfrm>
            <a:off x="1137181" y="161090"/>
            <a:ext cx="7227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spc="-150" dirty="0">
                <a:solidFill>
                  <a:schemeClr val="bg1"/>
                </a:solidFill>
                <a:latin typeface="Gill Sans MT" panose="020B0502020104020203" pitchFamily="34" charset="0"/>
              </a:rPr>
              <a:t>INDICE III - LIQUIDEZ</a:t>
            </a:r>
            <a:endParaRPr lang="pt-BR" sz="3200" b="1" spc="-15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D5F13C9-B2B9-4384-B450-08500DCE24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2" t="29119" r="16338" b="41009"/>
          <a:stretch/>
        </p:blipFill>
        <p:spPr>
          <a:xfrm>
            <a:off x="360608" y="1372294"/>
            <a:ext cx="11372555" cy="2329687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0F4CF9C-5246-4181-98E4-2AD679E04DAF}"/>
              </a:ext>
            </a:extLst>
          </p:cNvPr>
          <p:cNvSpPr/>
          <p:nvPr/>
        </p:nvSpPr>
        <p:spPr>
          <a:xfrm>
            <a:off x="7057623" y="2682025"/>
            <a:ext cx="953037" cy="10199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94FE33E-04DF-46F2-89AA-CC8AED6416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817" t="46806" r="42852" b="35899"/>
          <a:stretch/>
        </p:blipFill>
        <p:spPr>
          <a:xfrm>
            <a:off x="360608" y="3989201"/>
            <a:ext cx="11362648" cy="2141142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30EEFB73-21DA-4139-B499-66562A628572}"/>
              </a:ext>
            </a:extLst>
          </p:cNvPr>
          <p:cNvSpPr/>
          <p:nvPr/>
        </p:nvSpPr>
        <p:spPr>
          <a:xfrm>
            <a:off x="5088895" y="5126866"/>
            <a:ext cx="1968728" cy="101995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4715517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19CCEB425C7594998F5F10D0C72F01B" ma:contentTypeVersion="7" ma:contentTypeDescription="Crie um novo documento." ma:contentTypeScope="" ma:versionID="0cf01bf0f3de5718755e2b02f0dcd918">
  <xsd:schema xmlns:xsd="http://www.w3.org/2001/XMLSchema" xmlns:xs="http://www.w3.org/2001/XMLSchema" xmlns:p="http://schemas.microsoft.com/office/2006/metadata/properties" xmlns:ns2="79a502cb-42d6-4927-8131-416c992d4c79" targetNamespace="http://schemas.microsoft.com/office/2006/metadata/properties" ma:root="true" ma:fieldsID="3227199e6382faef72a34259ed656929" ns2:_="">
    <xsd:import namespace="79a502cb-42d6-4927-8131-416c992d4c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a502cb-42d6-4927-8131-416c992d4c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7D3C6E-FE46-4FA0-BE54-3421051A81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a502cb-42d6-4927-8131-416c992d4c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436ADF-4842-48FB-B03B-7A6D8F9F9C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583719-F15B-4532-8B02-3ADBC212820D}">
  <ds:schemaRefs>
    <ds:schemaRef ds:uri="http://schemas.microsoft.com/office/2006/documentManagement/types"/>
    <ds:schemaRef ds:uri="http://purl.org/dc/dcmitype/"/>
    <ds:schemaRef ds:uri="4f490afa-f179-4b7a-b8f5-a3f7f77154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79a502cb-42d6-4927-8131-416c992d4c7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</TotalTime>
  <Words>573</Words>
  <Application>Microsoft Office PowerPoint</Application>
  <PresentationFormat>Widescreen</PresentationFormat>
  <Paragraphs>148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Gill Sans MT</vt:lpstr>
      <vt:lpstr>2_Tema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Caixa Economica Federal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Cristiane da Silva e Santos</dc:creator>
  <cp:lastModifiedBy>Glenda Queiroz Ferreira</cp:lastModifiedBy>
  <cp:revision>30</cp:revision>
  <cp:lastPrinted>2019-07-09T21:50:56Z</cp:lastPrinted>
  <dcterms:created xsi:type="dcterms:W3CDTF">2018-10-18T20:37:21Z</dcterms:created>
  <dcterms:modified xsi:type="dcterms:W3CDTF">2021-05-12T16:38:58Z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PManualFileClassification">
    <vt:lpwstr>{0699C8AE-EC00-4370-98CB-0429D9F319E4}</vt:lpwstr>
  </property>
  <property fmtid="{D5CDD505-2E9C-101B-9397-08002B2CF9AE}" pid="3" name="DLPManualFileClassificationLastModifiedBy">
    <vt:lpwstr>CORPCAIXA\p503173</vt:lpwstr>
  </property>
  <property fmtid="{D5CDD505-2E9C-101B-9397-08002B2CF9AE}" pid="4" name="DLPManualFileClassificationLastModificationDate">
    <vt:lpwstr>1576858351</vt:lpwstr>
  </property>
  <property fmtid="{D5CDD505-2E9C-101B-9397-08002B2CF9AE}" pid="5" name="DLPManualFileClassificationVersion">
    <vt:lpwstr>11.3.3.3</vt:lpwstr>
  </property>
  <property fmtid="{D5CDD505-2E9C-101B-9397-08002B2CF9AE}" pid="6" name="MSIP_Label_218ac7aa-230a-49d4-af43-c1ab71d0c293_Enabled">
    <vt:lpwstr>True</vt:lpwstr>
  </property>
  <property fmtid="{D5CDD505-2E9C-101B-9397-08002B2CF9AE}" pid="7" name="MSIP_Label_218ac7aa-230a-49d4-af43-c1ab71d0c293_SiteId">
    <vt:lpwstr>ab9bba98-684a-43fb-add8-9c2bebede229</vt:lpwstr>
  </property>
  <property fmtid="{D5CDD505-2E9C-101B-9397-08002B2CF9AE}" pid="8" name="MSIP_Label_218ac7aa-230a-49d4-af43-c1ab71d0c293_Owner">
    <vt:lpwstr>c096357@corp.caixa.gov.br</vt:lpwstr>
  </property>
  <property fmtid="{D5CDD505-2E9C-101B-9397-08002B2CF9AE}" pid="9" name="MSIP_Label_218ac7aa-230a-49d4-af43-c1ab71d0c293_SetDate">
    <vt:lpwstr>2020-02-03T20:07:23.4163230Z</vt:lpwstr>
  </property>
  <property fmtid="{D5CDD505-2E9C-101B-9397-08002B2CF9AE}" pid="10" name="MSIP_Label_218ac7aa-230a-49d4-af43-c1ab71d0c293_Name">
    <vt:lpwstr>#CONFIDENCIAL</vt:lpwstr>
  </property>
  <property fmtid="{D5CDD505-2E9C-101B-9397-08002B2CF9AE}" pid="11" name="MSIP_Label_218ac7aa-230a-49d4-af43-c1ab71d0c293_Application">
    <vt:lpwstr>Microsoft Azure Information Protection</vt:lpwstr>
  </property>
  <property fmtid="{D5CDD505-2E9C-101B-9397-08002B2CF9AE}" pid="12" name="MSIP_Label_218ac7aa-230a-49d4-af43-c1ab71d0c293_ActionId">
    <vt:lpwstr>d5d756ae-d6b0-4dab-bee9-536ca40cbdc9</vt:lpwstr>
  </property>
  <property fmtid="{D5CDD505-2E9C-101B-9397-08002B2CF9AE}" pid="13" name="MSIP_Label_218ac7aa-230a-49d4-af43-c1ab71d0c293_Extended_MSFT_Method">
    <vt:lpwstr>Manual</vt:lpwstr>
  </property>
  <property fmtid="{D5CDD505-2E9C-101B-9397-08002B2CF9AE}" pid="14" name="MSIP_Label_87015ab6-ce86-4f0b-bcff-81aa84fd9c90_Enabled">
    <vt:lpwstr>True</vt:lpwstr>
  </property>
  <property fmtid="{D5CDD505-2E9C-101B-9397-08002B2CF9AE}" pid="15" name="MSIP_Label_87015ab6-ce86-4f0b-bcff-81aa84fd9c90_SiteId">
    <vt:lpwstr>ab9bba98-684a-43fb-add8-9c2bebede229</vt:lpwstr>
  </property>
  <property fmtid="{D5CDD505-2E9C-101B-9397-08002B2CF9AE}" pid="16" name="MSIP_Label_87015ab6-ce86-4f0b-bcff-81aa84fd9c90_Owner">
    <vt:lpwstr>c096357@corp.caixa.gov.br</vt:lpwstr>
  </property>
  <property fmtid="{D5CDD505-2E9C-101B-9397-08002B2CF9AE}" pid="17" name="MSIP_Label_87015ab6-ce86-4f0b-bcff-81aa84fd9c90_SetDate">
    <vt:lpwstr>2020-02-03T20:07:23.4163230Z</vt:lpwstr>
  </property>
  <property fmtid="{D5CDD505-2E9C-101B-9397-08002B2CF9AE}" pid="18" name="MSIP_Label_87015ab6-ce86-4f0b-bcff-81aa84fd9c90_Name">
    <vt:lpwstr>#CONFIDENCIAL 10</vt:lpwstr>
  </property>
  <property fmtid="{D5CDD505-2E9C-101B-9397-08002B2CF9AE}" pid="19" name="MSIP_Label_87015ab6-ce86-4f0b-bcff-81aa84fd9c90_Application">
    <vt:lpwstr>Microsoft Azure Information Protection</vt:lpwstr>
  </property>
  <property fmtid="{D5CDD505-2E9C-101B-9397-08002B2CF9AE}" pid="20" name="MSIP_Label_87015ab6-ce86-4f0b-bcff-81aa84fd9c90_ActionId">
    <vt:lpwstr>d5d756ae-d6b0-4dab-bee9-536ca40cbdc9</vt:lpwstr>
  </property>
  <property fmtid="{D5CDD505-2E9C-101B-9397-08002B2CF9AE}" pid="21" name="MSIP_Label_87015ab6-ce86-4f0b-bcff-81aa84fd9c90_Parent">
    <vt:lpwstr>218ac7aa-230a-49d4-af43-c1ab71d0c293</vt:lpwstr>
  </property>
  <property fmtid="{D5CDD505-2E9C-101B-9397-08002B2CF9AE}" pid="22" name="MSIP_Label_87015ab6-ce86-4f0b-bcff-81aa84fd9c90_Extended_MSFT_Method">
    <vt:lpwstr>Manual</vt:lpwstr>
  </property>
  <property fmtid="{D5CDD505-2E9C-101B-9397-08002B2CF9AE}" pid="23" name="Sensitivity">
    <vt:lpwstr>#CONFIDENCIAL #CONFIDENCIAL 10</vt:lpwstr>
  </property>
  <property fmtid="{D5CDD505-2E9C-101B-9397-08002B2CF9AE}" pid="24" name="ContentTypeId">
    <vt:lpwstr>0x010100119CCEB425C7594998F5F10D0C72F01B</vt:lpwstr>
  </property>
</Properties>
</file>