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7" r:id="rId5"/>
    <p:sldId id="271" r:id="rId6"/>
    <p:sldId id="265" r:id="rId7"/>
    <p:sldId id="268" r:id="rId8"/>
    <p:sldId id="273" r:id="rId9"/>
    <p:sldId id="274" r:id="rId10"/>
    <p:sldId id="272" r:id="rId11"/>
    <p:sldId id="275" r:id="rId12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88" autoAdjust="0"/>
  </p:normalViewPr>
  <p:slideViewPr>
    <p:cSldViewPr>
      <p:cViewPr varScale="1">
        <p:scale>
          <a:sx n="109" d="100"/>
          <a:sy n="109" d="100"/>
        </p:scale>
        <p:origin x="46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33496-A8E2-4A2D-A643-63A9B3DC624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1C442A2-750D-412D-9AB1-8319CE9642D4}">
      <dgm:prSet phldrT="[Texto]"/>
      <dgm:spPr/>
      <dgm:t>
        <a:bodyPr/>
        <a:lstStyle/>
        <a:p>
          <a:r>
            <a:rPr lang="pt-BR" dirty="0"/>
            <a:t>Financiamentos capital de giro</a:t>
          </a:r>
        </a:p>
      </dgm:t>
    </dgm:pt>
    <dgm:pt modelId="{76A4E63A-F597-424E-9FA4-64FDC675E076}" type="parTrans" cxnId="{2C227D53-12E3-4D63-8E78-2718873C7ED5}">
      <dgm:prSet/>
      <dgm:spPr/>
      <dgm:t>
        <a:bodyPr/>
        <a:lstStyle/>
        <a:p>
          <a:endParaRPr lang="pt-BR"/>
        </a:p>
      </dgm:t>
    </dgm:pt>
    <dgm:pt modelId="{45AD77D9-2A68-4238-809C-C8348AFA162E}" type="sibTrans" cxnId="{2C227D53-12E3-4D63-8E78-2718873C7ED5}">
      <dgm:prSet/>
      <dgm:spPr/>
      <dgm:t>
        <a:bodyPr/>
        <a:lstStyle/>
        <a:p>
          <a:endParaRPr lang="pt-BR"/>
        </a:p>
      </dgm:t>
    </dgm:pt>
    <dgm:pt modelId="{53B40EC6-0400-4AD4-8ADA-D3F7B506F492}">
      <dgm:prSet phldrT="[Texto]"/>
      <dgm:spPr/>
      <dgm:t>
        <a:bodyPr/>
        <a:lstStyle/>
        <a:p>
          <a:r>
            <a:rPr lang="pt-BR" dirty="0"/>
            <a:t>Tributos</a:t>
          </a:r>
        </a:p>
      </dgm:t>
    </dgm:pt>
    <dgm:pt modelId="{1E0A05F0-2F46-4272-A1C5-158D7B2E5EDA}" type="parTrans" cxnId="{360012B6-284C-4023-953A-49C8485A2C85}">
      <dgm:prSet/>
      <dgm:spPr/>
      <dgm:t>
        <a:bodyPr/>
        <a:lstStyle/>
        <a:p>
          <a:endParaRPr lang="pt-BR"/>
        </a:p>
      </dgm:t>
    </dgm:pt>
    <dgm:pt modelId="{6D1AFDCD-1108-449D-B09E-7AD2BD50A95F}" type="sibTrans" cxnId="{360012B6-284C-4023-953A-49C8485A2C85}">
      <dgm:prSet/>
      <dgm:spPr/>
      <dgm:t>
        <a:bodyPr/>
        <a:lstStyle/>
        <a:p>
          <a:endParaRPr lang="pt-BR"/>
        </a:p>
      </dgm:t>
    </dgm:pt>
    <dgm:pt modelId="{E6C46B3C-291D-438A-B9C4-5664591CD2D4}">
      <dgm:prSet phldrT="[Texto]"/>
      <dgm:spPr/>
      <dgm:t>
        <a:bodyPr/>
        <a:lstStyle/>
        <a:p>
          <a:r>
            <a:rPr lang="pt-BR" dirty="0"/>
            <a:t>Encargos Trabalhistas</a:t>
          </a:r>
        </a:p>
      </dgm:t>
    </dgm:pt>
    <dgm:pt modelId="{1F85CA31-3EC8-4D05-8B5C-60ABF62BFE54}" type="parTrans" cxnId="{B925BB99-A076-4DD0-B56E-A6E9055E0D91}">
      <dgm:prSet/>
      <dgm:spPr/>
      <dgm:t>
        <a:bodyPr/>
        <a:lstStyle/>
        <a:p>
          <a:endParaRPr lang="pt-BR"/>
        </a:p>
      </dgm:t>
    </dgm:pt>
    <dgm:pt modelId="{3922EE8C-5F1C-45BD-9DF6-ADCEEE180CEC}" type="sibTrans" cxnId="{B925BB99-A076-4DD0-B56E-A6E9055E0D91}">
      <dgm:prSet/>
      <dgm:spPr/>
      <dgm:t>
        <a:bodyPr/>
        <a:lstStyle/>
        <a:p>
          <a:endParaRPr lang="pt-BR"/>
        </a:p>
      </dgm:t>
    </dgm:pt>
    <dgm:pt modelId="{C047CB94-4A1F-46BE-A6D4-DC06CB13D0BE}">
      <dgm:prSet phldrT="[Texto]"/>
      <dgm:spPr/>
      <dgm:t>
        <a:bodyPr/>
        <a:lstStyle/>
        <a:p>
          <a:r>
            <a:rPr lang="pt-BR" dirty="0"/>
            <a:t>Financiamentos para máquinas e equipamentos</a:t>
          </a:r>
        </a:p>
      </dgm:t>
    </dgm:pt>
    <dgm:pt modelId="{019D9FF0-B035-40B3-B119-76B7ACF4334E}" type="parTrans" cxnId="{8EE3C6FB-03BA-4B21-9E5D-FB3C5F8BA487}">
      <dgm:prSet/>
      <dgm:spPr/>
      <dgm:t>
        <a:bodyPr/>
        <a:lstStyle/>
        <a:p>
          <a:endParaRPr lang="pt-BR"/>
        </a:p>
      </dgm:t>
    </dgm:pt>
    <dgm:pt modelId="{F5634059-CD42-4F0D-9B16-40236CDD525F}" type="sibTrans" cxnId="{8EE3C6FB-03BA-4B21-9E5D-FB3C5F8BA487}">
      <dgm:prSet/>
      <dgm:spPr/>
      <dgm:t>
        <a:bodyPr/>
        <a:lstStyle/>
        <a:p>
          <a:endParaRPr lang="pt-BR"/>
        </a:p>
      </dgm:t>
    </dgm:pt>
    <dgm:pt modelId="{64B31480-B033-4CB8-A009-44E580DD9786}" type="pres">
      <dgm:prSet presAssocID="{E8A33496-A8E2-4A2D-A643-63A9B3DC624B}" presName="cycle" presStyleCnt="0">
        <dgm:presLayoutVars>
          <dgm:dir/>
          <dgm:resizeHandles val="exact"/>
        </dgm:presLayoutVars>
      </dgm:prSet>
      <dgm:spPr/>
    </dgm:pt>
    <dgm:pt modelId="{F61EEA07-3D7C-43DE-8EE4-409B53EFFA89}" type="pres">
      <dgm:prSet presAssocID="{61C442A2-750D-412D-9AB1-8319CE9642D4}" presName="node" presStyleLbl="node1" presStyleIdx="0" presStyleCnt="4" custRadScaleRad="105254" custRadScaleInc="-3435">
        <dgm:presLayoutVars>
          <dgm:bulletEnabled val="1"/>
        </dgm:presLayoutVars>
      </dgm:prSet>
      <dgm:spPr/>
    </dgm:pt>
    <dgm:pt modelId="{B05F2FB4-D760-401B-8022-F6CC72CAAA6D}" type="pres">
      <dgm:prSet presAssocID="{61C442A2-750D-412D-9AB1-8319CE9642D4}" presName="spNode" presStyleCnt="0"/>
      <dgm:spPr/>
    </dgm:pt>
    <dgm:pt modelId="{FDA5CBF5-F19C-482A-87BF-C6F840A349F3}" type="pres">
      <dgm:prSet presAssocID="{45AD77D9-2A68-4238-809C-C8348AFA162E}" presName="sibTrans" presStyleLbl="sibTrans1D1" presStyleIdx="0" presStyleCnt="4"/>
      <dgm:spPr/>
    </dgm:pt>
    <dgm:pt modelId="{09F97D52-EDB7-4D4B-A5BD-28428BE6F775}" type="pres">
      <dgm:prSet presAssocID="{53B40EC6-0400-4AD4-8ADA-D3F7B506F492}" presName="node" presStyleLbl="node1" presStyleIdx="1" presStyleCnt="4" custScaleX="98394" custRadScaleRad="135327" custRadScaleInc="8701">
        <dgm:presLayoutVars>
          <dgm:bulletEnabled val="1"/>
        </dgm:presLayoutVars>
      </dgm:prSet>
      <dgm:spPr/>
    </dgm:pt>
    <dgm:pt modelId="{D1D886B1-63B0-43CA-AE6B-B42C8249E5D3}" type="pres">
      <dgm:prSet presAssocID="{53B40EC6-0400-4AD4-8ADA-D3F7B506F492}" presName="spNode" presStyleCnt="0"/>
      <dgm:spPr/>
    </dgm:pt>
    <dgm:pt modelId="{5F1AFF9A-7CB5-4BFD-82E6-569444BDAC8A}" type="pres">
      <dgm:prSet presAssocID="{6D1AFDCD-1108-449D-B09E-7AD2BD50A95F}" presName="sibTrans" presStyleLbl="sibTrans1D1" presStyleIdx="1" presStyleCnt="4"/>
      <dgm:spPr/>
    </dgm:pt>
    <dgm:pt modelId="{4E3B0132-5FF1-43CF-8F70-C9F187959FDC}" type="pres">
      <dgm:prSet presAssocID="{E6C46B3C-291D-438A-B9C4-5664591CD2D4}" presName="node" presStyleLbl="node1" presStyleIdx="2" presStyleCnt="4" custRadScaleRad="104037" custRadScaleInc="24061">
        <dgm:presLayoutVars>
          <dgm:bulletEnabled val="1"/>
        </dgm:presLayoutVars>
      </dgm:prSet>
      <dgm:spPr/>
    </dgm:pt>
    <dgm:pt modelId="{1A54F170-5F62-4383-B080-0898A55A5CFC}" type="pres">
      <dgm:prSet presAssocID="{E6C46B3C-291D-438A-B9C4-5664591CD2D4}" presName="spNode" presStyleCnt="0"/>
      <dgm:spPr/>
    </dgm:pt>
    <dgm:pt modelId="{A9CEF93A-56BC-47F2-8296-3D2D486E6CB9}" type="pres">
      <dgm:prSet presAssocID="{3922EE8C-5F1C-45BD-9DF6-ADCEEE180CEC}" presName="sibTrans" presStyleLbl="sibTrans1D1" presStyleIdx="2" presStyleCnt="4"/>
      <dgm:spPr/>
    </dgm:pt>
    <dgm:pt modelId="{B3CD70C2-799A-438A-A923-D8894252B08F}" type="pres">
      <dgm:prSet presAssocID="{C047CB94-4A1F-46BE-A6D4-DC06CB13D0BE}" presName="node" presStyleLbl="node1" presStyleIdx="3" presStyleCnt="4" custRadScaleRad="147101" custRadScaleInc="-2001">
        <dgm:presLayoutVars>
          <dgm:bulletEnabled val="1"/>
        </dgm:presLayoutVars>
      </dgm:prSet>
      <dgm:spPr/>
    </dgm:pt>
    <dgm:pt modelId="{CF272F1D-7B76-44C1-AC0F-32C0CE945584}" type="pres">
      <dgm:prSet presAssocID="{C047CB94-4A1F-46BE-A6D4-DC06CB13D0BE}" presName="spNode" presStyleCnt="0"/>
      <dgm:spPr/>
    </dgm:pt>
    <dgm:pt modelId="{9EFC16CA-AF95-4204-95F3-F27FCF784CC8}" type="pres">
      <dgm:prSet presAssocID="{F5634059-CD42-4F0D-9B16-40236CDD525F}" presName="sibTrans" presStyleLbl="sibTrans1D1" presStyleIdx="3" presStyleCnt="4"/>
      <dgm:spPr/>
    </dgm:pt>
  </dgm:ptLst>
  <dgm:cxnLst>
    <dgm:cxn modelId="{468A831F-73ED-477F-B59E-BDCDB345ADCD}" type="presOf" srcId="{F5634059-CD42-4F0D-9B16-40236CDD525F}" destId="{9EFC16CA-AF95-4204-95F3-F27FCF784CC8}" srcOrd="0" destOrd="0" presId="urn:microsoft.com/office/officeart/2005/8/layout/cycle6"/>
    <dgm:cxn modelId="{68BAE026-C172-45CB-B849-7E3D13FCADE9}" type="presOf" srcId="{E8A33496-A8E2-4A2D-A643-63A9B3DC624B}" destId="{64B31480-B033-4CB8-A009-44E580DD9786}" srcOrd="0" destOrd="0" presId="urn:microsoft.com/office/officeart/2005/8/layout/cycle6"/>
    <dgm:cxn modelId="{67C0C22B-EBB4-4755-9EC3-70D946B05453}" type="presOf" srcId="{C047CB94-4A1F-46BE-A6D4-DC06CB13D0BE}" destId="{B3CD70C2-799A-438A-A923-D8894252B08F}" srcOrd="0" destOrd="0" presId="urn:microsoft.com/office/officeart/2005/8/layout/cycle6"/>
    <dgm:cxn modelId="{E38D524C-11F9-4A57-A45B-D23331D8B0E0}" type="presOf" srcId="{3922EE8C-5F1C-45BD-9DF6-ADCEEE180CEC}" destId="{A9CEF93A-56BC-47F2-8296-3D2D486E6CB9}" srcOrd="0" destOrd="0" presId="urn:microsoft.com/office/officeart/2005/8/layout/cycle6"/>
    <dgm:cxn modelId="{276B324F-7713-48B9-9BCF-7C4ACF9E352F}" type="presOf" srcId="{6D1AFDCD-1108-449D-B09E-7AD2BD50A95F}" destId="{5F1AFF9A-7CB5-4BFD-82E6-569444BDAC8A}" srcOrd="0" destOrd="0" presId="urn:microsoft.com/office/officeart/2005/8/layout/cycle6"/>
    <dgm:cxn modelId="{2C227D53-12E3-4D63-8E78-2718873C7ED5}" srcId="{E8A33496-A8E2-4A2D-A643-63A9B3DC624B}" destId="{61C442A2-750D-412D-9AB1-8319CE9642D4}" srcOrd="0" destOrd="0" parTransId="{76A4E63A-F597-424E-9FA4-64FDC675E076}" sibTransId="{45AD77D9-2A68-4238-809C-C8348AFA162E}"/>
    <dgm:cxn modelId="{B252877D-B819-4F7D-A8A9-2429521A4728}" type="presOf" srcId="{61C442A2-750D-412D-9AB1-8319CE9642D4}" destId="{F61EEA07-3D7C-43DE-8EE4-409B53EFFA89}" srcOrd="0" destOrd="0" presId="urn:microsoft.com/office/officeart/2005/8/layout/cycle6"/>
    <dgm:cxn modelId="{B925BB99-A076-4DD0-B56E-A6E9055E0D91}" srcId="{E8A33496-A8E2-4A2D-A643-63A9B3DC624B}" destId="{E6C46B3C-291D-438A-B9C4-5664591CD2D4}" srcOrd="2" destOrd="0" parTransId="{1F85CA31-3EC8-4D05-8B5C-60ABF62BFE54}" sibTransId="{3922EE8C-5F1C-45BD-9DF6-ADCEEE180CEC}"/>
    <dgm:cxn modelId="{360012B6-284C-4023-953A-49C8485A2C85}" srcId="{E8A33496-A8E2-4A2D-A643-63A9B3DC624B}" destId="{53B40EC6-0400-4AD4-8ADA-D3F7B506F492}" srcOrd="1" destOrd="0" parTransId="{1E0A05F0-2F46-4272-A1C5-158D7B2E5EDA}" sibTransId="{6D1AFDCD-1108-449D-B09E-7AD2BD50A95F}"/>
    <dgm:cxn modelId="{A65728D2-2E4C-4EFE-BAC4-D06F478064E8}" type="presOf" srcId="{E6C46B3C-291D-438A-B9C4-5664591CD2D4}" destId="{4E3B0132-5FF1-43CF-8F70-C9F187959FDC}" srcOrd="0" destOrd="0" presId="urn:microsoft.com/office/officeart/2005/8/layout/cycle6"/>
    <dgm:cxn modelId="{263C20E1-7ABE-4A9A-9140-A9C54DF43725}" type="presOf" srcId="{53B40EC6-0400-4AD4-8ADA-D3F7B506F492}" destId="{09F97D52-EDB7-4D4B-A5BD-28428BE6F775}" srcOrd="0" destOrd="0" presId="urn:microsoft.com/office/officeart/2005/8/layout/cycle6"/>
    <dgm:cxn modelId="{A79C9EFA-0251-4ED5-A7C6-4BDBD4F49ACC}" type="presOf" srcId="{45AD77D9-2A68-4238-809C-C8348AFA162E}" destId="{FDA5CBF5-F19C-482A-87BF-C6F840A349F3}" srcOrd="0" destOrd="0" presId="urn:microsoft.com/office/officeart/2005/8/layout/cycle6"/>
    <dgm:cxn modelId="{8EE3C6FB-03BA-4B21-9E5D-FB3C5F8BA487}" srcId="{E8A33496-A8E2-4A2D-A643-63A9B3DC624B}" destId="{C047CB94-4A1F-46BE-A6D4-DC06CB13D0BE}" srcOrd="3" destOrd="0" parTransId="{019D9FF0-B035-40B3-B119-76B7ACF4334E}" sibTransId="{F5634059-CD42-4F0D-9B16-40236CDD525F}"/>
    <dgm:cxn modelId="{BF7E8284-53AE-4ABD-8CB2-3E12E39D1A6D}" type="presParOf" srcId="{64B31480-B033-4CB8-A009-44E580DD9786}" destId="{F61EEA07-3D7C-43DE-8EE4-409B53EFFA89}" srcOrd="0" destOrd="0" presId="urn:microsoft.com/office/officeart/2005/8/layout/cycle6"/>
    <dgm:cxn modelId="{924286B4-C903-4C44-95B5-B3CF1E35BA96}" type="presParOf" srcId="{64B31480-B033-4CB8-A009-44E580DD9786}" destId="{B05F2FB4-D760-401B-8022-F6CC72CAAA6D}" srcOrd="1" destOrd="0" presId="urn:microsoft.com/office/officeart/2005/8/layout/cycle6"/>
    <dgm:cxn modelId="{5C87F123-BF33-4A6B-AD09-7DD88D81E771}" type="presParOf" srcId="{64B31480-B033-4CB8-A009-44E580DD9786}" destId="{FDA5CBF5-F19C-482A-87BF-C6F840A349F3}" srcOrd="2" destOrd="0" presId="urn:microsoft.com/office/officeart/2005/8/layout/cycle6"/>
    <dgm:cxn modelId="{1BB2E548-B4DB-4917-A29C-274C00039D31}" type="presParOf" srcId="{64B31480-B033-4CB8-A009-44E580DD9786}" destId="{09F97D52-EDB7-4D4B-A5BD-28428BE6F775}" srcOrd="3" destOrd="0" presId="urn:microsoft.com/office/officeart/2005/8/layout/cycle6"/>
    <dgm:cxn modelId="{F7F69267-BDF4-4C2E-895F-18D2F3C74137}" type="presParOf" srcId="{64B31480-B033-4CB8-A009-44E580DD9786}" destId="{D1D886B1-63B0-43CA-AE6B-B42C8249E5D3}" srcOrd="4" destOrd="0" presId="urn:microsoft.com/office/officeart/2005/8/layout/cycle6"/>
    <dgm:cxn modelId="{705743C5-0F8B-4A7A-886D-AB64F904BE1C}" type="presParOf" srcId="{64B31480-B033-4CB8-A009-44E580DD9786}" destId="{5F1AFF9A-7CB5-4BFD-82E6-569444BDAC8A}" srcOrd="5" destOrd="0" presId="urn:microsoft.com/office/officeart/2005/8/layout/cycle6"/>
    <dgm:cxn modelId="{777D3562-4843-439F-A09E-150D15BB3CFE}" type="presParOf" srcId="{64B31480-B033-4CB8-A009-44E580DD9786}" destId="{4E3B0132-5FF1-43CF-8F70-C9F187959FDC}" srcOrd="6" destOrd="0" presId="urn:microsoft.com/office/officeart/2005/8/layout/cycle6"/>
    <dgm:cxn modelId="{33AFBCE9-539D-4A92-AAB5-ECE6AFF829A4}" type="presParOf" srcId="{64B31480-B033-4CB8-A009-44E580DD9786}" destId="{1A54F170-5F62-4383-B080-0898A55A5CFC}" srcOrd="7" destOrd="0" presId="urn:microsoft.com/office/officeart/2005/8/layout/cycle6"/>
    <dgm:cxn modelId="{DFFD8990-C835-434B-81F8-BE98B2BFDAD9}" type="presParOf" srcId="{64B31480-B033-4CB8-A009-44E580DD9786}" destId="{A9CEF93A-56BC-47F2-8296-3D2D486E6CB9}" srcOrd="8" destOrd="0" presId="urn:microsoft.com/office/officeart/2005/8/layout/cycle6"/>
    <dgm:cxn modelId="{5F053D88-7CF9-4851-AB9A-D0B2AE45202C}" type="presParOf" srcId="{64B31480-B033-4CB8-A009-44E580DD9786}" destId="{B3CD70C2-799A-438A-A923-D8894252B08F}" srcOrd="9" destOrd="0" presId="urn:microsoft.com/office/officeart/2005/8/layout/cycle6"/>
    <dgm:cxn modelId="{5BF83BC9-8D17-40F5-8E5C-1C7846C47B12}" type="presParOf" srcId="{64B31480-B033-4CB8-A009-44E580DD9786}" destId="{CF272F1D-7B76-44C1-AC0F-32C0CE945584}" srcOrd="10" destOrd="0" presId="urn:microsoft.com/office/officeart/2005/8/layout/cycle6"/>
    <dgm:cxn modelId="{A61ED4B0-FCCC-4744-A43C-58DD7A1CB375}" type="presParOf" srcId="{64B31480-B033-4CB8-A009-44E580DD9786}" destId="{9EFC16CA-AF95-4204-95F3-F27FCF784CC8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EEA07-3D7C-43DE-8EE4-409B53EFFA89}">
      <dsp:nvSpPr>
        <dsp:cNvPr id="0" name=""/>
        <dsp:cNvSpPr/>
      </dsp:nvSpPr>
      <dsp:spPr>
        <a:xfrm>
          <a:off x="2550452" y="0"/>
          <a:ext cx="1451818" cy="943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Financiamentos capital de giro</a:t>
          </a:r>
        </a:p>
      </dsp:txBody>
      <dsp:txXfrm>
        <a:off x="2596519" y="46067"/>
        <a:ext cx="1359684" cy="851548"/>
      </dsp:txXfrm>
    </dsp:sp>
    <dsp:sp modelId="{FDA5CBF5-F19C-482A-87BF-C6F840A349F3}">
      <dsp:nvSpPr>
        <dsp:cNvPr id="0" name=""/>
        <dsp:cNvSpPr/>
      </dsp:nvSpPr>
      <dsp:spPr>
        <a:xfrm>
          <a:off x="2359208" y="633270"/>
          <a:ext cx="3116284" cy="3116284"/>
        </a:xfrm>
        <a:custGeom>
          <a:avLst/>
          <a:gdLst/>
          <a:ahLst/>
          <a:cxnLst/>
          <a:rect l="0" t="0" r="0" b="0"/>
          <a:pathLst>
            <a:path>
              <a:moveTo>
                <a:pt x="1660183" y="3344"/>
              </a:moveTo>
              <a:arcTo wR="1558142" hR="1558142" stAng="16425295" swAng="39314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97D52-EDB7-4D4B-A5BD-28428BE6F775}">
      <dsp:nvSpPr>
        <dsp:cNvPr id="0" name=""/>
        <dsp:cNvSpPr/>
      </dsp:nvSpPr>
      <dsp:spPr>
        <a:xfrm>
          <a:off x="4698005" y="1656189"/>
          <a:ext cx="1428502" cy="943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Tributos</a:t>
          </a:r>
        </a:p>
      </dsp:txBody>
      <dsp:txXfrm>
        <a:off x="4744072" y="1702256"/>
        <a:ext cx="1336368" cy="851548"/>
      </dsp:txXfrm>
    </dsp:sp>
    <dsp:sp modelId="{5F1AFF9A-7CB5-4BFD-82E6-569444BDAC8A}">
      <dsp:nvSpPr>
        <dsp:cNvPr id="0" name=""/>
        <dsp:cNvSpPr/>
      </dsp:nvSpPr>
      <dsp:spPr>
        <a:xfrm>
          <a:off x="2357465" y="402380"/>
          <a:ext cx="3116284" cy="3116284"/>
        </a:xfrm>
        <a:custGeom>
          <a:avLst/>
          <a:gdLst/>
          <a:ahLst/>
          <a:cxnLst/>
          <a:rect l="0" t="0" r="0" b="0"/>
          <a:pathLst>
            <a:path>
              <a:moveTo>
                <a:pt x="2971738" y="2213545"/>
              </a:moveTo>
              <a:arcTo wR="1558142" hR="1558142" stAng="1492466" swAng="40618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B0132-5FF1-43CF-8F70-C9F187959FDC}">
      <dsp:nvSpPr>
        <dsp:cNvPr id="0" name=""/>
        <dsp:cNvSpPr/>
      </dsp:nvSpPr>
      <dsp:spPr>
        <a:xfrm>
          <a:off x="2376263" y="3120317"/>
          <a:ext cx="1451818" cy="943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Encargos Trabalhistas</a:t>
          </a:r>
        </a:p>
      </dsp:txBody>
      <dsp:txXfrm>
        <a:off x="2422330" y="3166384"/>
        <a:ext cx="1359684" cy="851548"/>
      </dsp:txXfrm>
    </dsp:sp>
    <dsp:sp modelId="{A9CEF93A-56BC-47F2-8296-3D2D486E6CB9}">
      <dsp:nvSpPr>
        <dsp:cNvPr id="0" name=""/>
        <dsp:cNvSpPr/>
      </dsp:nvSpPr>
      <dsp:spPr>
        <a:xfrm>
          <a:off x="856424" y="185610"/>
          <a:ext cx="3116284" cy="3116284"/>
        </a:xfrm>
        <a:custGeom>
          <a:avLst/>
          <a:gdLst/>
          <a:ahLst/>
          <a:cxnLst/>
          <a:rect l="0" t="0" r="0" b="0"/>
          <a:pathLst>
            <a:path>
              <a:moveTo>
                <a:pt x="1504647" y="3115366"/>
              </a:moveTo>
              <a:arcTo wR="1558142" hR="1558142" stAng="5518049" swAng="34355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D70C2-799A-438A-A923-D8894252B08F}">
      <dsp:nvSpPr>
        <dsp:cNvPr id="0" name=""/>
        <dsp:cNvSpPr/>
      </dsp:nvSpPr>
      <dsp:spPr>
        <a:xfrm>
          <a:off x="288030" y="1584172"/>
          <a:ext cx="1451818" cy="943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Financiamentos para máquinas e equipamentos</a:t>
          </a:r>
        </a:p>
      </dsp:txBody>
      <dsp:txXfrm>
        <a:off x="334097" y="1630239"/>
        <a:ext cx="1359684" cy="851548"/>
      </dsp:txXfrm>
    </dsp:sp>
    <dsp:sp modelId="{9EFC16CA-AF95-4204-95F3-F27FCF784CC8}">
      <dsp:nvSpPr>
        <dsp:cNvPr id="0" name=""/>
        <dsp:cNvSpPr/>
      </dsp:nvSpPr>
      <dsp:spPr>
        <a:xfrm>
          <a:off x="920963" y="664961"/>
          <a:ext cx="3116284" cy="3116284"/>
        </a:xfrm>
        <a:custGeom>
          <a:avLst/>
          <a:gdLst/>
          <a:ahLst/>
          <a:cxnLst/>
          <a:rect l="0" t="0" r="0" b="0"/>
          <a:pathLst>
            <a:path>
              <a:moveTo>
                <a:pt x="144298" y="903273"/>
              </a:moveTo>
              <a:arcTo wR="1558142" hR="1558142" stAng="12291168" swAng="40276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29DC08-D844-4470-8F06-2D2A83984B9F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A28D790-1419-4EDE-A9D0-5A29EB6A9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39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29DC08-D844-4470-8F06-2D2A83984B9F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A28D790-1419-4EDE-A9D0-5A29EB6A9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31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29DC08-D844-4470-8F06-2D2A83984B9F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A28D790-1419-4EDE-A9D0-5A29EB6A9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316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4CF282-43BF-3248-BBA5-EFE105B8F6CA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7EC1771-7E9B-B94B-8710-C76F91AD5B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0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4CF282-43BF-3248-BBA5-EFE105B8F6CA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7EC1771-7E9B-B94B-8710-C76F91AD5B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9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4CF282-43BF-3248-BBA5-EFE105B8F6CA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7EC1771-7E9B-B94B-8710-C76F91AD5B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29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4CF282-43BF-3248-BBA5-EFE105B8F6CA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7EC1771-7E9B-B94B-8710-C76F91AD5B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28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4CF282-43BF-3248-BBA5-EFE105B8F6CA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7EC1771-7E9B-B94B-8710-C76F91AD5B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5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4CF282-43BF-3248-BBA5-EFE105B8F6CA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7EC1771-7E9B-B94B-8710-C76F91AD5B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9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4CF282-43BF-3248-BBA5-EFE105B8F6CA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7EC1771-7E9B-B94B-8710-C76F91AD5B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12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4CF282-43BF-3248-BBA5-EFE105B8F6CA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7EC1771-7E9B-B94B-8710-C76F91AD5B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3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29DC08-D844-4470-8F06-2D2A83984B9F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A28D790-1419-4EDE-A9D0-5A29EB6A9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34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4CF282-43BF-3248-BBA5-EFE105B8F6CA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7EC1771-7E9B-B94B-8710-C76F91AD5B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22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4CF282-43BF-3248-BBA5-EFE105B8F6CA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7EC1771-7E9B-B94B-8710-C76F91AD5B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29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4CF282-43BF-3248-BBA5-EFE105B8F6CA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7EC1771-7E9B-B94B-8710-C76F91AD5B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29DC08-D844-4470-8F06-2D2A83984B9F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A28D790-1419-4EDE-A9D0-5A29EB6A9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87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29DC08-D844-4470-8F06-2D2A83984B9F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A28D790-1419-4EDE-A9D0-5A29EB6A9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96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29DC08-D844-4470-8F06-2D2A83984B9F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A28D790-1419-4EDE-A9D0-5A29EB6A9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59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29DC08-D844-4470-8F06-2D2A83984B9F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A28D790-1419-4EDE-A9D0-5A29EB6A9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38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29DC08-D844-4470-8F06-2D2A83984B9F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A28D790-1419-4EDE-A9D0-5A29EB6A9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59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29DC08-D844-4470-8F06-2D2A83984B9F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A28D790-1419-4EDE-A9D0-5A29EB6A9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40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29DC08-D844-4470-8F06-2D2A83984B9F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A28D790-1419-4EDE-A9D0-5A29EB6A9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69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:\T R A N S I T O\FOLHETERIA\PPT_FINAIS\JPG\PPT_CNI-cap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85" y="0"/>
            <a:ext cx="9184000" cy="51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29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T R A N S I T O\FOLHETERIA\PPT_FINAIS\JPG\PPT_CNI-miol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7" y="-20538"/>
            <a:ext cx="9183999" cy="51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14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riene.amaral@cni.com.br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46782" y="743674"/>
            <a:ext cx="5837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CRC-GO e FIEG 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agosto de 2021</a:t>
            </a:r>
          </a:p>
        </p:txBody>
      </p:sp>
      <p:sp>
        <p:nvSpPr>
          <p:cNvPr id="3" name="Retângulo 2"/>
          <p:cNvSpPr/>
          <p:nvPr/>
        </p:nvSpPr>
        <p:spPr>
          <a:xfrm>
            <a:off x="1663020" y="2563623"/>
            <a:ext cx="57937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Marco legal do </a:t>
            </a:r>
            <a:r>
              <a:rPr lang="pt-BR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Reempreendedorismo</a:t>
            </a:r>
            <a:endParaRPr lang="pt-B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pt-BR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PLP</a:t>
            </a:r>
            <a:r>
              <a:rPr lang="pt-BR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33/2020</a:t>
            </a:r>
            <a:endParaRPr lang="pt-B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263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445903" y="2563623"/>
            <a:ext cx="422801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Obrigada! </a:t>
            </a:r>
          </a:p>
          <a:p>
            <a:pPr algn="ctr"/>
            <a:r>
              <a:rPr lang="pt-BR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Ariene</a:t>
            </a:r>
            <a:r>
              <a:rPr lang="pt-BR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d’Arc Dini</a:t>
            </a:r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 e Amaral</a:t>
            </a:r>
          </a:p>
          <a:p>
            <a:pPr algn="ctr"/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/>
              </a:rPr>
              <a:t>a</a:t>
            </a:r>
            <a:r>
              <a:rPr lang="pt-BR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2"/>
              </a:rPr>
              <a:t>riene.amaral@cni.com.br</a:t>
            </a:r>
            <a:endParaRPr lang="pt-B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pt-B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731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03598"/>
            <a:ext cx="3672408" cy="225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450451279"/>
              </p:ext>
            </p:extLst>
          </p:nvPr>
        </p:nvGraphicFramePr>
        <p:xfrm>
          <a:off x="1259632" y="339502"/>
          <a:ext cx="66000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8916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60" y="915566"/>
            <a:ext cx="344778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39737"/>
            <a:ext cx="3096344" cy="20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icar 1"/>
          <p:cNvSpPr/>
          <p:nvPr/>
        </p:nvSpPr>
        <p:spPr>
          <a:xfrm>
            <a:off x="4211960" y="1707654"/>
            <a:ext cx="792088" cy="108012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43608" y="3507854"/>
            <a:ext cx="7176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GESTÃO DE DÍVIDAS! </a:t>
            </a:r>
          </a:p>
        </p:txBody>
      </p:sp>
    </p:spTree>
    <p:extLst>
      <p:ext uri="{BB962C8B-B14F-4D97-AF65-F5344CB8AC3E}">
        <p14:creationId xmlns:p14="http://schemas.microsoft.com/office/powerpoint/2010/main" val="50826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8565" y="555526"/>
            <a:ext cx="8280920" cy="13388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5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Lei 11.101/2005</a:t>
            </a:r>
          </a:p>
          <a:p>
            <a:pPr algn="r"/>
            <a:r>
              <a:rPr lang="pt-BR" dirty="0"/>
              <a:t>			Regula a recuperação judicial, a extrajudicial e a falência do empresário e da sociedade empresária.</a:t>
            </a:r>
            <a:endParaRPr lang="pt-BR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93642" y="1995686"/>
            <a:ext cx="765076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Medidas de proteção do devedor e do credor</a:t>
            </a:r>
          </a:p>
          <a:p>
            <a:r>
              <a:rPr lang="pt-BR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Preferência entre credores</a:t>
            </a:r>
          </a:p>
          <a:p>
            <a:r>
              <a:rPr lang="pt-BR" sz="2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Burocracia excessiva</a:t>
            </a:r>
          </a:p>
          <a:p>
            <a:pPr marL="342900" indent="-342900">
              <a:buFontTx/>
              <a:buChar char="-"/>
            </a:pPr>
            <a:r>
              <a:rPr lang="pt-BR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Alto custo</a:t>
            </a:r>
          </a:p>
          <a:p>
            <a:pPr marL="342900" indent="-342900">
              <a:buFontTx/>
              <a:buChar char="-"/>
            </a:pPr>
            <a:r>
              <a:rPr lang="pt-BR" sz="2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Baixa adesão sobretudo de micro pequenas e médias empresas como mostram dados da Serasa </a:t>
            </a:r>
            <a:r>
              <a:rPr lang="pt-BR" sz="2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Experian</a:t>
            </a:r>
            <a:endParaRPr lang="pt-BR" sz="2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021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m para soluç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10580"/>
            <a:ext cx="4934809" cy="258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3836257"/>
            <a:ext cx="9396034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Simplicidade – menor custo – negociação da totalidade das dívidas</a:t>
            </a:r>
            <a:endParaRPr lang="pt-BR" sz="2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41" y="3223642"/>
            <a:ext cx="9375776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21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395536" y="483518"/>
            <a:ext cx="396044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Como é hoje: </a:t>
            </a:r>
          </a:p>
          <a:p>
            <a:r>
              <a:rPr lang="pt-BR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Recuperação Judicial de Micro e Pequenas empresas</a:t>
            </a:r>
          </a:p>
          <a:p>
            <a:pPr marL="285750" indent="-285750">
              <a:buFontTx/>
              <a:buChar char="-"/>
            </a:pPr>
            <a:r>
              <a:rPr lang="pt-BR" sz="1700" dirty="0"/>
              <a:t>Plano de recuperação especial judicial </a:t>
            </a:r>
          </a:p>
          <a:p>
            <a:pPr marL="285750" indent="-285750">
              <a:buFontTx/>
              <a:buChar char="-"/>
            </a:pPr>
            <a:r>
              <a:rPr lang="pt-BR" sz="1700" dirty="0"/>
              <a:t>Plano de recuperação extrajudicial com validade apenas após homologação judicial</a:t>
            </a:r>
          </a:p>
          <a:p>
            <a:pPr marL="285750" indent="-285750">
              <a:buFontTx/>
              <a:buChar char="-"/>
            </a:pPr>
            <a:r>
              <a:rPr lang="pt-BR" sz="1700" dirty="0"/>
              <a:t>Todos as dívidas exceto tributárias e decorrentes de contrato de alienação fiduciária</a:t>
            </a:r>
          </a:p>
          <a:p>
            <a:pPr marL="285750" indent="-285750">
              <a:buFontTx/>
              <a:buChar char="-"/>
            </a:pPr>
            <a:r>
              <a:rPr lang="pt-BR" sz="1700" dirty="0"/>
              <a:t>parcelamento em até 36 vezes, juros equivalentes à SELIC e carência de até 180 dias</a:t>
            </a:r>
          </a:p>
          <a:p>
            <a:pPr marL="285750" indent="-285750">
              <a:buFontTx/>
              <a:buChar char="-"/>
            </a:pPr>
            <a:r>
              <a:rPr lang="pt-BR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Falência </a:t>
            </a:r>
          </a:p>
          <a:p>
            <a:pPr marL="285750" indent="-285750">
              <a:buFontTx/>
              <a:buChar char="-"/>
            </a:pPr>
            <a:endParaRPr lang="pt-BR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932040" y="500573"/>
            <a:ext cx="3816424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Como será após a aprovação do </a:t>
            </a:r>
            <a:r>
              <a:rPr lang="pt-BR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PLP</a:t>
            </a:r>
            <a:r>
              <a:rPr lang="pt-B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33/2020</a:t>
            </a:r>
          </a:p>
          <a:p>
            <a:pPr algn="ctr"/>
            <a:endParaRPr lang="pt-B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>
              <a:buFontTx/>
              <a:buChar char="-"/>
            </a:pP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Recuperação judicial</a:t>
            </a:r>
          </a:p>
          <a:p>
            <a:pPr marL="342900" indent="-342900">
              <a:buFontTx/>
              <a:buChar char="-"/>
            </a:pP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>
              <a:buFontTx/>
              <a:buChar char="-"/>
            </a:pPr>
            <a:r>
              <a:rPr lang="pt-BR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Recuperação extrajudicial</a:t>
            </a:r>
          </a:p>
          <a:p>
            <a:pPr marL="342900" indent="-342900">
              <a:buFontTx/>
              <a:buChar char="-"/>
            </a:pPr>
            <a:endParaRPr lang="pt-BR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>
              <a:buFontTx/>
              <a:buChar char="-"/>
            </a:pP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Liquidação administrativa</a:t>
            </a:r>
          </a:p>
          <a:p>
            <a:pPr marL="342900" indent="-342900">
              <a:buFontTx/>
              <a:buChar char="-"/>
            </a:pP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>
              <a:buFontTx/>
              <a:buChar char="-"/>
            </a:pPr>
            <a:r>
              <a:rPr lang="pt-BR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falência</a:t>
            </a:r>
          </a:p>
        </p:txBody>
      </p:sp>
    </p:spTree>
    <p:extLst>
      <p:ext uri="{BB962C8B-B14F-4D97-AF65-F5344CB8AC3E}">
        <p14:creationId xmlns:p14="http://schemas.microsoft.com/office/powerpoint/2010/main" val="20350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39552" y="500573"/>
            <a:ext cx="8208912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Como será após a aprovação do </a:t>
            </a:r>
            <a:r>
              <a:rPr lang="pt-BR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PLP</a:t>
            </a:r>
            <a:r>
              <a:rPr lang="pt-B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33/2020</a:t>
            </a:r>
          </a:p>
          <a:p>
            <a:pPr algn="ctr"/>
            <a:endParaRPr lang="pt-B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>
              <a:buFontTx/>
              <a:buChar char="-"/>
            </a:pP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Recuperação judicial</a:t>
            </a:r>
          </a:p>
          <a:p>
            <a:pPr marL="800100" lvl="1" indent="-342900">
              <a:buFontTx/>
              <a:buChar char="-"/>
            </a:pP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Possibilidade de inclusão de todos os créditos inclusive os decorrentes de contratos de alienação fiduciária se houver concordância</a:t>
            </a:r>
          </a:p>
          <a:p>
            <a:pPr marL="800100" lvl="1" indent="-342900">
              <a:buFontTx/>
              <a:buChar char="-"/>
            </a:pP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Facilidade no procedimento</a:t>
            </a:r>
          </a:p>
          <a:p>
            <a:pPr marL="800100" lvl="1" indent="-342900">
              <a:buFontTx/>
              <a:buChar char="-"/>
            </a:pP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Transação tributária</a:t>
            </a:r>
          </a:p>
          <a:p>
            <a:pPr marL="342900" indent="-342900">
              <a:buFontTx/>
              <a:buChar char="-"/>
            </a:pP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>
              <a:buFontTx/>
              <a:buChar char="-"/>
            </a:pPr>
            <a:r>
              <a:rPr lang="pt-BR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Falência</a:t>
            </a:r>
          </a:p>
          <a:p>
            <a:pPr marL="800100" lvl="1" indent="-342900">
              <a:buFontTx/>
              <a:buChar char="-"/>
            </a:pP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Simplificação do procedimento</a:t>
            </a:r>
          </a:p>
          <a:p>
            <a:pPr marL="800100" lvl="1" indent="-342900">
              <a:buFontTx/>
              <a:buChar char="-"/>
            </a:pPr>
            <a:r>
              <a:rPr lang="pt-BR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Exclusão de responsabilidade</a:t>
            </a:r>
          </a:p>
        </p:txBody>
      </p:sp>
    </p:spTree>
    <p:extLst>
      <p:ext uri="{BB962C8B-B14F-4D97-AF65-F5344CB8AC3E}">
        <p14:creationId xmlns:p14="http://schemas.microsoft.com/office/powerpoint/2010/main" val="409837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95536" y="339502"/>
            <a:ext cx="727280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Como será após a aprovação do </a:t>
            </a:r>
            <a:r>
              <a:rPr lang="pt-BR" sz="2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PLP</a:t>
            </a:r>
            <a:r>
              <a:rPr lang="pt-BR" sz="2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33/2020</a:t>
            </a:r>
          </a:p>
          <a:p>
            <a:pPr algn="ctr"/>
            <a:endParaRPr lang="pt-B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>
              <a:buFontTx/>
              <a:buChar char="-"/>
            </a:pPr>
            <a:r>
              <a:rPr lang="pt-BR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Recuperação extrajudicial</a:t>
            </a:r>
          </a:p>
          <a:p>
            <a:pPr marL="800100" lvl="1" indent="-342900">
              <a:buFontTx/>
              <a:buChar char="-"/>
            </a:pPr>
            <a:r>
              <a:rPr lang="pt-BR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Negociação simples e direta</a:t>
            </a:r>
          </a:p>
          <a:p>
            <a:pPr marL="800100" lvl="1" indent="-342900">
              <a:buFontTx/>
              <a:buChar char="-"/>
            </a:pPr>
            <a:r>
              <a:rPr lang="pt-BR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Totalidade dos débitos desde que haja concordância</a:t>
            </a:r>
          </a:p>
          <a:p>
            <a:pPr marL="800100" lvl="1" indent="-342900">
              <a:buFontTx/>
              <a:buChar char="-"/>
            </a:pPr>
            <a:r>
              <a:rPr lang="pt-BR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Transação tributária</a:t>
            </a:r>
          </a:p>
          <a:p>
            <a:pPr marL="800100" lvl="1" indent="-342900">
              <a:buFontTx/>
              <a:buChar char="-"/>
            </a:pPr>
            <a:r>
              <a:rPr lang="pt-BR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Plano de pagamento aderente a realidade da </a:t>
            </a:r>
            <a:r>
              <a:rPr lang="pt-BR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mpe</a:t>
            </a:r>
            <a:endParaRPr lang="pt-BR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800100" lvl="1" indent="-342900">
              <a:buFontTx/>
              <a:buChar char="-"/>
            </a:pPr>
            <a:r>
              <a:rPr lang="pt-BR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Homologação do plano de recuperação em cartório</a:t>
            </a:r>
          </a:p>
          <a:p>
            <a:pPr marL="800100" lvl="1" indent="-342900">
              <a:buFontTx/>
              <a:buChar char="-"/>
            </a:pPr>
            <a:r>
              <a:rPr lang="pt-BR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Balcões de negociação nas entidades de representação</a:t>
            </a:r>
            <a:endParaRPr lang="pt-BR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>
              <a:buFontTx/>
              <a:buChar char="-"/>
            </a:pPr>
            <a:endParaRPr lang="pt-BR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>
              <a:buFontTx/>
              <a:buChar char="-"/>
            </a:pPr>
            <a:r>
              <a:rPr lang="pt-BR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Liquidação administrativa</a:t>
            </a:r>
          </a:p>
          <a:p>
            <a:pPr marL="800100" lvl="1" indent="-342900">
              <a:buFontTx/>
              <a:buChar char="-"/>
            </a:pPr>
            <a:r>
              <a:rPr lang="pt-BR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Resolução de dívidas definitivamente –liquidação de ativos</a:t>
            </a:r>
          </a:p>
          <a:p>
            <a:pPr marL="800100" lvl="1" indent="-342900">
              <a:buFontTx/>
              <a:buChar char="-"/>
            </a:pPr>
            <a:r>
              <a:rPr lang="pt-BR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Encerramento da atividade </a:t>
            </a:r>
          </a:p>
          <a:p>
            <a:pPr marL="800100" lvl="1" indent="-342900">
              <a:buFontTx/>
              <a:buChar char="-"/>
            </a:pPr>
            <a:r>
              <a:rPr lang="pt-BR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Limitação da responsabilidade</a:t>
            </a:r>
          </a:p>
          <a:p>
            <a:pPr marL="800100" lvl="1" indent="-342900">
              <a:buFontTx/>
              <a:buChar char="-"/>
            </a:pPr>
            <a:r>
              <a:rPr lang="pt-BR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Possibilidade livre de recomeço</a:t>
            </a:r>
          </a:p>
          <a:p>
            <a:pPr marL="800100" lvl="1" indent="-342900">
              <a:buFontTx/>
              <a:buChar char="-"/>
            </a:pP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>
              <a:buFontTx/>
              <a:buChar char="-"/>
            </a:pP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6" name="Picture 6" descr="Resultado de imagem para negoci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43558"/>
            <a:ext cx="2435831" cy="29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6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467544" y="253469"/>
            <a:ext cx="8280920" cy="43704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Pontos de atenção ao texto aprovado pelo senado</a:t>
            </a:r>
          </a:p>
          <a:p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85750" indent="-285750">
              <a:buFontTx/>
              <a:buChar char="-"/>
            </a:pP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Prescrição intercorrente – artigo 1º</a:t>
            </a:r>
          </a:p>
          <a:p>
            <a:pPr marL="285750" indent="-285750">
              <a:buFontTx/>
              <a:buChar char="-"/>
            </a:pPr>
            <a:r>
              <a:rPr lang="pt-BR" sz="1200" dirty="0"/>
              <a:t>“Art. 41. .................................................................................................. .......................................................................................................................... § 6º O protesto extrajudicial da certidão de inscrição em dívida ativa interrompe a prescrição, nos termos do art. 174, inciso II, da Lei nº 5.172, de 25 de outubro de 1966 (Código Tributário Nacional).” (NR)</a:t>
            </a:r>
          </a:p>
          <a:p>
            <a:pPr marL="742950" lvl="1" indent="-285750">
              <a:buFontTx/>
              <a:buChar char="-"/>
            </a:pP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85750" indent="-285750">
              <a:buFontTx/>
              <a:buChar char="-"/>
            </a:pP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Limitações e requisitos para recuperação – artigo 73- B</a:t>
            </a:r>
          </a:p>
          <a:p>
            <a:pPr marL="285750" indent="-285750">
              <a:buFontTx/>
              <a:buChar char="-"/>
            </a:pPr>
            <a:r>
              <a:rPr lang="pt-BR" sz="1200" dirty="0"/>
              <a:t>§ 2º Para ter acesso aos procedimentos previstos neste Capítulo, o endividamento total do devedor, incluído o passivo fiscal, não pode ser superior</a:t>
            </a:r>
            <a:r>
              <a:rPr lang="pt-BR" sz="1200" dirty="0">
                <a:solidFill>
                  <a:srgbClr val="FF0000"/>
                </a:solidFill>
              </a:rPr>
              <a:t>: I – ao dobro do valor previsto no art. 3º, inciso I, desta Lei Complementar, na liquidação simplificada e na renegociação especial extrajudicial; II – à metade do valor máximo previsto no art. 3º, inciso II, desta Lei Complementar, nos demais procedimentos.</a:t>
            </a:r>
          </a:p>
          <a:p>
            <a:pPr marL="285750" indent="-285750">
              <a:buFontTx/>
              <a:buChar char="-"/>
            </a:pPr>
            <a:r>
              <a:rPr lang="pt-BR" sz="1200" dirty="0"/>
              <a:t>§ 5º Para registrar plano de renegociação especial extrajudicial e ajuizar processo de renegociação especial judicial, o devedor deverá atender aos seguintes requisitos</a:t>
            </a:r>
            <a:r>
              <a:rPr lang="pt-BR" sz="1200" dirty="0">
                <a:solidFill>
                  <a:srgbClr val="FF0000"/>
                </a:solidFill>
              </a:rPr>
              <a:t>: I – exercer regularmente suas atividades há mais de 12 (doze) meses</a:t>
            </a:r>
            <a:r>
              <a:rPr lang="pt-BR" sz="1200" dirty="0"/>
              <a:t>; II – não ter, há menos de 5 (cinco) anos, obtido concessão de recuperação judicial, de recuperação judicial com base no plano especial de que trata a Seção V do Capítulo </a:t>
            </a:r>
            <a:r>
              <a:rPr lang="pt-BR" sz="1200" dirty="0" err="1"/>
              <a:t>III</a:t>
            </a:r>
            <a:r>
              <a:rPr lang="pt-BR" sz="1200" dirty="0"/>
              <a:t> da Lei nº 11.101, de 9 de fevereiro de 2005, de renegociação especial judicial ou de renegociação especial extrajudicial; </a:t>
            </a:r>
            <a:r>
              <a:rPr lang="pt-BR" sz="1200" dirty="0" err="1"/>
              <a:t>III</a:t>
            </a:r>
            <a:r>
              <a:rPr lang="pt-BR" sz="1200" dirty="0"/>
              <a:t> – não ter auferido durante sua existência ou nos últimos 5 (cinco) exercícios sociais, o que for menor, receita bruta acima do limite máximo previsto no art. 3º, inciso II, desta Lei Complementar; </a:t>
            </a:r>
            <a:r>
              <a:rPr lang="pt-BR" sz="1200" dirty="0" err="1"/>
              <a:t>IV</a:t>
            </a:r>
            <a:r>
              <a:rPr lang="pt-BR" sz="1200" dirty="0"/>
              <a:t> – não ser falido ou, se o foi, que estejam extintas as responsabilidades daí decorrentes.</a:t>
            </a:r>
            <a:endParaRPr lang="pt-BR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o explicativo em elipse 1"/>
          <p:cNvSpPr/>
          <p:nvPr/>
        </p:nvSpPr>
        <p:spPr>
          <a:xfrm>
            <a:off x="7380312" y="276271"/>
            <a:ext cx="1224136" cy="108012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370306" y="801767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Matéria estranha!!! </a:t>
            </a:r>
          </a:p>
        </p:txBody>
      </p:sp>
    </p:spTree>
    <p:extLst>
      <p:ext uri="{BB962C8B-B14F-4D97-AF65-F5344CB8AC3E}">
        <p14:creationId xmlns:p14="http://schemas.microsoft.com/office/powerpoint/2010/main" val="409837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603</Words>
  <Application>Microsoft Office PowerPoint</Application>
  <PresentationFormat>Apresentação na tela (16:9)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Tema do Office</vt:lpstr>
      <vt:lpstr>Custom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LOWFAT</dc:creator>
  <cp:lastModifiedBy>Ariene D'Arc Diniz e Amaral</cp:lastModifiedBy>
  <cp:revision>29</cp:revision>
  <dcterms:created xsi:type="dcterms:W3CDTF">2019-09-19T18:36:04Z</dcterms:created>
  <dcterms:modified xsi:type="dcterms:W3CDTF">2021-08-31T13:31:54Z</dcterms:modified>
</cp:coreProperties>
</file>