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32"/>
  </p:handoutMasterIdLst>
  <p:sldIdLst>
    <p:sldId id="275" r:id="rId2"/>
    <p:sldId id="310" r:id="rId3"/>
    <p:sldId id="309" r:id="rId4"/>
    <p:sldId id="308" r:id="rId5"/>
    <p:sldId id="319" r:id="rId6"/>
    <p:sldId id="322" r:id="rId7"/>
    <p:sldId id="321" r:id="rId8"/>
    <p:sldId id="311" r:id="rId9"/>
    <p:sldId id="312" r:id="rId10"/>
    <p:sldId id="323" r:id="rId11"/>
    <p:sldId id="317" r:id="rId12"/>
    <p:sldId id="324" r:id="rId13"/>
    <p:sldId id="332" r:id="rId14"/>
    <p:sldId id="314" r:id="rId15"/>
    <p:sldId id="325" r:id="rId16"/>
    <p:sldId id="333" r:id="rId17"/>
    <p:sldId id="327" r:id="rId18"/>
    <p:sldId id="316" r:id="rId19"/>
    <p:sldId id="326" r:id="rId20"/>
    <p:sldId id="338" r:id="rId21"/>
    <p:sldId id="339" r:id="rId22"/>
    <p:sldId id="340" r:id="rId23"/>
    <p:sldId id="315" r:id="rId24"/>
    <p:sldId id="342" r:id="rId25"/>
    <p:sldId id="341" r:id="rId26"/>
    <p:sldId id="343" r:id="rId27"/>
    <p:sldId id="334" r:id="rId28"/>
    <p:sldId id="313" r:id="rId29"/>
    <p:sldId id="336" r:id="rId30"/>
    <p:sldId id="337" r:id="rId3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25" autoAdjust="0"/>
    <p:restoredTop sz="94660"/>
  </p:normalViewPr>
  <p:slideViewPr>
    <p:cSldViewPr>
      <p:cViewPr>
        <p:scale>
          <a:sx n="66" d="100"/>
          <a:sy n="66" d="100"/>
        </p:scale>
        <p:origin x="-1548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4711B0-12D3-4FCF-8FB3-949229B76627}" type="datetimeFigureOut">
              <a:rPr lang="pt-BR" smtClean="0"/>
              <a:pPr/>
              <a:t>06/11/2014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655770-7BB3-4655-9A8D-D3113B8D84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C8CBDED-39E9-407A-A1AA-EE562E5D8667}" type="datetimeFigureOut">
              <a:rPr lang="pt-BR" smtClean="0"/>
              <a:pPr/>
              <a:t>06/11/2014</a:t>
            </a:fld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1E84A1C-D096-4FFE-BD54-9F864570032C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8CBDED-39E9-407A-A1AA-EE562E5D8667}" type="datetimeFigureOut">
              <a:rPr lang="pt-BR" smtClean="0"/>
              <a:pPr/>
              <a:t>06/11/2014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E84A1C-D096-4FFE-BD54-9F864570032C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8CBDED-39E9-407A-A1AA-EE562E5D8667}" type="datetimeFigureOut">
              <a:rPr lang="pt-BR" smtClean="0"/>
              <a:pPr/>
              <a:t>06/11/2014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E84A1C-D096-4FFE-BD54-9F864570032C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8CBDED-39E9-407A-A1AA-EE562E5D8667}" type="datetimeFigureOut">
              <a:rPr lang="pt-BR" smtClean="0"/>
              <a:pPr/>
              <a:t>06/11/2014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E84A1C-D096-4FFE-BD54-9F864570032C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pic>
        <p:nvPicPr>
          <p:cNvPr id="8" name="Imagem 7" descr="Nova Marca TCM - trans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020272" y="6189196"/>
            <a:ext cx="1656184" cy="668804"/>
          </a:xfrm>
          <a:prstGeom prst="rect">
            <a:avLst/>
          </a:prstGeom>
        </p:spPr>
      </p:pic>
      <p:pic>
        <p:nvPicPr>
          <p:cNvPr id="9" name="Imagem 8" descr="Logo CRCGO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67544" y="6209324"/>
            <a:ext cx="1584176" cy="648676"/>
          </a:xfrm>
          <a:prstGeom prst="rect">
            <a:avLst/>
          </a:prstGeom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7" y="6191898"/>
            <a:ext cx="2088233" cy="66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Conector reto 10"/>
          <p:cNvCxnSpPr/>
          <p:nvPr userDrawn="1"/>
        </p:nvCxnSpPr>
        <p:spPr>
          <a:xfrm>
            <a:off x="467544" y="6169496"/>
            <a:ext cx="8208912" cy="0"/>
          </a:xfrm>
          <a:prstGeom prst="line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8CBDED-39E9-407A-A1AA-EE562E5D8667}" type="datetimeFigureOut">
              <a:rPr lang="pt-BR" smtClean="0"/>
              <a:pPr/>
              <a:t>06/11/2014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E84A1C-D096-4FFE-BD54-9F864570032C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8CBDED-39E9-407A-A1AA-EE562E5D8667}" type="datetimeFigureOut">
              <a:rPr lang="pt-BR" smtClean="0"/>
              <a:pPr/>
              <a:t>06/11/2014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E84A1C-D096-4FFE-BD54-9F864570032C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8CBDED-39E9-407A-A1AA-EE562E5D8667}" type="datetimeFigureOut">
              <a:rPr lang="pt-BR" smtClean="0"/>
              <a:pPr/>
              <a:t>06/11/2014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E84A1C-D096-4FFE-BD54-9F864570032C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8CBDED-39E9-407A-A1AA-EE562E5D8667}" type="datetimeFigureOut">
              <a:rPr lang="pt-BR" smtClean="0"/>
              <a:pPr/>
              <a:t>06/11/2014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E84A1C-D096-4FFE-BD54-9F864570032C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8CBDED-39E9-407A-A1AA-EE562E5D8667}" type="datetimeFigureOut">
              <a:rPr lang="pt-BR" smtClean="0"/>
              <a:pPr/>
              <a:t>06/11/2014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E84A1C-D096-4FFE-BD54-9F864570032C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C8CBDED-39E9-407A-A1AA-EE562E5D8667}" type="datetimeFigureOut">
              <a:rPr lang="pt-BR" smtClean="0"/>
              <a:pPr/>
              <a:t>06/11/2014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E84A1C-D096-4FFE-BD54-9F864570032C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C8CBDED-39E9-407A-A1AA-EE562E5D8667}" type="datetimeFigureOut">
              <a:rPr lang="pt-BR" smtClean="0"/>
              <a:pPr/>
              <a:t>06/11/2014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1E84A1C-D096-4FFE-BD54-9F864570032C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C8CBDED-39E9-407A-A1AA-EE562E5D8667}" type="datetimeFigureOut">
              <a:rPr lang="pt-BR" smtClean="0"/>
              <a:pPr/>
              <a:t>06/11/2014</a:t>
            </a:fld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1E84A1C-D096-4FFE-BD54-9F864570032C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539552" y="2564904"/>
            <a:ext cx="8064896" cy="4572000"/>
          </a:xfrm>
        </p:spPr>
        <p:txBody>
          <a:bodyPr/>
          <a:lstStyle/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	</a:t>
            </a:r>
          </a:p>
          <a:p>
            <a:pPr algn="just">
              <a:buNone/>
            </a:pPr>
            <a:r>
              <a:rPr lang="pt-BR" dirty="0" smtClean="0">
                <a:solidFill>
                  <a:srgbClr val="002060"/>
                </a:solidFill>
              </a:rPr>
              <a:t>	</a:t>
            </a:r>
            <a:r>
              <a:rPr lang="pt-BR" b="1" dirty="0" smtClean="0">
                <a:solidFill>
                  <a:srgbClr val="C00000"/>
                </a:solidFill>
              </a:rPr>
              <a:t>Palestra: A Nova Contabilidade Pública Nacional: Quebrando Paradigmas na Administração Pública no Brasil</a:t>
            </a:r>
            <a:endParaRPr lang="pt-BR" b="1" dirty="0" smtClean="0">
              <a:solidFill>
                <a:srgbClr val="C00000"/>
              </a:solidFill>
            </a:endParaRPr>
          </a:p>
          <a:p>
            <a:pPr algn="r">
              <a:buNone/>
            </a:pPr>
            <a:endParaRPr lang="pt-BR" sz="2400" b="1" dirty="0" smtClean="0">
              <a:solidFill>
                <a:srgbClr val="002060"/>
              </a:solidFill>
            </a:endParaRPr>
          </a:p>
          <a:p>
            <a:pPr algn="r">
              <a:buNone/>
            </a:pPr>
            <a:r>
              <a:rPr lang="pt-BR" sz="2400" b="1" dirty="0" smtClean="0">
                <a:solidFill>
                  <a:srgbClr val="002060"/>
                </a:solidFill>
              </a:rPr>
              <a:t>Rodrigo </a:t>
            </a:r>
            <a:r>
              <a:rPr lang="pt-BR" sz="2400" b="1" dirty="0" err="1" smtClean="0">
                <a:solidFill>
                  <a:srgbClr val="002060"/>
                </a:solidFill>
              </a:rPr>
              <a:t>Zanzoni</a:t>
            </a:r>
            <a:endParaRPr lang="pt-BR" sz="2400" b="1" dirty="0" smtClean="0">
              <a:solidFill>
                <a:srgbClr val="002060"/>
              </a:solidFill>
            </a:endParaRPr>
          </a:p>
          <a:p>
            <a:pPr algn="r">
              <a:buNone/>
            </a:pPr>
            <a:r>
              <a:rPr lang="pt-BR" sz="1800" b="1" i="1" dirty="0" smtClean="0">
                <a:solidFill>
                  <a:srgbClr val="002060"/>
                </a:solidFill>
              </a:rPr>
              <a:t>Diretor de Planejamento e Implementação de Sistemas – TCM-GO</a:t>
            </a:r>
            <a:endParaRPr lang="pt-BR" sz="1800" b="1" i="1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036" y="183229"/>
            <a:ext cx="8964488" cy="294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927373"/>
            <a:ext cx="8229600" cy="4525963"/>
          </a:xfrm>
        </p:spPr>
        <p:txBody>
          <a:bodyPr>
            <a:normAutofit/>
          </a:bodyPr>
          <a:lstStyle/>
          <a:p>
            <a:pPr marL="87313" indent="900113" algn="just">
              <a:buNone/>
              <a:tabLst>
                <a:tab pos="87313" algn="l"/>
              </a:tabLst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E ainda afirma que: “...Os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relatórios contábeis não são capítulos de novelas empresariais que qualquer pessoa </a:t>
            </a:r>
            <a:r>
              <a:rPr lang="pt-BR" sz="2800" dirty="0" err="1" smtClean="0">
                <a:latin typeface="Arial" pitchFamily="34" charset="0"/>
                <a:cs typeface="Arial" pitchFamily="34" charset="0"/>
              </a:rPr>
              <a:t>mobralizada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possa entender, mas o resumo de um processo, de “uma forma de pensar” da Contabilidade que, [...] é muito mais complexa do que possa parecer à primeira vista.</a:t>
            </a:r>
          </a:p>
          <a:p>
            <a:pPr algn="just"/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3200" dirty="0" smtClean="0">
                <a:solidFill>
                  <a:srgbClr val="C00000"/>
                </a:solidFill>
              </a:rPr>
              <a:t>Resgatando o Princípio Contábil </a:t>
            </a:r>
            <a:br>
              <a:rPr lang="pt-BR" sz="3200" dirty="0" smtClean="0">
                <a:solidFill>
                  <a:srgbClr val="C00000"/>
                </a:solidFill>
              </a:rPr>
            </a:br>
            <a:r>
              <a:rPr lang="pt-BR" sz="3200" dirty="0" smtClean="0">
                <a:solidFill>
                  <a:srgbClr val="C00000"/>
                </a:solidFill>
              </a:rPr>
              <a:t>da Evidenciação </a:t>
            </a:r>
            <a:endParaRPr lang="pt-BR" sz="320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855365"/>
            <a:ext cx="8229600" cy="4525963"/>
          </a:xfrm>
        </p:spPr>
        <p:txBody>
          <a:bodyPr>
            <a:normAutofit/>
          </a:bodyPr>
          <a:lstStyle/>
          <a:p>
            <a:pPr marL="87313" indent="900113" algn="just">
              <a:buNone/>
            </a:pPr>
            <a:r>
              <a:rPr lang="pt-BR" sz="2800" dirty="0" err="1" smtClean="0">
                <a:latin typeface="Arial" pitchFamily="34" charset="0"/>
                <a:cs typeface="Arial" pitchFamily="34" charset="0"/>
              </a:rPr>
              <a:t>Iudícibus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sintetiza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o papel da evidenciação, ao afirmar que a evidenciação de informações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relevantes </a:t>
            </a:r>
            <a:r>
              <a:rPr lang="pt-BR" sz="28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“é um compromisso inalienável da Contabilidade com seus usuários e com os seus próprios </a:t>
            </a:r>
            <a:r>
              <a:rPr lang="pt-BR" sz="28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objetivos”</a:t>
            </a:r>
            <a:r>
              <a:rPr lang="pt-BR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87313" indent="900113" algn="just"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marL="87313" indent="900113" algn="r">
              <a:buNone/>
            </a:pPr>
            <a:endParaRPr lang="pt-BR" sz="2800" i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87313" indent="900113" algn="r">
              <a:buNone/>
            </a:pPr>
            <a:r>
              <a:rPr lang="pt-BR" sz="28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8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Sérgio de </a:t>
            </a:r>
            <a:r>
              <a:rPr lang="pt-BR" sz="2800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Iudícibus</a:t>
            </a:r>
            <a:r>
              <a:rPr lang="pt-BR" sz="28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pt-BR" sz="28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2000)</a:t>
            </a:r>
            <a:endParaRPr lang="pt-BR" sz="2800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pt-BR" sz="3200" dirty="0" smtClean="0">
                <a:solidFill>
                  <a:srgbClr val="C00000"/>
                </a:solidFill>
              </a:rPr>
              <a:t>Resgatando o Princípio Contábil </a:t>
            </a:r>
            <a:br>
              <a:rPr lang="pt-BR" sz="3200" dirty="0" smtClean="0">
                <a:solidFill>
                  <a:srgbClr val="C00000"/>
                </a:solidFill>
              </a:rPr>
            </a:br>
            <a:r>
              <a:rPr lang="pt-BR" sz="3200" dirty="0" smtClean="0">
                <a:solidFill>
                  <a:srgbClr val="C00000"/>
                </a:solidFill>
              </a:rPr>
              <a:t>da Evidenciação </a:t>
            </a:r>
            <a:endParaRPr lang="pt-BR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74848" y="1484784"/>
            <a:ext cx="8229600" cy="4525963"/>
          </a:xfrm>
        </p:spPr>
        <p:txBody>
          <a:bodyPr>
            <a:normAutofit/>
          </a:bodyPr>
          <a:lstStyle/>
          <a:p>
            <a:pPr marL="87313" indent="987425" algn="just">
              <a:buNone/>
            </a:pPr>
            <a:r>
              <a:rPr lang="pt-BR" dirty="0" err="1" smtClean="0">
                <a:latin typeface="Arial" pitchFamily="34" charset="0"/>
                <a:cs typeface="Arial" pitchFamily="34" charset="0"/>
              </a:rPr>
              <a:t>Hendriksen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e Van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Breda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1999)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afirmam que, para ser possível atingir um nível de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divulgação apropriada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da informação, três perguntas devem ser respondidas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just">
              <a:buNone/>
            </a:pPr>
            <a:endParaRPr lang="pt-BR" sz="1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sz="1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pt-B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 A quem deve ser divulgada a informação?</a:t>
            </a:r>
          </a:p>
          <a:p>
            <a:pPr algn="just">
              <a:buNone/>
            </a:pPr>
            <a:r>
              <a:rPr lang="pt-B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2. Qual a finalidade </a:t>
            </a:r>
            <a:r>
              <a:rPr lang="pt-B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da </a:t>
            </a:r>
            <a:r>
              <a:rPr lang="pt-B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informação?</a:t>
            </a:r>
          </a:p>
          <a:p>
            <a:pPr algn="just">
              <a:buNone/>
            </a:pPr>
            <a:r>
              <a:rPr lang="pt-B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3. Quanta informação deve ser divulgada</a:t>
            </a:r>
            <a:r>
              <a:rPr lang="pt-B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marL="449263" indent="0" algn="just">
              <a:buNone/>
            </a:pPr>
            <a:endParaRPr lang="pt-BR" sz="100" dirty="0" smtClean="0">
              <a:latin typeface="Arial" pitchFamily="34" charset="0"/>
              <a:cs typeface="Arial" pitchFamily="34" charset="0"/>
            </a:endParaRPr>
          </a:p>
          <a:p>
            <a:pPr marL="449263" indent="0" algn="just">
              <a:buNone/>
            </a:pPr>
            <a:endParaRPr lang="pt-BR" sz="100" dirty="0" smtClean="0">
              <a:latin typeface="Arial" pitchFamily="34" charset="0"/>
              <a:cs typeface="Arial" pitchFamily="34" charset="0"/>
            </a:endParaRPr>
          </a:p>
          <a:p>
            <a:pPr marL="449263" indent="0"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ítulo 2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pt-BR" sz="32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Resgatando o Princípio Contábil </a:t>
            </a:r>
            <a:br>
              <a:rPr lang="pt-BR" sz="32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pt-BR" sz="32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da Evidenciação </a:t>
            </a:r>
            <a:endParaRPr lang="pt-BR" sz="3200" dirty="0"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611560" y="4941168"/>
            <a:ext cx="8064896" cy="83099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Como tratamos essas questões na Contabilidade Aplicada ao Setor Público (CASP</a:t>
            </a:r>
            <a:r>
              <a:rPr lang="pt-BR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)?</a:t>
            </a:r>
            <a:endParaRPr lang="pt-BR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67544" y="2708920"/>
            <a:ext cx="8229600" cy="475523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pt-BR" sz="5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Os Partícipes </a:t>
            </a:r>
          </a:p>
          <a:p>
            <a:pPr algn="ctr">
              <a:buNone/>
            </a:pPr>
            <a:r>
              <a:rPr lang="pt-BR" sz="5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 Processo...</a:t>
            </a:r>
            <a:endParaRPr lang="pt-BR" sz="5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323528" y="692696"/>
            <a:ext cx="8532440" cy="864096"/>
          </a:xfrm>
        </p:spPr>
        <p:txBody>
          <a:bodyPr anchor="ctr" anchorCtr="1">
            <a:noAutofit/>
          </a:bodyPr>
          <a:lstStyle/>
          <a:p>
            <a:pPr algn="ctr"/>
            <a:r>
              <a:rPr lang="pt-BR" sz="4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pt-BR" sz="4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Cenário </a:t>
            </a:r>
            <a:r>
              <a:rPr lang="pt-BR" sz="4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Atual </a:t>
            </a:r>
            <a:br>
              <a:rPr lang="pt-BR" sz="4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pt-BR" sz="4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para Implementação</a:t>
            </a:r>
            <a:endParaRPr lang="pt-BR" sz="4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t-BR" sz="28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2. Cenário Atual </a:t>
            </a:r>
            <a:r>
              <a:rPr lang="pt-BR" sz="28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para </a:t>
            </a:r>
            <a:r>
              <a:rPr lang="pt-BR" sz="28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Implementação:                       O </a:t>
            </a:r>
            <a:r>
              <a:rPr lang="pt-BR" sz="28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p</a:t>
            </a:r>
            <a:r>
              <a:rPr lang="pt-BR" sz="28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apel de cada partícipe no processo...</a:t>
            </a:r>
            <a:endParaRPr lang="pt-BR" sz="2800" dirty="0" smtClean="0"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28303"/>
            <a:ext cx="9144000" cy="4864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ixaDeTexto 7"/>
          <p:cNvSpPr txBox="1"/>
          <p:nvPr/>
        </p:nvSpPr>
        <p:spPr>
          <a:xfrm>
            <a:off x="2339752" y="2483604"/>
            <a:ext cx="6408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C00000"/>
                </a:solidFill>
              </a:rPr>
              <a:t>OBS: CFC atua no suporte e avaliação à formação de novos Contadores nas IES do Brasil.</a:t>
            </a:r>
            <a:endParaRPr lang="pt-BR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t-BR" sz="28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2. Cenário Atual </a:t>
            </a:r>
            <a:r>
              <a:rPr lang="pt-BR" sz="28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para </a:t>
            </a:r>
            <a:r>
              <a:rPr lang="pt-BR" sz="28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Implementação:                       O </a:t>
            </a:r>
            <a:r>
              <a:rPr lang="pt-BR" sz="28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p</a:t>
            </a:r>
            <a:r>
              <a:rPr lang="pt-BR" sz="28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apel de cada partícipe no processo...</a:t>
            </a:r>
            <a:endParaRPr lang="pt-BR" sz="2800" dirty="0" smtClean="0"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24744"/>
            <a:ext cx="8517869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395536" y="4797152"/>
            <a:ext cx="8064896" cy="83099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 como os </a:t>
            </a:r>
            <a:r>
              <a:rPr lang="pt-BR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TC’s</a:t>
            </a:r>
            <a:r>
              <a:rPr lang="pt-BR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e os Gestores Públicos estão agindo ante às suas responsabilidades neste processo???</a:t>
            </a:r>
            <a:endParaRPr lang="pt-BR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67544" y="2994248"/>
            <a:ext cx="8229600" cy="475523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pt-BR" sz="5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Causas e Entraves...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323528" y="908720"/>
            <a:ext cx="8532440" cy="936104"/>
          </a:xfrm>
        </p:spPr>
        <p:txBody>
          <a:bodyPr anchor="ctr" anchorCtr="1">
            <a:noAutofit/>
          </a:bodyPr>
          <a:lstStyle/>
          <a:p>
            <a:pPr algn="ctr"/>
            <a:r>
              <a:rPr lang="pt-BR" sz="4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3.  </a:t>
            </a:r>
            <a:r>
              <a:rPr lang="pt-BR" sz="4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Desafios para </a:t>
            </a:r>
            <a:r>
              <a:rPr lang="pt-BR" sz="4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Implementação</a:t>
            </a:r>
            <a:endParaRPr lang="pt-BR" sz="4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Todos sabemos que para corrigir um problema de forma definitiva, temos que conhecer e agir sob  suas causas...</a:t>
            </a:r>
          </a:p>
          <a:p>
            <a:pPr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A partir do momento que conhecemos o cenário e os partícipes do processo, vejamos algumas causas relacionadas a entraves para implementação da nova contabilidade no Brasil, sob a ótica de seus operadores.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pt-BR" sz="36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3. </a:t>
            </a:r>
            <a:r>
              <a:rPr lang="pt-BR" sz="36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Desafios para Implementação </a:t>
            </a:r>
            <a:br>
              <a:rPr lang="pt-BR" sz="36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pt-BR" sz="36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Causas </a:t>
            </a:r>
            <a:r>
              <a:rPr lang="pt-BR" sz="36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e </a:t>
            </a:r>
            <a:r>
              <a:rPr lang="pt-BR" sz="36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Entraves</a:t>
            </a:r>
            <a:r>
              <a:rPr lang="pt-BR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4400" dirty="0" smtClean="0">
                <a:latin typeface="Arial" pitchFamily="34" charset="0"/>
                <a:cs typeface="Arial" pitchFamily="34" charset="0"/>
              </a:rPr>
            </a:br>
            <a:endParaRPr lang="pt-BR" sz="440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-36512" y="53752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pt-BR" sz="2600" dirty="0" smtClean="0"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Prof. Lino Martins (UERJ) nos demonstra diversos entraves para a implementação da Nova Contabilidade</a:t>
            </a:r>
            <a:endParaRPr lang="pt-BR" sz="2600" dirty="0"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017" y="1268760"/>
            <a:ext cx="8820471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>
            <a:normAutofit/>
          </a:bodyPr>
          <a:lstStyle/>
          <a:p>
            <a:pPr marL="87313" indent="987425" algn="just"/>
            <a:r>
              <a:rPr lang="pt-BR" dirty="0" smtClean="0">
                <a:latin typeface="Arial" pitchFamily="34" charset="0"/>
                <a:cs typeface="Arial" pitchFamily="34" charset="0"/>
              </a:rPr>
              <a:t>Formação dos contadores no Brasil: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RESOLUÇÃO CNE/CES 10, DE 16 DE DEZEMBRO DE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2004:</a:t>
            </a:r>
          </a:p>
          <a:p>
            <a:pPr marL="87313" indent="987425"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536575" indent="538163" algn="just">
              <a:buNone/>
            </a:pPr>
            <a:r>
              <a:rPr lang="pt-BR" i="1" dirty="0" smtClean="0">
                <a:latin typeface="Arial" pitchFamily="34" charset="0"/>
                <a:cs typeface="Arial" pitchFamily="34" charset="0"/>
              </a:rPr>
              <a:t>Diretrizes Curriculares Nacionais para o </a:t>
            </a:r>
            <a:r>
              <a:rPr lang="pt-BR" i="1" dirty="0" smtClean="0">
                <a:latin typeface="Arial" pitchFamily="34" charset="0"/>
                <a:cs typeface="Arial" pitchFamily="34" charset="0"/>
              </a:rPr>
              <a:t>Curso de </a:t>
            </a:r>
            <a:r>
              <a:rPr lang="pt-BR" i="1" dirty="0" smtClean="0">
                <a:latin typeface="Arial" pitchFamily="34" charset="0"/>
                <a:cs typeface="Arial" pitchFamily="34" charset="0"/>
              </a:rPr>
              <a:t>Graduação em Ciências Contábeis, </a:t>
            </a:r>
            <a:r>
              <a:rPr lang="pt-BR" i="1" dirty="0" smtClean="0">
                <a:latin typeface="Arial" pitchFamily="34" charset="0"/>
                <a:cs typeface="Arial" pitchFamily="34" charset="0"/>
              </a:rPr>
              <a:t>bacharelado,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adotam a carga mínima de 1 período para contabilidade pública.</a:t>
            </a:r>
          </a:p>
        </p:txBody>
      </p:sp>
      <p:sp>
        <p:nvSpPr>
          <p:cNvPr id="5" name="Título 2"/>
          <p:cNvSpPr txBox="1">
            <a:spLocks/>
          </p:cNvSpPr>
          <p:nvPr/>
        </p:nvSpPr>
        <p:spPr>
          <a:xfrm>
            <a:off x="457200" y="557808"/>
            <a:ext cx="82296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3. Desafios para Implementação </a:t>
            </a:r>
            <a:br>
              <a:rPr kumimoji="0" lang="pt-B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pt-B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Causas e Entraves</a:t>
            </a:r>
            <a:r>
              <a:rPr kumimoji="0" lang="pt-B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pt-B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endParaRPr kumimoji="0" lang="pt-BR" sz="4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46856" y="545976"/>
            <a:ext cx="8229600" cy="475523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pt-BR" sz="3200" b="1" dirty="0" smtClean="0">
                <a:solidFill>
                  <a:srgbClr val="002060"/>
                </a:solidFill>
              </a:rPr>
              <a:t>A Nova Contabilidade Pública Nacional: </a:t>
            </a:r>
            <a:endParaRPr lang="pt-BR" sz="32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pt-BR" sz="32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pt-BR" sz="4800" b="1" dirty="0" smtClean="0">
                <a:solidFill>
                  <a:srgbClr val="002060"/>
                </a:solidFill>
              </a:rPr>
              <a:t>Quebrando </a:t>
            </a:r>
            <a:r>
              <a:rPr lang="pt-BR" sz="4800" b="1" dirty="0" smtClean="0">
                <a:solidFill>
                  <a:srgbClr val="C00000"/>
                </a:solidFill>
              </a:rPr>
              <a:t>Paradigmas</a:t>
            </a:r>
            <a:r>
              <a:rPr lang="pt-BR" sz="4800" b="1" dirty="0" smtClean="0">
                <a:solidFill>
                  <a:srgbClr val="002060"/>
                </a:solidFill>
              </a:rPr>
              <a:t> na Administração Pública no </a:t>
            </a:r>
            <a:r>
              <a:rPr lang="pt-BR" sz="4800" b="1" dirty="0" smtClean="0">
                <a:solidFill>
                  <a:srgbClr val="002060"/>
                </a:solidFill>
              </a:rPr>
              <a:t>Brasil. </a:t>
            </a:r>
          </a:p>
          <a:p>
            <a:pPr algn="ctr">
              <a:buNone/>
            </a:pPr>
            <a:endParaRPr lang="pt-BR" sz="48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pt-BR" sz="4800" b="1" dirty="0" smtClean="0">
                <a:solidFill>
                  <a:srgbClr val="C00000"/>
                </a:solidFill>
              </a:rPr>
              <a:t>POR QUE O TEMA?</a:t>
            </a:r>
            <a:endParaRPr lang="pt-BR" sz="4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95536" y="1481328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As habilidades e competências trabalhadas nas Instituições de Ensino Superior (IES) na graduação de Ciências Contábeis passam longe de uma formação que exija leitura, escrita, senso crítico e construção/análise de informações de qualidade. 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O contador que atua no Setor Público aprende pela transmissão de conhecimentos e práticas adquiridos por outrem, que se estiverem errados serão propagados.</a:t>
            </a:r>
          </a:p>
        </p:txBody>
      </p:sp>
      <p:sp>
        <p:nvSpPr>
          <p:cNvPr id="5" name="Título 2"/>
          <p:cNvSpPr txBox="1">
            <a:spLocks/>
          </p:cNvSpPr>
          <p:nvPr/>
        </p:nvSpPr>
        <p:spPr>
          <a:xfrm>
            <a:off x="457200" y="557808"/>
            <a:ext cx="82296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3. Desafios para Implementação </a:t>
            </a:r>
            <a:br>
              <a:rPr kumimoji="0" lang="pt-B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pt-B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Causas e Entraves</a:t>
            </a:r>
            <a:r>
              <a:rPr kumimoji="0" lang="pt-B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pt-B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endParaRPr kumimoji="0" lang="pt-BR" sz="4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74848" y="1711349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A Contabilidade Pública é escriturada (</a:t>
            </a:r>
            <a:r>
              <a:rPr lang="pt-BR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quando é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) para atender aos órgãos públicos demandantes da informação, e não aos objetivos da Ciência Contábil (prover informação para subsídio à tomada de decisões). 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Assim, chegamos ao absurdo de ter 4, 5 conjuntos de informações contábeis diferentes de um mesmo órgão executor para um mesmo período...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(2 para o Tribunal, 1 para Previdência, 1 para STN, 1 para Saúde...)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ítulo 2"/>
          <p:cNvSpPr txBox="1">
            <a:spLocks/>
          </p:cNvSpPr>
          <p:nvPr/>
        </p:nvSpPr>
        <p:spPr>
          <a:xfrm>
            <a:off x="457200" y="557808"/>
            <a:ext cx="82296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3. Desafios para Implementação </a:t>
            </a:r>
            <a:br>
              <a:rPr kumimoji="0" lang="pt-B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pt-B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Causas e Entraves</a:t>
            </a:r>
            <a:r>
              <a:rPr kumimoji="0" lang="pt-B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pt-B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endParaRPr kumimoji="0" lang="pt-BR" sz="4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323528" y="1124744"/>
            <a:ext cx="8532440" cy="3384376"/>
          </a:xfrm>
        </p:spPr>
        <p:txBody>
          <a:bodyPr anchor="ctr" anchorCtr="1">
            <a:noAutofit/>
          </a:bodyPr>
          <a:lstStyle/>
          <a:p>
            <a:pPr algn="ctr"/>
            <a:r>
              <a:rPr lang="pt-BR" sz="4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pt-BR" sz="4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  </a:t>
            </a:r>
            <a:r>
              <a:rPr lang="pt-BR" sz="4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Paradigmas </a:t>
            </a:r>
            <a:r>
              <a:rPr lang="pt-BR" sz="4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da Administração Pública ante ao Cenário </a:t>
            </a:r>
            <a:r>
              <a:rPr lang="pt-BR" sz="4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Atual</a:t>
            </a:r>
            <a:endParaRPr lang="pt-BR" sz="48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46856" y="1639341"/>
            <a:ext cx="8229600" cy="4525963"/>
          </a:xfrm>
        </p:spPr>
        <p:txBody>
          <a:bodyPr>
            <a:normAutofit fontScale="92500"/>
          </a:bodyPr>
          <a:lstStyle/>
          <a:p>
            <a:pPr marL="87313" indent="900113" algn="just">
              <a:spcBef>
                <a:spcPts val="1800"/>
              </a:spcBef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Tribunais de Contas (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TC’s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) não podem somente normatizar e punir o descumprimento... </a:t>
            </a:r>
          </a:p>
          <a:p>
            <a:pPr marL="87313" indent="900113" algn="just">
              <a:spcBef>
                <a:spcPts val="1800"/>
              </a:spcBef>
              <a:buNone/>
            </a:pPr>
            <a:r>
              <a:rPr lang="pt-BR" dirty="0" err="1" smtClean="0">
                <a:latin typeface="Arial" pitchFamily="34" charset="0"/>
                <a:cs typeface="Arial" pitchFamily="34" charset="0"/>
              </a:rPr>
              <a:t>TC’s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tem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que atuar em capacitação, orientação, disponibilização de suporte instrumental, ferramental e promover ações de aculturamento das novas técnicas e procedimentos aos seus jurisdicionados...</a:t>
            </a:r>
          </a:p>
          <a:p>
            <a:pPr algn="ctr">
              <a:buNone/>
            </a:pPr>
            <a:endParaRPr lang="pt-BR" sz="2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sz="2400" b="1" dirty="0" smtClean="0">
              <a:solidFill>
                <a:srgbClr val="C00000"/>
              </a:solidFill>
            </a:endParaRPr>
          </a:p>
          <a:p>
            <a:pPr algn="just">
              <a:buNone/>
            </a:pPr>
            <a:r>
              <a:rPr lang="pt-BR" sz="2400" b="1" dirty="0" smtClean="0">
                <a:solidFill>
                  <a:srgbClr val="C00000"/>
                </a:solidFill>
              </a:rPr>
              <a:t>	</a:t>
            </a:r>
            <a:r>
              <a:rPr lang="pt-BR" sz="2400" b="1" dirty="0" smtClean="0">
                <a:solidFill>
                  <a:srgbClr val="C00000"/>
                </a:solidFill>
              </a:rPr>
              <a:t>	</a:t>
            </a:r>
            <a:endParaRPr lang="pt-BR" sz="1100" b="1" dirty="0" smtClean="0">
              <a:solidFill>
                <a:srgbClr val="C00000"/>
              </a:solidFill>
            </a:endParaRPr>
          </a:p>
          <a:p>
            <a:pPr algn="just">
              <a:buNone/>
            </a:pPr>
            <a:r>
              <a:rPr lang="pt-BR" sz="1100" b="1" dirty="0" smtClean="0">
                <a:solidFill>
                  <a:srgbClr val="C00000"/>
                </a:solidFill>
              </a:rPr>
              <a:t>	</a:t>
            </a:r>
            <a:r>
              <a:rPr lang="pt-BR" sz="2400" b="1" dirty="0" smtClean="0">
                <a:solidFill>
                  <a:srgbClr val="C00000"/>
                </a:solidFill>
              </a:rPr>
              <a:t>“</a:t>
            </a:r>
            <a:r>
              <a:rPr lang="pt-BR" sz="2400" b="1" dirty="0" smtClean="0">
                <a:solidFill>
                  <a:srgbClr val="C00000"/>
                </a:solidFill>
              </a:rPr>
              <a:t>A contabilidade pública não vai mudar porque mudou a norma”</a:t>
            </a:r>
            <a:r>
              <a:rPr lang="pt-BR" sz="2400" b="1" i="1" dirty="0" smtClean="0">
                <a:solidFill>
                  <a:srgbClr val="C00000"/>
                </a:solidFill>
              </a:rPr>
              <a:t> 	</a:t>
            </a:r>
            <a:r>
              <a:rPr lang="pt-BR" sz="2400" b="1" i="1" dirty="0" smtClean="0">
                <a:solidFill>
                  <a:srgbClr val="C00000"/>
                </a:solidFill>
              </a:rPr>
              <a:t>                                       </a:t>
            </a:r>
            <a:r>
              <a:rPr lang="pt-BR" sz="2400" b="1" i="1" dirty="0" smtClean="0">
                <a:solidFill>
                  <a:srgbClr val="002060"/>
                </a:solidFill>
              </a:rPr>
              <a:t>Prof. Eliseu </a:t>
            </a:r>
            <a:r>
              <a:rPr lang="pt-BR" sz="2400" b="1" i="1" dirty="0" smtClean="0">
                <a:solidFill>
                  <a:srgbClr val="002060"/>
                </a:solidFill>
              </a:rPr>
              <a:t>Martins</a:t>
            </a:r>
          </a:p>
          <a:p>
            <a:pPr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ítulo 2"/>
          <p:cNvSpPr txBox="1">
            <a:spLocks/>
          </p:cNvSpPr>
          <p:nvPr/>
        </p:nvSpPr>
        <p:spPr>
          <a:xfrm>
            <a:off x="518864" y="188640"/>
            <a:ext cx="82296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 algn="ctr">
              <a:spcBef>
                <a:spcPct val="0"/>
              </a:spcBef>
            </a:pPr>
            <a:r>
              <a:rPr lang="pt-BR" sz="3200" b="1" dirty="0" smtClean="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rPr>
              <a:t>4</a:t>
            </a:r>
            <a:r>
              <a:rPr lang="pt-BR" sz="3200" b="1" dirty="0" smtClean="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rPr>
              <a:t>. </a:t>
            </a:r>
            <a:r>
              <a:rPr lang="pt-BR" sz="3200" b="1" dirty="0" smtClean="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rPr>
              <a:t>Paradigmas da Administração Pública ante ao Cenário </a:t>
            </a:r>
            <a:r>
              <a:rPr lang="pt-BR" sz="3200" b="1" dirty="0" smtClean="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rPr>
              <a:t>Atual</a:t>
            </a:r>
            <a:endParaRPr kumimoji="0" lang="pt-BR" sz="4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39552" y="4613066"/>
            <a:ext cx="8064896" cy="40011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PARADIGMA </a:t>
            </a:r>
            <a:r>
              <a:rPr lang="pt-BR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DA </a:t>
            </a:r>
            <a:r>
              <a:rPr lang="pt-BR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MUDANÇA ATITUDINAL </a:t>
            </a:r>
            <a:r>
              <a:rPr lang="pt-BR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DOS </a:t>
            </a:r>
            <a:r>
              <a:rPr lang="pt-BR" sz="2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TC’s</a:t>
            </a:r>
            <a:endParaRPr lang="pt-BR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46856" y="1639341"/>
            <a:ext cx="8229600" cy="4525963"/>
          </a:xfrm>
        </p:spPr>
        <p:txBody>
          <a:bodyPr>
            <a:normAutofit/>
          </a:bodyPr>
          <a:lstStyle/>
          <a:p>
            <a:pPr marL="87313" indent="900113" algn="just">
              <a:spcBef>
                <a:spcPts val="1800"/>
              </a:spcBef>
              <a:buNone/>
            </a:pPr>
            <a:r>
              <a:rPr lang="pt-BR" sz="2600" dirty="0" smtClean="0">
                <a:latin typeface="Arial" pitchFamily="34" charset="0"/>
                <a:cs typeface="Arial" pitchFamily="34" charset="0"/>
              </a:rPr>
              <a:t>Chefes de Poder e Gestores Públicos precisam se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sensibilizar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e conscientizar da necessidade imperiosa de investimentos em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capacitação de sua equipe de servidores contadores, controladores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internos, que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por sua vez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precisam estudar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, ler, aprender, buscar informação, pesquisar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...ou seja, deixar as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ações reativas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para  agir com pró-atividade...</a:t>
            </a:r>
          </a:p>
          <a:p>
            <a:pPr marL="87313" indent="0" algn="ctr">
              <a:spcBef>
                <a:spcPts val="1800"/>
              </a:spcBef>
              <a:buNone/>
            </a:pPr>
            <a:endParaRPr lang="pt-BR" sz="2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ítulo 2"/>
          <p:cNvSpPr txBox="1">
            <a:spLocks/>
          </p:cNvSpPr>
          <p:nvPr/>
        </p:nvSpPr>
        <p:spPr>
          <a:xfrm>
            <a:off x="518864" y="188640"/>
            <a:ext cx="82296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 algn="ctr">
              <a:spcBef>
                <a:spcPct val="0"/>
              </a:spcBef>
            </a:pPr>
            <a:r>
              <a:rPr lang="pt-BR" sz="3200" b="1" dirty="0" smtClean="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rPr>
              <a:t>4</a:t>
            </a:r>
            <a:r>
              <a:rPr lang="pt-BR" sz="3200" b="1" dirty="0" smtClean="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rPr>
              <a:t>. </a:t>
            </a:r>
            <a:r>
              <a:rPr lang="pt-BR" sz="3200" b="1" dirty="0" smtClean="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rPr>
              <a:t>Paradigmas da Administração Pública ante ao Cenário </a:t>
            </a:r>
            <a:r>
              <a:rPr lang="pt-BR" sz="3200" b="1" dirty="0" smtClean="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rPr>
              <a:t>Atual</a:t>
            </a:r>
            <a:endParaRPr kumimoji="0" lang="pt-BR" sz="4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611560" y="5157192"/>
            <a:ext cx="8064896" cy="70788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PARADIGMA </a:t>
            </a:r>
            <a:r>
              <a:rPr lang="pt-BR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DA MUDANÇA                      </a:t>
            </a:r>
            <a:r>
              <a:rPr lang="pt-BR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            COMPORTAMENTAL NA ADMINISTRAÇÃO PÚBLICA</a:t>
            </a:r>
            <a:endParaRPr lang="pt-BR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95536" y="1927373"/>
            <a:ext cx="8229600" cy="4525963"/>
          </a:xfrm>
        </p:spPr>
        <p:txBody>
          <a:bodyPr>
            <a:normAutofit/>
          </a:bodyPr>
          <a:lstStyle/>
          <a:p>
            <a:pPr marL="87313" indent="900113" algn="just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Prestadores de serviços Contábeis e de Tecnologia da Informação tem que acompanhar a evolução, estudar, se qualificar ante às informações inerentes às mudanças na CASP...</a:t>
            </a:r>
          </a:p>
          <a:p>
            <a:pPr marL="87313" indent="900113" algn="just"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187624" y="45811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dirty="0" smtClean="0">
                <a:latin typeface="Arial" pitchFamily="34" charset="0"/>
                <a:cs typeface="Arial" pitchFamily="34" charset="0"/>
              </a:rPr>
            </a:br>
            <a:endParaRPr lang="pt-BR" dirty="0"/>
          </a:p>
        </p:txBody>
      </p:sp>
      <p:sp>
        <p:nvSpPr>
          <p:cNvPr id="4" name="Título 2"/>
          <p:cNvSpPr txBox="1">
            <a:spLocks/>
          </p:cNvSpPr>
          <p:nvPr/>
        </p:nvSpPr>
        <p:spPr>
          <a:xfrm>
            <a:off x="457200" y="332656"/>
            <a:ext cx="82296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 algn="ctr">
              <a:spcBef>
                <a:spcPct val="0"/>
              </a:spcBef>
            </a:pPr>
            <a:r>
              <a:rPr lang="pt-BR" sz="3600" b="1" dirty="0" smtClean="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rPr>
              <a:t>4</a:t>
            </a:r>
            <a:r>
              <a:rPr lang="pt-BR" sz="3600" b="1" dirty="0" smtClean="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rPr>
              <a:t>. </a:t>
            </a:r>
            <a:r>
              <a:rPr lang="pt-BR" sz="3600" b="1" dirty="0" smtClean="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rPr>
              <a:t>Paradigmas da Administração Pública ante ao Cenário </a:t>
            </a:r>
            <a:r>
              <a:rPr lang="pt-BR" sz="3600" b="1" dirty="0" smtClean="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rPr>
              <a:t>Atual</a:t>
            </a:r>
            <a:endParaRPr kumimoji="0" lang="pt-BR" sz="4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611560" y="4161274"/>
            <a:ext cx="8064896" cy="1015663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PARADIGMA DE AVALIAÇÃO DE PERFIL PROFISSIONAL </a:t>
            </a:r>
          </a:p>
          <a:p>
            <a:pPr algn="ctr"/>
            <a:r>
              <a:rPr lang="pt-BR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ANTES DA CONTRATAÇÃO DE PRESTADORES DE SERVIÇOS PARA A ADMINISTRAÇÃO PÚBLICA</a:t>
            </a:r>
            <a:endParaRPr lang="pt-BR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normAutofit/>
          </a:bodyPr>
          <a:lstStyle/>
          <a:p>
            <a:pPr marL="87313" indent="900113" algn="just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87313" indent="900113"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Fomentados pela Administração Pública Federal, Estadual e Municipal, o Sistema CFC/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CRC’s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precisa patrocinar cursos de capacitação aos profissionais do segmento, haja vista a carência na formação acadêmica de contadores no Brasil e o momento de imperiosa mudança nas práticas contábeis do Setor Público (Exemplo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Sincasp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).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187624" y="45811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dirty="0" smtClean="0">
                <a:latin typeface="Arial" pitchFamily="34" charset="0"/>
                <a:cs typeface="Arial" pitchFamily="34" charset="0"/>
              </a:rPr>
            </a:br>
            <a:endParaRPr lang="pt-BR" dirty="0"/>
          </a:p>
        </p:txBody>
      </p:sp>
      <p:sp>
        <p:nvSpPr>
          <p:cNvPr id="4" name="Título 2"/>
          <p:cNvSpPr txBox="1">
            <a:spLocks/>
          </p:cNvSpPr>
          <p:nvPr/>
        </p:nvSpPr>
        <p:spPr>
          <a:xfrm>
            <a:off x="457200" y="332656"/>
            <a:ext cx="82296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 algn="ctr">
              <a:spcBef>
                <a:spcPct val="0"/>
              </a:spcBef>
            </a:pPr>
            <a:r>
              <a:rPr lang="pt-BR" sz="3600" b="1" dirty="0" smtClean="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rPr>
              <a:t>4</a:t>
            </a:r>
            <a:r>
              <a:rPr lang="pt-BR" sz="3600" b="1" dirty="0" smtClean="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rPr>
              <a:t>. </a:t>
            </a:r>
            <a:r>
              <a:rPr lang="pt-BR" sz="3600" b="1" dirty="0" smtClean="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rPr>
              <a:t>Paradigmas da Administração Pública ante ao Cenário </a:t>
            </a:r>
            <a:r>
              <a:rPr lang="pt-BR" sz="3600" b="1" dirty="0" smtClean="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rPr>
              <a:t>Atual</a:t>
            </a:r>
            <a:endParaRPr kumimoji="0" lang="pt-BR" sz="4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39552" y="4953362"/>
            <a:ext cx="8064896" cy="70788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PARADIGMA DE ATUAÇÃO CONJUNTA DE ENTIDADES EM AÇÕES QUE VISEM OBJETIVOS COMUNS AO SETOR PÚBLICO</a:t>
            </a:r>
            <a:endParaRPr lang="pt-BR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360040" y="2276872"/>
            <a:ext cx="8532440" cy="936104"/>
          </a:xfrm>
        </p:spPr>
        <p:txBody>
          <a:bodyPr anchor="ctr" anchorCtr="1">
            <a:noAutofit/>
          </a:bodyPr>
          <a:lstStyle/>
          <a:p>
            <a:pPr algn="ctr"/>
            <a:r>
              <a:rPr lang="pt-BR" sz="6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Para</a:t>
            </a:r>
            <a:br>
              <a:rPr lang="pt-BR" sz="6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pt-BR" sz="6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Reflexão...</a:t>
            </a:r>
            <a:endParaRPr lang="pt-BR" sz="66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67544" y="1999381"/>
            <a:ext cx="8229600" cy="4525963"/>
          </a:xfrm>
        </p:spPr>
        <p:txBody>
          <a:bodyPr>
            <a:noAutofit/>
          </a:bodyPr>
          <a:lstStyle/>
          <a:p>
            <a:pPr marL="174625" indent="900113" algn="just">
              <a:buNone/>
            </a:pPr>
            <a:r>
              <a:rPr lang="pt-BR" sz="4000" dirty="0" smtClean="0"/>
              <a:t>“A primeira grande medida (</a:t>
            </a:r>
            <a:r>
              <a:rPr lang="pt-BR" sz="4000" dirty="0" smtClean="0"/>
              <a:t>de inovação</a:t>
            </a:r>
            <a:r>
              <a:rPr lang="pt-BR" sz="4000" dirty="0" smtClean="0"/>
              <a:t>) é abandonar </a:t>
            </a:r>
            <a:r>
              <a:rPr lang="pt-BR" sz="4000" dirty="0" smtClean="0"/>
              <a:t>organizadamente </a:t>
            </a:r>
            <a:r>
              <a:rPr lang="pt-BR" sz="4000" dirty="0" smtClean="0"/>
              <a:t>o passado</a:t>
            </a:r>
            <a:r>
              <a:rPr lang="pt-BR" sz="4000" dirty="0" smtClean="0"/>
              <a:t>”.</a:t>
            </a:r>
          </a:p>
          <a:p>
            <a:pPr algn="ctr">
              <a:buNone/>
            </a:pPr>
            <a:endParaRPr lang="pt-BR" sz="4000" dirty="0" smtClean="0"/>
          </a:p>
          <a:p>
            <a:pPr algn="r">
              <a:buNone/>
            </a:pPr>
            <a:r>
              <a:rPr lang="pt-BR" sz="4000" i="1" dirty="0" smtClean="0">
                <a:solidFill>
                  <a:srgbClr val="C00000"/>
                </a:solidFill>
              </a:rPr>
              <a:t>Peter </a:t>
            </a:r>
            <a:r>
              <a:rPr lang="pt-BR" sz="4000" i="1" dirty="0" err="1" smtClean="0">
                <a:solidFill>
                  <a:srgbClr val="C00000"/>
                </a:solidFill>
              </a:rPr>
              <a:t>Drucker</a:t>
            </a:r>
            <a:endParaRPr lang="pt-BR" sz="4000" i="1" dirty="0" smtClean="0">
              <a:solidFill>
                <a:srgbClr val="C00000"/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algn="ctr"/>
            <a:r>
              <a:rPr lang="pt-BR" sz="4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Para reflexão...</a:t>
            </a:r>
            <a:endParaRPr lang="pt-BR" sz="4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525963"/>
          </a:xfrm>
        </p:spPr>
        <p:txBody>
          <a:bodyPr>
            <a:noAutofit/>
          </a:bodyPr>
          <a:lstStyle/>
          <a:p>
            <a:pPr marL="87313" indent="987425" algn="just">
              <a:buNone/>
            </a:pPr>
            <a:r>
              <a:rPr lang="pt-BR" sz="3200" dirty="0" smtClean="0"/>
              <a:t>E </a:t>
            </a:r>
            <a:r>
              <a:rPr lang="pt-BR" sz="3200" dirty="0" smtClean="0"/>
              <a:t>para que consigamos quebrar esse paradigma de abandonar o passado </a:t>
            </a:r>
            <a:r>
              <a:rPr lang="pt-BR" sz="3200" dirty="0" smtClean="0"/>
              <a:t>na Administração Pública</a:t>
            </a:r>
            <a:r>
              <a:rPr lang="pt-BR" sz="3200" dirty="0" smtClean="0"/>
              <a:t>, somente </a:t>
            </a:r>
            <a:r>
              <a:rPr lang="pt-BR" sz="3200" dirty="0" smtClean="0"/>
              <a:t>com muitos esforços somados, de diversos agentes, </a:t>
            </a:r>
            <a:r>
              <a:rPr lang="pt-BR" sz="3200" dirty="0" smtClean="0"/>
              <a:t>em uma lenta, porém profunda e necessária mudança cultural e comportamental.</a:t>
            </a:r>
          </a:p>
          <a:p>
            <a:pPr algn="just">
              <a:buNone/>
            </a:pPr>
            <a:endParaRPr lang="pt-BR" sz="3200" dirty="0" smtClean="0"/>
          </a:p>
          <a:p>
            <a:pPr algn="r">
              <a:buNone/>
            </a:pPr>
            <a:r>
              <a:rPr lang="pt-BR" sz="3200" i="1" dirty="0" err="1" smtClean="0">
                <a:solidFill>
                  <a:srgbClr val="C00000"/>
                </a:solidFill>
              </a:rPr>
              <a:t>Zanzoni</a:t>
            </a:r>
            <a:endParaRPr lang="pt-BR" sz="3200" i="1" dirty="0" smtClean="0">
              <a:solidFill>
                <a:srgbClr val="C00000"/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02630"/>
            <a:ext cx="8229600" cy="922114"/>
          </a:xfrm>
        </p:spPr>
        <p:txBody>
          <a:bodyPr>
            <a:normAutofit/>
          </a:bodyPr>
          <a:lstStyle/>
          <a:p>
            <a:pPr algn="ctr"/>
            <a:r>
              <a:rPr lang="pt-BR" sz="4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Para reflexão...</a:t>
            </a:r>
            <a:endParaRPr lang="pt-BR" sz="4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481328"/>
            <a:ext cx="8507288" cy="4525963"/>
          </a:xfrm>
        </p:spPr>
        <p:txBody>
          <a:bodyPr/>
          <a:lstStyle/>
          <a:p>
            <a:pPr marL="624078" indent="-514350">
              <a:spcBef>
                <a:spcPts val="1200"/>
              </a:spcBef>
              <a:buClr>
                <a:srgbClr val="C00000"/>
              </a:buClr>
              <a:buSzPct val="100000"/>
              <a:buFont typeface="+mj-lt"/>
              <a:buAutoNum type="arabicPeriod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Desafio da nova Contabilidade Pública;</a:t>
            </a:r>
          </a:p>
          <a:p>
            <a:pPr marL="624078" indent="-514350">
              <a:spcBef>
                <a:spcPts val="1200"/>
              </a:spcBef>
              <a:buClr>
                <a:srgbClr val="C00000"/>
              </a:buClr>
              <a:buSzPct val="100000"/>
              <a:buFont typeface="+mj-lt"/>
              <a:buAutoNum type="arabicPeriod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Cenário atual para implementação;</a:t>
            </a:r>
          </a:p>
          <a:p>
            <a:pPr marL="624078" indent="-514350">
              <a:spcBef>
                <a:spcPts val="1200"/>
              </a:spcBef>
              <a:buClr>
                <a:srgbClr val="C00000"/>
              </a:buClr>
              <a:buSzPct val="100000"/>
              <a:buFont typeface="+mj-lt"/>
              <a:buAutoNum type="arabicPeriod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Desafios para Implementação / Causas e Entraves; e</a:t>
            </a:r>
          </a:p>
          <a:p>
            <a:pPr marL="624078" indent="-514350">
              <a:spcBef>
                <a:spcPts val="1200"/>
              </a:spcBef>
              <a:buClr>
                <a:srgbClr val="C00000"/>
              </a:buClr>
              <a:buSzPct val="100000"/>
              <a:buFont typeface="+mj-lt"/>
              <a:buAutoNum type="arabicPeriod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Paradigmas da Administração Pública ante ao Cenário Atual.</a:t>
            </a:r>
          </a:p>
          <a:p>
            <a:pPr marL="1401318" lvl="3" indent="-514350">
              <a:spcBef>
                <a:spcPts val="1200"/>
              </a:spcBef>
              <a:buClr>
                <a:schemeClr val="accent2">
                  <a:lumMod val="50000"/>
                </a:schemeClr>
              </a:buClr>
              <a:buSzPct val="80000"/>
              <a:buNone/>
            </a:pPr>
            <a:endParaRPr lang="pt-BR" sz="100" dirty="0" smtClean="0">
              <a:latin typeface="Arial" pitchFamily="34" charset="0"/>
              <a:cs typeface="Arial" pitchFamily="34" charset="0"/>
            </a:endParaRPr>
          </a:p>
          <a:p>
            <a:pPr marL="1401318" lvl="3" indent="-514350">
              <a:spcBef>
                <a:spcPts val="1200"/>
              </a:spcBef>
              <a:buClr>
                <a:schemeClr val="accent2">
                  <a:lumMod val="50000"/>
                </a:schemeClr>
              </a:buClr>
              <a:buSzPct val="80000"/>
              <a:buNone/>
            </a:pPr>
            <a:r>
              <a:rPr lang="pt-BR" sz="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1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		     2		     3		    4	</a:t>
            </a:r>
          </a:p>
          <a:p>
            <a:pPr>
              <a:buNone/>
            </a:pP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93712" y="341784"/>
            <a:ext cx="8686800" cy="1143000"/>
          </a:xfrm>
        </p:spPr>
        <p:txBody>
          <a:bodyPr>
            <a:noAutofit/>
          </a:bodyPr>
          <a:lstStyle/>
          <a:p>
            <a:r>
              <a:rPr lang="pt-BR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Desenvolvendo uma linha racional expositiva...</a:t>
            </a:r>
            <a:br>
              <a:rPr lang="pt-BR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endParaRPr lang="pt-BR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Conector reto 4"/>
          <p:cNvCxnSpPr/>
          <p:nvPr/>
        </p:nvCxnSpPr>
        <p:spPr>
          <a:xfrm>
            <a:off x="1835696" y="5157192"/>
            <a:ext cx="5544616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Elipse 5"/>
          <p:cNvSpPr/>
          <p:nvPr/>
        </p:nvSpPr>
        <p:spPr>
          <a:xfrm>
            <a:off x="1763688" y="5042204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lipse 6"/>
          <p:cNvSpPr/>
          <p:nvPr/>
        </p:nvSpPr>
        <p:spPr>
          <a:xfrm>
            <a:off x="3635896" y="5042204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5436096" y="5042204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lipse 8"/>
          <p:cNvSpPr/>
          <p:nvPr/>
        </p:nvSpPr>
        <p:spPr>
          <a:xfrm>
            <a:off x="7236296" y="5042204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539552" y="2420888"/>
            <a:ext cx="8064896" cy="4572000"/>
          </a:xfrm>
        </p:spPr>
        <p:txBody>
          <a:bodyPr/>
          <a:lstStyle/>
          <a:p>
            <a:pPr algn="ctr">
              <a:buNone/>
            </a:pPr>
            <a:endParaRPr lang="pt-BR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pt-BR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pt-BR" sz="3600" b="1" dirty="0" smtClean="0">
                <a:solidFill>
                  <a:srgbClr val="002060"/>
                </a:solidFill>
              </a:rPr>
              <a:t>SUCESSO A TODOS!</a:t>
            </a:r>
          </a:p>
          <a:p>
            <a:pPr>
              <a:buNone/>
            </a:pPr>
            <a:r>
              <a:rPr lang="pt-BR" dirty="0" smtClean="0"/>
              <a:t>	</a:t>
            </a:r>
          </a:p>
          <a:p>
            <a:pPr algn="just">
              <a:buNone/>
            </a:pPr>
            <a:r>
              <a:rPr lang="pt-BR" dirty="0" smtClean="0">
                <a:solidFill>
                  <a:srgbClr val="002060"/>
                </a:solidFill>
              </a:rPr>
              <a:t>	</a:t>
            </a:r>
          </a:p>
          <a:p>
            <a:pPr algn="r">
              <a:buNone/>
            </a:pPr>
            <a:r>
              <a:rPr lang="pt-BR" sz="2400" b="1" dirty="0" smtClean="0">
                <a:solidFill>
                  <a:srgbClr val="002060"/>
                </a:solidFill>
              </a:rPr>
              <a:t>Rodrigo </a:t>
            </a:r>
            <a:r>
              <a:rPr lang="pt-BR" sz="2400" b="1" dirty="0" err="1" smtClean="0">
                <a:solidFill>
                  <a:srgbClr val="002060"/>
                </a:solidFill>
              </a:rPr>
              <a:t>Zanzoni</a:t>
            </a:r>
            <a:endParaRPr lang="pt-BR" sz="2400" b="1" dirty="0" smtClean="0">
              <a:solidFill>
                <a:srgbClr val="002060"/>
              </a:solidFill>
            </a:endParaRPr>
          </a:p>
          <a:p>
            <a:pPr algn="r">
              <a:buNone/>
            </a:pPr>
            <a:r>
              <a:rPr lang="pt-BR" sz="2400" b="1" dirty="0" smtClean="0">
                <a:solidFill>
                  <a:srgbClr val="002060"/>
                </a:solidFill>
              </a:rPr>
              <a:t>TCM-GO</a:t>
            </a:r>
          </a:p>
          <a:p>
            <a:pPr algn="r">
              <a:buNone/>
            </a:pPr>
            <a:r>
              <a:rPr lang="pt-BR" sz="2400" b="1" dirty="0" smtClean="0">
                <a:solidFill>
                  <a:srgbClr val="002060"/>
                </a:solidFill>
              </a:rPr>
              <a:t>zanzoni@tcm.go.gov.br</a:t>
            </a:r>
            <a:endParaRPr lang="pt-BR" sz="2400" b="1" dirty="0">
              <a:solidFill>
                <a:srgbClr val="002060"/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46856" y="841648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7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 SINCASP </a:t>
            </a:r>
            <a:r>
              <a:rPr lang="pt-BR" sz="7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7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7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Simpósio </a:t>
            </a:r>
            <a:r>
              <a:rPr lang="pt-BR" sz="27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Nacional</a:t>
            </a:r>
            <a:br>
              <a:rPr lang="pt-BR" sz="27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7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7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Contabilidade Aplicada ao Setor </a:t>
            </a:r>
            <a:r>
              <a:rPr lang="pt-BR" sz="27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Público - Goiás</a:t>
            </a:r>
            <a:endParaRPr lang="pt-BR" sz="7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626096"/>
            <a:ext cx="8229600" cy="475523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pt-BR" sz="4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pt-BR" sz="4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pt-BR" sz="4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Registro Integral do </a:t>
            </a:r>
          </a:p>
          <a:p>
            <a:pPr algn="ctr">
              <a:buNone/>
            </a:pPr>
            <a:r>
              <a:rPr lang="pt-BR" sz="4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Patrimônio Público</a:t>
            </a:r>
          </a:p>
          <a:p>
            <a:pPr algn="ctr">
              <a:buNone/>
            </a:pPr>
            <a:r>
              <a:rPr lang="pt-BR" sz="4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(Contabilidade </a:t>
            </a:r>
            <a:r>
              <a:rPr lang="pt-BR" sz="4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Patrimonial</a:t>
            </a:r>
            <a:r>
              <a:rPr lang="pt-BR" sz="4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algn="ctr">
              <a:buNone/>
            </a:pPr>
            <a:endParaRPr lang="pt-BR" sz="4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323528" y="476672"/>
            <a:ext cx="8532440" cy="864096"/>
          </a:xfrm>
        </p:spPr>
        <p:txBody>
          <a:bodyPr anchor="ctr" anchorCtr="1">
            <a:noAutofit/>
          </a:bodyPr>
          <a:lstStyle/>
          <a:p>
            <a:pPr algn="ctr"/>
            <a:r>
              <a:rPr lang="pt-BR" sz="3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1. Desafio da Nova</a:t>
            </a:r>
            <a:br>
              <a:rPr lang="pt-BR" sz="3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pt-BR" sz="3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Contabilidade Pública Nacional</a:t>
            </a:r>
            <a:endParaRPr lang="pt-BR" sz="36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511527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pt-BR" sz="4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Objetivos da Contabilidade</a:t>
            </a:r>
          </a:p>
          <a:p>
            <a:pPr algn="ctr">
              <a:buNone/>
            </a:pPr>
            <a:r>
              <a:rPr lang="pt-BR" sz="4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</a:t>
            </a:r>
          </a:p>
          <a:p>
            <a:pPr algn="ctr">
              <a:buNone/>
            </a:pPr>
            <a:r>
              <a:rPr lang="pt-BR" sz="4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Evidenciação</a:t>
            </a:r>
          </a:p>
          <a:p>
            <a:pPr algn="ctr">
              <a:buNone/>
            </a:pPr>
            <a:endParaRPr lang="pt-BR" sz="1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pt-BR" sz="1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pt-BR" sz="1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pt-BR" sz="1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pt-BR" sz="1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pt-BR" sz="1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pt-BR" sz="4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(um breve comparativo)</a:t>
            </a:r>
            <a:endParaRPr lang="pt-BR" sz="40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32440" cy="864096"/>
          </a:xfrm>
        </p:spPr>
        <p:txBody>
          <a:bodyPr anchor="ctr" anchorCtr="1">
            <a:noAutofit/>
          </a:bodyPr>
          <a:lstStyle/>
          <a:p>
            <a:pPr algn="ctr"/>
            <a:r>
              <a:rPr lang="pt-BR" sz="3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Iniciando a Reflexão...</a:t>
            </a:r>
            <a:endParaRPr lang="pt-BR" sz="36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95536" y="473968"/>
            <a:ext cx="8229600" cy="475523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pt-BR" sz="5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Os Objetivos da </a:t>
            </a:r>
          </a:p>
          <a:p>
            <a:pPr algn="ctr">
              <a:buNone/>
            </a:pPr>
            <a:r>
              <a:rPr lang="pt-BR" sz="5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Ciência Contábil:</a:t>
            </a:r>
          </a:p>
          <a:p>
            <a:pPr algn="ctr">
              <a:buNone/>
            </a:pPr>
            <a:endParaRPr lang="pt-BR" sz="1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pt-BR" sz="1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pt-BR" sz="1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pt-BR" sz="1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pt-BR" sz="1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pt-BR" sz="1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pt-BR" sz="1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pt-BR" sz="1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pt-BR" sz="1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pt-BR" sz="5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Científico</a:t>
            </a:r>
            <a:endParaRPr lang="pt-BR" sz="5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pt-BR" sz="5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</a:t>
            </a:r>
          </a:p>
          <a:p>
            <a:pPr algn="ctr">
              <a:buNone/>
            </a:pPr>
            <a:r>
              <a:rPr lang="pt-BR" sz="5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Pragmático</a:t>
            </a:r>
          </a:p>
          <a:p>
            <a:pPr algn="ctr">
              <a:buNone/>
            </a:pPr>
            <a:endParaRPr lang="pt-BR" sz="5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75523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pt-BR" sz="6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pt-BR" sz="6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Evidenciação</a:t>
            </a:r>
          </a:p>
          <a:p>
            <a:pPr algn="ctr">
              <a:buNone/>
            </a:pPr>
            <a:r>
              <a:rPr lang="pt-BR" sz="6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(ou </a:t>
            </a:r>
            <a:r>
              <a:rPr lang="pt-BR" sz="6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Disclosure</a:t>
            </a:r>
            <a:r>
              <a:rPr lang="pt-BR" sz="6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 </a:t>
            </a:r>
          </a:p>
          <a:p>
            <a:pPr algn="ctr">
              <a:buNone/>
            </a:pPr>
            <a:r>
              <a:rPr lang="pt-BR" sz="6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Contábil </a:t>
            </a:r>
            <a:endParaRPr lang="pt-BR" sz="6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525963"/>
          </a:xfrm>
        </p:spPr>
        <p:txBody>
          <a:bodyPr>
            <a:normAutofit/>
          </a:bodyPr>
          <a:lstStyle/>
          <a:p>
            <a:pPr marL="87313" indent="900113" algn="just">
              <a:buNone/>
            </a:pPr>
            <a:r>
              <a:rPr lang="pt-BR" sz="2500" dirty="0" smtClean="0">
                <a:latin typeface="Arial" pitchFamily="34" charset="0"/>
                <a:cs typeface="Arial" pitchFamily="34" charset="0"/>
              </a:rPr>
              <a:t>A evidenciação diz respeito à qualidade das </a:t>
            </a:r>
            <a:r>
              <a:rPr lang="pt-BR" sz="25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informações</a:t>
            </a:r>
            <a:r>
              <a:rPr lang="pt-BR" sz="2500" dirty="0" smtClean="0">
                <a:latin typeface="Arial" pitchFamily="34" charset="0"/>
                <a:cs typeface="Arial" pitchFamily="34" charset="0"/>
              </a:rPr>
              <a:t> de caráter financeiro e econômico, </a:t>
            </a:r>
            <a:r>
              <a:rPr lang="pt-BR" sz="2500" dirty="0" smtClean="0">
                <a:latin typeface="Arial" pitchFamily="34" charset="0"/>
                <a:cs typeface="Arial" pitchFamily="34" charset="0"/>
              </a:rPr>
              <a:t>sobre </a:t>
            </a:r>
            <a:r>
              <a:rPr lang="pt-BR" sz="2500" dirty="0" smtClean="0">
                <a:latin typeface="Arial" pitchFamily="34" charset="0"/>
                <a:cs typeface="Arial" pitchFamily="34" charset="0"/>
              </a:rPr>
              <a:t>as operações, recursos e obrigações de uma entidade, que sejam </a:t>
            </a:r>
            <a:r>
              <a:rPr lang="pt-BR" sz="25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úteis aos usuários</a:t>
            </a:r>
            <a:r>
              <a:rPr lang="pt-BR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500" dirty="0" smtClean="0">
                <a:latin typeface="Arial" pitchFamily="34" charset="0"/>
                <a:cs typeface="Arial" pitchFamily="34" charset="0"/>
              </a:rPr>
              <a:t>das demonstrações </a:t>
            </a:r>
            <a:r>
              <a:rPr lang="pt-BR" sz="2500" dirty="0" smtClean="0">
                <a:latin typeface="Arial" pitchFamily="34" charset="0"/>
                <a:cs typeface="Arial" pitchFamily="34" charset="0"/>
              </a:rPr>
              <a:t>contábeis, entendidas como sendo aquelas que de alguma forma </a:t>
            </a:r>
            <a:r>
              <a:rPr lang="pt-BR" sz="25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influenciem na </a:t>
            </a:r>
            <a:r>
              <a:rPr lang="pt-BR" sz="25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tomada de </a:t>
            </a:r>
            <a:r>
              <a:rPr lang="pt-BR" sz="25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decisões</a:t>
            </a:r>
            <a:r>
              <a:rPr lang="pt-BR" sz="2500" dirty="0" smtClean="0">
                <a:latin typeface="Arial" pitchFamily="34" charset="0"/>
                <a:cs typeface="Arial" pitchFamily="34" charset="0"/>
              </a:rPr>
              <a:t>, envolvendo a entidade e o acompanhamento da evolução patrimonial, possibilitando </a:t>
            </a:r>
            <a:r>
              <a:rPr lang="pt-BR" sz="2500" dirty="0" smtClean="0">
                <a:latin typeface="Arial" pitchFamily="34" charset="0"/>
                <a:cs typeface="Arial" pitchFamily="34" charset="0"/>
              </a:rPr>
              <a:t>a realização </a:t>
            </a:r>
            <a:r>
              <a:rPr lang="pt-BR" sz="2500" dirty="0" smtClean="0">
                <a:latin typeface="Arial" pitchFamily="34" charset="0"/>
                <a:cs typeface="Arial" pitchFamily="34" charset="0"/>
              </a:rPr>
              <a:t>de inferências em relação ao futuro</a:t>
            </a:r>
            <a:r>
              <a:rPr lang="pt-BR" sz="25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r">
              <a:buNone/>
            </a:pPr>
            <a:r>
              <a:rPr lang="pt-BR" sz="2500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Niyama</a:t>
            </a:r>
            <a:r>
              <a:rPr lang="pt-BR" sz="25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e Gomes (</a:t>
            </a:r>
            <a:r>
              <a:rPr lang="pt-BR" sz="25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1996)</a:t>
            </a:r>
            <a:endParaRPr lang="pt-BR" sz="2500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pt-BR" sz="3200" dirty="0" smtClean="0">
                <a:solidFill>
                  <a:srgbClr val="C00000"/>
                </a:solidFill>
              </a:rPr>
              <a:t>Resgatando o Princípio Contábil </a:t>
            </a:r>
            <a:br>
              <a:rPr lang="pt-BR" sz="3200" dirty="0" smtClean="0">
                <a:solidFill>
                  <a:srgbClr val="C00000"/>
                </a:solidFill>
              </a:rPr>
            </a:br>
            <a:r>
              <a:rPr lang="pt-BR" sz="3200" dirty="0" smtClean="0">
                <a:solidFill>
                  <a:srgbClr val="C00000"/>
                </a:solidFill>
              </a:rPr>
              <a:t>da Evidenciação </a:t>
            </a:r>
            <a:endParaRPr lang="pt-BR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927373"/>
            <a:ext cx="8229600" cy="4525963"/>
          </a:xfrm>
        </p:spPr>
        <p:txBody>
          <a:bodyPr>
            <a:normAutofit/>
          </a:bodyPr>
          <a:lstStyle/>
          <a:p>
            <a:pPr marL="87313" indent="987425" algn="just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Para </a:t>
            </a:r>
            <a:r>
              <a:rPr lang="pt-BR" sz="2800" dirty="0" err="1" smtClean="0">
                <a:latin typeface="Arial" pitchFamily="34" charset="0"/>
                <a:cs typeface="Arial" pitchFamily="34" charset="0"/>
              </a:rPr>
              <a:t>Iudícibus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2000),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a informação contábil deverá ser evidenciada a fim de atender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as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necessidades de cada usuário, de forma particular, mas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que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deva haver uma consideração acerca do grau de compreensão do usuário no tocante à informação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contábil.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3200" dirty="0" smtClean="0">
                <a:solidFill>
                  <a:srgbClr val="C00000"/>
                </a:solidFill>
              </a:rPr>
              <a:t>Resgatando o Princípio Contábil </a:t>
            </a:r>
            <a:br>
              <a:rPr lang="pt-BR" sz="3200" dirty="0" smtClean="0">
                <a:solidFill>
                  <a:srgbClr val="C00000"/>
                </a:solidFill>
              </a:rPr>
            </a:br>
            <a:r>
              <a:rPr lang="pt-BR" sz="3200" dirty="0" smtClean="0">
                <a:solidFill>
                  <a:srgbClr val="C00000"/>
                </a:solidFill>
              </a:rPr>
              <a:t>da Evidenciação </a:t>
            </a:r>
            <a:endParaRPr lang="pt-BR" sz="320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764</TotalTime>
  <Words>1098</Words>
  <Application>Microsoft Office PowerPoint</Application>
  <PresentationFormat>Apresentação na tela (4:3)</PresentationFormat>
  <Paragraphs>136</Paragraphs>
  <Slides>30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30</vt:i4>
      </vt:variant>
    </vt:vector>
  </HeadingPairs>
  <TitlesOfParts>
    <vt:vector size="31" baseType="lpstr">
      <vt:lpstr>Concurso</vt:lpstr>
      <vt:lpstr>Slide 1</vt:lpstr>
      <vt:lpstr>Slide 2</vt:lpstr>
      <vt:lpstr>Desenvolvendo uma linha racional expositiva... </vt:lpstr>
      <vt:lpstr>1. Desafio da Nova  Contabilidade Pública Nacional</vt:lpstr>
      <vt:lpstr>Iniciando a Reflexão...</vt:lpstr>
      <vt:lpstr>Slide 6</vt:lpstr>
      <vt:lpstr>Slide 7</vt:lpstr>
      <vt:lpstr>Resgatando o Princípio Contábil  da Evidenciação </vt:lpstr>
      <vt:lpstr>Resgatando o Princípio Contábil  da Evidenciação </vt:lpstr>
      <vt:lpstr>Resgatando o Princípio Contábil  da Evidenciação </vt:lpstr>
      <vt:lpstr>Resgatando o Princípio Contábil  da Evidenciação </vt:lpstr>
      <vt:lpstr>Resgatando o Princípio Contábil  da Evidenciação </vt:lpstr>
      <vt:lpstr>2. Cenário Atual  para Implementação</vt:lpstr>
      <vt:lpstr>2. Cenário Atual para Implementação:                       O papel de cada partícipe no processo...</vt:lpstr>
      <vt:lpstr>2. Cenário Atual para Implementação:                       O papel de cada partícipe no processo...</vt:lpstr>
      <vt:lpstr>3.  Desafios para Implementação</vt:lpstr>
      <vt:lpstr>3. Desafios para Implementação  Causas e Entraves </vt:lpstr>
      <vt:lpstr>Prof. Lino Martins (UERJ) nos demonstra diversos entraves para a implementação da Nova Contabilidade</vt:lpstr>
      <vt:lpstr>Slide 19</vt:lpstr>
      <vt:lpstr>Slide 20</vt:lpstr>
      <vt:lpstr>Slide 21</vt:lpstr>
      <vt:lpstr>4.  Paradigmas da Administração Pública ante ao Cenário Atual</vt:lpstr>
      <vt:lpstr>Slide 23</vt:lpstr>
      <vt:lpstr>Slide 24</vt:lpstr>
      <vt:lpstr> </vt:lpstr>
      <vt:lpstr> </vt:lpstr>
      <vt:lpstr>Para  Reflexão...</vt:lpstr>
      <vt:lpstr>Para reflexão...</vt:lpstr>
      <vt:lpstr>Para reflexão...</vt:lpstr>
      <vt:lpstr>II SINCASP  Simpósio Nacional  de Contabilidade Aplicada ao Setor Público - Goiás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VALOR ECONÔMICO - 10/05/2013</dc:title>
  <dc:creator>Usuario</dc:creator>
  <cp:lastModifiedBy>Usuario</cp:lastModifiedBy>
  <cp:revision>96</cp:revision>
  <dcterms:created xsi:type="dcterms:W3CDTF">2013-11-21T00:39:42Z</dcterms:created>
  <dcterms:modified xsi:type="dcterms:W3CDTF">2014-11-07T03:17:51Z</dcterms:modified>
</cp:coreProperties>
</file>