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8" r:id="rId2"/>
    <p:sldId id="286" r:id="rId3"/>
    <p:sldId id="259" r:id="rId4"/>
    <p:sldId id="260" r:id="rId5"/>
    <p:sldId id="262" r:id="rId6"/>
    <p:sldId id="268" r:id="rId7"/>
    <p:sldId id="263" r:id="rId8"/>
    <p:sldId id="282" r:id="rId9"/>
    <p:sldId id="269" r:id="rId10"/>
    <p:sldId id="270" r:id="rId11"/>
    <p:sldId id="271" r:id="rId12"/>
    <p:sldId id="272" r:id="rId13"/>
    <p:sldId id="276" r:id="rId14"/>
    <p:sldId id="273" r:id="rId15"/>
    <p:sldId id="274" r:id="rId16"/>
    <p:sldId id="275" r:id="rId17"/>
    <p:sldId id="277" r:id="rId18"/>
    <p:sldId id="278" r:id="rId19"/>
    <p:sldId id="283" r:id="rId20"/>
    <p:sldId id="284" r:id="rId21"/>
    <p:sldId id="288" r:id="rId22"/>
    <p:sldId id="285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B948AE-2400-4341-85C4-85A86923AEB5}" v="35" dt="2025-12-18T20:19:57.0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6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o Martins Alves" userId="fa756843c8fae2d6" providerId="LiveId" clId="{9A502FC9-D08D-4225-B1C3-029DB3871620}"/>
    <pc:docChg chg="undo custSel addSld delSld modSld sldOrd">
      <pc:chgData name="Roberto Martins Alves" userId="fa756843c8fae2d6" providerId="LiveId" clId="{9A502FC9-D08D-4225-B1C3-029DB3871620}" dt="2025-12-18T20:20:03.950" v="7846" actId="2696"/>
      <pc:docMkLst>
        <pc:docMk/>
      </pc:docMkLst>
      <pc:sldChg chg="del">
        <pc:chgData name="Roberto Martins Alves" userId="fa756843c8fae2d6" providerId="LiveId" clId="{9A502FC9-D08D-4225-B1C3-029DB3871620}" dt="2025-12-18T16:41:08.997" v="7792" actId="47"/>
        <pc:sldMkLst>
          <pc:docMk/>
          <pc:sldMk cId="503288898" sldId="256"/>
        </pc:sldMkLst>
      </pc:sldChg>
      <pc:sldChg chg="addSp delSp modSp mod">
        <pc:chgData name="Roberto Martins Alves" userId="fa756843c8fae2d6" providerId="LiveId" clId="{9A502FC9-D08D-4225-B1C3-029DB3871620}" dt="2025-12-18T16:44:25.114" v="7818" actId="1076"/>
        <pc:sldMkLst>
          <pc:docMk/>
          <pc:sldMk cId="1144264735" sldId="258"/>
        </pc:sldMkLst>
        <pc:spChg chg="mod">
          <ac:chgData name="Roberto Martins Alves" userId="fa756843c8fae2d6" providerId="LiveId" clId="{9A502FC9-D08D-4225-B1C3-029DB3871620}" dt="2025-12-18T16:44:00.154" v="7812" actId="1076"/>
          <ac:spMkLst>
            <pc:docMk/>
            <pc:sldMk cId="1144264735" sldId="258"/>
            <ac:spMk id="2" creationId="{AC2ED5AC-6191-3599-BC2B-AA9112D48CD6}"/>
          </ac:spMkLst>
        </pc:spChg>
        <pc:spChg chg="add del mod">
          <ac:chgData name="Roberto Martins Alves" userId="fa756843c8fae2d6" providerId="LiveId" clId="{9A502FC9-D08D-4225-B1C3-029DB3871620}" dt="2025-12-18T16:41:21.581" v="7795" actId="478"/>
          <ac:spMkLst>
            <pc:docMk/>
            <pc:sldMk cId="1144264735" sldId="258"/>
            <ac:spMk id="4" creationId="{9052AD71-A451-0F3C-434D-028F37885F8D}"/>
          </ac:spMkLst>
        </pc:spChg>
        <pc:spChg chg="del mod">
          <ac:chgData name="Roberto Martins Alves" userId="fa756843c8fae2d6" providerId="LiveId" clId="{9A502FC9-D08D-4225-B1C3-029DB3871620}" dt="2025-12-18T16:41:16.238" v="7794" actId="478"/>
          <ac:spMkLst>
            <pc:docMk/>
            <pc:sldMk cId="1144264735" sldId="258"/>
            <ac:spMk id="9" creationId="{0D0477AE-164E-399C-23DD-20DCE6892F06}"/>
          </ac:spMkLst>
        </pc:spChg>
        <pc:picChg chg="add mod">
          <ac:chgData name="Roberto Martins Alves" userId="fa756843c8fae2d6" providerId="LiveId" clId="{9A502FC9-D08D-4225-B1C3-029DB3871620}" dt="2025-12-18T16:43:42.153" v="7810" actId="1076"/>
          <ac:picMkLst>
            <pc:docMk/>
            <pc:sldMk cId="1144264735" sldId="258"/>
            <ac:picMk id="6" creationId="{5B3AA4EC-22D0-0B41-174C-F623EAB06A2F}"/>
          </ac:picMkLst>
        </pc:picChg>
        <pc:picChg chg="add mod">
          <ac:chgData name="Roberto Martins Alves" userId="fa756843c8fae2d6" providerId="LiveId" clId="{9A502FC9-D08D-4225-B1C3-029DB3871620}" dt="2025-12-18T16:44:25.114" v="7818" actId="1076"/>
          <ac:picMkLst>
            <pc:docMk/>
            <pc:sldMk cId="1144264735" sldId="258"/>
            <ac:picMk id="7" creationId="{6183298F-9283-55BA-C38B-53C6AADA3609}"/>
          </ac:picMkLst>
        </pc:picChg>
      </pc:sldChg>
      <pc:sldChg chg="addSp modSp add mod">
        <pc:chgData name="Roberto Martins Alves" userId="fa756843c8fae2d6" providerId="LiveId" clId="{9A502FC9-D08D-4225-B1C3-029DB3871620}" dt="2025-12-18T16:44:37.303" v="7820"/>
        <pc:sldMkLst>
          <pc:docMk/>
          <pc:sldMk cId="1038561749" sldId="259"/>
        </pc:sldMkLst>
        <pc:spChg chg="mod">
          <ac:chgData name="Roberto Martins Alves" userId="fa756843c8fae2d6" providerId="LiveId" clId="{9A502FC9-D08D-4225-B1C3-029DB3871620}" dt="2025-12-11T10:25:19.684" v="7728" actId="20577"/>
          <ac:spMkLst>
            <pc:docMk/>
            <pc:sldMk cId="1038561749" sldId="259"/>
            <ac:spMk id="9" creationId="{3DB95514-59BC-AE7D-593E-0E6E3B3E11F1}"/>
          </ac:spMkLst>
        </pc:spChg>
        <pc:picChg chg="add mod">
          <ac:chgData name="Roberto Martins Alves" userId="fa756843c8fae2d6" providerId="LiveId" clId="{9A502FC9-D08D-4225-B1C3-029DB3871620}" dt="2025-12-18T16:44:37.303" v="7820"/>
          <ac:picMkLst>
            <pc:docMk/>
            <pc:sldMk cId="1038561749" sldId="259"/>
            <ac:picMk id="3" creationId="{3911916F-3277-584A-6881-7A6B7D457C2F}"/>
          </ac:picMkLst>
        </pc:picChg>
      </pc:sldChg>
      <pc:sldChg chg="addSp modSp add mod">
        <pc:chgData name="Roberto Martins Alves" userId="fa756843c8fae2d6" providerId="LiveId" clId="{9A502FC9-D08D-4225-B1C3-029DB3871620}" dt="2025-12-18T16:44:38.395" v="7821"/>
        <pc:sldMkLst>
          <pc:docMk/>
          <pc:sldMk cId="1628148245" sldId="260"/>
        </pc:sldMkLst>
        <pc:spChg chg="mod">
          <ac:chgData name="Roberto Martins Alves" userId="fa756843c8fae2d6" providerId="LiveId" clId="{9A502FC9-D08D-4225-B1C3-029DB3871620}" dt="2025-12-10T19:25:29.498" v="964" actId="207"/>
          <ac:spMkLst>
            <pc:docMk/>
            <pc:sldMk cId="1628148245" sldId="260"/>
            <ac:spMk id="2" creationId="{D43B7090-7042-57CC-4030-400866EFE047}"/>
          </ac:spMkLst>
        </pc:spChg>
        <pc:spChg chg="mod">
          <ac:chgData name="Roberto Martins Alves" userId="fa756843c8fae2d6" providerId="LiveId" clId="{9A502FC9-D08D-4225-B1C3-029DB3871620}" dt="2025-12-10T20:11:45.991" v="1546" actId="20577"/>
          <ac:spMkLst>
            <pc:docMk/>
            <pc:sldMk cId="1628148245" sldId="260"/>
            <ac:spMk id="9" creationId="{09C18CDE-C127-D544-FAC5-012FB9274B43}"/>
          </ac:spMkLst>
        </pc:spChg>
        <pc:picChg chg="add mod">
          <ac:chgData name="Roberto Martins Alves" userId="fa756843c8fae2d6" providerId="LiveId" clId="{9A502FC9-D08D-4225-B1C3-029DB3871620}" dt="2025-12-18T16:44:38.395" v="7821"/>
          <ac:picMkLst>
            <pc:docMk/>
            <pc:sldMk cId="1628148245" sldId="260"/>
            <ac:picMk id="3" creationId="{8E364BF1-B3B4-DF1C-CAF1-36582B91B8D7}"/>
          </ac:picMkLst>
        </pc:picChg>
      </pc:sldChg>
      <pc:sldChg chg="addSp delSp modSp add mod replId">
        <pc:chgData name="Roberto Martins Alves" userId="fa756843c8fae2d6" providerId="LiveId" clId="{9A502FC9-D08D-4225-B1C3-029DB3871620}" dt="2025-12-18T16:44:39.560" v="7822"/>
        <pc:sldMkLst>
          <pc:docMk/>
          <pc:sldMk cId="2500666505" sldId="262"/>
        </pc:sldMkLst>
        <pc:graphicFrameChg chg="add mod modGraphic">
          <ac:chgData name="Roberto Martins Alves" userId="fa756843c8fae2d6" providerId="LiveId" clId="{9A502FC9-D08D-4225-B1C3-029DB3871620}" dt="2025-12-10T20:10:27.509" v="1498" actId="14100"/>
          <ac:graphicFrameMkLst>
            <pc:docMk/>
            <pc:sldMk cId="2500666505" sldId="262"/>
            <ac:graphicFrameMk id="3" creationId="{84217FAC-A3FB-8491-270B-1262E06E5FBD}"/>
          </ac:graphicFrameMkLst>
        </pc:graphicFrameChg>
        <pc:picChg chg="add mod">
          <ac:chgData name="Roberto Martins Alves" userId="fa756843c8fae2d6" providerId="LiveId" clId="{9A502FC9-D08D-4225-B1C3-029DB3871620}" dt="2025-12-18T16:44:39.560" v="7822"/>
          <ac:picMkLst>
            <pc:docMk/>
            <pc:sldMk cId="2500666505" sldId="262"/>
            <ac:picMk id="2" creationId="{60C840FB-DD9D-CB1C-652F-5BB08972317E}"/>
          </ac:picMkLst>
        </pc:picChg>
      </pc:sldChg>
      <pc:sldChg chg="addSp delSp modSp add mod ord">
        <pc:chgData name="Roberto Martins Alves" userId="fa756843c8fae2d6" providerId="LiveId" clId="{9A502FC9-D08D-4225-B1C3-029DB3871620}" dt="2025-12-18T16:44:50.511" v="7824"/>
        <pc:sldMkLst>
          <pc:docMk/>
          <pc:sldMk cId="2349474012" sldId="263"/>
        </pc:sldMkLst>
        <pc:spChg chg="mod">
          <ac:chgData name="Roberto Martins Alves" userId="fa756843c8fae2d6" providerId="LiveId" clId="{9A502FC9-D08D-4225-B1C3-029DB3871620}" dt="2025-12-10T20:13:02.395" v="1588" actId="27636"/>
          <ac:spMkLst>
            <pc:docMk/>
            <pc:sldMk cId="2349474012" sldId="263"/>
            <ac:spMk id="2" creationId="{61D23443-EE42-A96E-98E8-78133D808D6B}"/>
          </ac:spMkLst>
        </pc:spChg>
        <pc:spChg chg="mod">
          <ac:chgData name="Roberto Martins Alves" userId="fa756843c8fae2d6" providerId="LiveId" clId="{9A502FC9-D08D-4225-B1C3-029DB3871620}" dt="2025-12-10T20:51:29.147" v="2634" actId="113"/>
          <ac:spMkLst>
            <pc:docMk/>
            <pc:sldMk cId="2349474012" sldId="263"/>
            <ac:spMk id="9" creationId="{CAC306CE-14FB-0749-CDA0-D1D9BAAE44C3}"/>
          </ac:spMkLst>
        </pc:spChg>
        <pc:picChg chg="add mod">
          <ac:chgData name="Roberto Martins Alves" userId="fa756843c8fae2d6" providerId="LiveId" clId="{9A502FC9-D08D-4225-B1C3-029DB3871620}" dt="2025-12-18T16:44:50.511" v="7824"/>
          <ac:picMkLst>
            <pc:docMk/>
            <pc:sldMk cId="2349474012" sldId="263"/>
            <ac:picMk id="3" creationId="{15674D36-28C8-BC2E-573C-496E52679817}"/>
          </ac:picMkLst>
        </pc:picChg>
      </pc:sldChg>
      <pc:sldChg chg="addSp modSp add mod ord">
        <pc:chgData name="Roberto Martins Alves" userId="fa756843c8fae2d6" providerId="LiveId" clId="{9A502FC9-D08D-4225-B1C3-029DB3871620}" dt="2025-12-18T16:44:43.275" v="7823"/>
        <pc:sldMkLst>
          <pc:docMk/>
          <pc:sldMk cId="2917128802" sldId="268"/>
        </pc:sldMkLst>
        <pc:spChg chg="mod">
          <ac:chgData name="Roberto Martins Alves" userId="fa756843c8fae2d6" providerId="LiveId" clId="{9A502FC9-D08D-4225-B1C3-029DB3871620}" dt="2025-12-10T20:35:01.993" v="2128" actId="1076"/>
          <ac:spMkLst>
            <pc:docMk/>
            <pc:sldMk cId="2917128802" sldId="268"/>
            <ac:spMk id="2" creationId="{1385EBDE-F746-163C-57EC-71EF387E5742}"/>
          </ac:spMkLst>
        </pc:spChg>
        <pc:spChg chg="mod">
          <ac:chgData name="Roberto Martins Alves" userId="fa756843c8fae2d6" providerId="LiveId" clId="{9A502FC9-D08D-4225-B1C3-029DB3871620}" dt="2025-12-10T20:38:36.139" v="2189" actId="6549"/>
          <ac:spMkLst>
            <pc:docMk/>
            <pc:sldMk cId="2917128802" sldId="268"/>
            <ac:spMk id="9" creationId="{684DF648-99F6-BD83-986D-6FF57E678D0C}"/>
          </ac:spMkLst>
        </pc:spChg>
        <pc:picChg chg="add mod">
          <ac:chgData name="Roberto Martins Alves" userId="fa756843c8fae2d6" providerId="LiveId" clId="{9A502FC9-D08D-4225-B1C3-029DB3871620}" dt="2025-12-18T16:44:43.275" v="7823"/>
          <ac:picMkLst>
            <pc:docMk/>
            <pc:sldMk cId="2917128802" sldId="268"/>
            <ac:picMk id="3" creationId="{4BE51357-A01D-FF54-4B35-82D4788B3436}"/>
          </ac:picMkLst>
        </pc:picChg>
      </pc:sldChg>
      <pc:sldChg chg="addSp delSp modSp add mod">
        <pc:chgData name="Roberto Martins Alves" userId="fa756843c8fae2d6" providerId="LiveId" clId="{9A502FC9-D08D-4225-B1C3-029DB3871620}" dt="2025-12-18T16:44:54.837" v="7826"/>
        <pc:sldMkLst>
          <pc:docMk/>
          <pc:sldMk cId="734808979" sldId="269"/>
        </pc:sldMkLst>
        <pc:graphicFrameChg chg="add mod modGraphic">
          <ac:chgData name="Roberto Martins Alves" userId="fa756843c8fae2d6" providerId="LiveId" clId="{9A502FC9-D08D-4225-B1C3-029DB3871620}" dt="2025-12-11T02:03:59.276" v="7498" actId="1076"/>
          <ac:graphicFrameMkLst>
            <pc:docMk/>
            <pc:sldMk cId="734808979" sldId="269"/>
            <ac:graphicFrameMk id="6" creationId="{32EE5BB6-5D97-4469-496B-C3DB15A01800}"/>
          </ac:graphicFrameMkLst>
        </pc:graphicFrameChg>
        <pc:picChg chg="add mod">
          <ac:chgData name="Roberto Martins Alves" userId="fa756843c8fae2d6" providerId="LiveId" clId="{9A502FC9-D08D-4225-B1C3-029DB3871620}" dt="2025-12-18T16:44:54.837" v="7826"/>
          <ac:picMkLst>
            <pc:docMk/>
            <pc:sldMk cId="734808979" sldId="269"/>
            <ac:picMk id="2" creationId="{C9BE9377-9A02-A773-5A25-4ABC312B08ED}"/>
          </ac:picMkLst>
        </pc:picChg>
      </pc:sldChg>
      <pc:sldChg chg="addSp delSp modSp add mod">
        <pc:chgData name="Roberto Martins Alves" userId="fa756843c8fae2d6" providerId="LiveId" clId="{9A502FC9-D08D-4225-B1C3-029DB3871620}" dt="2025-12-18T16:44:58.848" v="7827"/>
        <pc:sldMkLst>
          <pc:docMk/>
          <pc:sldMk cId="678324507" sldId="270"/>
        </pc:sldMkLst>
        <pc:spChg chg="mod">
          <ac:chgData name="Roberto Martins Alves" userId="fa756843c8fae2d6" providerId="LiveId" clId="{9A502FC9-D08D-4225-B1C3-029DB3871620}" dt="2025-12-11T01:54:59.567" v="7394" actId="27636"/>
          <ac:spMkLst>
            <pc:docMk/>
            <pc:sldMk cId="678324507" sldId="270"/>
            <ac:spMk id="2" creationId="{A17AF08D-9A90-5B90-756E-6598E0D78794}"/>
          </ac:spMkLst>
        </pc:spChg>
        <pc:graphicFrameChg chg="add mod modGraphic">
          <ac:chgData name="Roberto Martins Alves" userId="fa756843c8fae2d6" providerId="LiveId" clId="{9A502FC9-D08D-4225-B1C3-029DB3871620}" dt="2025-12-11T02:03:31.700" v="7495"/>
          <ac:graphicFrameMkLst>
            <pc:docMk/>
            <pc:sldMk cId="678324507" sldId="270"/>
            <ac:graphicFrameMk id="3" creationId="{90475658-996F-94AB-7EF4-F7BE99A9D9DD}"/>
          </ac:graphicFrameMkLst>
        </pc:graphicFrameChg>
        <pc:picChg chg="add mod">
          <ac:chgData name="Roberto Martins Alves" userId="fa756843c8fae2d6" providerId="LiveId" clId="{9A502FC9-D08D-4225-B1C3-029DB3871620}" dt="2025-12-18T16:44:58.848" v="7827"/>
          <ac:picMkLst>
            <pc:docMk/>
            <pc:sldMk cId="678324507" sldId="270"/>
            <ac:picMk id="4" creationId="{8C96F77C-27BF-34C8-58E0-0CC9276FB22B}"/>
          </ac:picMkLst>
        </pc:picChg>
      </pc:sldChg>
      <pc:sldChg chg="addSp delSp modSp add mod setBg">
        <pc:chgData name="Roberto Martins Alves" userId="fa756843c8fae2d6" providerId="LiveId" clId="{9A502FC9-D08D-4225-B1C3-029DB3871620}" dt="2025-12-18T16:45:02.599" v="7828"/>
        <pc:sldMkLst>
          <pc:docMk/>
          <pc:sldMk cId="2156041843" sldId="271"/>
        </pc:sldMkLst>
        <pc:spChg chg="mod">
          <ac:chgData name="Roberto Martins Alves" userId="fa756843c8fae2d6" providerId="LiveId" clId="{9A502FC9-D08D-4225-B1C3-029DB3871620}" dt="2025-12-10T21:18:06.319" v="2912" actId="26606"/>
          <ac:spMkLst>
            <pc:docMk/>
            <pc:sldMk cId="2156041843" sldId="271"/>
            <ac:spMk id="2" creationId="{4CF67B34-FA1F-D33B-61FD-FD2C75B60F83}"/>
          </ac:spMkLst>
        </pc:spChg>
        <pc:spChg chg="mod">
          <ac:chgData name="Roberto Martins Alves" userId="fa756843c8fae2d6" providerId="LiveId" clId="{9A502FC9-D08D-4225-B1C3-029DB3871620}" dt="2025-12-10T22:03:57.752" v="6783" actId="20577"/>
          <ac:spMkLst>
            <pc:docMk/>
            <pc:sldMk cId="2156041843" sldId="271"/>
            <ac:spMk id="9" creationId="{59B58F33-250F-B476-DBBE-459D7D51D633}"/>
          </ac:spMkLst>
        </pc:spChg>
        <pc:picChg chg="add mod">
          <ac:chgData name="Roberto Martins Alves" userId="fa756843c8fae2d6" providerId="LiveId" clId="{9A502FC9-D08D-4225-B1C3-029DB3871620}" dt="2025-12-18T16:45:02.599" v="7828"/>
          <ac:picMkLst>
            <pc:docMk/>
            <pc:sldMk cId="2156041843" sldId="271"/>
            <ac:picMk id="3" creationId="{D8C8319A-0722-E326-5CC0-4788FF2FAD16}"/>
          </ac:picMkLst>
        </pc:picChg>
        <pc:picChg chg="mod">
          <ac:chgData name="Roberto Martins Alves" userId="fa756843c8fae2d6" providerId="LiveId" clId="{9A502FC9-D08D-4225-B1C3-029DB3871620}" dt="2025-12-10T21:18:06.319" v="2912" actId="26606"/>
          <ac:picMkLst>
            <pc:docMk/>
            <pc:sldMk cId="2156041843" sldId="271"/>
            <ac:picMk id="10" creationId="{239112B8-A81E-4757-B496-831CB6D37B41}"/>
          </ac:picMkLst>
        </pc:picChg>
      </pc:sldChg>
      <pc:sldChg chg="addSp modSp add mod">
        <pc:chgData name="Roberto Martins Alves" userId="fa756843c8fae2d6" providerId="LiveId" clId="{9A502FC9-D08D-4225-B1C3-029DB3871620}" dt="2025-12-18T16:45:04.549" v="7829"/>
        <pc:sldMkLst>
          <pc:docMk/>
          <pc:sldMk cId="2270973294" sldId="272"/>
        </pc:sldMkLst>
        <pc:spChg chg="mod">
          <ac:chgData name="Roberto Martins Alves" userId="fa756843c8fae2d6" providerId="LiveId" clId="{9A502FC9-D08D-4225-B1C3-029DB3871620}" dt="2025-12-10T22:03:32.292" v="6771" actId="20577"/>
          <ac:spMkLst>
            <pc:docMk/>
            <pc:sldMk cId="2270973294" sldId="272"/>
            <ac:spMk id="2" creationId="{56A161E1-0A81-3B52-59A3-6B167B6810AC}"/>
          </ac:spMkLst>
        </pc:spChg>
        <pc:spChg chg="mod">
          <ac:chgData name="Roberto Martins Alves" userId="fa756843c8fae2d6" providerId="LiveId" clId="{9A502FC9-D08D-4225-B1C3-029DB3871620}" dt="2025-12-10T22:04:16.687" v="6792" actId="20577"/>
          <ac:spMkLst>
            <pc:docMk/>
            <pc:sldMk cId="2270973294" sldId="272"/>
            <ac:spMk id="9" creationId="{A91650E5-51AF-5E55-8C0C-B1F9AEE28C9E}"/>
          </ac:spMkLst>
        </pc:spChg>
        <pc:picChg chg="add mod">
          <ac:chgData name="Roberto Martins Alves" userId="fa756843c8fae2d6" providerId="LiveId" clId="{9A502FC9-D08D-4225-B1C3-029DB3871620}" dt="2025-12-18T16:45:04.549" v="7829"/>
          <ac:picMkLst>
            <pc:docMk/>
            <pc:sldMk cId="2270973294" sldId="272"/>
            <ac:picMk id="3" creationId="{00E6E7FC-2315-06C2-3F39-E484CB7B861B}"/>
          </ac:picMkLst>
        </pc:picChg>
      </pc:sldChg>
      <pc:sldChg chg="addSp modSp add mod">
        <pc:chgData name="Roberto Martins Alves" userId="fa756843c8fae2d6" providerId="LiveId" clId="{9A502FC9-D08D-4225-B1C3-029DB3871620}" dt="2025-12-18T16:45:06.403" v="7831"/>
        <pc:sldMkLst>
          <pc:docMk/>
          <pc:sldMk cId="2704877004" sldId="273"/>
        </pc:sldMkLst>
        <pc:spChg chg="mod">
          <ac:chgData name="Roberto Martins Alves" userId="fa756843c8fae2d6" providerId="LiveId" clId="{9A502FC9-D08D-4225-B1C3-029DB3871620}" dt="2025-12-10T21:49:00.072" v="6001" actId="113"/>
          <ac:spMkLst>
            <pc:docMk/>
            <pc:sldMk cId="2704877004" sldId="273"/>
            <ac:spMk id="9" creationId="{98C42768-A5CE-0CFC-B6B3-288847A73B08}"/>
          </ac:spMkLst>
        </pc:spChg>
        <pc:picChg chg="add mod">
          <ac:chgData name="Roberto Martins Alves" userId="fa756843c8fae2d6" providerId="LiveId" clId="{9A502FC9-D08D-4225-B1C3-029DB3871620}" dt="2025-12-18T16:45:06.403" v="7831"/>
          <ac:picMkLst>
            <pc:docMk/>
            <pc:sldMk cId="2704877004" sldId="273"/>
            <ac:picMk id="3" creationId="{C1CE5C44-DB4D-3311-2FEC-A94614E5BC76}"/>
          </ac:picMkLst>
        </pc:picChg>
      </pc:sldChg>
      <pc:sldChg chg="addSp modSp add mod">
        <pc:chgData name="Roberto Martins Alves" userId="fa756843c8fae2d6" providerId="LiveId" clId="{9A502FC9-D08D-4225-B1C3-029DB3871620}" dt="2025-12-18T16:45:07.306" v="7832"/>
        <pc:sldMkLst>
          <pc:docMk/>
          <pc:sldMk cId="1236371714" sldId="274"/>
        </pc:sldMkLst>
        <pc:spChg chg="mod">
          <ac:chgData name="Roberto Martins Alves" userId="fa756843c8fae2d6" providerId="LiveId" clId="{9A502FC9-D08D-4225-B1C3-029DB3871620}" dt="2025-12-10T21:47:24.842" v="5902" actId="20577"/>
          <ac:spMkLst>
            <pc:docMk/>
            <pc:sldMk cId="1236371714" sldId="274"/>
            <ac:spMk id="9" creationId="{42D42DB2-5B02-9D39-7CC5-BD38153DC70A}"/>
          </ac:spMkLst>
        </pc:spChg>
        <pc:picChg chg="add mod">
          <ac:chgData name="Roberto Martins Alves" userId="fa756843c8fae2d6" providerId="LiveId" clId="{9A502FC9-D08D-4225-B1C3-029DB3871620}" dt="2025-12-18T16:45:07.306" v="7832"/>
          <ac:picMkLst>
            <pc:docMk/>
            <pc:sldMk cId="1236371714" sldId="274"/>
            <ac:picMk id="3" creationId="{9CF17CB1-A0CB-85F6-D408-4231181C8219}"/>
          </ac:picMkLst>
        </pc:picChg>
      </pc:sldChg>
      <pc:sldChg chg="addSp modSp add mod">
        <pc:chgData name="Roberto Martins Alves" userId="fa756843c8fae2d6" providerId="LiveId" clId="{9A502FC9-D08D-4225-B1C3-029DB3871620}" dt="2025-12-18T16:45:08.634" v="7833"/>
        <pc:sldMkLst>
          <pc:docMk/>
          <pc:sldMk cId="3384833300" sldId="275"/>
        </pc:sldMkLst>
        <pc:spChg chg="mod">
          <ac:chgData name="Roberto Martins Alves" userId="fa756843c8fae2d6" providerId="LiveId" clId="{9A502FC9-D08D-4225-B1C3-029DB3871620}" dt="2025-12-10T22:06:41.242" v="6970" actId="20577"/>
          <ac:spMkLst>
            <pc:docMk/>
            <pc:sldMk cId="3384833300" sldId="275"/>
            <ac:spMk id="9" creationId="{48624744-9B10-1EF9-8CE6-89127D3126B9}"/>
          </ac:spMkLst>
        </pc:spChg>
        <pc:picChg chg="add mod">
          <ac:chgData name="Roberto Martins Alves" userId="fa756843c8fae2d6" providerId="LiveId" clId="{9A502FC9-D08D-4225-B1C3-029DB3871620}" dt="2025-12-18T16:45:08.634" v="7833"/>
          <ac:picMkLst>
            <pc:docMk/>
            <pc:sldMk cId="3384833300" sldId="275"/>
            <ac:picMk id="3" creationId="{7251D24B-8C3F-74EA-5542-8C642F304E6B}"/>
          </ac:picMkLst>
        </pc:picChg>
      </pc:sldChg>
      <pc:sldChg chg="addSp modSp add mod">
        <pc:chgData name="Roberto Martins Alves" userId="fa756843c8fae2d6" providerId="LiveId" clId="{9A502FC9-D08D-4225-B1C3-029DB3871620}" dt="2025-12-18T16:45:05.488" v="7830"/>
        <pc:sldMkLst>
          <pc:docMk/>
          <pc:sldMk cId="1282707640" sldId="276"/>
        </pc:sldMkLst>
        <pc:spChg chg="mod">
          <ac:chgData name="Roberto Martins Alves" userId="fa756843c8fae2d6" providerId="LiveId" clId="{9A502FC9-D08D-4225-B1C3-029DB3871620}" dt="2025-12-10T22:05:36.889" v="6822" actId="207"/>
          <ac:spMkLst>
            <pc:docMk/>
            <pc:sldMk cId="1282707640" sldId="276"/>
            <ac:spMk id="9" creationId="{00EF07EB-9AB5-EDA2-1D66-323660A28F72}"/>
          </ac:spMkLst>
        </pc:spChg>
        <pc:picChg chg="add mod">
          <ac:chgData name="Roberto Martins Alves" userId="fa756843c8fae2d6" providerId="LiveId" clId="{9A502FC9-D08D-4225-B1C3-029DB3871620}" dt="2025-12-18T16:45:05.488" v="7830"/>
          <ac:picMkLst>
            <pc:docMk/>
            <pc:sldMk cId="1282707640" sldId="276"/>
            <ac:picMk id="3" creationId="{159E21D5-2C6D-DBB4-3A12-2D75532B1EC2}"/>
          </ac:picMkLst>
        </pc:picChg>
      </pc:sldChg>
      <pc:sldChg chg="addSp modSp add mod">
        <pc:chgData name="Roberto Martins Alves" userId="fa756843c8fae2d6" providerId="LiveId" clId="{9A502FC9-D08D-4225-B1C3-029DB3871620}" dt="2025-12-18T16:45:09.832" v="7834"/>
        <pc:sldMkLst>
          <pc:docMk/>
          <pc:sldMk cId="2250969701" sldId="277"/>
        </pc:sldMkLst>
        <pc:spChg chg="mod">
          <ac:chgData name="Roberto Martins Alves" userId="fa756843c8fae2d6" providerId="LiveId" clId="{9A502FC9-D08D-4225-B1C3-029DB3871620}" dt="2025-12-11T00:10:46.348" v="7036" actId="20577"/>
          <ac:spMkLst>
            <pc:docMk/>
            <pc:sldMk cId="2250969701" sldId="277"/>
            <ac:spMk id="2" creationId="{AE851AEF-7AA6-02FB-E793-AA5E558BCA99}"/>
          </ac:spMkLst>
        </pc:spChg>
        <pc:spChg chg="mod">
          <ac:chgData name="Roberto Martins Alves" userId="fa756843c8fae2d6" providerId="LiveId" clId="{9A502FC9-D08D-4225-B1C3-029DB3871620}" dt="2025-12-11T00:32:29.964" v="7386" actId="20577"/>
          <ac:spMkLst>
            <pc:docMk/>
            <pc:sldMk cId="2250969701" sldId="277"/>
            <ac:spMk id="9" creationId="{24B576B6-F6F6-81CE-1DF9-1D01FF1764C4}"/>
          </ac:spMkLst>
        </pc:spChg>
        <pc:picChg chg="add mod">
          <ac:chgData name="Roberto Martins Alves" userId="fa756843c8fae2d6" providerId="LiveId" clId="{9A502FC9-D08D-4225-B1C3-029DB3871620}" dt="2025-12-18T16:45:09.832" v="7834"/>
          <ac:picMkLst>
            <pc:docMk/>
            <pc:sldMk cId="2250969701" sldId="277"/>
            <ac:picMk id="3" creationId="{69CC7295-138F-B2F8-F01C-6064E8AA070B}"/>
          </ac:picMkLst>
        </pc:picChg>
      </pc:sldChg>
      <pc:sldChg chg="addSp delSp modSp add mod">
        <pc:chgData name="Roberto Martins Alves" userId="fa756843c8fae2d6" providerId="LiveId" clId="{9A502FC9-D08D-4225-B1C3-029DB3871620}" dt="2025-12-18T16:45:11.522" v="7835"/>
        <pc:sldMkLst>
          <pc:docMk/>
          <pc:sldMk cId="361615158" sldId="278"/>
        </pc:sldMkLst>
        <pc:spChg chg="mod">
          <ac:chgData name="Roberto Martins Alves" userId="fa756843c8fae2d6" providerId="LiveId" clId="{9A502FC9-D08D-4225-B1C3-029DB3871620}" dt="2025-12-11T02:10:40.415" v="7520" actId="20577"/>
          <ac:spMkLst>
            <pc:docMk/>
            <pc:sldMk cId="361615158" sldId="278"/>
            <ac:spMk id="2" creationId="{DAE9F526-DCE6-32A3-F442-FBB5B701E019}"/>
          </ac:spMkLst>
        </pc:spChg>
        <pc:spChg chg="mod">
          <ac:chgData name="Roberto Martins Alves" userId="fa756843c8fae2d6" providerId="LiveId" clId="{9A502FC9-D08D-4225-B1C3-029DB3871620}" dt="2025-12-11T02:20:38.757" v="7584" actId="20577"/>
          <ac:spMkLst>
            <pc:docMk/>
            <pc:sldMk cId="361615158" sldId="278"/>
            <ac:spMk id="9" creationId="{C32F042E-7129-F43F-1A29-D8CFE81F824B}"/>
          </ac:spMkLst>
        </pc:spChg>
        <pc:picChg chg="add mod">
          <ac:chgData name="Roberto Martins Alves" userId="fa756843c8fae2d6" providerId="LiveId" clId="{9A502FC9-D08D-4225-B1C3-029DB3871620}" dt="2025-12-18T16:45:11.522" v="7835"/>
          <ac:picMkLst>
            <pc:docMk/>
            <pc:sldMk cId="361615158" sldId="278"/>
            <ac:picMk id="3" creationId="{A46AAB1D-2DDC-382F-7A17-CD4E539D0E92}"/>
          </ac:picMkLst>
        </pc:picChg>
      </pc:sldChg>
      <pc:sldChg chg="addSp delSp modSp add mod">
        <pc:chgData name="Roberto Martins Alves" userId="fa756843c8fae2d6" providerId="LiveId" clId="{9A502FC9-D08D-4225-B1C3-029DB3871620}" dt="2025-12-18T16:44:51.851" v="7825"/>
        <pc:sldMkLst>
          <pc:docMk/>
          <pc:sldMk cId="76748138" sldId="282"/>
        </pc:sldMkLst>
        <pc:spChg chg="mod">
          <ac:chgData name="Roberto Martins Alves" userId="fa756843c8fae2d6" providerId="LiveId" clId="{9A502FC9-D08D-4225-B1C3-029DB3871620}" dt="2025-12-11T01:59:49.459" v="7421" actId="1076"/>
          <ac:spMkLst>
            <pc:docMk/>
            <pc:sldMk cId="76748138" sldId="282"/>
            <ac:spMk id="9" creationId="{C7796E38-CA69-02FB-4145-2C412EC2E7B1}"/>
          </ac:spMkLst>
        </pc:spChg>
        <pc:picChg chg="add mod">
          <ac:chgData name="Roberto Martins Alves" userId="fa756843c8fae2d6" providerId="LiveId" clId="{9A502FC9-D08D-4225-B1C3-029DB3871620}" dt="2025-12-18T16:44:51.851" v="7825"/>
          <ac:picMkLst>
            <pc:docMk/>
            <pc:sldMk cId="76748138" sldId="282"/>
            <ac:picMk id="3" creationId="{FA3B1679-C797-B6C4-AEFF-186545A0CFE0}"/>
          </ac:picMkLst>
        </pc:picChg>
        <pc:picChg chg="add mod">
          <ac:chgData name="Roberto Martins Alves" userId="fa756843c8fae2d6" providerId="LiveId" clId="{9A502FC9-D08D-4225-B1C3-029DB3871620}" dt="2025-12-11T01:59:43.518" v="7420" actId="1076"/>
          <ac:picMkLst>
            <pc:docMk/>
            <pc:sldMk cId="76748138" sldId="282"/>
            <ac:picMk id="11" creationId="{14BF89AA-675A-0F84-C7DD-B3F5B7460B66}"/>
          </ac:picMkLst>
        </pc:picChg>
      </pc:sldChg>
      <pc:sldChg chg="addSp modSp add mod">
        <pc:chgData name="Roberto Martins Alves" userId="fa756843c8fae2d6" providerId="LiveId" clId="{9A502FC9-D08D-4225-B1C3-029DB3871620}" dt="2025-12-18T16:45:13.238" v="7836"/>
        <pc:sldMkLst>
          <pc:docMk/>
          <pc:sldMk cId="3874759474" sldId="283"/>
        </pc:sldMkLst>
        <pc:spChg chg="mod">
          <ac:chgData name="Roberto Martins Alves" userId="fa756843c8fae2d6" providerId="LiveId" clId="{9A502FC9-D08D-4225-B1C3-029DB3871620}" dt="2025-12-11T02:16:23.236" v="7582" actId="20577"/>
          <ac:spMkLst>
            <pc:docMk/>
            <pc:sldMk cId="3874759474" sldId="283"/>
            <ac:spMk id="9" creationId="{01DB30A9-0521-B83F-C7B3-5A705289667E}"/>
          </ac:spMkLst>
        </pc:spChg>
        <pc:picChg chg="add mod">
          <ac:chgData name="Roberto Martins Alves" userId="fa756843c8fae2d6" providerId="LiveId" clId="{9A502FC9-D08D-4225-B1C3-029DB3871620}" dt="2025-12-18T16:45:13.238" v="7836"/>
          <ac:picMkLst>
            <pc:docMk/>
            <pc:sldMk cId="3874759474" sldId="283"/>
            <ac:picMk id="3" creationId="{FD4D669F-F337-3FC6-6C94-6FD313AB9503}"/>
          </ac:picMkLst>
        </pc:picChg>
      </pc:sldChg>
      <pc:sldChg chg="addSp modSp add mod ord">
        <pc:chgData name="Roberto Martins Alves" userId="fa756843c8fae2d6" providerId="LiveId" clId="{9A502FC9-D08D-4225-B1C3-029DB3871620}" dt="2025-12-18T20:19:57.120" v="7845" actId="27636"/>
        <pc:sldMkLst>
          <pc:docMk/>
          <pc:sldMk cId="603785458" sldId="284"/>
        </pc:sldMkLst>
        <pc:spChg chg="mod">
          <ac:chgData name="Roberto Martins Alves" userId="fa756843c8fae2d6" providerId="LiveId" clId="{9A502FC9-D08D-4225-B1C3-029DB3871620}" dt="2025-12-11T02:27:38.633" v="7658" actId="207"/>
          <ac:spMkLst>
            <pc:docMk/>
            <pc:sldMk cId="603785458" sldId="284"/>
            <ac:spMk id="2" creationId="{01597159-08F7-3902-FE32-1B6DE38C009F}"/>
          </ac:spMkLst>
        </pc:spChg>
        <pc:spChg chg="mod">
          <ac:chgData name="Roberto Martins Alves" userId="fa756843c8fae2d6" providerId="LiveId" clId="{9A502FC9-D08D-4225-B1C3-029DB3871620}" dt="2025-12-18T20:19:57.120" v="7845" actId="27636"/>
          <ac:spMkLst>
            <pc:docMk/>
            <pc:sldMk cId="603785458" sldId="284"/>
            <ac:spMk id="9" creationId="{08F04D08-A03C-B487-D34D-3D7D9E143661}"/>
          </ac:spMkLst>
        </pc:spChg>
        <pc:picChg chg="add mod">
          <ac:chgData name="Roberto Martins Alves" userId="fa756843c8fae2d6" providerId="LiveId" clId="{9A502FC9-D08D-4225-B1C3-029DB3871620}" dt="2025-12-18T16:34:04.928" v="7729"/>
          <ac:picMkLst>
            <pc:docMk/>
            <pc:sldMk cId="603785458" sldId="284"/>
            <ac:picMk id="3" creationId="{8AD1F97D-460C-266B-54CB-9CEEAB40F571}"/>
          </ac:picMkLst>
        </pc:picChg>
      </pc:sldChg>
      <pc:sldChg chg="addSp modSp add mod">
        <pc:chgData name="Roberto Martins Alves" userId="fa756843c8fae2d6" providerId="LiveId" clId="{9A502FC9-D08D-4225-B1C3-029DB3871620}" dt="2025-12-18T16:45:15.664" v="7837"/>
        <pc:sldMkLst>
          <pc:docMk/>
          <pc:sldMk cId="2916650030" sldId="285"/>
        </pc:sldMkLst>
        <pc:spChg chg="mod">
          <ac:chgData name="Roberto Martins Alves" userId="fa756843c8fae2d6" providerId="LiveId" clId="{9A502FC9-D08D-4225-B1C3-029DB3871620}" dt="2025-12-11T02:38:24.698" v="7726" actId="207"/>
          <ac:spMkLst>
            <pc:docMk/>
            <pc:sldMk cId="2916650030" sldId="285"/>
            <ac:spMk id="2" creationId="{49C0912D-B269-54E5-A82E-DE190DE2A243}"/>
          </ac:spMkLst>
        </pc:spChg>
        <pc:spChg chg="mod">
          <ac:chgData name="Roberto Martins Alves" userId="fa756843c8fae2d6" providerId="LiveId" clId="{9A502FC9-D08D-4225-B1C3-029DB3871620}" dt="2025-12-11T02:37:23.476" v="7703" actId="207"/>
          <ac:spMkLst>
            <pc:docMk/>
            <pc:sldMk cId="2916650030" sldId="285"/>
            <ac:spMk id="9" creationId="{1157CB0A-C7A7-86AE-5513-C7F6CB733298}"/>
          </ac:spMkLst>
        </pc:spChg>
        <pc:picChg chg="add mod">
          <ac:chgData name="Roberto Martins Alves" userId="fa756843c8fae2d6" providerId="LiveId" clId="{9A502FC9-D08D-4225-B1C3-029DB3871620}" dt="2025-12-18T16:45:15.664" v="7837"/>
          <ac:picMkLst>
            <pc:docMk/>
            <pc:sldMk cId="2916650030" sldId="285"/>
            <ac:picMk id="3" creationId="{636F6018-9DD1-9513-BCA1-84F81BA6421F}"/>
          </ac:picMkLst>
        </pc:picChg>
      </pc:sldChg>
      <pc:sldChg chg="addSp modSp add">
        <pc:chgData name="Roberto Martins Alves" userId="fa756843c8fae2d6" providerId="LiveId" clId="{9A502FC9-D08D-4225-B1C3-029DB3871620}" dt="2025-12-18T16:44:30.737" v="7819"/>
        <pc:sldMkLst>
          <pc:docMk/>
          <pc:sldMk cId="1817049555" sldId="286"/>
        </pc:sldMkLst>
        <pc:picChg chg="add mod">
          <ac:chgData name="Roberto Martins Alves" userId="fa756843c8fae2d6" providerId="LiveId" clId="{9A502FC9-D08D-4225-B1C3-029DB3871620}" dt="2025-12-18T16:44:30.737" v="7819"/>
          <ac:picMkLst>
            <pc:docMk/>
            <pc:sldMk cId="1817049555" sldId="286"/>
            <ac:picMk id="3" creationId="{E4E0B43A-6CC3-BF8D-6506-A4DC248F8333}"/>
          </ac:picMkLst>
        </pc:picChg>
      </pc:sldChg>
      <pc:sldChg chg="add del setBg">
        <pc:chgData name="Roberto Martins Alves" userId="fa756843c8fae2d6" providerId="LiveId" clId="{9A502FC9-D08D-4225-B1C3-029DB3871620}" dt="2025-12-18T16:41:01.374" v="7790" actId="47"/>
        <pc:sldMkLst>
          <pc:docMk/>
          <pc:sldMk cId="2038444799" sldId="286"/>
        </pc:sldMkLst>
      </pc:sldChg>
      <pc:sldChg chg="add del setBg">
        <pc:chgData name="Roberto Martins Alves" userId="fa756843c8fae2d6" providerId="LiveId" clId="{9A502FC9-D08D-4225-B1C3-029DB3871620}" dt="2025-12-18T20:20:03.950" v="7846" actId="2696"/>
        <pc:sldMkLst>
          <pc:docMk/>
          <pc:sldMk cId="3885210480" sldId="287"/>
        </pc:sldMkLst>
      </pc:sldChg>
      <pc:sldChg chg="add">
        <pc:chgData name="Roberto Martins Alves" userId="fa756843c8fae2d6" providerId="LiveId" clId="{9A502FC9-D08D-4225-B1C3-029DB3871620}" dt="2025-12-18T20:19:27.820" v="7841" actId="2890"/>
        <pc:sldMkLst>
          <pc:docMk/>
          <pc:sldMk cId="395177382" sldId="28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E8665-B526-40B3-B9BE-6D5055B1FF1B}" type="datetimeFigureOut">
              <a:rPr lang="pt-BR" smtClean="0"/>
              <a:t>18/12/2025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48E0E-B1AD-4256-BB93-A534FDBEAD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8118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948E0E-B1AD-4256-BB93-A534FDBEAD0C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2168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CB0AC3-BD75-65AD-4129-E65A76DADD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E769C27-637F-12A7-DD3B-06B31F2C18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E1E8521E-DCE1-24C3-3719-814829CB5E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256B214-26F4-49C0-1B7A-84C3E620A6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948E0E-B1AD-4256-BB93-A534FDBEAD0C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8352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985019-9035-FDA8-800D-1CE65CD31E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F5E8718-0657-D8BF-83EA-A54802A71C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E7AA73A-CED2-B8DF-F2F2-7FAC4018B2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83977B0-6200-3A02-AB26-3A71A0C06E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948E0E-B1AD-4256-BB93-A534FDBEAD0C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9250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04E131-3286-8188-9C08-29FB9B7EC2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5C33603-8C3D-D74A-0065-D29E64D765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21530A1-CD05-B7D5-228A-0DF4E7884D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9432722-4279-E823-1CB3-32C1F193C8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948E0E-B1AD-4256-BB93-A534FDBEAD0C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1474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3A6605-259F-1CD1-3C34-C030030616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4092B45-C02F-723B-D620-DC86863B38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8E20F97-441A-5E52-FF1E-1DDABDE066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C9D7E23-6C1D-AB89-CC8E-3F4BE9F237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948E0E-B1AD-4256-BB93-A534FDBEAD0C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2075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7F2858-8EE9-7607-B02A-EDDD89CF91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DDC6948-105C-9B26-ECB2-6F01021F34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44FEB2B-ED9B-0535-0AD5-BD8567CE37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EA18270-2141-DAF6-DD21-ED1D135E13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948E0E-B1AD-4256-BB93-A534FDBEAD0C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4204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794569-EA7E-7853-C947-8A251CA62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E169E38-FDB0-E51B-DC91-BB1A01DD8E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770E4D9-AF79-940C-A898-3DFC864C73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E637776-2564-B346-35F2-E3B41CEA41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948E0E-B1AD-4256-BB93-A534FDBEAD0C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5207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25DFE2-A2C2-B011-4D33-A20A5B610E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0764715-1556-EE77-0981-BF375E593A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DBF57E-F721-5AFC-5B90-C2390F59B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A2553-1C82-4052-A8AE-2D19BCD23AE3}" type="datetimeFigureOut">
              <a:rPr lang="pt-BR" smtClean="0"/>
              <a:t>18/12/2025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CD721B3-77B9-CB33-A3FD-C980783AE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6F159FE-5867-7715-A2F0-3BDC267B3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F97B3-0FC3-4605-9354-54E6037A58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0442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EFADAA-6B8B-ACB3-D831-B984B954E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6ABCC63-4D13-B9E3-503D-CC6828076B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A8F08B1-239D-C34B-5B7E-46EFB02D9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A2553-1C82-4052-A8AE-2D19BCD23AE3}" type="datetimeFigureOut">
              <a:rPr lang="pt-BR" smtClean="0"/>
              <a:t>18/12/2025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D06AC92-6D71-C656-F00C-FB3B28143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751CD33-972F-1FAA-CBBF-1EF22B6F8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F97B3-0FC3-4605-9354-54E6037A58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9806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5F50CD3-88A5-096C-62E9-A3B9649483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BBD6B7C-6C2D-04F6-C718-EF6664B587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F2E6F7A-9EEF-65DC-175C-E216B78D4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A2553-1C82-4052-A8AE-2D19BCD23AE3}" type="datetimeFigureOut">
              <a:rPr lang="pt-BR" smtClean="0"/>
              <a:t>18/12/2025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BF0062E-ED13-2157-6CDB-010658F37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D002FD-E6E0-74D1-53D5-4FFC7EC95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F97B3-0FC3-4605-9354-54E6037A58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919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042380-E1C1-A09E-D9A9-7B1D09CC8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7947666-A7B9-46F4-2708-DD8B0BDC6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093F3BE-AE1E-B6A7-5924-F56C665E9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A2553-1C82-4052-A8AE-2D19BCD23AE3}" type="datetimeFigureOut">
              <a:rPr lang="pt-BR" smtClean="0"/>
              <a:t>18/12/2025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28AA879-36B4-912A-9AA3-947EACFFC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649269F-8A59-DBD0-6FE4-E299F9A86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F97B3-0FC3-4605-9354-54E6037A58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0451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1D947F-5BF4-1A6D-13A4-B35686C8B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9D577D7-5145-7CA4-BFF5-EBE56DD26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4B06C3B-3589-1084-424D-53F9BA395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A2553-1C82-4052-A8AE-2D19BCD23AE3}" type="datetimeFigureOut">
              <a:rPr lang="pt-BR" smtClean="0"/>
              <a:t>18/12/2025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515F699-414E-279B-708D-EE4A30F21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6408BC6-753F-3B4D-E635-C888800DC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F97B3-0FC3-4605-9354-54E6037A58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5993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D809FE-2FB4-7FFE-12E1-55B7640AD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6E7F4E5-BA94-CA43-AE6A-59F665388C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672C9E8-1F7F-7E62-3CBF-1B790858F6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36F1CD0-9491-77A3-F929-96E0DBE5B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A2553-1C82-4052-A8AE-2D19BCD23AE3}" type="datetimeFigureOut">
              <a:rPr lang="pt-BR" smtClean="0"/>
              <a:t>18/12/2025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9A45EA0-1977-71E7-B19D-D818F387F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558F5CD-2F05-EA58-C5DC-A78EA6BA6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F97B3-0FC3-4605-9354-54E6037A58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7825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264B62-2A8A-3EB2-E20B-C315F5778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ABAA874-DC60-E304-1274-7AC5A1D79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CF914DE-7941-CC52-AECF-2F05CCBD00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D4D0D0F-30BB-C3E1-57AC-DBF9E3FBE5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14A0794-EAD4-5476-6282-4C570241FB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7797988-5664-CD9B-EEB8-E0CC41CD3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A2553-1C82-4052-A8AE-2D19BCD23AE3}" type="datetimeFigureOut">
              <a:rPr lang="pt-BR" smtClean="0"/>
              <a:t>18/12/2025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BAB17D2-A1D3-B850-037F-F451582B9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44587EF-5102-1B6C-6D6F-7085F0ECE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F97B3-0FC3-4605-9354-54E6037A58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9550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FCEB57-52B3-3765-4FF6-BC24397B0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D04F4A6-B197-D319-BC23-4BF937F0E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A2553-1C82-4052-A8AE-2D19BCD23AE3}" type="datetimeFigureOut">
              <a:rPr lang="pt-BR" smtClean="0"/>
              <a:t>18/12/2025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5D72207-A118-265C-7373-B3B924D97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093AB0C-A777-8267-1ED4-639CDE2C8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F97B3-0FC3-4605-9354-54E6037A58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4821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2FE6817-6C73-BC33-7494-7035720CE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A2553-1C82-4052-A8AE-2D19BCD23AE3}" type="datetimeFigureOut">
              <a:rPr lang="pt-BR" smtClean="0"/>
              <a:t>18/12/2025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E504B19-2150-FCD7-8173-633655909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EF007A9-54E8-B081-7AC2-925093A31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F97B3-0FC3-4605-9354-54E6037A58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8346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4EFC08-2ABF-D1FB-9303-4DB445CB1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D071F2D-9B2A-3950-D206-A55AAFF91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4A26CC4-5443-2613-2900-D0FAD380AE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2B09572-EC40-F892-16C0-A294DF13F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A2553-1C82-4052-A8AE-2D19BCD23AE3}" type="datetimeFigureOut">
              <a:rPr lang="pt-BR" smtClean="0"/>
              <a:t>18/12/2025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4023221-C3A8-6AE2-6969-5D9E0D44F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EAB27AC-4F79-BBE1-FB0F-6BCF77ECF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F97B3-0FC3-4605-9354-54E6037A58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8389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C6C79E-94E2-63DF-DCB3-39D0FC9A7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D4854A5-A7FF-0844-C24C-267AEC8CD6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F13BF13-C9D3-FF45-086C-FF972A524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CFD1DEA-780A-3187-D290-31ADCBB34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A2553-1C82-4052-A8AE-2D19BCD23AE3}" type="datetimeFigureOut">
              <a:rPr lang="pt-BR" smtClean="0"/>
              <a:t>18/12/2025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7A5BF86-F38A-39B6-B2B5-97F9529DE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218B83B-8701-E3B7-16CF-6CC23324A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F97B3-0FC3-4605-9354-54E6037A58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1316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3BFE1DA-F23B-3D09-9BE6-1E932BBA2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CFD3C4D-2E65-174E-2B77-1C5494B199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A10FDC3-5B57-D9A6-F989-BFE08E5109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EA2553-1C82-4052-A8AE-2D19BCD23AE3}" type="datetimeFigureOut">
              <a:rPr lang="pt-BR" smtClean="0"/>
              <a:t>18/12/2025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CF288AD-BF86-DD5C-254C-8351779167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4F81D44-16B7-243C-08A4-C803EE317A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AF97B3-0FC3-4605-9354-54E6037A58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3511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BA1BB0-B9EF-FD8D-F6A3-56F62C73A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2ED5AC-6191-3599-BC2B-AA9112D48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006" y="921491"/>
            <a:ext cx="7315200" cy="535092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b="1" dirty="0"/>
              <a:t>Dividendos: como aproveitar a isenção  de 2025 e se proteger a partir de 2026?</a:t>
            </a:r>
            <a:br>
              <a:rPr lang="pt-BR" b="1" dirty="0"/>
            </a:br>
            <a:r>
              <a:rPr lang="pt-BR" b="1" dirty="0"/>
              <a:t>Estratégias práticas e legais.</a:t>
            </a:r>
            <a:br>
              <a:rPr lang="pt-BR" b="1" dirty="0">
                <a:solidFill>
                  <a:schemeClr val="bg1"/>
                </a:solidFill>
              </a:rPr>
            </a:br>
            <a:r>
              <a:rPr lang="pt-BR" sz="2500" b="1" dirty="0">
                <a:solidFill>
                  <a:srgbClr val="FFC000"/>
                </a:solidFill>
              </a:rPr>
              <a:t>Roberto Martins Alves. CRC0-GO 006955.</a:t>
            </a:r>
            <a:endParaRPr lang="pt-BR" sz="2500" dirty="0"/>
          </a:p>
        </p:txBody>
      </p:sp>
      <p:pic>
        <p:nvPicPr>
          <p:cNvPr id="10" name="Espaço Reservado para Conteúdo 4" descr="Logotipo&#10;&#10;O conteúdo gerado por IA pode estar incorreto.">
            <a:extLst>
              <a:ext uri="{FF2B5EF4-FFF2-40B4-BE49-F238E27FC236}">
                <a16:creationId xmlns:a16="http://schemas.microsoft.com/office/drawing/2014/main" id="{EC3192D8-BC02-C721-F2BD-0D5BB3B682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773" y="13133"/>
            <a:ext cx="2180303" cy="550890"/>
          </a:xfrm>
          <a:prstGeom prst="rect">
            <a:avLst/>
          </a:prstGeom>
        </p:spPr>
      </p:pic>
      <p:pic>
        <p:nvPicPr>
          <p:cNvPr id="6" name="Imagem 5" descr="Homem de terno e gravata sentado em uma cadeira&#10;&#10;O conteúdo gerado por IA pode estar incorreto.">
            <a:extLst>
              <a:ext uri="{FF2B5EF4-FFF2-40B4-BE49-F238E27FC236}">
                <a16:creationId xmlns:a16="http://schemas.microsoft.com/office/drawing/2014/main" id="{5B3AA4EC-22D0-0B41-174C-F623EAB06A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206" y="1328057"/>
            <a:ext cx="3504095" cy="5249162"/>
          </a:xfrm>
          <a:prstGeom prst="rect">
            <a:avLst/>
          </a:prstGeom>
        </p:spPr>
      </p:pic>
      <p:pic>
        <p:nvPicPr>
          <p:cNvPr id="7" name="Picture 2" descr="CRCGO">
            <a:extLst>
              <a:ext uri="{FF2B5EF4-FFF2-40B4-BE49-F238E27FC236}">
                <a16:creationId xmlns:a16="http://schemas.microsoft.com/office/drawing/2014/main" id="{6183298F-9283-55BA-C38B-53C6AADA3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151" y="183364"/>
            <a:ext cx="2073935" cy="76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264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76D609-BC89-CDFD-6297-A166F524AF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7AF08D-9A90-5B90-756E-6598E0D78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4558"/>
            <a:ext cx="10515600" cy="794096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NATUREZA DAS CONTAS E SEUS EFEITOS NAS MOVIMENTAÇÕES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738DE2C9-B6BD-D36F-001C-8D7825191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u="sng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10" name="Espaço Reservado para Conteúdo 4" descr="Logotipo&#10;&#10;O conteúdo gerado por IA pode estar incorreto.">
            <a:extLst>
              <a:ext uri="{FF2B5EF4-FFF2-40B4-BE49-F238E27FC236}">
                <a16:creationId xmlns:a16="http://schemas.microsoft.com/office/drawing/2014/main" id="{7E317D6A-C814-B9F7-BDC6-6BEC475792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773" y="13133"/>
            <a:ext cx="2180303" cy="550890"/>
          </a:xfrm>
          <a:prstGeom prst="rect">
            <a:avLst/>
          </a:prstGeom>
        </p:spPr>
      </p:pic>
      <p:graphicFrame>
        <p:nvGraphicFramePr>
          <p:cNvPr id="3" name="Espaço Reservado para Conteúdo 6">
            <a:extLst>
              <a:ext uri="{FF2B5EF4-FFF2-40B4-BE49-F238E27FC236}">
                <a16:creationId xmlns:a16="http://schemas.microsoft.com/office/drawing/2014/main" id="{90475658-996F-94AB-7EF4-F7BE99A9D9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7614794"/>
              </p:ext>
            </p:extLst>
          </p:nvPr>
        </p:nvGraphicFramePr>
        <p:xfrm>
          <a:off x="838200" y="2199189"/>
          <a:ext cx="10700656" cy="4127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5164">
                  <a:extLst>
                    <a:ext uri="{9D8B030D-6E8A-4147-A177-3AD203B41FA5}">
                      <a16:colId xmlns:a16="http://schemas.microsoft.com/office/drawing/2014/main" val="1778709929"/>
                    </a:ext>
                  </a:extLst>
                </a:gridCol>
                <a:gridCol w="2675164">
                  <a:extLst>
                    <a:ext uri="{9D8B030D-6E8A-4147-A177-3AD203B41FA5}">
                      <a16:colId xmlns:a16="http://schemas.microsoft.com/office/drawing/2014/main" val="1955298061"/>
                    </a:ext>
                  </a:extLst>
                </a:gridCol>
                <a:gridCol w="2675164">
                  <a:extLst>
                    <a:ext uri="{9D8B030D-6E8A-4147-A177-3AD203B41FA5}">
                      <a16:colId xmlns:a16="http://schemas.microsoft.com/office/drawing/2014/main" val="69781158"/>
                    </a:ext>
                  </a:extLst>
                </a:gridCol>
                <a:gridCol w="2675164">
                  <a:extLst>
                    <a:ext uri="{9D8B030D-6E8A-4147-A177-3AD203B41FA5}">
                      <a16:colId xmlns:a16="http://schemas.microsoft.com/office/drawing/2014/main" val="1084991648"/>
                    </a:ext>
                  </a:extLst>
                </a:gridCol>
              </a:tblGrid>
              <a:tr h="687977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CONTAS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NATUREZA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AUMENTA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DIMINUI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347216"/>
                  </a:ext>
                </a:extLst>
              </a:tr>
              <a:tr h="687977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Ativo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Devedora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Débito</a:t>
                      </a:r>
                    </a:p>
                    <a:p>
                      <a:pPr algn="ctr"/>
                      <a:r>
                        <a:rPr lang="pt-BR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(aplicação)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Crédito</a:t>
                      </a:r>
                    </a:p>
                    <a:p>
                      <a:pPr algn="ctr"/>
                      <a:r>
                        <a:rPr lang="pt-BR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(origem)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246221"/>
                  </a:ext>
                </a:extLst>
              </a:tr>
              <a:tr h="687977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Passivo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Credora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Crédito</a:t>
                      </a:r>
                    </a:p>
                    <a:p>
                      <a:pPr algn="ctr"/>
                      <a:r>
                        <a:rPr lang="pt-BR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(origem)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Débito</a:t>
                      </a:r>
                    </a:p>
                    <a:p>
                      <a:pPr algn="ctr"/>
                      <a:r>
                        <a:rPr lang="pt-BR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(aplicação)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516438"/>
                  </a:ext>
                </a:extLst>
              </a:tr>
              <a:tr h="687977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Patrimônio Líquido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Credora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Crédito </a:t>
                      </a:r>
                    </a:p>
                    <a:p>
                      <a:pPr algn="ctr"/>
                      <a:r>
                        <a:rPr lang="pt-BR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(origem)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Débito</a:t>
                      </a:r>
                    </a:p>
                    <a:p>
                      <a:pPr algn="ctr"/>
                      <a:r>
                        <a:rPr lang="pt-BR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(aplicação)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9624412"/>
                  </a:ext>
                </a:extLst>
              </a:tr>
              <a:tr h="687977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Receita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Credora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Crédito</a:t>
                      </a:r>
                    </a:p>
                    <a:p>
                      <a:pPr algn="ctr"/>
                      <a:r>
                        <a:rPr lang="pt-BR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(origem)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Débito</a:t>
                      </a:r>
                    </a:p>
                    <a:p>
                      <a:pPr algn="ctr"/>
                      <a:r>
                        <a:rPr lang="pt-BR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(aplicação)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070347"/>
                  </a:ext>
                </a:extLst>
              </a:tr>
              <a:tr h="687977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Despesa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Devedora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Débito</a:t>
                      </a:r>
                    </a:p>
                    <a:p>
                      <a:pPr algn="ctr"/>
                      <a:r>
                        <a:rPr lang="pt-BR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(aplicação)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Crédito</a:t>
                      </a:r>
                    </a:p>
                    <a:p>
                      <a:pPr algn="ctr"/>
                      <a:r>
                        <a:rPr lang="pt-BR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(origem)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4232554"/>
                  </a:ext>
                </a:extLst>
              </a:tr>
            </a:tbl>
          </a:graphicData>
        </a:graphic>
      </p:graphicFrame>
      <p:pic>
        <p:nvPicPr>
          <p:cNvPr id="4" name="Picture 2" descr="CRCGO">
            <a:extLst>
              <a:ext uri="{FF2B5EF4-FFF2-40B4-BE49-F238E27FC236}">
                <a16:creationId xmlns:a16="http://schemas.microsoft.com/office/drawing/2014/main" id="{8C96F77C-27BF-34C8-58E0-0CC9276FB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151" y="183364"/>
            <a:ext cx="2073935" cy="76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324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816506-75F4-5B60-A503-BF5ED1CA02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F67B34-FA1F-D33B-61FD-FD2C75B60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4558"/>
            <a:ext cx="10515600" cy="794096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A IMPORTÂNCIA DA CONTABILIDADE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59B58F33-250F-B476-DBBE-459D7D51D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O que pode ser verificado no Balanço do exercício de 2025, para maximizar o lucro, observando a legislação societária:</a:t>
            </a:r>
          </a:p>
          <a:p>
            <a:r>
              <a:rPr lang="pt-BR" dirty="0">
                <a:solidFill>
                  <a:schemeClr val="bg1"/>
                </a:solidFill>
              </a:rPr>
              <a:t>1. Calcular os Tributos Diferidos Ativos (mais comum: IRPJ/CSLL sobre o Prejuízo Fiscal a compensar)</a:t>
            </a:r>
          </a:p>
          <a:p>
            <a:r>
              <a:rPr lang="pt-BR" dirty="0">
                <a:solidFill>
                  <a:schemeClr val="bg1"/>
                </a:solidFill>
              </a:rPr>
              <a:t>2. Normalmente as empresas calculam a Depreciação sobre o Ativo Imobilizado, observando a legislação fiscal. É importante analisar as taxas utilizadas, pois normalmente a vida útil dos bens e superior à previsão fiscal e pode ter  o valor residual não depreciável.</a:t>
            </a:r>
          </a:p>
        </p:txBody>
      </p:sp>
      <p:pic>
        <p:nvPicPr>
          <p:cNvPr id="10" name="Espaço Reservado para Conteúdo 4" descr="Logotipo&#10;&#10;O conteúdo gerado por IA pode estar incorreto.">
            <a:extLst>
              <a:ext uri="{FF2B5EF4-FFF2-40B4-BE49-F238E27FC236}">
                <a16:creationId xmlns:a16="http://schemas.microsoft.com/office/drawing/2014/main" id="{239112B8-A81E-4757-B496-831CB6D37B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773" y="13133"/>
            <a:ext cx="2180303" cy="550890"/>
          </a:xfrm>
          <a:prstGeom prst="rect">
            <a:avLst/>
          </a:prstGeom>
        </p:spPr>
      </p:pic>
      <p:pic>
        <p:nvPicPr>
          <p:cNvPr id="3" name="Picture 2" descr="CRCGO">
            <a:extLst>
              <a:ext uri="{FF2B5EF4-FFF2-40B4-BE49-F238E27FC236}">
                <a16:creationId xmlns:a16="http://schemas.microsoft.com/office/drawing/2014/main" id="{D8C8319A-0722-E326-5CC0-4788FF2FA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151" y="183364"/>
            <a:ext cx="2073935" cy="76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041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669050-F6EE-0EC5-A0B6-E49BF88B1F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A161E1-0A81-3B52-59A3-6B167B681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4558"/>
            <a:ext cx="10515600" cy="794096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A IMPORTÂNCIA DA CONTABILIDADE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A91650E5-51AF-5E55-8C0C-B1F9AEE28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 3. Em 2025 a cotação do USD caiu de R$6,19 para +/- R$5,40. É comum empresas com dívidas em USD não atualizar seu endividamento. Neste ano de 2025, a dívida atualizada (em reais) pode ser menor que a inicial, fato que gera um ganho no resultado.</a:t>
            </a:r>
          </a:p>
          <a:p>
            <a:r>
              <a:rPr lang="pt-BR" dirty="0">
                <a:solidFill>
                  <a:schemeClr val="bg1"/>
                </a:solidFill>
              </a:rPr>
              <a:t>4. Estudar a inadimplência sobre os recebíveis e atualizar pelos juros/multas cobráveis no momento do recebimento. Isto antecipa para o ano de 2025 estes ganhos.</a:t>
            </a:r>
          </a:p>
          <a:p>
            <a:r>
              <a:rPr lang="pt-BR" dirty="0">
                <a:solidFill>
                  <a:schemeClr val="bg1"/>
                </a:solidFill>
              </a:rPr>
              <a:t>5. Reversão de Reservas de Lucros, para lucros acumulados para que fiquem disponíveis aos sócios.</a:t>
            </a: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10" name="Espaço Reservado para Conteúdo 4" descr="Logotipo&#10;&#10;O conteúdo gerado por IA pode estar incorreto.">
            <a:extLst>
              <a:ext uri="{FF2B5EF4-FFF2-40B4-BE49-F238E27FC236}">
                <a16:creationId xmlns:a16="http://schemas.microsoft.com/office/drawing/2014/main" id="{547DFEA9-6A6E-CD6A-B44B-76FDBB401A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773" y="13133"/>
            <a:ext cx="2180303" cy="550890"/>
          </a:xfrm>
          <a:prstGeom prst="rect">
            <a:avLst/>
          </a:prstGeom>
        </p:spPr>
      </p:pic>
      <p:pic>
        <p:nvPicPr>
          <p:cNvPr id="3" name="Picture 2" descr="CRCGO">
            <a:extLst>
              <a:ext uri="{FF2B5EF4-FFF2-40B4-BE49-F238E27FC236}">
                <a16:creationId xmlns:a16="http://schemas.microsoft.com/office/drawing/2014/main" id="{00E6E7FC-2315-06C2-3F39-E484CB7B8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151" y="183364"/>
            <a:ext cx="2073935" cy="76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973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E759B8-4F44-0A5D-51C5-3A971F0211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232BF3-9E86-357E-084A-4B52E8583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4558"/>
            <a:ext cx="10515600" cy="794096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A IMPORTÂNCIA DA CONTABILIDADE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00EF07EB-9AB5-EDA2-1D66-323660A28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75175"/>
          </a:xfrm>
        </p:spPr>
        <p:txBody>
          <a:bodyPr>
            <a:normAutofit fontScale="92500" lnSpcReduction="20000"/>
          </a:bodyPr>
          <a:lstStyle/>
          <a:p>
            <a:r>
              <a:rPr lang="pt-BR" sz="3000" dirty="0">
                <a:solidFill>
                  <a:schemeClr val="bg1"/>
                </a:solidFill>
              </a:rPr>
              <a:t>6. A distribuição de lucros ou dividendo para uma Pessoa Jurídica  permanece </a:t>
            </a:r>
            <a:r>
              <a:rPr lang="pt-BR" sz="3500" dirty="0">
                <a:solidFill>
                  <a:schemeClr val="bg1"/>
                </a:solidFill>
              </a:rPr>
              <a:t>isenta</a:t>
            </a:r>
            <a:r>
              <a:rPr lang="pt-BR" sz="3000" dirty="0">
                <a:solidFill>
                  <a:schemeClr val="bg1"/>
                </a:solidFill>
              </a:rPr>
              <a:t>. Assim é viável concentrar os investimentos em uma estrutura empresarial, através de uma empresa controladora - uma Holding. Esta </a:t>
            </a:r>
            <a:r>
              <a:rPr lang="pt-BR" sz="3000" b="1" dirty="0">
                <a:solidFill>
                  <a:schemeClr val="bg1"/>
                </a:solidFill>
              </a:rPr>
              <a:t>Holding</a:t>
            </a:r>
            <a:r>
              <a:rPr lang="pt-BR" sz="3000" dirty="0">
                <a:solidFill>
                  <a:schemeClr val="bg1"/>
                </a:solidFill>
              </a:rPr>
              <a:t> pode ser </a:t>
            </a:r>
            <a:r>
              <a:rPr lang="pt-BR" sz="3000" b="1" dirty="0">
                <a:solidFill>
                  <a:schemeClr val="bg1"/>
                </a:solidFill>
              </a:rPr>
              <a:t>pura</a:t>
            </a:r>
            <a:r>
              <a:rPr lang="pt-BR" sz="3000" dirty="0">
                <a:solidFill>
                  <a:schemeClr val="bg1"/>
                </a:solidFill>
              </a:rPr>
              <a:t> (apenas de participação societária em outras empresas) ou </a:t>
            </a:r>
            <a:r>
              <a:rPr lang="pt-BR" sz="3000" b="1" dirty="0">
                <a:solidFill>
                  <a:schemeClr val="bg1"/>
                </a:solidFill>
              </a:rPr>
              <a:t>mista</a:t>
            </a:r>
            <a:r>
              <a:rPr lang="pt-BR" sz="3000" dirty="0">
                <a:solidFill>
                  <a:schemeClr val="bg1"/>
                </a:solidFill>
              </a:rPr>
              <a:t> (mantém uma operação e tem participação societária em outras empresas)</a:t>
            </a:r>
          </a:p>
          <a:p>
            <a:r>
              <a:rPr lang="pt-BR" sz="3000" b="1" dirty="0"/>
              <a:t>Para 2026:</a:t>
            </a:r>
            <a:r>
              <a:rPr lang="pt-BR" sz="3000" dirty="0">
                <a:solidFill>
                  <a:schemeClr val="bg1"/>
                </a:solidFill>
              </a:rPr>
              <a:t> Avaliar o </a:t>
            </a:r>
            <a:r>
              <a:rPr lang="pt-BR" sz="3000" b="1" dirty="0">
                <a:solidFill>
                  <a:schemeClr val="bg1"/>
                </a:solidFill>
              </a:rPr>
              <a:t>fator de redução </a:t>
            </a:r>
            <a:r>
              <a:rPr lang="pt-BR" sz="3000" dirty="0">
                <a:solidFill>
                  <a:schemeClr val="bg1"/>
                </a:solidFill>
              </a:rPr>
              <a:t>da tributação mínima – IRPFM - previsto no art. 16-B. Ou seja, quando uma empresa distribui lucros já tributados pelo IRPJ e CSLL, e o sócio PF os recebe, pode ocorrer que a soma das alíquotas efetivas de tributação (da PJ e da PF) ultrapasse os limites nominais do IRPJ e CSLL (34%, 40% ou 45%, conforme o setor). O fator redutor previne esse excesso.</a:t>
            </a:r>
          </a:p>
        </p:txBody>
      </p:sp>
      <p:pic>
        <p:nvPicPr>
          <p:cNvPr id="10" name="Espaço Reservado para Conteúdo 4" descr="Logotipo&#10;&#10;O conteúdo gerado por IA pode estar incorreto.">
            <a:extLst>
              <a:ext uri="{FF2B5EF4-FFF2-40B4-BE49-F238E27FC236}">
                <a16:creationId xmlns:a16="http://schemas.microsoft.com/office/drawing/2014/main" id="{E88FB024-3303-848C-8661-7FD32709D5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773" y="13133"/>
            <a:ext cx="2180303" cy="550890"/>
          </a:xfrm>
          <a:prstGeom prst="rect">
            <a:avLst/>
          </a:prstGeom>
        </p:spPr>
      </p:pic>
      <p:pic>
        <p:nvPicPr>
          <p:cNvPr id="3" name="Picture 2" descr="CRCGO">
            <a:extLst>
              <a:ext uri="{FF2B5EF4-FFF2-40B4-BE49-F238E27FC236}">
                <a16:creationId xmlns:a16="http://schemas.microsoft.com/office/drawing/2014/main" id="{159E21D5-2C6D-DBB4-3A12-2D75532B1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151" y="183364"/>
            <a:ext cx="2073935" cy="76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707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F07876-D712-DFC7-E7D7-C7AE330914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55A6F7-51A2-06D8-A8AB-2C11CB06D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4558"/>
            <a:ext cx="10515600" cy="794096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A IMPORTÂNCIA DA CONTABILIDADE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98C42768-A5CE-0CFC-B6B3-288847A73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O Problema do Capital de Giro, o Aumento do Passivo Exigível e a redução do Patrimônio Líquido</a:t>
            </a:r>
            <a:r>
              <a:rPr lang="pt-BR" dirty="0">
                <a:solidFill>
                  <a:schemeClr val="bg1"/>
                </a:solidFill>
              </a:rPr>
              <a:t>. </a:t>
            </a:r>
            <a:r>
              <a:rPr lang="pt-BR" dirty="0"/>
              <a:t>Soluções?</a:t>
            </a:r>
          </a:p>
          <a:p>
            <a:r>
              <a:rPr lang="pt-BR" dirty="0">
                <a:solidFill>
                  <a:schemeClr val="bg1"/>
                </a:solidFill>
              </a:rPr>
              <a:t>A distribuição integral dos lucros gerados até 31/12/2025, vai descapitalizar a empresa. Poucas têm condições de pagar estes lucros, sem gerar uma necessidade de capital de giro (NCG);</a:t>
            </a:r>
          </a:p>
          <a:p>
            <a:r>
              <a:rPr lang="pt-BR" dirty="0">
                <a:solidFill>
                  <a:schemeClr val="bg1"/>
                </a:solidFill>
              </a:rPr>
              <a:t>Além da NCG, muitas empresas terão problema de fluxo de caixa até para pagar os lucros distribuídos na forma planejada.</a:t>
            </a:r>
          </a:p>
          <a:p>
            <a:r>
              <a:rPr lang="pt-BR" dirty="0">
                <a:solidFill>
                  <a:schemeClr val="bg1"/>
                </a:solidFill>
              </a:rPr>
              <a:t>O aumento do Passivo (capital de terceiros) é um ponto negativo para o Balanço Patrimonial, uma vez que vai aumentar o endividamento.</a:t>
            </a:r>
          </a:p>
        </p:txBody>
      </p:sp>
      <p:pic>
        <p:nvPicPr>
          <p:cNvPr id="10" name="Espaço Reservado para Conteúdo 4" descr="Logotipo&#10;&#10;O conteúdo gerado por IA pode estar incorreto.">
            <a:extLst>
              <a:ext uri="{FF2B5EF4-FFF2-40B4-BE49-F238E27FC236}">
                <a16:creationId xmlns:a16="http://schemas.microsoft.com/office/drawing/2014/main" id="{0EBF148D-3EA2-6783-4089-DD0FD7CE44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773" y="13133"/>
            <a:ext cx="2180303" cy="550890"/>
          </a:xfrm>
          <a:prstGeom prst="rect">
            <a:avLst/>
          </a:prstGeom>
        </p:spPr>
      </p:pic>
      <p:pic>
        <p:nvPicPr>
          <p:cNvPr id="3" name="Picture 2" descr="CRCGO">
            <a:extLst>
              <a:ext uri="{FF2B5EF4-FFF2-40B4-BE49-F238E27FC236}">
                <a16:creationId xmlns:a16="http://schemas.microsoft.com/office/drawing/2014/main" id="{C1CE5C44-DB4D-3311-2FEC-A94614E5B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151" y="183364"/>
            <a:ext cx="2073935" cy="76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877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FD2D5F-E76E-5276-901D-FBF97734C1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72FE3E-535C-8526-1DD9-5091A2F56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4558"/>
            <a:ext cx="10515600" cy="794096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A IMPORTÂNCIA DA CONTABILIDADE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42D42DB2-5B02-9D39-7CC5-BD38153DC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410" y="1825625"/>
            <a:ext cx="9559636" cy="4351338"/>
          </a:xfrm>
        </p:spPr>
        <p:txBody>
          <a:bodyPr>
            <a:normAutofit lnSpcReduction="10000"/>
          </a:bodyPr>
          <a:lstStyle/>
          <a:p>
            <a:r>
              <a:rPr lang="pt-BR" dirty="0">
                <a:solidFill>
                  <a:schemeClr val="bg1"/>
                </a:solidFill>
              </a:rPr>
              <a:t>A redução do Patrimônio Líquido (capital próprio), também vai impactar negativamente sobre o Balanço, reduzindo a participação do capital próprio sobre os ativos, consequentemente, indicando maior necessidade de tomar empréstimo para gerar a operação.</a:t>
            </a:r>
          </a:p>
          <a:p>
            <a:r>
              <a:rPr lang="pt-BR" dirty="0"/>
              <a:t>Solução 1</a:t>
            </a:r>
            <a:r>
              <a:rPr lang="pt-BR" dirty="0">
                <a:solidFill>
                  <a:schemeClr val="bg1"/>
                </a:solidFill>
              </a:rPr>
              <a:t>: </a:t>
            </a:r>
            <a:r>
              <a:rPr lang="pt-BR" b="1" dirty="0">
                <a:solidFill>
                  <a:schemeClr val="bg1"/>
                </a:solidFill>
              </a:rPr>
              <a:t>Problema de Caixa e NCG evitar a descapitalização </a:t>
            </a:r>
            <a:r>
              <a:rPr lang="pt-BR" dirty="0">
                <a:solidFill>
                  <a:schemeClr val="bg1"/>
                </a:solidFill>
              </a:rPr>
              <a:t>- planejar os pagamentos em quotas periódicas conforme a possibilidade de caixa, retornando imediatamente os valores para a empresa via empréstimo dos sócios. Fazer quantas operações forem necessárias para quitar todo o lucro distribuído.</a:t>
            </a:r>
          </a:p>
        </p:txBody>
      </p:sp>
      <p:pic>
        <p:nvPicPr>
          <p:cNvPr id="10" name="Espaço Reservado para Conteúdo 4" descr="Logotipo&#10;&#10;O conteúdo gerado por IA pode estar incorreto.">
            <a:extLst>
              <a:ext uri="{FF2B5EF4-FFF2-40B4-BE49-F238E27FC236}">
                <a16:creationId xmlns:a16="http://schemas.microsoft.com/office/drawing/2014/main" id="{DC3006DF-A8DD-D6A5-327C-89CFCF63D3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773" y="13133"/>
            <a:ext cx="2180303" cy="550890"/>
          </a:xfrm>
          <a:prstGeom prst="rect">
            <a:avLst/>
          </a:prstGeom>
        </p:spPr>
      </p:pic>
      <p:pic>
        <p:nvPicPr>
          <p:cNvPr id="3" name="Picture 2" descr="CRCGO">
            <a:extLst>
              <a:ext uri="{FF2B5EF4-FFF2-40B4-BE49-F238E27FC236}">
                <a16:creationId xmlns:a16="http://schemas.microsoft.com/office/drawing/2014/main" id="{9CF17CB1-A0CB-85F6-D408-4231181C8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151" y="183364"/>
            <a:ext cx="2073935" cy="76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371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499A50-7DDA-28AA-6FDD-AB3E61453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2619E4-E8EC-9D4A-0C7A-E01D1B8ED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4558"/>
            <a:ext cx="10515600" cy="794096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A IMPORTÂNCIA DA CONTABILIDADE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48624744-9B10-1EF9-8CE6-89127D312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410" y="1825625"/>
            <a:ext cx="9559636" cy="4351338"/>
          </a:xfrm>
        </p:spPr>
        <p:txBody>
          <a:bodyPr>
            <a:normAutofit/>
          </a:bodyPr>
          <a:lstStyle/>
          <a:p>
            <a:r>
              <a:rPr lang="pt-BR" dirty="0"/>
              <a:t>Solução 2</a:t>
            </a:r>
            <a:r>
              <a:rPr lang="pt-BR" dirty="0">
                <a:solidFill>
                  <a:schemeClr val="bg1"/>
                </a:solidFill>
              </a:rPr>
              <a:t>: </a:t>
            </a:r>
            <a:r>
              <a:rPr lang="pt-BR" b="1" dirty="0">
                <a:solidFill>
                  <a:schemeClr val="bg1"/>
                </a:solidFill>
              </a:rPr>
              <a:t>Para recompor o Patrimônio Líquido:</a:t>
            </a:r>
            <a:r>
              <a:rPr lang="pt-BR" dirty="0">
                <a:solidFill>
                  <a:schemeClr val="bg1"/>
                </a:solidFill>
              </a:rPr>
              <a:t> Os retornos feitos pelos sócios podem ser considerados como Adiantamento para Futuro Aumento de Capital – AFAC. Neste caso, a entrada do valor já é registrada diretamente no PL.</a:t>
            </a:r>
          </a:p>
        </p:txBody>
      </p:sp>
      <p:pic>
        <p:nvPicPr>
          <p:cNvPr id="10" name="Espaço Reservado para Conteúdo 4" descr="Logotipo&#10;&#10;O conteúdo gerado por IA pode estar incorreto.">
            <a:extLst>
              <a:ext uri="{FF2B5EF4-FFF2-40B4-BE49-F238E27FC236}">
                <a16:creationId xmlns:a16="http://schemas.microsoft.com/office/drawing/2014/main" id="{2EFA9C52-811D-9D7D-F667-E8D95668CD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773" y="13133"/>
            <a:ext cx="2180303" cy="550890"/>
          </a:xfrm>
          <a:prstGeom prst="rect">
            <a:avLst/>
          </a:prstGeom>
        </p:spPr>
      </p:pic>
      <p:pic>
        <p:nvPicPr>
          <p:cNvPr id="3" name="Picture 2" descr="CRCGO">
            <a:extLst>
              <a:ext uri="{FF2B5EF4-FFF2-40B4-BE49-F238E27FC236}">
                <a16:creationId xmlns:a16="http://schemas.microsoft.com/office/drawing/2014/main" id="{7251D24B-8C3F-74EA-5542-8C642F304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151" y="183364"/>
            <a:ext cx="2073935" cy="76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833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29F21E-808B-6588-0865-45F5E916A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851AEF-7AA6-02FB-E793-AA5E558BC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4558"/>
            <a:ext cx="10515600" cy="794096"/>
          </a:xfrm>
        </p:spPr>
        <p:txBody>
          <a:bodyPr>
            <a:noAutofit/>
          </a:bodyPr>
          <a:lstStyle/>
          <a:p>
            <a:pPr algn="ctr"/>
            <a:r>
              <a:rPr lang="pt-BR" sz="3500" b="1" dirty="0"/>
              <a:t>LEI 15.270/2025 – Fator Redutor da Tributação Mínima</a:t>
            </a:r>
            <a:endParaRPr lang="pt-BR" sz="3500" b="1" dirty="0">
              <a:solidFill>
                <a:schemeClr val="bg1"/>
              </a:solidFill>
            </a:endParaRPr>
          </a:p>
        </p:txBody>
      </p:sp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24B576B6-F6F6-81CE-1DF9-1D01FF176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410" y="1825625"/>
            <a:ext cx="9559636" cy="4351338"/>
          </a:xfrm>
        </p:spPr>
        <p:txBody>
          <a:bodyPr>
            <a:normAutofit lnSpcReduction="10000"/>
          </a:bodyPr>
          <a:lstStyle/>
          <a:p>
            <a:r>
              <a:rPr lang="pt-BR" dirty="0">
                <a:solidFill>
                  <a:schemeClr val="bg1"/>
                </a:solidFill>
              </a:rPr>
              <a:t>A lei estabelece que o redutor será concedido </a:t>
            </a:r>
            <a:r>
              <a:rPr lang="pt-BR" b="1" dirty="0">
                <a:solidFill>
                  <a:schemeClr val="bg1"/>
                </a:solidFill>
              </a:rPr>
              <a:t>caso se verifique</a:t>
            </a:r>
            <a:r>
              <a:rPr lang="pt-BR" dirty="0">
                <a:solidFill>
                  <a:schemeClr val="bg1"/>
                </a:solidFill>
              </a:rPr>
              <a:t> que a soma de duas alíquotas efetivas (PJ + IRPFM) ultrapassa um determinado limite. </a:t>
            </a:r>
            <a:r>
              <a:rPr lang="pt-BR" dirty="0" err="1">
                <a:solidFill>
                  <a:schemeClr val="bg1"/>
                </a:solidFill>
              </a:rPr>
              <a:t>PJs</a:t>
            </a:r>
            <a:r>
              <a:rPr lang="pt-BR" dirty="0">
                <a:solidFill>
                  <a:schemeClr val="bg1"/>
                </a:solidFill>
              </a:rPr>
              <a:t>: 34%, 40% ou 45%, conforme o setor – Carga tributária máxima.</a:t>
            </a:r>
          </a:p>
          <a:p>
            <a:r>
              <a:rPr lang="pt-BR" dirty="0"/>
              <a:t>Alíquota efetiva da PJ</a:t>
            </a:r>
            <a:r>
              <a:rPr lang="pt-BR" dirty="0">
                <a:solidFill>
                  <a:schemeClr val="bg1"/>
                </a:solidFill>
              </a:rPr>
              <a:t>: </a:t>
            </a:r>
            <a:r>
              <a:rPr lang="pt-BR" u="sng" dirty="0">
                <a:solidFill>
                  <a:schemeClr val="bg1"/>
                </a:solidFill>
              </a:rPr>
              <a:t>(IRPJ + CSLL Devido) / Lucro Contábil</a:t>
            </a:r>
          </a:p>
          <a:p>
            <a:r>
              <a:rPr lang="pt-BR" b="1" dirty="0">
                <a:solidFill>
                  <a:schemeClr val="bg1"/>
                </a:solidFill>
              </a:rPr>
              <a:t>Nota: </a:t>
            </a:r>
            <a:r>
              <a:rPr lang="pt-BR" dirty="0">
                <a:solidFill>
                  <a:schemeClr val="bg1"/>
                </a:solidFill>
              </a:rPr>
              <a:t>muitos fatores impactam neste alíquota: </a:t>
            </a:r>
            <a:r>
              <a:rPr lang="pt-BR" dirty="0" err="1">
                <a:solidFill>
                  <a:schemeClr val="bg1"/>
                </a:solidFill>
              </a:rPr>
              <a:t>Prej</a:t>
            </a:r>
            <a:r>
              <a:rPr lang="pt-BR" dirty="0">
                <a:solidFill>
                  <a:schemeClr val="bg1"/>
                </a:solidFill>
              </a:rPr>
              <a:t> Fiscal, receitas não tributadas, etc. (§ 2º).</a:t>
            </a:r>
          </a:p>
          <a:p>
            <a:r>
              <a:rPr lang="pt-BR" b="1" dirty="0">
                <a:solidFill>
                  <a:schemeClr val="bg1"/>
                </a:solidFill>
              </a:rPr>
              <a:t>Lucro Contábil</a:t>
            </a:r>
            <a:r>
              <a:rPr lang="pt-BR" dirty="0">
                <a:solidFill>
                  <a:schemeClr val="bg1"/>
                </a:solidFill>
              </a:rPr>
              <a:t>: Lucro antes dos tributos sobre o lucro.</a:t>
            </a:r>
          </a:p>
          <a:p>
            <a:r>
              <a:rPr lang="pt-BR" dirty="0"/>
              <a:t>Alíquota efetiva do IRPFM</a:t>
            </a:r>
            <a:r>
              <a:rPr lang="pt-BR" dirty="0">
                <a:solidFill>
                  <a:schemeClr val="bg1"/>
                </a:solidFill>
              </a:rPr>
              <a:t>: Acréscimo de IRPFM / Lucros e Dividendos Recebidos (§ 2º)</a:t>
            </a:r>
          </a:p>
        </p:txBody>
      </p:sp>
      <p:pic>
        <p:nvPicPr>
          <p:cNvPr id="10" name="Espaço Reservado para Conteúdo 4" descr="Logotipo&#10;&#10;O conteúdo gerado por IA pode estar incorreto.">
            <a:extLst>
              <a:ext uri="{FF2B5EF4-FFF2-40B4-BE49-F238E27FC236}">
                <a16:creationId xmlns:a16="http://schemas.microsoft.com/office/drawing/2014/main" id="{CBC21475-045C-5182-4A4F-29517CF8B3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773" y="13133"/>
            <a:ext cx="2180303" cy="550890"/>
          </a:xfrm>
          <a:prstGeom prst="rect">
            <a:avLst/>
          </a:prstGeom>
        </p:spPr>
      </p:pic>
      <p:pic>
        <p:nvPicPr>
          <p:cNvPr id="3" name="Picture 2" descr="CRCGO">
            <a:extLst>
              <a:ext uri="{FF2B5EF4-FFF2-40B4-BE49-F238E27FC236}">
                <a16:creationId xmlns:a16="http://schemas.microsoft.com/office/drawing/2014/main" id="{69CC7295-138F-B2F8-F01C-6064E8AA0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151" y="183364"/>
            <a:ext cx="2073935" cy="76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969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608E14-5920-B825-5B91-C8BEB148DA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E9F526-DCE6-32A3-F442-FBB5B701E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1037"/>
            <a:ext cx="10515600" cy="794096"/>
          </a:xfrm>
        </p:spPr>
        <p:txBody>
          <a:bodyPr>
            <a:noAutofit/>
          </a:bodyPr>
          <a:lstStyle/>
          <a:p>
            <a:pPr algn="ctr"/>
            <a:r>
              <a:rPr lang="pt-BR" sz="3500" b="1" dirty="0"/>
              <a:t>Exemplo - </a:t>
            </a:r>
            <a:r>
              <a:rPr lang="pt-BR" sz="3200" b="1" dirty="0"/>
              <a:t>Aplicação do Fator Redutor - Empresa do L. R.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C32F042E-7129-F43F-1A29-D8CFE81F8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857" y="1390195"/>
            <a:ext cx="11157857" cy="5054147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pt-BR" b="1" dirty="0">
                <a:solidFill>
                  <a:schemeClr val="bg1"/>
                </a:solidFill>
              </a:rPr>
              <a:t>Cenário:</a:t>
            </a:r>
            <a:r>
              <a:rPr lang="pt-BR" dirty="0">
                <a:solidFill>
                  <a:schemeClr val="bg1"/>
                </a:solidFill>
              </a:rPr>
              <a:t> Uma empresa de consultoria (não financeira) com lucro contábil de R$ 1.000.000,00 apura:</a:t>
            </a:r>
          </a:p>
          <a:p>
            <a:pPr lvl="1"/>
            <a:r>
              <a:rPr lang="pt-BR" dirty="0">
                <a:solidFill>
                  <a:schemeClr val="bg1"/>
                </a:solidFill>
              </a:rPr>
              <a:t>IRPJ devido: R$ 226.000,00 (25% sobre lucro real – R$24.000,00)</a:t>
            </a:r>
          </a:p>
          <a:p>
            <a:pPr lvl="1"/>
            <a:r>
              <a:rPr lang="pt-BR" dirty="0">
                <a:solidFill>
                  <a:schemeClr val="bg1"/>
                </a:solidFill>
              </a:rPr>
              <a:t>CSLL devido: R$ 90.000,00 (9% sobre lucro real)</a:t>
            </a:r>
          </a:p>
          <a:p>
            <a:pPr lvl="1"/>
            <a:r>
              <a:rPr lang="pt-BR" b="1" dirty="0">
                <a:solidFill>
                  <a:schemeClr val="bg1"/>
                </a:solidFill>
              </a:rPr>
              <a:t>Total de Tributos na PJ:</a:t>
            </a:r>
            <a:r>
              <a:rPr lang="pt-BR" dirty="0">
                <a:solidFill>
                  <a:schemeClr val="bg1"/>
                </a:solidFill>
              </a:rPr>
              <a:t> R$ 316.000,00</a:t>
            </a:r>
          </a:p>
          <a:p>
            <a:pPr lvl="1"/>
            <a:r>
              <a:rPr lang="pt-BR" b="1" dirty="0">
                <a:solidFill>
                  <a:schemeClr val="bg1"/>
                </a:solidFill>
              </a:rPr>
              <a:t>Alíquota Efetiva PJ:</a:t>
            </a:r>
            <a:r>
              <a:rPr lang="pt-BR" dirty="0">
                <a:solidFill>
                  <a:schemeClr val="bg1"/>
                </a:solidFill>
              </a:rPr>
              <a:t> R$ 316.000,00 / R$ 1.000.000,00 = </a:t>
            </a:r>
            <a:r>
              <a:rPr lang="pt-BR" b="1" dirty="0">
                <a:solidFill>
                  <a:schemeClr val="bg1"/>
                </a:solidFill>
              </a:rPr>
              <a:t>31,6%</a:t>
            </a:r>
            <a:endParaRPr lang="pt-BR" dirty="0">
              <a:solidFill>
                <a:schemeClr val="bg1"/>
              </a:solidFill>
            </a:endParaRPr>
          </a:p>
          <a:p>
            <a:pPr lvl="0"/>
            <a:r>
              <a:rPr lang="pt-BR" dirty="0">
                <a:solidFill>
                  <a:schemeClr val="bg1"/>
                </a:solidFill>
              </a:rPr>
              <a:t>A empresa distribui R$ 500.000,00 de dividendos para o sócio em 2026.</a:t>
            </a:r>
          </a:p>
          <a:p>
            <a:pPr lvl="0"/>
            <a:r>
              <a:rPr lang="pt-BR" dirty="0">
                <a:solidFill>
                  <a:schemeClr val="bg1"/>
                </a:solidFill>
              </a:rPr>
              <a:t>O sócio possui renda total anual de R$ 800.000,00, incluindo os dividendos. Sua alíquota de IRPFM é:</a:t>
            </a:r>
          </a:p>
          <a:p>
            <a:pPr lvl="1"/>
            <a:r>
              <a:rPr lang="pt-BR" dirty="0">
                <a:solidFill>
                  <a:schemeClr val="bg1"/>
                </a:solidFill>
              </a:rPr>
              <a:t>Alíquota IRPFM = (800.000 / 60.000) - 10 = </a:t>
            </a:r>
            <a:r>
              <a:rPr lang="pt-BR" b="1" dirty="0">
                <a:solidFill>
                  <a:schemeClr val="bg1"/>
                </a:solidFill>
              </a:rPr>
              <a:t>3,33%</a:t>
            </a:r>
            <a:endParaRPr lang="pt-BR" dirty="0">
              <a:solidFill>
                <a:schemeClr val="bg1"/>
              </a:solidFill>
            </a:endParaRPr>
          </a:p>
          <a:p>
            <a:pPr lvl="1"/>
            <a:r>
              <a:rPr lang="pt-BR" dirty="0">
                <a:solidFill>
                  <a:schemeClr val="bg1"/>
                </a:solidFill>
              </a:rPr>
              <a:t>IRPFM bruto sobre R$ 800.000,00 = R$ 26.640,00</a:t>
            </a:r>
          </a:p>
          <a:p>
            <a:r>
              <a:rPr lang="pt-BR" dirty="0">
                <a:solidFill>
                  <a:schemeClr val="bg1"/>
                </a:solidFill>
              </a:rPr>
              <a:t>Acréscimo de IRPFM= R$ 26.640,00 - (IRPFM sobre R$ 300.000,00 de outras rendas)</a:t>
            </a:r>
          </a:p>
        </p:txBody>
      </p:sp>
      <p:pic>
        <p:nvPicPr>
          <p:cNvPr id="10" name="Espaço Reservado para Conteúdo 4" descr="Logotipo&#10;&#10;O conteúdo gerado por IA pode estar incorreto.">
            <a:extLst>
              <a:ext uri="{FF2B5EF4-FFF2-40B4-BE49-F238E27FC236}">
                <a16:creationId xmlns:a16="http://schemas.microsoft.com/office/drawing/2014/main" id="{099A24C7-ECD8-26B5-44FF-7EE7235BB1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773" y="13133"/>
            <a:ext cx="2180303" cy="550890"/>
          </a:xfrm>
          <a:prstGeom prst="rect">
            <a:avLst/>
          </a:prstGeom>
        </p:spPr>
      </p:pic>
      <p:pic>
        <p:nvPicPr>
          <p:cNvPr id="3" name="Picture 2" descr="CRCGO">
            <a:extLst>
              <a:ext uri="{FF2B5EF4-FFF2-40B4-BE49-F238E27FC236}">
                <a16:creationId xmlns:a16="http://schemas.microsoft.com/office/drawing/2014/main" id="{A46AAB1D-2DDC-382F-7A17-CD4E539D0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151" y="183364"/>
            <a:ext cx="2073935" cy="76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15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933279-B11C-F2CE-5C4B-8B9E8D801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DEBFD7-4326-EEE1-BD81-A3C919900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1037"/>
            <a:ext cx="10515600" cy="794096"/>
          </a:xfrm>
        </p:spPr>
        <p:txBody>
          <a:bodyPr>
            <a:noAutofit/>
          </a:bodyPr>
          <a:lstStyle/>
          <a:p>
            <a:pPr algn="ctr"/>
            <a:r>
              <a:rPr lang="pt-BR" sz="3500" b="1" dirty="0"/>
              <a:t>Exemplo - </a:t>
            </a:r>
            <a:r>
              <a:rPr lang="pt-BR" sz="3200" b="1" dirty="0"/>
              <a:t>Aplicação do Fator Redutor - Empresa do L. R.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01DB30A9-0521-B83F-C7B3-5A7052896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857" y="1390195"/>
            <a:ext cx="11157857" cy="5054147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pt-BR" dirty="0">
                <a:solidFill>
                  <a:schemeClr val="bg1"/>
                </a:solidFill>
              </a:rPr>
              <a:t>Assumindo IRPFM sobre R$ 300.000,00 = (300.000 / 60.000) - 10 = 5 - 10 = -5% (não se aplica, alíquota mínima é zero)</a:t>
            </a:r>
          </a:p>
          <a:p>
            <a:pPr lvl="1"/>
            <a:r>
              <a:rPr lang="pt-BR" dirty="0">
                <a:solidFill>
                  <a:schemeClr val="bg1"/>
                </a:solidFill>
              </a:rPr>
              <a:t>Acréscimo de IRPFM = R$ 26.640,00 - 0 = R$ 26.640,00</a:t>
            </a:r>
          </a:p>
          <a:p>
            <a:pPr lvl="1"/>
            <a:r>
              <a:rPr lang="pt-BR" b="1" dirty="0">
                <a:solidFill>
                  <a:schemeClr val="bg1"/>
                </a:solidFill>
              </a:rPr>
              <a:t>Alíquota Efetiva IRPFM sobre dividendos:</a:t>
            </a:r>
            <a:r>
              <a:rPr lang="pt-BR" dirty="0">
                <a:solidFill>
                  <a:schemeClr val="bg1"/>
                </a:solidFill>
              </a:rPr>
              <a:t> R$ 26.640,00 / R$ 500.000,00 = </a:t>
            </a:r>
            <a:r>
              <a:rPr lang="pt-BR" b="1" dirty="0">
                <a:solidFill>
                  <a:schemeClr val="bg1"/>
                </a:solidFill>
              </a:rPr>
              <a:t>5,31%</a:t>
            </a:r>
            <a:endParaRPr lang="pt-BR" dirty="0">
              <a:solidFill>
                <a:schemeClr val="bg1"/>
              </a:solidFill>
            </a:endParaRPr>
          </a:p>
          <a:p>
            <a:pPr lvl="0"/>
            <a:r>
              <a:rPr lang="pt-BR" b="1" dirty="0">
                <a:solidFill>
                  <a:schemeClr val="bg1"/>
                </a:solidFill>
              </a:rPr>
              <a:t>Verificação da Condição de Aplicabilidade:</a:t>
            </a:r>
            <a:endParaRPr lang="pt-BR" dirty="0">
              <a:solidFill>
                <a:schemeClr val="bg1"/>
              </a:solidFill>
            </a:endParaRPr>
          </a:p>
          <a:p>
            <a:pPr lvl="1"/>
            <a:r>
              <a:rPr lang="pt-BR" dirty="0">
                <a:solidFill>
                  <a:schemeClr val="bg1"/>
                </a:solidFill>
              </a:rPr>
              <a:t>Soma das Alíquotas Efetivas = 31,6% + 5,31% = </a:t>
            </a:r>
            <a:r>
              <a:rPr lang="pt-BR" b="1" dirty="0">
                <a:solidFill>
                  <a:schemeClr val="bg1"/>
                </a:solidFill>
              </a:rPr>
              <a:t>36,91%</a:t>
            </a:r>
            <a:endParaRPr lang="pt-BR" dirty="0">
              <a:solidFill>
                <a:schemeClr val="bg1"/>
              </a:solidFill>
            </a:endParaRPr>
          </a:p>
          <a:p>
            <a:pPr lvl="1"/>
            <a:r>
              <a:rPr lang="pt-BR" dirty="0">
                <a:solidFill>
                  <a:schemeClr val="bg1"/>
                </a:solidFill>
              </a:rPr>
              <a:t>Limite Nominal (empresa não financeira) = </a:t>
            </a:r>
            <a:r>
              <a:rPr lang="pt-BR" b="1" dirty="0">
                <a:solidFill>
                  <a:schemeClr val="bg1"/>
                </a:solidFill>
              </a:rPr>
              <a:t>34%</a:t>
            </a:r>
            <a:endParaRPr lang="pt-BR" dirty="0">
              <a:solidFill>
                <a:schemeClr val="bg1"/>
              </a:solidFill>
            </a:endParaRPr>
          </a:p>
          <a:p>
            <a:pPr lvl="1"/>
            <a:r>
              <a:rPr lang="pt-BR" dirty="0">
                <a:solidFill>
                  <a:schemeClr val="bg1"/>
                </a:solidFill>
              </a:rPr>
              <a:t>Como 36,91% &gt; 34%, o fator redutor é </a:t>
            </a:r>
            <a:r>
              <a:rPr lang="pt-BR" b="1" dirty="0">
                <a:solidFill>
                  <a:schemeClr val="bg1"/>
                </a:solidFill>
              </a:rPr>
              <a:t>aplicável</a:t>
            </a:r>
            <a:r>
              <a:rPr lang="pt-BR" dirty="0">
                <a:solidFill>
                  <a:schemeClr val="bg1"/>
                </a:solidFill>
              </a:rPr>
              <a:t>.</a:t>
            </a:r>
          </a:p>
          <a:p>
            <a:pPr lvl="0"/>
            <a:r>
              <a:rPr lang="pt-BR" b="1" dirty="0">
                <a:solidFill>
                  <a:schemeClr val="bg1"/>
                </a:solidFill>
              </a:rPr>
              <a:t>Cálculo do Fator Redutor:</a:t>
            </a:r>
            <a:endParaRPr lang="pt-BR" dirty="0">
              <a:solidFill>
                <a:schemeClr val="bg1"/>
              </a:solidFill>
            </a:endParaRPr>
          </a:p>
          <a:p>
            <a:pPr lvl="1"/>
            <a:r>
              <a:rPr lang="pt-BR" dirty="0">
                <a:solidFill>
                  <a:schemeClr val="bg1"/>
                </a:solidFill>
              </a:rPr>
              <a:t>Excesso de Tributação = 36,91% - 34% = 2,91%</a:t>
            </a:r>
          </a:p>
          <a:p>
            <a:pPr lvl="1"/>
            <a:r>
              <a:rPr lang="pt-BR" dirty="0">
                <a:solidFill>
                  <a:schemeClr val="bg1"/>
                </a:solidFill>
              </a:rPr>
              <a:t>Redutor = R$ 500.000,00 × 2,91% = </a:t>
            </a:r>
            <a:r>
              <a:rPr lang="pt-BR" b="1" dirty="0">
                <a:solidFill>
                  <a:schemeClr val="bg1"/>
                </a:solidFill>
              </a:rPr>
              <a:t>R$ 14.550,00</a:t>
            </a:r>
            <a:endParaRPr lang="pt-BR" dirty="0">
              <a:solidFill>
                <a:schemeClr val="bg1"/>
              </a:solidFill>
            </a:endParaRPr>
          </a:p>
          <a:p>
            <a:r>
              <a:rPr lang="pt-BR" b="1" dirty="0">
                <a:solidFill>
                  <a:schemeClr val="bg1"/>
                </a:solidFill>
              </a:rPr>
              <a:t>Resultado:</a:t>
            </a:r>
            <a:r>
              <a:rPr lang="pt-BR" dirty="0">
                <a:solidFill>
                  <a:schemeClr val="bg1"/>
                </a:solidFill>
              </a:rPr>
              <a:t> O IRPFM de João será reduzido em R$ 14.550,00, passando de R$ 26.640,00 para R$ 12.090,00.</a:t>
            </a:r>
          </a:p>
        </p:txBody>
      </p:sp>
      <p:pic>
        <p:nvPicPr>
          <p:cNvPr id="10" name="Espaço Reservado para Conteúdo 4" descr="Logotipo&#10;&#10;O conteúdo gerado por IA pode estar incorreto.">
            <a:extLst>
              <a:ext uri="{FF2B5EF4-FFF2-40B4-BE49-F238E27FC236}">
                <a16:creationId xmlns:a16="http://schemas.microsoft.com/office/drawing/2014/main" id="{E8B01F3A-066C-963D-4EA8-5EE7E64B64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773" y="13133"/>
            <a:ext cx="2180303" cy="550890"/>
          </a:xfrm>
          <a:prstGeom prst="rect">
            <a:avLst/>
          </a:prstGeom>
        </p:spPr>
      </p:pic>
      <p:pic>
        <p:nvPicPr>
          <p:cNvPr id="3" name="Picture 2" descr="CRCGO">
            <a:extLst>
              <a:ext uri="{FF2B5EF4-FFF2-40B4-BE49-F238E27FC236}">
                <a16:creationId xmlns:a16="http://schemas.microsoft.com/office/drawing/2014/main" id="{FD4D669F-F337-3FC6-6C94-6FD313AB9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151" y="183364"/>
            <a:ext cx="2073935" cy="76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759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6DAB31-9120-6479-93F8-5E9CC8802A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05FFC4-B4E0-0D1A-4B48-55F73A093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4558"/>
            <a:ext cx="10515600" cy="794096"/>
          </a:xfrm>
        </p:spPr>
        <p:txBody>
          <a:bodyPr/>
          <a:lstStyle/>
          <a:p>
            <a:r>
              <a:rPr lang="pt-BR" dirty="0"/>
              <a:t>Análise Detalhada da Lei nº 15.270/2025</a:t>
            </a:r>
          </a:p>
        </p:txBody>
      </p:sp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2845FA9C-344C-81C0-33A8-4BDDF3CB4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07832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Novo Art. 3º-A da Lei nº 9.250/1995: mecanismo de </a:t>
            </a:r>
            <a:r>
              <a:rPr lang="pt-BR" b="1" dirty="0">
                <a:solidFill>
                  <a:schemeClr val="bg1"/>
                </a:solidFill>
              </a:rPr>
              <a:t>redução do imposto apurado</a:t>
            </a:r>
            <a:r>
              <a:rPr lang="pt-BR" dirty="0">
                <a:solidFill>
                  <a:schemeClr val="bg1"/>
                </a:solidFill>
              </a:rPr>
              <a:t>, tanto na fonte (cálculo mensal) quanto na Declaração de Ajuste Anual (DAA),  zerando o IR para quem ganha até R$5.000,00 mensais e redução decrescente até R$7.350,00.</a:t>
            </a:r>
          </a:p>
          <a:p>
            <a:r>
              <a:rPr lang="pt-BR" b="1" dirty="0"/>
              <a:t>Importante</a:t>
            </a:r>
            <a:r>
              <a:rPr lang="pt-BR" dirty="0">
                <a:solidFill>
                  <a:schemeClr val="bg1"/>
                </a:solidFill>
              </a:rPr>
              <a:t>: não é a alteração da tabela progressiva do IRPF. A apuração continua com base nas alíquotas da tabela (7,5%, 15%, 22,5% e 27,5%), mas há um redutor fixo ou variável do montante, a depender de sua faixa de rendimento.</a:t>
            </a:r>
          </a:p>
          <a:p>
            <a:r>
              <a:rPr lang="pt-BR" b="1" dirty="0"/>
              <a:t>Redutores após o cálculo do IR pela tabela progressiva</a:t>
            </a:r>
            <a:r>
              <a:rPr lang="pt-BR" b="1" dirty="0">
                <a:solidFill>
                  <a:schemeClr val="bg1"/>
                </a:solidFill>
              </a:rPr>
              <a:t>:</a:t>
            </a:r>
            <a:r>
              <a:rPr lang="pt-BR" dirty="0">
                <a:solidFill>
                  <a:schemeClr val="bg1"/>
                </a:solidFill>
              </a:rPr>
              <a:t>  rendimentos até R$5.000,00: R$312,89 (para zerar o IR); e rendimentos até R$7.350,00: R$978,62-(0,133145 x rendimento.) </a:t>
            </a:r>
          </a:p>
        </p:txBody>
      </p:sp>
      <p:pic>
        <p:nvPicPr>
          <p:cNvPr id="10" name="Espaço Reservado para Conteúdo 4" descr="Logotipo&#10;&#10;O conteúdo gerado por IA pode estar incorreto.">
            <a:extLst>
              <a:ext uri="{FF2B5EF4-FFF2-40B4-BE49-F238E27FC236}">
                <a16:creationId xmlns:a16="http://schemas.microsoft.com/office/drawing/2014/main" id="{D0D3A571-D0EA-2446-4E86-524725FA04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773" y="13133"/>
            <a:ext cx="2180303" cy="550890"/>
          </a:xfrm>
          <a:prstGeom prst="rect">
            <a:avLst/>
          </a:prstGeom>
        </p:spPr>
      </p:pic>
      <p:pic>
        <p:nvPicPr>
          <p:cNvPr id="3" name="Picture 2" descr="CRCGO">
            <a:extLst>
              <a:ext uri="{FF2B5EF4-FFF2-40B4-BE49-F238E27FC236}">
                <a16:creationId xmlns:a16="http://schemas.microsoft.com/office/drawing/2014/main" id="{E4E0B43A-6CC3-BF8D-6506-A4DC248F8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151" y="183364"/>
            <a:ext cx="2073935" cy="76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0495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C9EEA5-123C-F2DD-0FA7-EFA26712B2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597159-08F7-3902-FE32-1B6DE38C0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1037"/>
            <a:ext cx="10515600" cy="794096"/>
          </a:xfrm>
        </p:spPr>
        <p:txBody>
          <a:bodyPr>
            <a:noAutofit/>
          </a:bodyPr>
          <a:lstStyle/>
          <a:p>
            <a:pPr algn="ctr"/>
            <a:r>
              <a:rPr lang="pt-BR" sz="3600" b="1" dirty="0"/>
              <a:t>O Conflito: ISENÇÃO DO SIMPLES NACIONAL</a:t>
            </a:r>
          </a:p>
        </p:txBody>
      </p:sp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08F04D08-A03C-B487-D34D-3D7D9E143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857" y="1390195"/>
            <a:ext cx="11157857" cy="5054147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pt-BR" sz="2800" dirty="0">
                <a:solidFill>
                  <a:schemeClr val="bg1"/>
                </a:solidFill>
              </a:rPr>
              <a:t>O Simples Nacional é um regime tributário diferenciado e favorecido, com fundamento no art. 146, III, 'd', da Constituição Federal, que exige </a:t>
            </a:r>
            <a:r>
              <a:rPr lang="pt-BR" sz="2800" b="1" dirty="0">
                <a:solidFill>
                  <a:schemeClr val="bg1"/>
                </a:solidFill>
              </a:rPr>
              <a:t>Lei Complementar</a:t>
            </a:r>
            <a:r>
              <a:rPr lang="pt-BR" sz="2800" dirty="0">
                <a:solidFill>
                  <a:schemeClr val="bg1"/>
                </a:solidFill>
              </a:rPr>
              <a:t> para sua instituição. O art. 14 da LC 123/2006 é categórico ao estabelecer a isenção:</a:t>
            </a:r>
          </a:p>
          <a:p>
            <a:r>
              <a:rPr lang="pt-BR" b="1" i="1" dirty="0"/>
              <a:t>Art. 14.</a:t>
            </a:r>
            <a:r>
              <a:rPr lang="pt-BR" i="1" dirty="0"/>
              <a:t> Consideram-se </a:t>
            </a:r>
            <a:r>
              <a:rPr lang="pt-BR" b="1" i="1" dirty="0"/>
              <a:t>isentos do imposto de renda, na fonte e na declaração de ajuste do beneficiário</a:t>
            </a:r>
            <a:r>
              <a:rPr lang="pt-BR" i="1" dirty="0"/>
              <a:t>, os valores efetivamente pagos ou distribuídos ao titular ou sócio da microempresa ou empresa de pequeno porte optante pelo Simples Nacional, salvo os que corresponderem a pró-labore, aluguéis ou serviços prestados.</a:t>
            </a:r>
          </a:p>
          <a:p>
            <a:r>
              <a:rPr lang="pt-BR" sz="800" dirty="0"/>
              <a:t> </a:t>
            </a:r>
          </a:p>
          <a:p>
            <a:r>
              <a:rPr lang="pt-BR" dirty="0">
                <a:solidFill>
                  <a:schemeClr val="bg1"/>
                </a:solidFill>
              </a:rPr>
              <a:t>A clareza do dispositivo: a isenção é </a:t>
            </a:r>
            <a:r>
              <a:rPr lang="pt-BR" b="1" dirty="0">
                <a:solidFill>
                  <a:schemeClr val="bg1"/>
                </a:solidFill>
              </a:rPr>
              <a:t>dupla</a:t>
            </a:r>
            <a:r>
              <a:rPr lang="pt-BR" dirty="0">
                <a:solidFill>
                  <a:schemeClr val="bg1"/>
                </a:solidFill>
              </a:rPr>
              <a:t>, alcançando tanto a retenção na fonte (responsabilidade da empresa) quanto a tributação na declaração de ajuste anual (responsabilidade do sócio). A única condição é que a empresa mantenha escrituração contábil regular para comprovar que o valor distribuído corresponde a lucros efetivamente apurados.</a:t>
            </a:r>
          </a:p>
          <a:p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10" name="Espaço Reservado para Conteúdo 4" descr="Logotipo&#10;&#10;O conteúdo gerado por IA pode estar incorreto.">
            <a:extLst>
              <a:ext uri="{FF2B5EF4-FFF2-40B4-BE49-F238E27FC236}">
                <a16:creationId xmlns:a16="http://schemas.microsoft.com/office/drawing/2014/main" id="{B8C65A13-E037-C268-F243-0CB41131B3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773" y="13133"/>
            <a:ext cx="2180303" cy="550890"/>
          </a:xfrm>
          <a:prstGeom prst="rect">
            <a:avLst/>
          </a:prstGeom>
        </p:spPr>
      </p:pic>
      <p:pic>
        <p:nvPicPr>
          <p:cNvPr id="3" name="Picture 2" descr="CRCGO">
            <a:extLst>
              <a:ext uri="{FF2B5EF4-FFF2-40B4-BE49-F238E27FC236}">
                <a16:creationId xmlns:a16="http://schemas.microsoft.com/office/drawing/2014/main" id="{8AD1F97D-460C-266B-54CB-9CEEAB40F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964" y="27494"/>
            <a:ext cx="2163230" cy="79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7854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F056D2-F580-BB6F-E4C0-CB672C4C5B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BA3A2F-604B-F3BD-6330-44D7033C4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1037"/>
            <a:ext cx="10515600" cy="794096"/>
          </a:xfrm>
        </p:spPr>
        <p:txBody>
          <a:bodyPr>
            <a:noAutofit/>
          </a:bodyPr>
          <a:lstStyle/>
          <a:p>
            <a:pPr algn="ctr"/>
            <a:r>
              <a:rPr lang="pt-BR" sz="3600" b="1" dirty="0"/>
              <a:t>O Conflito: ISENÇÃO DO SIMPLES NACIONAL</a:t>
            </a:r>
          </a:p>
        </p:txBody>
      </p:sp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5AC156B3-D690-808C-24B9-E9E99C652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857" y="1390195"/>
            <a:ext cx="11157857" cy="5054147"/>
          </a:xfrm>
        </p:spPr>
        <p:txBody>
          <a:bodyPr>
            <a:normAutofit lnSpcReduction="10000"/>
          </a:bodyPr>
          <a:lstStyle/>
          <a:p>
            <a:r>
              <a:rPr lang="pt-BR" b="1" dirty="0"/>
              <a:t>Art. 146. Cabe à lei complementar: (…)</a:t>
            </a:r>
          </a:p>
          <a:p>
            <a:r>
              <a:rPr lang="pt-BR" b="1" dirty="0"/>
              <a:t>(…)III – estabelecer normas gerais em matéria de legislação tributária, especialmente sobre:</a:t>
            </a:r>
          </a:p>
          <a:p>
            <a:r>
              <a:rPr lang="pt-BR" b="1" dirty="0">
                <a:solidFill>
                  <a:schemeClr val="bg1"/>
                </a:solidFill>
              </a:rPr>
              <a:t>d) definição de tratamento diferenciado e favorecido para as microempresas e para as empresas de pequeno porte, inclusive regimes especiais ou simplificados, no caso dos impostos previstos nesta Constituição.</a:t>
            </a:r>
          </a:p>
          <a:p>
            <a:endParaRPr lang="pt-BR" b="1" dirty="0">
              <a:solidFill>
                <a:schemeClr val="bg1"/>
              </a:solidFill>
            </a:endParaRPr>
          </a:p>
          <a:p>
            <a:r>
              <a:rPr lang="pt-BR" b="1" dirty="0"/>
              <a:t>Art. 86 da LC 123/2006:</a:t>
            </a:r>
          </a:p>
          <a:p>
            <a:r>
              <a:rPr lang="pt-BR" b="1" dirty="0">
                <a:solidFill>
                  <a:schemeClr val="bg1"/>
                </a:solidFill>
              </a:rPr>
              <a:t> As matérias tratadas nesta Lei Complementar que </a:t>
            </a:r>
            <a:r>
              <a:rPr lang="pt-BR" b="1" dirty="0">
                <a:solidFill>
                  <a:srgbClr val="FF0000"/>
                </a:solidFill>
              </a:rPr>
              <a:t>não</a:t>
            </a:r>
            <a:r>
              <a:rPr lang="pt-BR" b="1" dirty="0">
                <a:solidFill>
                  <a:schemeClr val="bg1"/>
                </a:solidFill>
              </a:rPr>
              <a:t> sejam </a:t>
            </a:r>
            <a:r>
              <a:rPr lang="pt-BR" b="1" dirty="0">
                <a:solidFill>
                  <a:srgbClr val="FF0000"/>
                </a:solidFill>
              </a:rPr>
              <a:t>reservadas constitucionalmente </a:t>
            </a:r>
            <a:r>
              <a:rPr lang="pt-BR" b="1" dirty="0">
                <a:solidFill>
                  <a:schemeClr val="bg1"/>
                </a:solidFill>
              </a:rPr>
              <a:t>a lei complementar poderão ser objeto de alteração por lei ordinária.</a:t>
            </a:r>
          </a:p>
        </p:txBody>
      </p:sp>
      <p:pic>
        <p:nvPicPr>
          <p:cNvPr id="10" name="Espaço Reservado para Conteúdo 4" descr="Logotipo&#10;&#10;O conteúdo gerado por IA pode estar incorreto.">
            <a:extLst>
              <a:ext uri="{FF2B5EF4-FFF2-40B4-BE49-F238E27FC236}">
                <a16:creationId xmlns:a16="http://schemas.microsoft.com/office/drawing/2014/main" id="{6FFF0FA7-DFEE-BCB1-7BF4-46EAB85E47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773" y="13133"/>
            <a:ext cx="2180303" cy="550890"/>
          </a:xfrm>
          <a:prstGeom prst="rect">
            <a:avLst/>
          </a:prstGeom>
        </p:spPr>
      </p:pic>
      <p:pic>
        <p:nvPicPr>
          <p:cNvPr id="3" name="Picture 2" descr="CRCGO">
            <a:extLst>
              <a:ext uri="{FF2B5EF4-FFF2-40B4-BE49-F238E27FC236}">
                <a16:creationId xmlns:a16="http://schemas.microsoft.com/office/drawing/2014/main" id="{5A5BCE95-323B-68AC-62E3-F9C83C684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964" y="27494"/>
            <a:ext cx="2163230" cy="79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773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546F55-6C6E-21B1-02E2-56BFE481CF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C0912D-B269-54E5-A82E-DE190DE2A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2" y="1495768"/>
            <a:ext cx="10515600" cy="951820"/>
          </a:xfrm>
        </p:spPr>
        <p:txBody>
          <a:bodyPr>
            <a:noAutofit/>
          </a:bodyPr>
          <a:lstStyle/>
          <a:p>
            <a:pPr algn="ctr"/>
            <a:r>
              <a:rPr lang="pt-BR" sz="3600" b="1" spc="-278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 AGORA, É SÓ.</a:t>
            </a:r>
            <a:br>
              <a:rPr lang="pt-BR" sz="3600" b="1" spc="-278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pt-BR" sz="2000" b="1" spc="-278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t-BR" sz="3600" b="1" spc="-278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OBRIGADO!!!</a:t>
            </a:r>
            <a:endParaRPr lang="pt-BR" sz="3600" b="1" dirty="0"/>
          </a:p>
        </p:txBody>
      </p:sp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1157CB0A-C7A7-86AE-5513-C7F6CB733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071" y="2612571"/>
            <a:ext cx="11157857" cy="4054248"/>
          </a:xfrm>
        </p:spPr>
        <p:txBody>
          <a:bodyPr>
            <a:normAutofit/>
          </a:bodyPr>
          <a:lstStyle/>
          <a:p>
            <a:pPr marL="169152" marR="157724" algn="ctr" defTabSz="1097200">
              <a:lnSpc>
                <a:spcPct val="200000"/>
              </a:lnSpc>
              <a:spcBef>
                <a:spcPts val="102"/>
              </a:spcBef>
              <a:tabLst>
                <a:tab pos="668986" algn="l"/>
                <a:tab pos="670510" algn="l"/>
              </a:tabLst>
              <a:defRPr/>
            </a:pPr>
            <a:r>
              <a:rPr lang="pt-BR" b="1" dirty="0">
                <a:solidFill>
                  <a:schemeClr val="bg1"/>
                </a:solidFill>
                <a:latin typeface="Gill Sans MT"/>
                <a:cs typeface="Gill Sans MT"/>
              </a:rPr>
              <a:t>LinkedIn: roberto-</a:t>
            </a:r>
            <a:r>
              <a:rPr lang="pt-BR" b="1" dirty="0" err="1">
                <a:solidFill>
                  <a:schemeClr val="bg1"/>
                </a:solidFill>
                <a:latin typeface="Gill Sans MT"/>
                <a:cs typeface="Gill Sans MT"/>
              </a:rPr>
              <a:t>martins</a:t>
            </a:r>
            <a:r>
              <a:rPr lang="pt-BR" b="1" dirty="0">
                <a:solidFill>
                  <a:schemeClr val="bg1"/>
                </a:solidFill>
                <a:latin typeface="Gill Sans MT"/>
                <a:cs typeface="Gill Sans MT"/>
              </a:rPr>
              <a:t>-Alves</a:t>
            </a:r>
          </a:p>
          <a:p>
            <a:pPr marL="0" marR="157724" indent="0" algn="ctr" defTabSz="1097200">
              <a:lnSpc>
                <a:spcPct val="200000"/>
              </a:lnSpc>
              <a:spcBef>
                <a:spcPts val="102"/>
              </a:spcBef>
              <a:buNone/>
              <a:tabLst>
                <a:tab pos="668986" algn="l"/>
                <a:tab pos="670510" algn="l"/>
              </a:tabLst>
              <a:defRPr/>
            </a:pPr>
            <a:endParaRPr lang="pt-BR" b="1" dirty="0">
              <a:solidFill>
                <a:schemeClr val="bg1"/>
              </a:solidFill>
              <a:latin typeface="Gill Sans MT"/>
              <a:cs typeface="Gill Sans MT"/>
            </a:endParaRPr>
          </a:p>
          <a:p>
            <a:pPr marL="169152" marR="157724" algn="ctr" defTabSz="1097200">
              <a:lnSpc>
                <a:spcPct val="100699"/>
              </a:lnSpc>
              <a:spcBef>
                <a:spcPts val="102"/>
              </a:spcBef>
              <a:tabLst>
                <a:tab pos="668986" algn="l"/>
                <a:tab pos="670510" algn="l"/>
              </a:tabLst>
              <a:defRPr/>
            </a:pPr>
            <a:r>
              <a:rPr lang="pt-BR" b="1" dirty="0" err="1">
                <a:solidFill>
                  <a:schemeClr val="bg1"/>
                </a:solidFill>
                <a:latin typeface="Gill Sans MT"/>
              </a:rPr>
              <a:t>Instagran</a:t>
            </a:r>
            <a:r>
              <a:rPr lang="pt-BR" b="1" dirty="0">
                <a:solidFill>
                  <a:schemeClr val="bg1"/>
                </a:solidFill>
                <a:latin typeface="Gill Sans MT"/>
              </a:rPr>
              <a:t>: </a:t>
            </a:r>
            <a:r>
              <a:rPr lang="pt-BR" b="1" dirty="0" err="1">
                <a:solidFill>
                  <a:schemeClr val="bg1"/>
                </a:solidFill>
                <a:latin typeface="Gill Sans MT"/>
              </a:rPr>
              <a:t>robertomartinsalves</a:t>
            </a:r>
            <a:endParaRPr lang="pt-BR" b="1" spc="-278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10" name="Espaço Reservado para Conteúdo 4" descr="Logotipo&#10;&#10;O conteúdo gerado por IA pode estar incorreto.">
            <a:extLst>
              <a:ext uri="{FF2B5EF4-FFF2-40B4-BE49-F238E27FC236}">
                <a16:creationId xmlns:a16="http://schemas.microsoft.com/office/drawing/2014/main" id="{ABB49C71-6FC2-7266-DE41-067A30A9A4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773" y="13133"/>
            <a:ext cx="2180303" cy="550890"/>
          </a:xfrm>
          <a:prstGeom prst="rect">
            <a:avLst/>
          </a:prstGeom>
        </p:spPr>
      </p:pic>
      <p:pic>
        <p:nvPicPr>
          <p:cNvPr id="3" name="Picture 2" descr="CRCGO">
            <a:extLst>
              <a:ext uri="{FF2B5EF4-FFF2-40B4-BE49-F238E27FC236}">
                <a16:creationId xmlns:a16="http://schemas.microsoft.com/office/drawing/2014/main" id="{636F6018-9DD1-9513-BCA1-84F81BA64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151" y="183364"/>
            <a:ext cx="2073935" cy="76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650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9550D3-980D-E58E-D056-B719EDD707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046FA3-14C4-3B8E-B7C1-EC44C2B08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4558"/>
            <a:ext cx="10515600" cy="794096"/>
          </a:xfrm>
        </p:spPr>
        <p:txBody>
          <a:bodyPr/>
          <a:lstStyle/>
          <a:p>
            <a:r>
              <a:rPr lang="pt-BR" dirty="0"/>
              <a:t>Análise Detalhada da Lei nº 15.270/2025</a:t>
            </a:r>
          </a:p>
        </p:txBody>
      </p:sp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3DB95514-59BC-AE7D-593E-0E6E3B3E1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>
                <a:solidFill>
                  <a:schemeClr val="bg1"/>
                </a:solidFill>
              </a:rPr>
              <a:t>Outra novidade da Lei nº 15.270/2025 é a instituição da </a:t>
            </a:r>
            <a:r>
              <a:rPr lang="pt-BR" b="1" dirty="0">
                <a:solidFill>
                  <a:schemeClr val="bg1"/>
                </a:solidFill>
              </a:rPr>
              <a:t>Tributação Mínima Anual do Imposto sobre a Renda das Pessoas Físicas (IRPFM) – Novo </a:t>
            </a:r>
            <a:r>
              <a:rPr lang="pt-BR" b="1" u="sng" dirty="0">
                <a:solidFill>
                  <a:schemeClr val="bg1"/>
                </a:solidFill>
              </a:rPr>
              <a:t>art. 16-A </a:t>
            </a:r>
            <a:r>
              <a:rPr lang="pt-BR" b="1" dirty="0">
                <a:solidFill>
                  <a:schemeClr val="bg1"/>
                </a:solidFill>
              </a:rPr>
              <a:t>da lei 9.250/2025</a:t>
            </a:r>
          </a:p>
          <a:p>
            <a:r>
              <a:rPr lang="pt-BR" dirty="0">
                <a:solidFill>
                  <a:schemeClr val="bg1"/>
                </a:solidFill>
              </a:rPr>
              <a:t>A base é ampla: contribuintes com </a:t>
            </a:r>
            <a:r>
              <a:rPr lang="pt-BR" b="1" u="sng" dirty="0">
                <a:solidFill>
                  <a:schemeClr val="bg1"/>
                </a:solidFill>
              </a:rPr>
              <a:t>rendimentos anuais totais </a:t>
            </a:r>
            <a:r>
              <a:rPr lang="pt-BR" dirty="0">
                <a:solidFill>
                  <a:schemeClr val="bg1"/>
                </a:solidFill>
              </a:rPr>
              <a:t>superiores a R$600.000,00 terão uma alíquota efetiva mínima de IR, que varia progressivamente de 0% a 10% - para rendimentos acima de R$1.200.000,00.</a:t>
            </a:r>
          </a:p>
          <a:p>
            <a:r>
              <a:rPr lang="pt-BR" b="1" dirty="0"/>
              <a:t>Importante</a:t>
            </a:r>
            <a:r>
              <a:rPr lang="pt-BR" dirty="0">
                <a:solidFill>
                  <a:schemeClr val="bg1"/>
                </a:solidFill>
              </a:rPr>
              <a:t>: O § 1º do artigo lista exaustivamente itens que podem ser </a:t>
            </a:r>
            <a:r>
              <a:rPr lang="pt-BR" b="1" dirty="0">
                <a:solidFill>
                  <a:schemeClr val="bg1"/>
                </a:solidFill>
              </a:rPr>
              <a:t>deduzidos</a:t>
            </a:r>
            <a:r>
              <a:rPr lang="pt-BR" dirty="0">
                <a:solidFill>
                  <a:schemeClr val="bg1"/>
                </a:solidFill>
              </a:rPr>
              <a:t> dessa base: São 12 incisos descrevendo os itens que podem ser excluídos, sendo que 3 deles possuem alíneas para maiores detalhes.</a:t>
            </a: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10" name="Espaço Reservado para Conteúdo 4" descr="Logotipo&#10;&#10;O conteúdo gerado por IA pode estar incorreto.">
            <a:extLst>
              <a:ext uri="{FF2B5EF4-FFF2-40B4-BE49-F238E27FC236}">
                <a16:creationId xmlns:a16="http://schemas.microsoft.com/office/drawing/2014/main" id="{5B403B6F-CB91-D60B-F6F0-4E456AB8B9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773" y="13133"/>
            <a:ext cx="2180303" cy="550890"/>
          </a:xfrm>
          <a:prstGeom prst="rect">
            <a:avLst/>
          </a:prstGeom>
        </p:spPr>
      </p:pic>
      <p:pic>
        <p:nvPicPr>
          <p:cNvPr id="3" name="Picture 2" descr="CRCGO">
            <a:extLst>
              <a:ext uri="{FF2B5EF4-FFF2-40B4-BE49-F238E27FC236}">
                <a16:creationId xmlns:a16="http://schemas.microsoft.com/office/drawing/2014/main" id="{3911916F-3277-584A-6881-7A6B7D457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151" y="183364"/>
            <a:ext cx="2073935" cy="76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561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5B71F2-68F5-5C38-A131-4C76C5A20E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3B7090-7042-57CC-4030-400866EFE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4558"/>
            <a:ext cx="10515600" cy="794096"/>
          </a:xfrm>
        </p:spPr>
        <p:txBody>
          <a:bodyPr>
            <a:normAutofit fontScale="90000"/>
          </a:bodyPr>
          <a:lstStyle/>
          <a:p>
            <a:r>
              <a:rPr lang="pt-BR" dirty="0"/>
              <a:t>Análise Detalhada da Lei nº 15.270/2025 - </a:t>
            </a:r>
            <a:r>
              <a:rPr lang="pt-BR" dirty="0">
                <a:solidFill>
                  <a:schemeClr val="bg1"/>
                </a:solidFill>
              </a:rPr>
              <a:t>IRPFM</a:t>
            </a:r>
          </a:p>
        </p:txBody>
      </p:sp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09C18CDE-C127-D544-FAC5-012FB9274B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Renda entre R$ 600.000,01 e R$ 1.200.000,00:</a:t>
            </a:r>
            <a:r>
              <a:rPr lang="pt-BR" dirty="0">
                <a:solidFill>
                  <a:schemeClr val="bg1"/>
                </a:solidFill>
              </a:rPr>
              <a:t> A alíquota é calculada pela fórmula: (Renda Total / 60.000) – 10. (</a:t>
            </a:r>
            <a:r>
              <a:rPr lang="pt-BR" sz="1600" dirty="0">
                <a:solidFill>
                  <a:schemeClr val="bg1"/>
                </a:solidFill>
              </a:rPr>
              <a:t>art. 16-A </a:t>
            </a:r>
            <a:r>
              <a:rPr lang="pt-BR" dirty="0">
                <a:solidFill>
                  <a:schemeClr val="bg1"/>
                </a:solidFill>
              </a:rPr>
              <a:t>§ 2º)</a:t>
            </a:r>
            <a:endParaRPr lang="pt-BR" u="sng" dirty="0">
              <a:solidFill>
                <a:schemeClr val="bg1"/>
              </a:solidFill>
            </a:endParaRPr>
          </a:p>
          <a:p>
            <a:r>
              <a:rPr lang="pt-BR" b="1" dirty="0">
                <a:solidFill>
                  <a:schemeClr val="bg1"/>
                </a:solidFill>
              </a:rPr>
              <a:t>Nota 1</a:t>
            </a:r>
            <a:r>
              <a:rPr lang="pt-BR" dirty="0">
                <a:solidFill>
                  <a:schemeClr val="bg1"/>
                </a:solidFill>
              </a:rPr>
              <a:t>: a partir de R$1.200.000,00 a alíquota </a:t>
            </a:r>
            <a:r>
              <a:rPr lang="pt-BR" u="sng" dirty="0">
                <a:solidFill>
                  <a:schemeClr val="bg1"/>
                </a:solidFill>
              </a:rPr>
              <a:t>mínima</a:t>
            </a:r>
            <a:r>
              <a:rPr lang="pt-BR" dirty="0">
                <a:solidFill>
                  <a:schemeClr val="bg1"/>
                </a:solidFill>
              </a:rPr>
              <a:t> é fixa em 10%.</a:t>
            </a:r>
          </a:p>
          <a:p>
            <a:r>
              <a:rPr lang="pt-BR" b="1" dirty="0">
                <a:solidFill>
                  <a:schemeClr val="bg1"/>
                </a:solidFill>
              </a:rPr>
              <a:t>Apuração do Valor a Pagar:</a:t>
            </a:r>
            <a:r>
              <a:rPr lang="pt-BR" dirty="0">
                <a:solidFill>
                  <a:schemeClr val="bg1"/>
                </a:solidFill>
              </a:rPr>
              <a:t> O valor devido do IRPFM é o resultado da </a:t>
            </a:r>
            <a:r>
              <a:rPr lang="pt-BR" u="sng" dirty="0">
                <a:solidFill>
                  <a:schemeClr val="bg1"/>
                </a:solidFill>
              </a:rPr>
              <a:t>(Base de Cálculo do IRPFM x Alíquota do IRPFM)</a:t>
            </a:r>
            <a:r>
              <a:rPr lang="pt-BR" dirty="0">
                <a:solidFill>
                  <a:schemeClr val="bg1"/>
                </a:solidFill>
              </a:rPr>
              <a:t>. Deste montante, o contribuinte poderá deduzir todo o IR já pago ou retido durante o ano-calendário (imposto da declaração, IRRF sobre salários, IRRF sobre dividendos, etc.). Se o resultado for positivo, essa é a quantia a ser paga a título de IRPFM. (</a:t>
            </a:r>
            <a:r>
              <a:rPr lang="pt-BR" sz="1800" dirty="0">
                <a:solidFill>
                  <a:schemeClr val="bg1"/>
                </a:solidFill>
              </a:rPr>
              <a:t>art. 16-A</a:t>
            </a:r>
            <a:r>
              <a:rPr lang="pt-BR" dirty="0">
                <a:solidFill>
                  <a:schemeClr val="bg1"/>
                </a:solidFill>
              </a:rPr>
              <a:t> § 3º)</a:t>
            </a:r>
          </a:p>
          <a:p>
            <a:r>
              <a:rPr lang="pt-BR" b="1" u="sng" dirty="0">
                <a:solidFill>
                  <a:schemeClr val="bg1"/>
                </a:solidFill>
              </a:rPr>
              <a:t>Nota 2:</a:t>
            </a:r>
            <a:r>
              <a:rPr lang="pt-BR" u="sng" dirty="0">
                <a:solidFill>
                  <a:schemeClr val="bg1"/>
                </a:solidFill>
              </a:rPr>
              <a:t> nesse cálculo deve ser considerado o redutor previsto no art. 16-B. Vamos ver mais adiante.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10" name="Espaço Reservado para Conteúdo 4" descr="Logotipo&#10;&#10;O conteúdo gerado por IA pode estar incorreto.">
            <a:extLst>
              <a:ext uri="{FF2B5EF4-FFF2-40B4-BE49-F238E27FC236}">
                <a16:creationId xmlns:a16="http://schemas.microsoft.com/office/drawing/2014/main" id="{31352660-10D4-A999-BAC7-C1AD211714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773" y="13133"/>
            <a:ext cx="2180303" cy="550890"/>
          </a:xfrm>
          <a:prstGeom prst="rect">
            <a:avLst/>
          </a:prstGeom>
        </p:spPr>
      </p:pic>
      <p:pic>
        <p:nvPicPr>
          <p:cNvPr id="3" name="Picture 2" descr="CRCGO">
            <a:extLst>
              <a:ext uri="{FF2B5EF4-FFF2-40B4-BE49-F238E27FC236}">
                <a16:creationId xmlns:a16="http://schemas.microsoft.com/office/drawing/2014/main" id="{8E364BF1-B3B4-DF1C-CAF1-36582B91B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151" y="183364"/>
            <a:ext cx="2073935" cy="76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148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DC8B0A-CB17-A2D0-D271-1F93C0CF70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Espaço Reservado para Conteúdo 2">
            <a:extLst>
              <a:ext uri="{FF2B5EF4-FFF2-40B4-BE49-F238E27FC236}">
                <a16:creationId xmlns:a16="http://schemas.microsoft.com/office/drawing/2014/main" id="{84217FAC-A3FB-8491-270B-1262E06E5F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3899752"/>
              </p:ext>
            </p:extLst>
          </p:nvPr>
        </p:nvGraphicFramePr>
        <p:xfrm>
          <a:off x="1306287" y="701542"/>
          <a:ext cx="9601199" cy="58843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18510">
                  <a:extLst>
                    <a:ext uri="{9D8B030D-6E8A-4147-A177-3AD203B41FA5}">
                      <a16:colId xmlns:a16="http://schemas.microsoft.com/office/drawing/2014/main" val="1196421903"/>
                    </a:ext>
                  </a:extLst>
                </a:gridCol>
                <a:gridCol w="2427889">
                  <a:extLst>
                    <a:ext uri="{9D8B030D-6E8A-4147-A177-3AD203B41FA5}">
                      <a16:colId xmlns:a16="http://schemas.microsoft.com/office/drawing/2014/main" val="2240834321"/>
                    </a:ext>
                  </a:extLst>
                </a:gridCol>
                <a:gridCol w="2126911">
                  <a:extLst>
                    <a:ext uri="{9D8B030D-6E8A-4147-A177-3AD203B41FA5}">
                      <a16:colId xmlns:a16="http://schemas.microsoft.com/office/drawing/2014/main" val="3608170987"/>
                    </a:ext>
                  </a:extLst>
                </a:gridCol>
                <a:gridCol w="2427889">
                  <a:extLst>
                    <a:ext uri="{9D8B030D-6E8A-4147-A177-3AD203B41FA5}">
                      <a16:colId xmlns:a16="http://schemas.microsoft.com/office/drawing/2014/main" val="3430996197"/>
                    </a:ext>
                  </a:extLst>
                </a:gridCol>
              </a:tblGrid>
              <a:tr h="462546">
                <a:tc grid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2200" b="1" u="none" strike="noStrike" dirty="0">
                          <a:effectLst/>
                        </a:rPr>
                        <a:t>EXEMPEXEMPLO 2 - apuração IRPFM:</a:t>
                      </a:r>
                    </a:p>
                  </a:txBody>
                  <a:tcPr marL="5944" marR="5944" marT="5944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436549"/>
                  </a:ext>
                </a:extLst>
              </a:tr>
              <a:tr h="46254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pt-BR" sz="2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44" marR="5944" marT="5944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2200" u="none" strike="noStrike" dirty="0">
                          <a:effectLst/>
                        </a:rPr>
                        <a:t>Valor bruto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44" marR="5944" marT="59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2200" u="none" strike="noStrike" dirty="0">
                          <a:effectLst/>
                        </a:rPr>
                        <a:t>IRRF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44" marR="5944" marT="59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2200" u="none" strike="noStrike">
                          <a:effectLst/>
                        </a:rPr>
                        <a:t>Líquido</a:t>
                      </a:r>
                      <a:endParaRPr lang="pt-BR" sz="2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44" marR="5944" marT="5944" marB="0" anchor="ctr"/>
                </a:tc>
                <a:extLst>
                  <a:ext uri="{0D108BD9-81ED-4DB2-BD59-A6C34878D82A}">
                    <a16:rowId xmlns:a16="http://schemas.microsoft.com/office/drawing/2014/main" val="3995261975"/>
                  </a:ext>
                </a:extLst>
              </a:tr>
              <a:tr h="46254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2200" u="none" strike="noStrike">
                          <a:effectLst/>
                        </a:rPr>
                        <a:t>Pró-labore</a:t>
                      </a:r>
                      <a:endParaRPr lang="pt-BR" sz="2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44" marR="5944" marT="5944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2200" u="none" strike="noStrike">
                          <a:effectLst/>
                        </a:rPr>
                        <a:t>       120.000,00 </a:t>
                      </a:r>
                      <a:endParaRPr lang="pt-BR" sz="2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44" marR="5944" marT="5944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2200" u="none" strike="noStrike">
                          <a:effectLst/>
                        </a:rPr>
                        <a:t>     25.000,00 </a:t>
                      </a:r>
                      <a:endParaRPr lang="pt-BR" sz="2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44" marR="5944" marT="5944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2200" u="none" strike="noStrike">
                          <a:effectLst/>
                        </a:rPr>
                        <a:t>         95.000,00 </a:t>
                      </a:r>
                      <a:endParaRPr lang="pt-BR" sz="2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44" marR="5944" marT="5944" marB="0" anchor="b"/>
                </a:tc>
                <a:extLst>
                  <a:ext uri="{0D108BD9-81ED-4DB2-BD59-A6C34878D82A}">
                    <a16:rowId xmlns:a16="http://schemas.microsoft.com/office/drawing/2014/main" val="887628315"/>
                  </a:ext>
                </a:extLst>
              </a:tr>
              <a:tr h="46254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2200" u="none" strike="noStrike" dirty="0">
                          <a:effectLst/>
                        </a:rPr>
                        <a:t>Dividendos de 2026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44" marR="5944" marT="5944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2200" u="none" strike="noStrike" dirty="0">
                          <a:effectLst/>
                        </a:rPr>
                        <a:t>       980.000,00 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44" marR="5944" marT="5944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2200" u="none" strike="noStrike">
                          <a:effectLst/>
                        </a:rPr>
                        <a:t>     43.000,00 </a:t>
                      </a:r>
                      <a:endParaRPr lang="pt-BR" sz="2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44" marR="5944" marT="5944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2200" u="none" strike="noStrike">
                          <a:effectLst/>
                        </a:rPr>
                        <a:t>       937.000,00 </a:t>
                      </a:r>
                      <a:endParaRPr lang="pt-BR" sz="2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44" marR="5944" marT="5944" marB="0" anchor="b"/>
                </a:tc>
                <a:extLst>
                  <a:ext uri="{0D108BD9-81ED-4DB2-BD59-A6C34878D82A}">
                    <a16:rowId xmlns:a16="http://schemas.microsoft.com/office/drawing/2014/main" val="1372354051"/>
                  </a:ext>
                </a:extLst>
              </a:tr>
              <a:tr h="46254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2200" u="none" strike="noStrike">
                          <a:effectLst/>
                        </a:rPr>
                        <a:t>Total</a:t>
                      </a:r>
                      <a:endParaRPr lang="pt-BR" sz="2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44" marR="5944" marT="5944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2200" u="none" strike="noStrike" dirty="0">
                          <a:effectLst/>
                        </a:rPr>
                        <a:t>   1.100.000,00 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44" marR="5944" marT="5944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2200" b="1" u="none" strike="noStrike" dirty="0">
                          <a:effectLst/>
                        </a:rPr>
                        <a:t>      68.000,00 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44" marR="5944" marT="5944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2200" u="none" strike="noStrike" dirty="0">
                          <a:effectLst/>
                        </a:rPr>
                        <a:t>   1.032.000,00 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44" marR="5944" marT="5944" marB="0" anchor="b"/>
                </a:tc>
                <a:extLst>
                  <a:ext uri="{0D108BD9-81ED-4DB2-BD59-A6C34878D82A}">
                    <a16:rowId xmlns:a16="http://schemas.microsoft.com/office/drawing/2014/main" val="2240686325"/>
                  </a:ext>
                </a:extLst>
              </a:tr>
              <a:tr h="462546">
                <a:tc gridSpan="4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2200" u="none" strike="noStrike" dirty="0">
                          <a:effectLst/>
                        </a:rPr>
                        <a:t>Alíquota do IRPFM: 1.100.000/60.000 - 10 = 8,33%: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44" marR="5944" marT="5944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7471230"/>
                  </a:ext>
                </a:extLst>
              </a:tr>
              <a:tr h="462546">
                <a:tc gridSpan="4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200" b="1" u="none" strike="noStrike" dirty="0">
                          <a:effectLst/>
                        </a:rPr>
                        <a:t>Cálculo do IRPFM: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44" marR="5944" marT="5944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984377"/>
                  </a:ext>
                </a:extLst>
              </a:tr>
              <a:tr h="86294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2200" u="none" strike="noStrike">
                          <a:effectLst/>
                        </a:rPr>
                        <a:t>Base de Cálculo</a:t>
                      </a:r>
                      <a:endParaRPr lang="pt-BR" sz="2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44" marR="5944" marT="5944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2200" u="none" strike="noStrike" dirty="0">
                          <a:effectLst/>
                        </a:rPr>
                        <a:t>   1.100.000,00 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44" marR="5944" marT="5944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t-BR" sz="2200" u="none" strike="noStrike">
                          <a:effectLst/>
                        </a:rPr>
                        <a:t>8,33%</a:t>
                      </a:r>
                      <a:endParaRPr lang="pt-BR" sz="2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44" marR="5944" marT="5944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200" u="none" strike="noStrike" dirty="0">
                          <a:effectLst/>
                        </a:rPr>
                        <a:t>IRPFM </a:t>
                      </a:r>
                      <a:r>
                        <a:rPr lang="pt-BR" sz="2200" b="1" u="none" strike="noStrike" dirty="0">
                          <a:effectLst/>
                        </a:rPr>
                        <a:t>R$ </a:t>
                      </a:r>
                    </a:p>
                    <a:p>
                      <a:pPr algn="ctr" fontAlgn="b">
                        <a:buNone/>
                      </a:pPr>
                      <a:r>
                        <a:rPr lang="pt-BR" sz="2200" b="1" u="none" strike="noStrike" dirty="0">
                          <a:effectLst/>
                        </a:rPr>
                        <a:t>91.630,00</a:t>
                      </a:r>
                      <a:r>
                        <a:rPr lang="pt-BR" sz="2200" u="none" strike="noStrike" dirty="0">
                          <a:effectLst/>
                        </a:rPr>
                        <a:t> 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44" marR="5944" marT="5944" marB="0" anchor="b"/>
                </a:tc>
                <a:extLst>
                  <a:ext uri="{0D108BD9-81ED-4DB2-BD59-A6C34878D82A}">
                    <a16:rowId xmlns:a16="http://schemas.microsoft.com/office/drawing/2014/main" val="410769885"/>
                  </a:ext>
                </a:extLst>
              </a:tr>
              <a:tr h="462546">
                <a:tc grid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2200" b="1" u="none" strike="noStrike" dirty="0">
                          <a:effectLst/>
                        </a:rPr>
                        <a:t>Apuração do IR a pagar: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44" marR="5944" marT="5944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9309215"/>
                  </a:ext>
                </a:extLst>
              </a:tr>
              <a:tr h="46254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2200" u="none" strike="noStrike">
                          <a:effectLst/>
                        </a:rPr>
                        <a:t>IRRF já pago</a:t>
                      </a:r>
                      <a:endParaRPr lang="pt-BR" sz="2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44" marR="5944" marT="5944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2200" b="1" u="none" strike="noStrike" dirty="0">
                          <a:effectLst/>
                        </a:rPr>
                        <a:t>         68.000,00 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44" marR="5944" marT="5944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2200" u="none" strike="noStrike">
                          <a:effectLst/>
                        </a:rPr>
                        <a:t> </a:t>
                      </a:r>
                      <a:endParaRPr lang="pt-BR" sz="2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44" marR="5944" marT="5944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2200" u="none" strike="noStrike">
                          <a:effectLst/>
                        </a:rPr>
                        <a:t> </a:t>
                      </a:r>
                      <a:endParaRPr lang="pt-BR" sz="2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44" marR="5944" marT="5944" marB="0" anchor="b"/>
                </a:tc>
                <a:extLst>
                  <a:ext uri="{0D108BD9-81ED-4DB2-BD59-A6C34878D82A}">
                    <a16:rowId xmlns:a16="http://schemas.microsoft.com/office/drawing/2014/main" val="2675744988"/>
                  </a:ext>
                </a:extLst>
              </a:tr>
              <a:tr h="462546">
                <a:tc gridSpan="4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2200" b="1" u="none" strike="noStrike" dirty="0">
                          <a:effectLst/>
                        </a:rPr>
                        <a:t>Comparação</a:t>
                      </a:r>
                      <a:r>
                        <a:rPr lang="pt-BR" sz="2200" u="none" strike="noStrike" dirty="0">
                          <a:effectLst/>
                        </a:rPr>
                        <a:t>: o IR já pago é inferior ao IRPFM.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44" marR="5944" marT="5944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929285"/>
                  </a:ext>
                </a:extLst>
              </a:tr>
              <a:tr h="395913">
                <a:tc gridSpan="3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2200" b="1" u="none" strike="noStrike" dirty="0">
                          <a:effectLst/>
                        </a:rPr>
                        <a:t>Conclusão</a:t>
                      </a:r>
                      <a:r>
                        <a:rPr lang="pt-BR" sz="2200" u="none" strike="noStrike" dirty="0">
                          <a:effectLst/>
                        </a:rPr>
                        <a:t>: Complemento a ser pago .......................... R$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44" marR="5944" marT="5944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2200" b="1" u="none" strike="noStrike" dirty="0">
                          <a:effectLst/>
                        </a:rPr>
                        <a:t>         23.630,00 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44" marR="5944" marT="5944" marB="0" anchor="b"/>
                </a:tc>
                <a:extLst>
                  <a:ext uri="{0D108BD9-81ED-4DB2-BD59-A6C34878D82A}">
                    <a16:rowId xmlns:a16="http://schemas.microsoft.com/office/drawing/2014/main" val="556796952"/>
                  </a:ext>
                </a:extLst>
              </a:tr>
            </a:tbl>
          </a:graphicData>
        </a:graphic>
      </p:graphicFrame>
      <p:pic>
        <p:nvPicPr>
          <p:cNvPr id="10" name="Espaço Reservado para Conteúdo 4" descr="Logotipo&#10;&#10;O conteúdo gerado por IA pode estar incorreto.">
            <a:extLst>
              <a:ext uri="{FF2B5EF4-FFF2-40B4-BE49-F238E27FC236}">
                <a16:creationId xmlns:a16="http://schemas.microsoft.com/office/drawing/2014/main" id="{CE4D7EB6-C7BC-69A9-9509-A058EE60C9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773" y="13133"/>
            <a:ext cx="2180303" cy="550890"/>
          </a:xfrm>
          <a:prstGeom prst="rect">
            <a:avLst/>
          </a:prstGeom>
        </p:spPr>
      </p:pic>
      <p:pic>
        <p:nvPicPr>
          <p:cNvPr id="2" name="Picture 2" descr="CRCGO">
            <a:extLst>
              <a:ext uri="{FF2B5EF4-FFF2-40B4-BE49-F238E27FC236}">
                <a16:creationId xmlns:a16="http://schemas.microsoft.com/office/drawing/2014/main" id="{60C840FB-DD9D-CB1C-652F-5BB089723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151" y="183364"/>
            <a:ext cx="2073935" cy="76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666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DAA72B-377E-3436-6B1F-023641516A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85EBDE-F746-163C-57EC-71EF387E5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794096"/>
          </a:xfrm>
        </p:spPr>
        <p:txBody>
          <a:bodyPr>
            <a:normAutofit/>
          </a:bodyPr>
          <a:lstStyle/>
          <a:p>
            <a:r>
              <a:rPr lang="pt-BR" dirty="0"/>
              <a:t>Análise Detalhada da Lei nº 15.270/2025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684DF648-99F6-BD83-986D-6FF57E678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87" y="1475133"/>
            <a:ext cx="11081656" cy="4351338"/>
          </a:xfrm>
        </p:spPr>
        <p:txBody>
          <a:bodyPr>
            <a:normAutofit fontScale="92500" lnSpcReduction="10000"/>
          </a:bodyPr>
          <a:lstStyle/>
          <a:p>
            <a:r>
              <a:rPr lang="pt-BR" dirty="0">
                <a:solidFill>
                  <a:schemeClr val="bg1"/>
                </a:solidFill>
              </a:rPr>
              <a:t>O caput do art. 6º-A estabelece que </a:t>
            </a:r>
            <a:r>
              <a:rPr lang="pt-BR" b="1" dirty="0">
                <a:solidFill>
                  <a:schemeClr val="bg1"/>
                </a:solidFill>
              </a:rPr>
              <a:t>o fato gerador </a:t>
            </a:r>
            <a:r>
              <a:rPr lang="pt-BR" dirty="0">
                <a:solidFill>
                  <a:schemeClr val="bg1"/>
                </a:solidFill>
              </a:rPr>
              <a:t>da nova tributação ocorre com "o </a:t>
            </a:r>
            <a:r>
              <a:rPr lang="pt-BR" b="1" dirty="0"/>
              <a:t>pagamento</a:t>
            </a:r>
            <a:r>
              <a:rPr lang="pt-BR" dirty="0">
                <a:solidFill>
                  <a:schemeClr val="bg1"/>
                </a:solidFill>
              </a:rPr>
              <a:t>, o </a:t>
            </a:r>
            <a:r>
              <a:rPr lang="pt-BR" b="1" dirty="0"/>
              <a:t>creditamento</a:t>
            </a:r>
            <a:r>
              <a:rPr lang="pt-BR" dirty="0">
                <a:solidFill>
                  <a:schemeClr val="bg1"/>
                </a:solidFill>
              </a:rPr>
              <a:t>, o </a:t>
            </a:r>
            <a:r>
              <a:rPr lang="pt-BR" b="1" dirty="0"/>
              <a:t>emprego</a:t>
            </a:r>
            <a:r>
              <a:rPr lang="pt-BR" dirty="0">
                <a:solidFill>
                  <a:schemeClr val="bg1"/>
                </a:solidFill>
              </a:rPr>
              <a:t> ou a </a:t>
            </a:r>
            <a:r>
              <a:rPr lang="pt-BR" b="1" dirty="0"/>
              <a:t>entrega</a:t>
            </a:r>
            <a:r>
              <a:rPr lang="pt-BR" dirty="0">
                <a:solidFill>
                  <a:schemeClr val="bg1"/>
                </a:solidFill>
              </a:rPr>
              <a:t> de lucros e dividendos, em quantia superiores a R$50.000,00 no mesmo mês - IRRF de 10%.</a:t>
            </a:r>
          </a:p>
          <a:p>
            <a:r>
              <a:rPr lang="pt-BR" b="1" dirty="0"/>
              <a:t>Pagamento</a:t>
            </a:r>
            <a:r>
              <a:rPr lang="pt-BR" dirty="0">
                <a:solidFill>
                  <a:schemeClr val="bg1"/>
                </a:solidFill>
              </a:rPr>
              <a:t>: Transferência do recurso financeiro, por qualquer meio.</a:t>
            </a:r>
          </a:p>
          <a:p>
            <a:r>
              <a:rPr lang="pt-BR" b="1" dirty="0"/>
              <a:t>Creditamento</a:t>
            </a:r>
            <a:r>
              <a:rPr lang="pt-BR" b="1" dirty="0">
                <a:solidFill>
                  <a:schemeClr val="bg1"/>
                </a:solidFill>
              </a:rPr>
              <a:t>: </a:t>
            </a:r>
            <a:r>
              <a:rPr lang="pt-BR" dirty="0">
                <a:solidFill>
                  <a:schemeClr val="bg1"/>
                </a:solidFill>
              </a:rPr>
              <a:t>Reconhecimento contábil do direito do sócio/acionista</a:t>
            </a:r>
          </a:p>
          <a:p>
            <a:r>
              <a:rPr lang="pt-BR" b="1" dirty="0"/>
              <a:t>Emprego</a:t>
            </a:r>
            <a:r>
              <a:rPr lang="pt-BR" b="1" dirty="0">
                <a:solidFill>
                  <a:schemeClr val="bg1"/>
                </a:solidFill>
              </a:rPr>
              <a:t>: </a:t>
            </a:r>
            <a:r>
              <a:rPr lang="pt-BR" dirty="0">
                <a:solidFill>
                  <a:schemeClr val="bg1"/>
                </a:solidFill>
              </a:rPr>
              <a:t>utilização dos lucros em benefício direto do sócio, sem trânsito por sua conta. </a:t>
            </a:r>
            <a:r>
              <a:rPr lang="pt-BR" dirty="0" err="1">
                <a:solidFill>
                  <a:schemeClr val="bg1"/>
                </a:solidFill>
              </a:rPr>
              <a:t>Exs</a:t>
            </a:r>
            <a:r>
              <a:rPr lang="pt-BR" dirty="0">
                <a:solidFill>
                  <a:schemeClr val="bg1"/>
                </a:solidFill>
              </a:rPr>
              <a:t>.: o pagamento de despesas pessoais; aquisição de bens para seu uso particular etc.</a:t>
            </a:r>
          </a:p>
          <a:p>
            <a:r>
              <a:rPr lang="pt-BR" b="1" dirty="0"/>
              <a:t>Entrega</a:t>
            </a:r>
            <a:r>
              <a:rPr lang="pt-BR" dirty="0">
                <a:solidFill>
                  <a:schemeClr val="bg1"/>
                </a:solidFill>
              </a:rPr>
              <a:t>: distribuição de lucros </a:t>
            </a:r>
            <a:r>
              <a:rPr lang="pt-BR" i="1" dirty="0">
                <a:solidFill>
                  <a:schemeClr val="bg1"/>
                </a:solidFill>
              </a:rPr>
              <a:t>in natura</a:t>
            </a:r>
            <a:r>
              <a:rPr lang="pt-BR" dirty="0">
                <a:solidFill>
                  <a:schemeClr val="bg1"/>
                </a:solidFill>
              </a:rPr>
              <a:t>, ou seja, por meio de bens ou direitos que não sejam dinheiro, como imóveis, veículos </a:t>
            </a:r>
            <a:r>
              <a:rPr lang="pt-BR" dirty="0" err="1">
                <a:solidFill>
                  <a:schemeClr val="bg1"/>
                </a:solidFill>
              </a:rPr>
              <a:t>etc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10" name="Espaço Reservado para Conteúdo 4" descr="Logotipo&#10;&#10;O conteúdo gerado por IA pode estar incorreto.">
            <a:extLst>
              <a:ext uri="{FF2B5EF4-FFF2-40B4-BE49-F238E27FC236}">
                <a16:creationId xmlns:a16="http://schemas.microsoft.com/office/drawing/2014/main" id="{AF30F8EE-A892-0401-B43E-55083FC3AB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773" y="13133"/>
            <a:ext cx="2180303" cy="550890"/>
          </a:xfrm>
          <a:prstGeom prst="rect">
            <a:avLst/>
          </a:prstGeom>
        </p:spPr>
      </p:pic>
      <p:pic>
        <p:nvPicPr>
          <p:cNvPr id="3" name="Picture 2" descr="CRCGO">
            <a:extLst>
              <a:ext uri="{FF2B5EF4-FFF2-40B4-BE49-F238E27FC236}">
                <a16:creationId xmlns:a16="http://schemas.microsoft.com/office/drawing/2014/main" id="{4BE51357-A01D-FF54-4B35-82D4788B3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151" y="183364"/>
            <a:ext cx="2073935" cy="76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128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19915B-C943-4118-7352-38182BD110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D23443-EE42-A96E-98E8-78133D808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4558"/>
            <a:ext cx="10515600" cy="794096"/>
          </a:xfrm>
        </p:spPr>
        <p:txBody>
          <a:bodyPr>
            <a:normAutofit fontScale="90000"/>
          </a:bodyPr>
          <a:lstStyle/>
          <a:p>
            <a:r>
              <a:rPr lang="pt-BR" dirty="0"/>
              <a:t>IMPACTOS SOBRE OS LUCROS ATÉ O AC 2025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CAC306CE-14FB-0749-CDA0-D1D9BAAE4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b="1" dirty="0"/>
              <a:t>Regra de transição</a:t>
            </a:r>
            <a:r>
              <a:rPr lang="pt-BR" dirty="0">
                <a:solidFill>
                  <a:schemeClr val="bg1"/>
                </a:solidFill>
              </a:rPr>
              <a:t>: Isenção do IR sobre distribuição de lucros e dividendos apurados até a ano-calendário (AC) de 2025. (novo § 3º do art. 6º-A da Lei 9.250/1995). Condições:</a:t>
            </a:r>
          </a:p>
          <a:p>
            <a:r>
              <a:rPr lang="pt-BR" dirty="0">
                <a:solidFill>
                  <a:schemeClr val="bg1"/>
                </a:solidFill>
              </a:rPr>
              <a:t>A isenção se aplica apenas aos lucros gerados e contabilmente apurados pela empresa </a:t>
            </a:r>
            <a:r>
              <a:rPr lang="pt-BR" b="1" dirty="0">
                <a:solidFill>
                  <a:schemeClr val="bg1"/>
                </a:solidFill>
              </a:rPr>
              <a:t>até o ano-calendário de 2025</a:t>
            </a:r>
            <a:r>
              <a:rPr lang="pt-BR" dirty="0">
                <a:solidFill>
                  <a:schemeClr val="bg1"/>
                </a:solidFill>
              </a:rPr>
              <a:t>.</a:t>
            </a:r>
          </a:p>
          <a:p>
            <a:r>
              <a:rPr lang="pt-BR" dirty="0">
                <a:solidFill>
                  <a:schemeClr val="bg1"/>
                </a:solidFill>
              </a:rPr>
              <a:t>A </a:t>
            </a:r>
            <a:r>
              <a:rPr lang="pt-BR" b="1" dirty="0">
                <a:solidFill>
                  <a:schemeClr val="bg1"/>
                </a:solidFill>
              </a:rPr>
              <a:t>deliberação</a:t>
            </a:r>
            <a:r>
              <a:rPr lang="pt-BR" dirty="0">
                <a:solidFill>
                  <a:schemeClr val="bg1"/>
                </a:solidFill>
              </a:rPr>
              <a:t> tem que ocorrer até 31/12/2025. </a:t>
            </a:r>
            <a:r>
              <a:rPr lang="pt-BR" b="1" dirty="0">
                <a:solidFill>
                  <a:schemeClr val="bg1"/>
                </a:solidFill>
              </a:rPr>
              <a:t>Exigência</a:t>
            </a: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b="1" dirty="0">
                <a:solidFill>
                  <a:schemeClr val="bg1"/>
                </a:solidFill>
              </a:rPr>
              <a:t>incompatível e conflitante</a:t>
            </a:r>
            <a:r>
              <a:rPr lang="pt-BR" dirty="0">
                <a:solidFill>
                  <a:schemeClr val="bg1"/>
                </a:solidFill>
              </a:rPr>
              <a:t>, com as normas e práticas do direito societário. </a:t>
            </a:r>
          </a:p>
          <a:p>
            <a:r>
              <a:rPr lang="pt-BR" dirty="0">
                <a:solidFill>
                  <a:schemeClr val="bg1"/>
                </a:solidFill>
              </a:rPr>
              <a:t>Exigibilidade “</a:t>
            </a:r>
            <a:r>
              <a:rPr lang="pt-BR" b="1" dirty="0">
                <a:solidFill>
                  <a:schemeClr val="bg1"/>
                </a:solidFill>
              </a:rPr>
              <a:t>nos termos da legislação civil ou empresarial”</a:t>
            </a:r>
            <a:r>
              <a:rPr lang="pt-BR" dirty="0">
                <a:solidFill>
                  <a:schemeClr val="bg1"/>
                </a:solidFill>
              </a:rPr>
              <a:t> e “</a:t>
            </a:r>
            <a:r>
              <a:rPr lang="pt-BR" b="1" dirty="0">
                <a:solidFill>
                  <a:schemeClr val="bg1"/>
                </a:solidFill>
              </a:rPr>
              <a:t>pagamento, crédito, emprego ou entrega ocorra nos termos originalmente previstos no ato de aprovação”</a:t>
            </a:r>
            <a:endParaRPr lang="pt-BR" dirty="0">
              <a:solidFill>
                <a:schemeClr val="bg1"/>
              </a:solidFill>
            </a:endParaRPr>
          </a:p>
          <a:p>
            <a:endParaRPr lang="pt-BR" u="sng" dirty="0">
              <a:solidFill>
                <a:schemeClr val="bg1"/>
              </a:solidFill>
            </a:endParaRPr>
          </a:p>
        </p:txBody>
      </p:sp>
      <p:pic>
        <p:nvPicPr>
          <p:cNvPr id="10" name="Espaço Reservado para Conteúdo 4" descr="Logotipo&#10;&#10;O conteúdo gerado por IA pode estar incorreto.">
            <a:extLst>
              <a:ext uri="{FF2B5EF4-FFF2-40B4-BE49-F238E27FC236}">
                <a16:creationId xmlns:a16="http://schemas.microsoft.com/office/drawing/2014/main" id="{64D13D43-9C5B-820C-6B81-987E7D56E5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773" y="13133"/>
            <a:ext cx="2180303" cy="550890"/>
          </a:xfrm>
          <a:prstGeom prst="rect">
            <a:avLst/>
          </a:prstGeom>
        </p:spPr>
      </p:pic>
      <p:pic>
        <p:nvPicPr>
          <p:cNvPr id="3" name="Picture 2" descr="CRCGO">
            <a:extLst>
              <a:ext uri="{FF2B5EF4-FFF2-40B4-BE49-F238E27FC236}">
                <a16:creationId xmlns:a16="http://schemas.microsoft.com/office/drawing/2014/main" id="{15674D36-28C8-BC2E-573C-496E52679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151" y="183364"/>
            <a:ext cx="2073935" cy="76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474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A2E0D6-A6C7-A7E2-635F-7D0C2E303B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1B10E4-F8EE-DB58-4721-49FC519C4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5990"/>
            <a:ext cx="10515600" cy="794096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A IMPORTÂNCIA DA CONTABILIDADE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C7796E38-CA69-02FB-4145-2C412EC2E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6207"/>
            <a:ext cx="10515600" cy="4351338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Noções introdutórios perceptivas de um Balanço Contábil e da Demonstração do Resultado (Lucro/Prejuízo) do Exercício: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10" name="Espaço Reservado para Conteúdo 4" descr="Logotipo&#10;&#10;O conteúdo gerado por IA pode estar incorreto.">
            <a:extLst>
              <a:ext uri="{FF2B5EF4-FFF2-40B4-BE49-F238E27FC236}">
                <a16:creationId xmlns:a16="http://schemas.microsoft.com/office/drawing/2014/main" id="{2D63C789-9882-895B-A9FB-5461C89512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773" y="13133"/>
            <a:ext cx="2180303" cy="550890"/>
          </a:xfrm>
          <a:prstGeom prst="rect">
            <a:avLst/>
          </a:prstGeom>
        </p:spPr>
      </p:pic>
      <p:pic>
        <p:nvPicPr>
          <p:cNvPr id="11" name="Imagem 10" descr="Placa azul com letras brancas&#10;&#10;O conteúdo gerado por IA pode estar incorreto.">
            <a:extLst>
              <a:ext uri="{FF2B5EF4-FFF2-40B4-BE49-F238E27FC236}">
                <a16:creationId xmlns:a16="http://schemas.microsoft.com/office/drawing/2014/main" id="{14BF89AA-675A-0F84-C7DD-B3F5B7460B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153" y="2281755"/>
            <a:ext cx="6401693" cy="4563112"/>
          </a:xfrm>
          <a:prstGeom prst="rect">
            <a:avLst/>
          </a:prstGeom>
        </p:spPr>
      </p:pic>
      <p:pic>
        <p:nvPicPr>
          <p:cNvPr id="3" name="Picture 2" descr="CRCGO">
            <a:extLst>
              <a:ext uri="{FF2B5EF4-FFF2-40B4-BE49-F238E27FC236}">
                <a16:creationId xmlns:a16="http://schemas.microsoft.com/office/drawing/2014/main" id="{FA3B1679-C797-B6C4-AEFF-186545A0C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151" y="183364"/>
            <a:ext cx="2073935" cy="76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48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38A111-15B5-FA4F-F681-043CF0133E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3C780C8D-0E95-649C-2093-94B2236F95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u="sng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10" name="Espaço Reservado para Conteúdo 4" descr="Logotipo&#10;&#10;O conteúdo gerado por IA pode estar incorreto.">
            <a:extLst>
              <a:ext uri="{FF2B5EF4-FFF2-40B4-BE49-F238E27FC236}">
                <a16:creationId xmlns:a16="http://schemas.microsoft.com/office/drawing/2014/main" id="{6A1A946E-2629-6ADF-A24E-A1329DC29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773" y="13133"/>
            <a:ext cx="2180303" cy="550890"/>
          </a:xfrm>
          <a:prstGeom prst="rect">
            <a:avLst/>
          </a:prstGeom>
        </p:spPr>
      </p:pic>
      <p:graphicFrame>
        <p:nvGraphicFramePr>
          <p:cNvPr id="6" name="Espaço Reservado para Conteúdo 7">
            <a:extLst>
              <a:ext uri="{FF2B5EF4-FFF2-40B4-BE49-F238E27FC236}">
                <a16:creationId xmlns:a16="http://schemas.microsoft.com/office/drawing/2014/main" id="{32EE5BB6-5D97-4469-496B-C3DB15A018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3653394"/>
              </p:ext>
            </p:extLst>
          </p:nvPr>
        </p:nvGraphicFramePr>
        <p:xfrm>
          <a:off x="2383971" y="985203"/>
          <a:ext cx="8196943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96943">
                  <a:extLst>
                    <a:ext uri="{9D8B030D-6E8A-4147-A177-3AD203B41FA5}">
                      <a16:colId xmlns:a16="http://schemas.microsoft.com/office/drawing/2014/main" val="42940992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DEMONSTRAÇÃO DO RESULTADO DO EXERCÍCIO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738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(+) Receita Bruta Operacional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811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( - )Tributos sobre as receitas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807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( - ) Custo dos Produtos/Mercadorias Vendidas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5040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( - ) Despesas Administrativas/Comerciais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2899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( - ) Outras Despesas Operacionais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0275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( - ) Outras Receitas Operacionais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5803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>
                          <a:highlight>
                            <a:srgbClr val="00FF00"/>
                          </a:highlight>
                        </a:rPr>
                        <a:t>( = ) Lucro Operacional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356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( + ) Receitas Financeiras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0545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( - ) Despesas Financeiras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5047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>
                          <a:highlight>
                            <a:srgbClr val="00FF00"/>
                          </a:highlight>
                        </a:rPr>
                        <a:t>( = ) Resultados antes do IRPJ/CSLL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274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Provisão IRPJ/CSLL Correntes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899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Provisão IRPJ/ CSLL Diferidos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8466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>
                          <a:highlight>
                            <a:srgbClr val="00FF00"/>
                          </a:highlight>
                        </a:rPr>
                        <a:t>( = )Lucro Líquido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3083482"/>
                  </a:ext>
                </a:extLst>
              </a:tr>
            </a:tbl>
          </a:graphicData>
        </a:graphic>
      </p:graphicFrame>
      <p:pic>
        <p:nvPicPr>
          <p:cNvPr id="2" name="Picture 2" descr="CRCGO">
            <a:extLst>
              <a:ext uri="{FF2B5EF4-FFF2-40B4-BE49-F238E27FC236}">
                <a16:creationId xmlns:a16="http://schemas.microsoft.com/office/drawing/2014/main" id="{C9BE9377-9A02-A773-5A25-4ABC312B0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151" y="183364"/>
            <a:ext cx="2073935" cy="76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8089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</TotalTime>
  <Words>2298</Words>
  <Application>Microsoft Office PowerPoint</Application>
  <PresentationFormat>Widescreen</PresentationFormat>
  <Paragraphs>180</Paragraphs>
  <Slides>22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9" baseType="lpstr">
      <vt:lpstr>Aptos</vt:lpstr>
      <vt:lpstr>Aptos Display</vt:lpstr>
      <vt:lpstr>Aptos Narrow</vt:lpstr>
      <vt:lpstr>Arial</vt:lpstr>
      <vt:lpstr>Gill Sans MT</vt:lpstr>
      <vt:lpstr>Open Sans</vt:lpstr>
      <vt:lpstr>Tema do Office</vt:lpstr>
      <vt:lpstr>Dividendos: como aproveitar a isenção  de 2025 e se proteger a partir de 2026? Estratégias práticas e legais. Roberto Martins Alves. CRC0-GO 006955.</vt:lpstr>
      <vt:lpstr>Análise Detalhada da Lei nº 15.270/2025</vt:lpstr>
      <vt:lpstr>Análise Detalhada da Lei nº 15.270/2025</vt:lpstr>
      <vt:lpstr>Análise Detalhada da Lei nº 15.270/2025 - IRPFM</vt:lpstr>
      <vt:lpstr>Apresentação do PowerPoint</vt:lpstr>
      <vt:lpstr>Análise Detalhada da Lei nº 15.270/2025</vt:lpstr>
      <vt:lpstr>IMPACTOS SOBRE OS LUCROS ATÉ O AC 2025</vt:lpstr>
      <vt:lpstr>A IMPORTÂNCIA DA CONTABILIDADE</vt:lpstr>
      <vt:lpstr>Apresentação do PowerPoint</vt:lpstr>
      <vt:lpstr>NATUREZA DAS CONTAS E SEUS EFEITOS NAS MOVIMENTAÇÕES</vt:lpstr>
      <vt:lpstr>A IMPORTÂNCIA DA CONTABILIDADE</vt:lpstr>
      <vt:lpstr>A IMPORTÂNCIA DA CONTABILIDADE</vt:lpstr>
      <vt:lpstr>A IMPORTÂNCIA DA CONTABILIDADE</vt:lpstr>
      <vt:lpstr>A IMPORTÂNCIA DA CONTABILIDADE</vt:lpstr>
      <vt:lpstr>A IMPORTÂNCIA DA CONTABILIDADE</vt:lpstr>
      <vt:lpstr>A IMPORTÂNCIA DA CONTABILIDADE</vt:lpstr>
      <vt:lpstr>LEI 15.270/2025 – Fator Redutor da Tributação Mínima</vt:lpstr>
      <vt:lpstr>Exemplo - Aplicação do Fator Redutor - Empresa do L. R.</vt:lpstr>
      <vt:lpstr>Exemplo - Aplicação do Fator Redutor - Empresa do L. R.</vt:lpstr>
      <vt:lpstr>O Conflito: ISENÇÃO DO SIMPLES NACIONAL</vt:lpstr>
      <vt:lpstr>O Conflito: ISENÇÃO DO SIMPLES NACIONAL</vt:lpstr>
      <vt:lpstr>POR AGORA, É SÓ.  OBRIGADO!!!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Frederico Medeiros</dc:creator>
  <cp:lastModifiedBy>Roberto Martins Alves</cp:lastModifiedBy>
  <cp:revision>1</cp:revision>
  <dcterms:created xsi:type="dcterms:W3CDTF">2025-12-03T21:56:03Z</dcterms:created>
  <dcterms:modified xsi:type="dcterms:W3CDTF">2025-12-18T20:20:05Z</dcterms:modified>
</cp:coreProperties>
</file>