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1"/>
  </p:notesMasterIdLst>
  <p:sldIdLst>
    <p:sldId id="268" r:id="rId2"/>
    <p:sldId id="900" r:id="rId3"/>
    <p:sldId id="269" r:id="rId4"/>
    <p:sldId id="812" r:id="rId5"/>
    <p:sldId id="910" r:id="rId6"/>
    <p:sldId id="911" r:id="rId7"/>
    <p:sldId id="321" r:id="rId8"/>
    <p:sldId id="901" r:id="rId9"/>
    <p:sldId id="909" r:id="rId10"/>
    <p:sldId id="370" r:id="rId11"/>
    <p:sldId id="323" r:id="rId12"/>
    <p:sldId id="731" r:id="rId13"/>
    <p:sldId id="732" r:id="rId14"/>
    <p:sldId id="781" r:id="rId15"/>
    <p:sldId id="902" r:id="rId16"/>
    <p:sldId id="733" r:id="rId17"/>
    <p:sldId id="782" r:id="rId18"/>
    <p:sldId id="784" r:id="rId19"/>
    <p:sldId id="912" r:id="rId20"/>
    <p:sldId id="738" r:id="rId21"/>
    <p:sldId id="715" r:id="rId22"/>
    <p:sldId id="783" r:id="rId23"/>
    <p:sldId id="786" r:id="rId24"/>
    <p:sldId id="735" r:id="rId25"/>
    <p:sldId id="736" r:id="rId26"/>
    <p:sldId id="737" r:id="rId27"/>
    <p:sldId id="750" r:id="rId28"/>
    <p:sldId id="933" r:id="rId29"/>
    <p:sldId id="810" r:id="rId30"/>
    <p:sldId id="811" r:id="rId31"/>
    <p:sldId id="935" r:id="rId32"/>
    <p:sldId id="939" r:id="rId33"/>
    <p:sldId id="936" r:id="rId34"/>
    <p:sldId id="938" r:id="rId35"/>
    <p:sldId id="915" r:id="rId36"/>
    <p:sldId id="916" r:id="rId37"/>
    <p:sldId id="917" r:id="rId38"/>
    <p:sldId id="918" r:id="rId39"/>
    <p:sldId id="920" r:id="rId40"/>
    <p:sldId id="921" r:id="rId41"/>
    <p:sldId id="922" r:id="rId42"/>
    <p:sldId id="923" r:id="rId43"/>
    <p:sldId id="924" r:id="rId44"/>
    <p:sldId id="925" r:id="rId45"/>
    <p:sldId id="926" r:id="rId46"/>
    <p:sldId id="927" r:id="rId47"/>
    <p:sldId id="928" r:id="rId48"/>
    <p:sldId id="816" r:id="rId49"/>
    <p:sldId id="817" r:id="rId50"/>
    <p:sldId id="937" r:id="rId51"/>
    <p:sldId id="913" r:id="rId52"/>
    <p:sldId id="945" r:id="rId53"/>
    <p:sldId id="929" r:id="rId54"/>
    <p:sldId id="944" r:id="rId55"/>
    <p:sldId id="942" r:id="rId56"/>
    <p:sldId id="785" r:id="rId57"/>
    <p:sldId id="941" r:id="rId58"/>
    <p:sldId id="943" r:id="rId59"/>
    <p:sldId id="930" r:id="rId60"/>
    <p:sldId id="819" r:id="rId61"/>
    <p:sldId id="818" r:id="rId62"/>
    <p:sldId id="940" r:id="rId63"/>
    <p:sldId id="329" r:id="rId64"/>
    <p:sldId id="947" r:id="rId65"/>
    <p:sldId id="820" r:id="rId66"/>
    <p:sldId id="759" r:id="rId67"/>
    <p:sldId id="907" r:id="rId68"/>
    <p:sldId id="908" r:id="rId69"/>
    <p:sldId id="824" r:id="rId70"/>
    <p:sldId id="305" r:id="rId71"/>
    <p:sldId id="371" r:id="rId72"/>
    <p:sldId id="919" r:id="rId73"/>
    <p:sldId id="375" r:id="rId74"/>
    <p:sldId id="806" r:id="rId75"/>
    <p:sldId id="436"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51" r:id="rId90"/>
    <p:sldId id="352" r:id="rId91"/>
    <p:sldId id="353" r:id="rId92"/>
    <p:sldId id="354" r:id="rId93"/>
    <p:sldId id="355" r:id="rId94"/>
    <p:sldId id="356" r:id="rId95"/>
    <p:sldId id="357" r:id="rId96"/>
    <p:sldId id="358" r:id="rId97"/>
    <p:sldId id="758" r:id="rId98"/>
    <p:sldId id="823" r:id="rId99"/>
    <p:sldId id="743" r:id="rId100"/>
    <p:sldId id="903" r:id="rId101"/>
    <p:sldId id="904" r:id="rId102"/>
    <p:sldId id="905" r:id="rId103"/>
    <p:sldId id="906" r:id="rId104"/>
    <p:sldId id="826" r:id="rId105"/>
    <p:sldId id="372" r:id="rId106"/>
    <p:sldId id="373" r:id="rId107"/>
    <p:sldId id="374" r:id="rId108"/>
    <p:sldId id="899" r:id="rId109"/>
    <p:sldId id="946" r:id="rId11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30D"/>
    <a:srgbClr val="1E37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édio 2 - Ênfas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1020"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B63523-70C0-4092-883A-25117173A98E}"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pt-BR"/>
        </a:p>
      </dgm:t>
    </dgm:pt>
    <dgm:pt modelId="{49C53AA4-1339-4650-8B9B-84B4284C4B70}">
      <dgm:prSet phldrT="[Texto]" custT="1"/>
      <dgm:spPr/>
      <dgm:t>
        <a:bodyPr/>
        <a:lstStyle/>
        <a:p>
          <a:r>
            <a:rPr lang="pt-BR" sz="3600" dirty="0"/>
            <a:t>Prova Pericial</a:t>
          </a:r>
          <a:endParaRPr lang="pt-BR" sz="1600" dirty="0"/>
        </a:p>
      </dgm:t>
    </dgm:pt>
    <dgm:pt modelId="{9B850178-ED41-4284-9077-77D6A931040A}" type="parTrans" cxnId="{847C8D75-8591-4270-9F2D-1DE874B8ECFD}">
      <dgm:prSet/>
      <dgm:spPr/>
      <dgm:t>
        <a:bodyPr/>
        <a:lstStyle/>
        <a:p>
          <a:endParaRPr lang="pt-BR" sz="3600"/>
        </a:p>
      </dgm:t>
    </dgm:pt>
    <dgm:pt modelId="{C079132C-262C-42FD-9B38-EA3FD2BCDABA}" type="sibTrans" cxnId="{847C8D75-8591-4270-9F2D-1DE874B8ECFD}">
      <dgm:prSet/>
      <dgm:spPr/>
      <dgm:t>
        <a:bodyPr/>
        <a:lstStyle/>
        <a:p>
          <a:endParaRPr lang="pt-BR" sz="3600"/>
        </a:p>
      </dgm:t>
    </dgm:pt>
    <dgm:pt modelId="{8B77A621-EF9C-4243-889A-C5F26574C843}">
      <dgm:prSet phldrT="[Texto]" custT="1"/>
      <dgm:spPr/>
      <dgm:t>
        <a:bodyPr/>
        <a:lstStyle/>
        <a:p>
          <a:r>
            <a:rPr lang="pt-BR" sz="1600" dirty="0"/>
            <a:t>CPC/2015</a:t>
          </a:r>
        </a:p>
        <a:p>
          <a:r>
            <a:rPr lang="pt-BR" sz="1600" dirty="0"/>
            <a:t>Art. 464 ao 480</a:t>
          </a:r>
        </a:p>
      </dgm:t>
    </dgm:pt>
    <dgm:pt modelId="{0D23A6BB-A53E-4D0E-95A6-2C6A7FE769C8}" type="parTrans" cxnId="{F8BB30D0-B162-48A6-820A-444C1BF83445}">
      <dgm:prSet/>
      <dgm:spPr/>
      <dgm:t>
        <a:bodyPr/>
        <a:lstStyle/>
        <a:p>
          <a:endParaRPr lang="pt-BR" sz="3600"/>
        </a:p>
      </dgm:t>
    </dgm:pt>
    <dgm:pt modelId="{66381CEF-48D1-4805-967A-5B465D0B3425}" type="sibTrans" cxnId="{F8BB30D0-B162-48A6-820A-444C1BF83445}">
      <dgm:prSet/>
      <dgm:spPr/>
      <dgm:t>
        <a:bodyPr/>
        <a:lstStyle/>
        <a:p>
          <a:endParaRPr lang="pt-BR" sz="3600"/>
        </a:p>
      </dgm:t>
    </dgm:pt>
    <dgm:pt modelId="{A04857C4-5BA0-48D8-AE09-8B7258A684F2}">
      <dgm:prSet phldrT="[Texto]" custT="1"/>
      <dgm:spPr/>
      <dgm:t>
        <a:bodyPr/>
        <a:lstStyle/>
        <a:p>
          <a:r>
            <a:rPr lang="pt-BR" sz="1600" dirty="0"/>
            <a:t>NBC PP01(R2), de 14/03/2025</a:t>
          </a:r>
        </a:p>
      </dgm:t>
    </dgm:pt>
    <dgm:pt modelId="{67678B4C-45B2-46DB-83C7-630E9423FE66}" type="parTrans" cxnId="{7BD81D4D-F709-44D8-927C-7CEB0295E014}">
      <dgm:prSet/>
      <dgm:spPr/>
      <dgm:t>
        <a:bodyPr/>
        <a:lstStyle/>
        <a:p>
          <a:endParaRPr lang="pt-BR" sz="3600"/>
        </a:p>
      </dgm:t>
    </dgm:pt>
    <dgm:pt modelId="{1D75BE51-7352-4074-892D-8123BF91B319}" type="sibTrans" cxnId="{7BD81D4D-F709-44D8-927C-7CEB0295E014}">
      <dgm:prSet/>
      <dgm:spPr/>
      <dgm:t>
        <a:bodyPr/>
        <a:lstStyle/>
        <a:p>
          <a:endParaRPr lang="pt-BR" sz="3600"/>
        </a:p>
      </dgm:t>
    </dgm:pt>
    <dgm:pt modelId="{0F328DF2-6F4B-410A-A2B2-9AF3ABF44BD3}">
      <dgm:prSet phldrT="[Texto]" custT="1"/>
      <dgm:spPr/>
      <dgm:t>
        <a:bodyPr/>
        <a:lstStyle/>
        <a:p>
          <a:r>
            <a:rPr lang="pt-BR" sz="1600" dirty="0"/>
            <a:t>NBC TP01(R2), de 14/03/2025</a:t>
          </a:r>
        </a:p>
      </dgm:t>
    </dgm:pt>
    <dgm:pt modelId="{0CC3DBF9-341E-4B34-BF14-E0B00FD0E72F}" type="parTrans" cxnId="{EE5BC603-9C1C-4099-B102-173DEBB86421}">
      <dgm:prSet/>
      <dgm:spPr/>
      <dgm:t>
        <a:bodyPr/>
        <a:lstStyle/>
        <a:p>
          <a:endParaRPr lang="pt-BR" sz="3600"/>
        </a:p>
      </dgm:t>
    </dgm:pt>
    <dgm:pt modelId="{7F177ED0-8E1F-450E-A9AD-C9889B05FCCA}" type="sibTrans" cxnId="{EE5BC603-9C1C-4099-B102-173DEBB86421}">
      <dgm:prSet/>
      <dgm:spPr/>
      <dgm:t>
        <a:bodyPr/>
        <a:lstStyle/>
        <a:p>
          <a:endParaRPr lang="pt-BR" sz="3600"/>
        </a:p>
      </dgm:t>
    </dgm:pt>
    <dgm:pt modelId="{2D6F1623-9F0D-47A5-B444-E55C69D8028C}" type="pres">
      <dgm:prSet presAssocID="{84B63523-70C0-4092-883A-25117173A98E}" presName="Name0" presStyleCnt="0">
        <dgm:presLayoutVars>
          <dgm:chMax val="1"/>
          <dgm:chPref val="1"/>
        </dgm:presLayoutVars>
      </dgm:prSet>
      <dgm:spPr/>
    </dgm:pt>
    <dgm:pt modelId="{5AE6BC71-8B5D-462C-B8B2-375D2CAD758B}" type="pres">
      <dgm:prSet presAssocID="{49C53AA4-1339-4650-8B9B-84B4284C4B70}" presName="Parent" presStyleLbl="node0" presStyleIdx="0" presStyleCnt="1" custLinFactNeighborX="12212" custLinFactNeighborY="6142">
        <dgm:presLayoutVars>
          <dgm:chMax val="5"/>
          <dgm:chPref val="5"/>
        </dgm:presLayoutVars>
      </dgm:prSet>
      <dgm:spPr/>
    </dgm:pt>
    <dgm:pt modelId="{C9385861-20AB-4826-B91A-45BCC9116F1F}" type="pres">
      <dgm:prSet presAssocID="{49C53AA4-1339-4650-8B9B-84B4284C4B70}" presName="Accent1" presStyleLbl="node1" presStyleIdx="0" presStyleCnt="15" custLinFactNeighborX="29455" custLinFactNeighborY="38216"/>
      <dgm:spPr/>
    </dgm:pt>
    <dgm:pt modelId="{26034777-1863-486C-A6DB-6B6682FA02B3}" type="pres">
      <dgm:prSet presAssocID="{49C53AA4-1339-4650-8B9B-84B4284C4B70}" presName="Accent2" presStyleLbl="node1" presStyleIdx="1" presStyleCnt="15"/>
      <dgm:spPr/>
    </dgm:pt>
    <dgm:pt modelId="{2D36AD6B-630D-4FE7-B525-1ADB19F6AA94}" type="pres">
      <dgm:prSet presAssocID="{49C53AA4-1339-4650-8B9B-84B4284C4B70}" presName="Accent3" presStyleLbl="node1" presStyleIdx="2" presStyleCnt="15"/>
      <dgm:spPr/>
    </dgm:pt>
    <dgm:pt modelId="{E609250D-2D8D-44E6-B4F5-315BCF7B14B9}" type="pres">
      <dgm:prSet presAssocID="{49C53AA4-1339-4650-8B9B-84B4284C4B70}" presName="Accent4" presStyleLbl="node1" presStyleIdx="3" presStyleCnt="15"/>
      <dgm:spPr/>
    </dgm:pt>
    <dgm:pt modelId="{94CD39D8-95E9-44F0-96EC-288B51462452}" type="pres">
      <dgm:prSet presAssocID="{49C53AA4-1339-4650-8B9B-84B4284C4B70}" presName="Accent5" presStyleLbl="node1" presStyleIdx="4" presStyleCnt="15" custLinFactX="-100000" custLinFactNeighborX="-151746" custLinFactNeighborY="-40263"/>
      <dgm:spPr/>
    </dgm:pt>
    <dgm:pt modelId="{74906189-EAF8-4CDD-83D6-A0E8659D3979}" type="pres">
      <dgm:prSet presAssocID="{49C53AA4-1339-4650-8B9B-84B4284C4B70}" presName="Accent6" presStyleLbl="node1" presStyleIdx="5" presStyleCnt="15"/>
      <dgm:spPr/>
    </dgm:pt>
    <dgm:pt modelId="{2AB72DB5-B80B-4105-A8E0-97B8F1B86EE4}" type="pres">
      <dgm:prSet presAssocID="{8B77A621-EF9C-4243-889A-C5F26574C843}" presName="Child1" presStyleLbl="node1" presStyleIdx="6" presStyleCnt="15" custScaleX="126891" custScaleY="114289" custLinFactNeighborX="-29183" custLinFactNeighborY="-4587">
        <dgm:presLayoutVars>
          <dgm:chMax val="0"/>
          <dgm:chPref val="0"/>
        </dgm:presLayoutVars>
      </dgm:prSet>
      <dgm:spPr/>
    </dgm:pt>
    <dgm:pt modelId="{D8041221-509D-4E57-B324-9339F4C4C111}" type="pres">
      <dgm:prSet presAssocID="{8B77A621-EF9C-4243-889A-C5F26574C843}" presName="Accent7" presStyleCnt="0"/>
      <dgm:spPr/>
    </dgm:pt>
    <dgm:pt modelId="{1AA1070C-1C9E-4A6B-9E36-4D005C71EF61}" type="pres">
      <dgm:prSet presAssocID="{8B77A621-EF9C-4243-889A-C5F26574C843}" presName="AccentHold1" presStyleLbl="node1" presStyleIdx="7" presStyleCnt="15" custLinFactNeighborX="-93782" custLinFactNeighborY="51538"/>
      <dgm:spPr/>
    </dgm:pt>
    <dgm:pt modelId="{FE76E98B-94FF-4AF1-959C-98BF57E85E72}" type="pres">
      <dgm:prSet presAssocID="{8B77A621-EF9C-4243-889A-C5F26574C843}" presName="Accent8" presStyleCnt="0"/>
      <dgm:spPr/>
    </dgm:pt>
    <dgm:pt modelId="{2EDB313C-DF17-415A-B074-999A5858ED61}" type="pres">
      <dgm:prSet presAssocID="{8B77A621-EF9C-4243-889A-C5F26574C843}" presName="AccentHold2" presStyleLbl="node1" presStyleIdx="8" presStyleCnt="15"/>
      <dgm:spPr/>
    </dgm:pt>
    <dgm:pt modelId="{2219BBCC-036C-4ED4-B35C-3DB08A929980}" type="pres">
      <dgm:prSet presAssocID="{0F328DF2-6F4B-410A-A2B2-9AF3ABF44BD3}" presName="Child2" presStyleLbl="node1" presStyleIdx="9" presStyleCnt="15" custScaleX="179010" custScaleY="114741" custLinFactNeighborX="20517" custLinFactNeighborY="2169">
        <dgm:presLayoutVars>
          <dgm:chMax val="0"/>
          <dgm:chPref val="0"/>
        </dgm:presLayoutVars>
      </dgm:prSet>
      <dgm:spPr/>
    </dgm:pt>
    <dgm:pt modelId="{7E3F3351-B40D-4CF5-9ADF-429DD2CE137D}" type="pres">
      <dgm:prSet presAssocID="{0F328DF2-6F4B-410A-A2B2-9AF3ABF44BD3}" presName="Accent9" presStyleCnt="0"/>
      <dgm:spPr/>
    </dgm:pt>
    <dgm:pt modelId="{79D36C64-0575-458E-A967-18CB3C676E37}" type="pres">
      <dgm:prSet presAssocID="{0F328DF2-6F4B-410A-A2B2-9AF3ABF44BD3}" presName="AccentHold1" presStyleLbl="node1" presStyleIdx="10" presStyleCnt="15" custLinFactNeighborX="-6755" custLinFactNeighborY="13844"/>
      <dgm:spPr/>
    </dgm:pt>
    <dgm:pt modelId="{A548242C-C149-4D09-A83F-82D26D8EC845}" type="pres">
      <dgm:prSet presAssocID="{0F328DF2-6F4B-410A-A2B2-9AF3ABF44BD3}" presName="Accent10" presStyleCnt="0"/>
      <dgm:spPr/>
    </dgm:pt>
    <dgm:pt modelId="{831FA7E5-8766-43D3-A99F-C41BCCE96A6D}" type="pres">
      <dgm:prSet presAssocID="{0F328DF2-6F4B-410A-A2B2-9AF3ABF44BD3}" presName="AccentHold2" presStyleLbl="node1" presStyleIdx="11" presStyleCnt="15"/>
      <dgm:spPr/>
    </dgm:pt>
    <dgm:pt modelId="{C1D29104-E455-4164-9912-1E3AE868D570}" type="pres">
      <dgm:prSet presAssocID="{0F328DF2-6F4B-410A-A2B2-9AF3ABF44BD3}" presName="Accent11" presStyleCnt="0"/>
      <dgm:spPr/>
    </dgm:pt>
    <dgm:pt modelId="{6F763DE6-A5BC-47AE-8EB1-388F100F4725}" type="pres">
      <dgm:prSet presAssocID="{0F328DF2-6F4B-410A-A2B2-9AF3ABF44BD3}" presName="AccentHold3" presStyleLbl="node1" presStyleIdx="12" presStyleCnt="15"/>
      <dgm:spPr/>
    </dgm:pt>
    <dgm:pt modelId="{61F4F77C-4569-4B53-BE74-2237EAC9E959}" type="pres">
      <dgm:prSet presAssocID="{A04857C4-5BA0-48D8-AE09-8B7258A684F2}" presName="Child3" presStyleLbl="node1" presStyleIdx="13" presStyleCnt="15" custScaleX="149708" custScaleY="114741" custLinFactNeighborX="-21375" custLinFactNeighborY="8825">
        <dgm:presLayoutVars>
          <dgm:chMax val="0"/>
          <dgm:chPref val="0"/>
        </dgm:presLayoutVars>
      </dgm:prSet>
      <dgm:spPr/>
    </dgm:pt>
    <dgm:pt modelId="{5B9BA7BC-0C17-4726-A6F8-E1248476C9E7}" type="pres">
      <dgm:prSet presAssocID="{A04857C4-5BA0-48D8-AE09-8B7258A684F2}" presName="Accent12" presStyleCnt="0"/>
      <dgm:spPr/>
    </dgm:pt>
    <dgm:pt modelId="{F4F771DF-D90A-4D54-8FFB-0813B543DF68}" type="pres">
      <dgm:prSet presAssocID="{A04857C4-5BA0-48D8-AE09-8B7258A684F2}" presName="AccentHold1" presStyleLbl="node1" presStyleIdx="14" presStyleCnt="15" custLinFactNeighborX="-3116" custLinFactNeighborY="-71141"/>
      <dgm:spPr/>
    </dgm:pt>
  </dgm:ptLst>
  <dgm:cxnLst>
    <dgm:cxn modelId="{EE5BC603-9C1C-4099-B102-173DEBB86421}" srcId="{49C53AA4-1339-4650-8B9B-84B4284C4B70}" destId="{0F328DF2-6F4B-410A-A2B2-9AF3ABF44BD3}" srcOrd="1" destOrd="0" parTransId="{0CC3DBF9-341E-4B34-BF14-E0B00FD0E72F}" sibTransId="{7F177ED0-8E1F-450E-A9AD-C9889B05FCCA}"/>
    <dgm:cxn modelId="{DF45B55D-7611-4D34-A3CA-42E12F1DB4F5}" type="presOf" srcId="{8B77A621-EF9C-4243-889A-C5F26574C843}" destId="{2AB72DB5-B80B-4105-A8E0-97B8F1B86EE4}" srcOrd="0" destOrd="0" presId="urn:microsoft.com/office/officeart/2009/3/layout/CircleRelationship"/>
    <dgm:cxn modelId="{08D41846-5747-4857-95C1-949D34822442}" type="presOf" srcId="{49C53AA4-1339-4650-8B9B-84B4284C4B70}" destId="{5AE6BC71-8B5D-462C-B8B2-375D2CAD758B}" srcOrd="0" destOrd="0" presId="urn:microsoft.com/office/officeart/2009/3/layout/CircleRelationship"/>
    <dgm:cxn modelId="{7BD81D4D-F709-44D8-927C-7CEB0295E014}" srcId="{49C53AA4-1339-4650-8B9B-84B4284C4B70}" destId="{A04857C4-5BA0-48D8-AE09-8B7258A684F2}" srcOrd="2" destOrd="0" parTransId="{67678B4C-45B2-46DB-83C7-630E9423FE66}" sibTransId="{1D75BE51-7352-4074-892D-8123BF91B319}"/>
    <dgm:cxn modelId="{847C8D75-8591-4270-9F2D-1DE874B8ECFD}" srcId="{84B63523-70C0-4092-883A-25117173A98E}" destId="{49C53AA4-1339-4650-8B9B-84B4284C4B70}" srcOrd="0" destOrd="0" parTransId="{9B850178-ED41-4284-9077-77D6A931040A}" sibTransId="{C079132C-262C-42FD-9B38-EA3FD2BCDABA}"/>
    <dgm:cxn modelId="{734D7597-72C1-4366-AB82-AE594E8C4CC3}" type="presOf" srcId="{A04857C4-5BA0-48D8-AE09-8B7258A684F2}" destId="{61F4F77C-4569-4B53-BE74-2237EAC9E959}" srcOrd="0" destOrd="0" presId="urn:microsoft.com/office/officeart/2009/3/layout/CircleRelationship"/>
    <dgm:cxn modelId="{AB82ACC9-3D51-46C9-AFC4-6D8B431C8DE0}" type="presOf" srcId="{0F328DF2-6F4B-410A-A2B2-9AF3ABF44BD3}" destId="{2219BBCC-036C-4ED4-B35C-3DB08A929980}" srcOrd="0" destOrd="0" presId="urn:microsoft.com/office/officeart/2009/3/layout/CircleRelationship"/>
    <dgm:cxn modelId="{F8BB30D0-B162-48A6-820A-444C1BF83445}" srcId="{49C53AA4-1339-4650-8B9B-84B4284C4B70}" destId="{8B77A621-EF9C-4243-889A-C5F26574C843}" srcOrd="0" destOrd="0" parTransId="{0D23A6BB-A53E-4D0E-95A6-2C6A7FE769C8}" sibTransId="{66381CEF-48D1-4805-967A-5B465D0B3425}"/>
    <dgm:cxn modelId="{A6BDDDE7-E203-43C2-A8BC-4EA21B0D9C6D}" type="presOf" srcId="{84B63523-70C0-4092-883A-25117173A98E}" destId="{2D6F1623-9F0D-47A5-B444-E55C69D8028C}" srcOrd="0" destOrd="0" presId="urn:microsoft.com/office/officeart/2009/3/layout/CircleRelationship"/>
    <dgm:cxn modelId="{51246A5C-B53C-4BAA-B5C0-0E4482DDC55C}" type="presParOf" srcId="{2D6F1623-9F0D-47A5-B444-E55C69D8028C}" destId="{5AE6BC71-8B5D-462C-B8B2-375D2CAD758B}" srcOrd="0" destOrd="0" presId="urn:microsoft.com/office/officeart/2009/3/layout/CircleRelationship"/>
    <dgm:cxn modelId="{E34BAFBF-6E5F-4FA3-AE0B-4822B82F6B5E}" type="presParOf" srcId="{2D6F1623-9F0D-47A5-B444-E55C69D8028C}" destId="{C9385861-20AB-4826-B91A-45BCC9116F1F}" srcOrd="1" destOrd="0" presId="urn:microsoft.com/office/officeart/2009/3/layout/CircleRelationship"/>
    <dgm:cxn modelId="{28578CF8-9F34-48B5-B20C-822FEEF0A064}" type="presParOf" srcId="{2D6F1623-9F0D-47A5-B444-E55C69D8028C}" destId="{26034777-1863-486C-A6DB-6B6682FA02B3}" srcOrd="2" destOrd="0" presId="urn:microsoft.com/office/officeart/2009/3/layout/CircleRelationship"/>
    <dgm:cxn modelId="{45ED1F01-A8F5-4C84-A259-00E5CEF48B5E}" type="presParOf" srcId="{2D6F1623-9F0D-47A5-B444-E55C69D8028C}" destId="{2D36AD6B-630D-4FE7-B525-1ADB19F6AA94}" srcOrd="3" destOrd="0" presId="urn:microsoft.com/office/officeart/2009/3/layout/CircleRelationship"/>
    <dgm:cxn modelId="{A1EAC7C0-8D66-4DCE-B074-A528F9FA3828}" type="presParOf" srcId="{2D6F1623-9F0D-47A5-B444-E55C69D8028C}" destId="{E609250D-2D8D-44E6-B4F5-315BCF7B14B9}" srcOrd="4" destOrd="0" presId="urn:microsoft.com/office/officeart/2009/3/layout/CircleRelationship"/>
    <dgm:cxn modelId="{47C4A34F-8A8E-4C4E-88CF-94D97F4EA354}" type="presParOf" srcId="{2D6F1623-9F0D-47A5-B444-E55C69D8028C}" destId="{94CD39D8-95E9-44F0-96EC-288B51462452}" srcOrd="5" destOrd="0" presId="urn:microsoft.com/office/officeart/2009/3/layout/CircleRelationship"/>
    <dgm:cxn modelId="{FB5D6BA1-F98C-4404-B24F-52DA056C1A7A}" type="presParOf" srcId="{2D6F1623-9F0D-47A5-B444-E55C69D8028C}" destId="{74906189-EAF8-4CDD-83D6-A0E8659D3979}" srcOrd="6" destOrd="0" presId="urn:microsoft.com/office/officeart/2009/3/layout/CircleRelationship"/>
    <dgm:cxn modelId="{19B430D7-6DD5-46E4-85A6-9D9560E31431}" type="presParOf" srcId="{2D6F1623-9F0D-47A5-B444-E55C69D8028C}" destId="{2AB72DB5-B80B-4105-A8E0-97B8F1B86EE4}" srcOrd="7" destOrd="0" presId="urn:microsoft.com/office/officeart/2009/3/layout/CircleRelationship"/>
    <dgm:cxn modelId="{1348673E-269F-4D73-86BA-3B3A532230ED}" type="presParOf" srcId="{2D6F1623-9F0D-47A5-B444-E55C69D8028C}" destId="{D8041221-509D-4E57-B324-9339F4C4C111}" srcOrd="8" destOrd="0" presId="urn:microsoft.com/office/officeart/2009/3/layout/CircleRelationship"/>
    <dgm:cxn modelId="{F625C015-32AD-4836-80DD-FE782A797A0F}" type="presParOf" srcId="{D8041221-509D-4E57-B324-9339F4C4C111}" destId="{1AA1070C-1C9E-4A6B-9E36-4D005C71EF61}" srcOrd="0" destOrd="0" presId="urn:microsoft.com/office/officeart/2009/3/layout/CircleRelationship"/>
    <dgm:cxn modelId="{C8F8640C-0FA4-441C-BDAE-31BBE52486CD}" type="presParOf" srcId="{2D6F1623-9F0D-47A5-B444-E55C69D8028C}" destId="{FE76E98B-94FF-4AF1-959C-98BF57E85E72}" srcOrd="9" destOrd="0" presId="urn:microsoft.com/office/officeart/2009/3/layout/CircleRelationship"/>
    <dgm:cxn modelId="{3C0EF80E-EF08-48EF-9733-4095C1073837}" type="presParOf" srcId="{FE76E98B-94FF-4AF1-959C-98BF57E85E72}" destId="{2EDB313C-DF17-415A-B074-999A5858ED61}" srcOrd="0" destOrd="0" presId="urn:microsoft.com/office/officeart/2009/3/layout/CircleRelationship"/>
    <dgm:cxn modelId="{1EB55EFA-67F2-4E5D-A088-8787CB0DB624}" type="presParOf" srcId="{2D6F1623-9F0D-47A5-B444-E55C69D8028C}" destId="{2219BBCC-036C-4ED4-B35C-3DB08A929980}" srcOrd="10" destOrd="0" presId="urn:microsoft.com/office/officeart/2009/3/layout/CircleRelationship"/>
    <dgm:cxn modelId="{6469803F-98AD-40CF-8963-F02D45836E02}" type="presParOf" srcId="{2D6F1623-9F0D-47A5-B444-E55C69D8028C}" destId="{7E3F3351-B40D-4CF5-9ADF-429DD2CE137D}" srcOrd="11" destOrd="0" presId="urn:microsoft.com/office/officeart/2009/3/layout/CircleRelationship"/>
    <dgm:cxn modelId="{AB6092B1-3124-47FB-BAB2-53B8A67E0AA0}" type="presParOf" srcId="{7E3F3351-B40D-4CF5-9ADF-429DD2CE137D}" destId="{79D36C64-0575-458E-A967-18CB3C676E37}" srcOrd="0" destOrd="0" presId="urn:microsoft.com/office/officeart/2009/3/layout/CircleRelationship"/>
    <dgm:cxn modelId="{BB217EE5-53BF-41DF-A423-6432D273B818}" type="presParOf" srcId="{2D6F1623-9F0D-47A5-B444-E55C69D8028C}" destId="{A548242C-C149-4D09-A83F-82D26D8EC845}" srcOrd="12" destOrd="0" presId="urn:microsoft.com/office/officeart/2009/3/layout/CircleRelationship"/>
    <dgm:cxn modelId="{4E0CC4D1-C434-4ADB-A765-023803C94A81}" type="presParOf" srcId="{A548242C-C149-4D09-A83F-82D26D8EC845}" destId="{831FA7E5-8766-43D3-A99F-C41BCCE96A6D}" srcOrd="0" destOrd="0" presId="urn:microsoft.com/office/officeart/2009/3/layout/CircleRelationship"/>
    <dgm:cxn modelId="{69EDC078-E938-401C-AD58-59E25D800EB3}" type="presParOf" srcId="{2D6F1623-9F0D-47A5-B444-E55C69D8028C}" destId="{C1D29104-E455-4164-9912-1E3AE868D570}" srcOrd="13" destOrd="0" presId="urn:microsoft.com/office/officeart/2009/3/layout/CircleRelationship"/>
    <dgm:cxn modelId="{16A942BF-740C-4D88-A229-5F1E9A47A5CD}" type="presParOf" srcId="{C1D29104-E455-4164-9912-1E3AE868D570}" destId="{6F763DE6-A5BC-47AE-8EB1-388F100F4725}" srcOrd="0" destOrd="0" presId="urn:microsoft.com/office/officeart/2009/3/layout/CircleRelationship"/>
    <dgm:cxn modelId="{A26E52BD-8CA8-43F6-8BD3-10FC52B3E38F}" type="presParOf" srcId="{2D6F1623-9F0D-47A5-B444-E55C69D8028C}" destId="{61F4F77C-4569-4B53-BE74-2237EAC9E959}" srcOrd="14" destOrd="0" presId="urn:microsoft.com/office/officeart/2009/3/layout/CircleRelationship"/>
    <dgm:cxn modelId="{E0233E5D-6F34-42BC-B881-C6FDC071A282}" type="presParOf" srcId="{2D6F1623-9F0D-47A5-B444-E55C69D8028C}" destId="{5B9BA7BC-0C17-4726-A6F8-E1248476C9E7}" srcOrd="15" destOrd="0" presId="urn:microsoft.com/office/officeart/2009/3/layout/CircleRelationship"/>
    <dgm:cxn modelId="{1508A86D-4332-4BF8-891C-75B524FCE9F0}" type="presParOf" srcId="{5B9BA7BC-0C17-4726-A6F8-E1248476C9E7}" destId="{F4F771DF-D90A-4D54-8FFB-0813B543DF68}"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6BC71-8B5D-462C-B8B2-375D2CAD758B}">
      <dsp:nvSpPr>
        <dsp:cNvPr id="0" name=""/>
        <dsp:cNvSpPr/>
      </dsp:nvSpPr>
      <dsp:spPr>
        <a:xfrm>
          <a:off x="2069786" y="294402"/>
          <a:ext cx="2824749" cy="282506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pt-BR" sz="3600" kern="1200" dirty="0"/>
            <a:t>Prova Pericial</a:t>
          </a:r>
          <a:endParaRPr lang="pt-BR" sz="1600" kern="1200" dirty="0"/>
        </a:p>
      </dsp:txBody>
      <dsp:txXfrm>
        <a:off x="2483461" y="708123"/>
        <a:ext cx="1997399" cy="1997625"/>
      </dsp:txXfrm>
    </dsp:sp>
    <dsp:sp modelId="{C9385861-20AB-4826-B91A-45BCC9116F1F}">
      <dsp:nvSpPr>
        <dsp:cNvPr id="0" name=""/>
        <dsp:cNvSpPr/>
      </dsp:nvSpPr>
      <dsp:spPr>
        <a:xfrm>
          <a:off x="3429322" y="112245"/>
          <a:ext cx="314054" cy="3141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034777-1863-486C-A6DB-6B6682FA02B3}">
      <dsp:nvSpPr>
        <dsp:cNvPr id="0" name=""/>
        <dsp:cNvSpPr/>
      </dsp:nvSpPr>
      <dsp:spPr>
        <a:xfrm>
          <a:off x="2593402" y="2736054"/>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36AD6B-630D-4FE7-B525-1ADB19F6AA94}">
      <dsp:nvSpPr>
        <dsp:cNvPr id="0" name=""/>
        <dsp:cNvSpPr/>
      </dsp:nvSpPr>
      <dsp:spPr>
        <a:xfrm>
          <a:off x="4731520" y="1267415"/>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09250D-2D8D-44E6-B4F5-315BCF7B14B9}">
      <dsp:nvSpPr>
        <dsp:cNvPr id="0" name=""/>
        <dsp:cNvSpPr/>
      </dsp:nvSpPr>
      <dsp:spPr>
        <a:xfrm>
          <a:off x="3643339" y="2978297"/>
          <a:ext cx="314054" cy="3141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CD39D8-95E9-44F0-96EC-288B51462452}">
      <dsp:nvSpPr>
        <dsp:cNvPr id="0" name=""/>
        <dsp:cNvSpPr/>
      </dsp:nvSpPr>
      <dsp:spPr>
        <a:xfrm>
          <a:off x="2083868" y="347019"/>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906189-EAF8-4CDD-83D6-A0E8659D3979}">
      <dsp:nvSpPr>
        <dsp:cNvPr id="0" name=""/>
        <dsp:cNvSpPr/>
      </dsp:nvSpPr>
      <dsp:spPr>
        <a:xfrm>
          <a:off x="1940377" y="1741340"/>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B72DB5-B80B-4105-A8E0-97B8F1B86EE4}">
      <dsp:nvSpPr>
        <dsp:cNvPr id="0" name=""/>
        <dsp:cNvSpPr/>
      </dsp:nvSpPr>
      <dsp:spPr>
        <a:xfrm>
          <a:off x="352204" y="496086"/>
          <a:ext cx="1457269" cy="131224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t>CPC/2015</a:t>
          </a:r>
        </a:p>
        <a:p>
          <a:pPr marL="0" lvl="0" indent="0" algn="ctr" defTabSz="711200">
            <a:lnSpc>
              <a:spcPct val="90000"/>
            </a:lnSpc>
            <a:spcBef>
              <a:spcPct val="0"/>
            </a:spcBef>
            <a:spcAft>
              <a:spcPct val="35000"/>
            </a:spcAft>
            <a:buNone/>
          </a:pPr>
          <a:r>
            <a:rPr lang="pt-BR" sz="1600" kern="1200" dirty="0"/>
            <a:t>Art. 464 ao 480</a:t>
          </a:r>
        </a:p>
      </dsp:txBody>
      <dsp:txXfrm>
        <a:off x="565616" y="688259"/>
        <a:ext cx="1030445" cy="927895"/>
      </dsp:txXfrm>
    </dsp:sp>
    <dsp:sp modelId="{1AA1070C-1C9E-4A6B-9E36-4D005C71EF61}">
      <dsp:nvSpPr>
        <dsp:cNvPr id="0" name=""/>
        <dsp:cNvSpPr/>
      </dsp:nvSpPr>
      <dsp:spPr>
        <a:xfrm>
          <a:off x="2724761" y="610535"/>
          <a:ext cx="314054" cy="3141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DB313C-DF17-415A-B074-999A5858ED61}">
      <dsp:nvSpPr>
        <dsp:cNvPr id="0" name=""/>
        <dsp:cNvSpPr/>
      </dsp:nvSpPr>
      <dsp:spPr>
        <a:xfrm>
          <a:off x="950122" y="2115595"/>
          <a:ext cx="567847" cy="56798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9BBCC-036C-4ED4-B35C-3DB08A929980}">
      <dsp:nvSpPr>
        <dsp:cNvPr id="0" name=""/>
        <dsp:cNvSpPr/>
      </dsp:nvSpPr>
      <dsp:spPr>
        <a:xfrm>
          <a:off x="4621808" y="30801"/>
          <a:ext cx="2055825" cy="13174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t>NBC TP01(R2), de 14/03/2025</a:t>
          </a:r>
        </a:p>
      </dsp:txBody>
      <dsp:txXfrm>
        <a:off x="4922877" y="223734"/>
        <a:ext cx="1453687" cy="931565"/>
      </dsp:txXfrm>
    </dsp:sp>
    <dsp:sp modelId="{79D36C64-0575-458E-A967-18CB3C676E37}">
      <dsp:nvSpPr>
        <dsp:cNvPr id="0" name=""/>
        <dsp:cNvSpPr/>
      </dsp:nvSpPr>
      <dsp:spPr>
        <a:xfrm>
          <a:off x="4305859" y="926755"/>
          <a:ext cx="314054" cy="3141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1FA7E5-8766-43D3-A99F-C41BCCE96A6D}">
      <dsp:nvSpPr>
        <dsp:cNvPr id="0" name=""/>
        <dsp:cNvSpPr/>
      </dsp:nvSpPr>
      <dsp:spPr>
        <a:xfrm>
          <a:off x="733992" y="2791499"/>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763DE6-A5BC-47AE-8EB1-388F100F4725}">
      <dsp:nvSpPr>
        <dsp:cNvPr id="0" name=""/>
        <dsp:cNvSpPr/>
      </dsp:nvSpPr>
      <dsp:spPr>
        <a:xfrm>
          <a:off x="3003063" y="2467409"/>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F4F77C-4569-4B53-BE74-2237EAC9E959}">
      <dsp:nvSpPr>
        <dsp:cNvPr id="0" name=""/>
        <dsp:cNvSpPr/>
      </dsp:nvSpPr>
      <dsp:spPr>
        <a:xfrm>
          <a:off x="4848995" y="1990705"/>
          <a:ext cx="1719309" cy="13174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t>NBC PP01(R2), de 14/03/2025</a:t>
          </a:r>
        </a:p>
      </dsp:txBody>
      <dsp:txXfrm>
        <a:off x="5100782" y="2183638"/>
        <a:ext cx="1215735" cy="931565"/>
      </dsp:txXfrm>
    </dsp:sp>
    <dsp:sp modelId="{F4F771DF-D90A-4D54-8FFB-0813B543DF68}">
      <dsp:nvSpPr>
        <dsp:cNvPr id="0" name=""/>
        <dsp:cNvSpPr/>
      </dsp:nvSpPr>
      <dsp:spPr>
        <a:xfrm>
          <a:off x="5048908" y="1873064"/>
          <a:ext cx="227718" cy="2277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1EE5B-B5F3-4429-8C79-CA15046B90BA}" type="datetimeFigureOut">
              <a:rPr lang="pt-BR" smtClean="0"/>
              <a:t>10/08/2025</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224084-AE8D-4400-831E-5431AAB65C45}" type="slidenum">
              <a:rPr lang="pt-BR" smtClean="0"/>
              <a:t>‹nº›</a:t>
            </a:fld>
            <a:endParaRPr lang="pt-BR"/>
          </a:p>
        </p:txBody>
      </p:sp>
    </p:spTree>
    <p:extLst>
      <p:ext uri="{BB962C8B-B14F-4D97-AF65-F5344CB8AC3E}">
        <p14:creationId xmlns:p14="http://schemas.microsoft.com/office/powerpoint/2010/main" val="3289827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dirty="0"/>
          </a:p>
        </p:txBody>
      </p:sp>
      <p:sp>
        <p:nvSpPr>
          <p:cNvPr id="4" name="Espaço Reservado para o Número do Slide 3"/>
          <p:cNvSpPr>
            <a:spLocks noGrp="1"/>
          </p:cNvSpPr>
          <p:nvPr>
            <p:ph type="sldNum" sz="quarter" idx="5"/>
          </p:nvPr>
        </p:nvSpPr>
        <p:spPr/>
        <p:txBody>
          <a:bodyPr rtlCol="0"/>
          <a:lstStyle/>
          <a:p>
            <a:pPr rtl="0"/>
            <a:fld id="{9CA004F4-F240-48F9-8AE1-486585C7F00D}" type="slidenum">
              <a:rPr lang="pt-BR" smtClean="0"/>
              <a:t>108</a:t>
            </a:fld>
            <a:endParaRPr lang="pt-BR" dirty="0"/>
          </a:p>
        </p:txBody>
      </p:sp>
    </p:spTree>
    <p:extLst>
      <p:ext uri="{BB962C8B-B14F-4D97-AF65-F5344CB8AC3E}">
        <p14:creationId xmlns:p14="http://schemas.microsoft.com/office/powerpoint/2010/main" val="1583410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DB82E8-AB29-44E6-82A9-CD605402C1CB}"/>
              </a:ext>
            </a:extLst>
          </p:cNvPr>
          <p:cNvSpPr>
            <a:spLocks noGrp="1"/>
          </p:cNvSpPr>
          <p:nvPr>
            <p:ph type="ctrTitle"/>
          </p:nvPr>
        </p:nvSpPr>
        <p:spPr>
          <a:xfrm>
            <a:off x="1524000" y="1986887"/>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5AAC54EE-43BD-4D79-9FCA-8BF61FCB06B7}"/>
              </a:ext>
            </a:extLst>
          </p:cNvPr>
          <p:cNvSpPr>
            <a:spLocks noGrp="1"/>
          </p:cNvSpPr>
          <p:nvPr>
            <p:ph type="subTitle" idx="1"/>
          </p:nvPr>
        </p:nvSpPr>
        <p:spPr>
          <a:xfrm>
            <a:off x="1524000" y="4466562"/>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9448AF93-3909-4F7A-94A3-E390A8266C52}"/>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2D8D8DC9-F435-4CD1-A11D-C682C83F68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2AEDC2F-1C68-41D1-8A83-6CED79CA896D}"/>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356113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BFBE74-6C9D-45E0-AD37-035EB54AE5BB}"/>
              </a:ext>
            </a:extLst>
          </p:cNvPr>
          <p:cNvSpPr>
            <a:spLocks noGrp="1"/>
          </p:cNvSpPr>
          <p:nvPr>
            <p:ph type="title" orient="vert"/>
          </p:nvPr>
        </p:nvSpPr>
        <p:spPr>
          <a:xfrm>
            <a:off x="8724901"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7821E2C-F14E-4B44-9006-88199FEEB13F}"/>
              </a:ext>
            </a:extLst>
          </p:cNvPr>
          <p:cNvSpPr>
            <a:spLocks noGrp="1"/>
          </p:cNvSpPr>
          <p:nvPr>
            <p:ph type="body" orient="vert" idx="1"/>
          </p:nvPr>
        </p:nvSpPr>
        <p:spPr>
          <a:xfrm>
            <a:off x="838201"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45AE25E-C711-43B3-A041-4B3A9F2E66D8}"/>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D829A7D1-9CFD-4E42-A2F1-8D897FE74AB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137F99F-844D-4F2F-B1C6-0856B5057E14}"/>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339362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4B9D2C-B68C-499E-BE44-7D7C52D9FC4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C7D44F8-2AFF-41D8-93A1-9E76254CC213}"/>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4" name="Espaço Reservado para Rodapé 3">
            <a:extLst>
              <a:ext uri="{FF2B5EF4-FFF2-40B4-BE49-F238E27FC236}">
                <a16:creationId xmlns:a16="http://schemas.microsoft.com/office/drawing/2014/main" id="{3BE81BDE-844A-499E-81CA-CA5CBE9D325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62F0CF70-0849-4531-9819-1E058C0600C8}"/>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644450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072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lide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14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94FF0B-61B3-4C57-8E97-CAEB10C74313}"/>
              </a:ext>
            </a:extLst>
          </p:cNvPr>
          <p:cNvSpPr>
            <a:spLocks noGrp="1"/>
          </p:cNvSpPr>
          <p:nvPr>
            <p:ph type="title"/>
          </p:nvPr>
        </p:nvSpPr>
        <p:spPr>
          <a:xfrm>
            <a:off x="838200" y="2028304"/>
            <a:ext cx="10515600" cy="709791"/>
          </a:xfr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CEA5994-F25A-496D-9D9D-AAB700371DB6}"/>
              </a:ext>
            </a:extLst>
          </p:cNvPr>
          <p:cNvSpPr>
            <a:spLocks noGrp="1"/>
          </p:cNvSpPr>
          <p:nvPr>
            <p:ph idx="1"/>
          </p:nvPr>
        </p:nvSpPr>
        <p:spPr>
          <a:xfrm>
            <a:off x="838200" y="2909455"/>
            <a:ext cx="10515600" cy="32675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512A0C2-0A8D-4C5F-B72F-CB7962FACDAA}"/>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603B9C2E-888E-43A1-B053-3784E724C6E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FE0B4E-ADAB-49B9-9A9B-6375D595C162}"/>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326923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047AB5-8435-41BF-B849-56AC45FC10E3}"/>
              </a:ext>
            </a:extLst>
          </p:cNvPr>
          <p:cNvSpPr>
            <a:spLocks noGrp="1"/>
          </p:cNvSpPr>
          <p:nvPr>
            <p:ph type="title"/>
          </p:nvPr>
        </p:nvSpPr>
        <p:spPr>
          <a:xfrm>
            <a:off x="831851" y="2177935"/>
            <a:ext cx="10515600" cy="2384542"/>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5217BFC-135C-4465-9A1B-0FA3286A93D1}"/>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5EA0887-518A-4167-AFC8-15FD1CC836EA}"/>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B0B4C4B2-FBC7-4A5D-B505-03B5685717A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9ABD836-BD8D-4CC4-BD9B-203CA3240B73}"/>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254752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EF7CF8-DAD0-4C6F-A9E7-81036B96609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0297EFC-1B2E-4878-85F4-3B979BD17B34}"/>
              </a:ext>
            </a:extLst>
          </p:cNvPr>
          <p:cNvSpPr>
            <a:spLocks noGrp="1"/>
          </p:cNvSpPr>
          <p:nvPr>
            <p:ph sz="half" idx="1"/>
          </p:nvPr>
        </p:nvSpPr>
        <p:spPr>
          <a:xfrm>
            <a:off x="762000" y="2161309"/>
            <a:ext cx="5257800" cy="401565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163297C-21CB-4FF6-B222-78BCFA6498B1}"/>
              </a:ext>
            </a:extLst>
          </p:cNvPr>
          <p:cNvSpPr>
            <a:spLocks noGrp="1"/>
          </p:cNvSpPr>
          <p:nvPr>
            <p:ph sz="half" idx="2"/>
          </p:nvPr>
        </p:nvSpPr>
        <p:spPr>
          <a:xfrm>
            <a:off x="6096000" y="2161309"/>
            <a:ext cx="5257800" cy="401565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D87DB2C6-428B-4295-BD75-95F7D4A73B85}"/>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6" name="Espaço Reservado para Rodapé 5">
            <a:extLst>
              <a:ext uri="{FF2B5EF4-FFF2-40B4-BE49-F238E27FC236}">
                <a16:creationId xmlns:a16="http://schemas.microsoft.com/office/drawing/2014/main" id="{8C31753C-C5D1-46C0-BBFC-B81190D3280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3B6B5BC-95FE-4DE3-810C-7E66743E55BB}"/>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411674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A2F91D-E54F-485A-AB3B-7EAD7265128A}"/>
              </a:ext>
            </a:extLst>
          </p:cNvPr>
          <p:cNvSpPr>
            <a:spLocks noGrp="1"/>
          </p:cNvSpPr>
          <p:nvPr>
            <p:ph type="title"/>
          </p:nvPr>
        </p:nvSpPr>
        <p:spPr>
          <a:xfrm>
            <a:off x="839788" y="365127"/>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BD2B1E-C02E-43C2-8CB4-02FBB1386E6A}"/>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569B592-F481-456B-8F01-8C2FBC54603E}"/>
              </a:ext>
            </a:extLst>
          </p:cNvPr>
          <p:cNvSpPr>
            <a:spLocks noGrp="1"/>
          </p:cNvSpPr>
          <p:nvPr>
            <p:ph sz="half" idx="2"/>
          </p:nvPr>
        </p:nvSpPr>
        <p:spPr>
          <a:xfrm>
            <a:off x="839789"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5AF85A3-DA1E-45A1-A427-D7CD5DCCC627}"/>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9435E7D-B02B-4113-9428-70F68A8B80E7}"/>
              </a:ext>
            </a:extLst>
          </p:cNvPr>
          <p:cNvSpPr>
            <a:spLocks noGrp="1"/>
          </p:cNvSpPr>
          <p:nvPr>
            <p:ph sz="quarter" idx="4"/>
          </p:nvPr>
        </p:nvSpPr>
        <p:spPr>
          <a:xfrm>
            <a:off x="6172201"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7FCB29AA-39D5-406E-B71E-3F9502AA4601}"/>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8" name="Espaço Reservado para Rodapé 7">
            <a:extLst>
              <a:ext uri="{FF2B5EF4-FFF2-40B4-BE49-F238E27FC236}">
                <a16:creationId xmlns:a16="http://schemas.microsoft.com/office/drawing/2014/main" id="{48B4183E-28A6-4545-8DAF-DD1BF1D55DBD}"/>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1AAD4B9B-2FD7-4FDF-9AD3-FB9949FBE73B}"/>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45168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1F1CF-0360-4E34-ADB5-9A53621728D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A21DA003-CAE3-4BDC-883F-F58C113F8FDD}"/>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4" name="Espaço Reservado para Rodapé 3">
            <a:extLst>
              <a:ext uri="{FF2B5EF4-FFF2-40B4-BE49-F238E27FC236}">
                <a16:creationId xmlns:a16="http://schemas.microsoft.com/office/drawing/2014/main" id="{11AECC59-A04A-45EF-8319-3B3B1908388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54A405C5-97B0-48F7-8FA4-F0CDE5583DE6}"/>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208360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77AEE-1827-4902-8B87-EF50822A98F3}"/>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B1D2A9E-2328-4143-8DF0-9744A5403AC8}"/>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3272EBA-191E-49D8-8F12-88F0287E9D97}"/>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051474C-A57F-4BE3-9901-0BF86A3451DB}"/>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6" name="Espaço Reservado para Rodapé 5">
            <a:extLst>
              <a:ext uri="{FF2B5EF4-FFF2-40B4-BE49-F238E27FC236}">
                <a16:creationId xmlns:a16="http://schemas.microsoft.com/office/drawing/2014/main" id="{AB0D7038-7135-408D-B78C-951E635DDDA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673E6749-7D64-489B-AC54-29C74EED212E}"/>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365532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A7529F-9900-4F85-8BA5-0537C9F5D89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AFE284E-874C-48BC-B8E4-7FE229F4A90D}"/>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pt-BR"/>
          </a:p>
        </p:txBody>
      </p:sp>
      <p:sp>
        <p:nvSpPr>
          <p:cNvPr id="4" name="Espaço Reservado para Texto 3">
            <a:extLst>
              <a:ext uri="{FF2B5EF4-FFF2-40B4-BE49-F238E27FC236}">
                <a16:creationId xmlns:a16="http://schemas.microsoft.com/office/drawing/2014/main" id="{0495EFE1-695E-4A27-9F07-96D8E220825A}"/>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6A0A84D-CE4A-4120-B398-4628FE444C6D}"/>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6" name="Espaço Reservado para Rodapé 5">
            <a:extLst>
              <a:ext uri="{FF2B5EF4-FFF2-40B4-BE49-F238E27FC236}">
                <a16:creationId xmlns:a16="http://schemas.microsoft.com/office/drawing/2014/main" id="{E9E1968E-6E2E-4868-8AFD-2BB393A8513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563C8D5-1DDD-4350-A222-2681E8519F77}"/>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1453486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C91BB9-8F31-4B1E-A038-8651C6A4017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7A7AB50-B519-41FE-94A2-F4D9FE6BC3E4}"/>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DA2A902-6469-4693-8E38-F2495156BF6D}"/>
              </a:ext>
            </a:extLst>
          </p:cNvPr>
          <p:cNvSpPr>
            <a:spLocks noGrp="1"/>
          </p:cNvSpPr>
          <p:nvPr>
            <p:ph type="dt" sz="half" idx="10"/>
          </p:nvPr>
        </p:nvSpPr>
        <p:spPr/>
        <p:txBody>
          <a:body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079ADFFB-B234-41E5-8438-39D5656C3DD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E4CA0C4-9FA3-432C-A915-CB375A991086}"/>
              </a:ext>
            </a:extLst>
          </p:cNvPr>
          <p:cNvSpPr>
            <a:spLocks noGrp="1"/>
          </p:cNvSpPr>
          <p:nvPr>
            <p:ph type="sldNum" sz="quarter" idx="12"/>
          </p:nvPr>
        </p:nvSpPr>
        <p:spPr/>
        <p:txBody>
          <a:bodyPr/>
          <a:lstStyle/>
          <a:p>
            <a:fld id="{FCCBD45A-2F1D-4533-A3D6-F0196318E25B}" type="slidenum">
              <a:rPr lang="pt-BR" smtClean="0"/>
              <a:t>‹nº›</a:t>
            </a:fld>
            <a:endParaRPr lang="pt-BR"/>
          </a:p>
        </p:txBody>
      </p:sp>
    </p:spTree>
    <p:extLst>
      <p:ext uri="{BB962C8B-B14F-4D97-AF65-F5344CB8AC3E}">
        <p14:creationId xmlns:p14="http://schemas.microsoft.com/office/powerpoint/2010/main" val="110195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1E6CF0E2-512B-486A-AB69-301FD2679ACD}"/>
              </a:ext>
            </a:extLst>
          </p:cNvPr>
          <p:cNvSpPr>
            <a:spLocks noGrp="1"/>
          </p:cNvSpPr>
          <p:nvPr>
            <p:ph type="title"/>
          </p:nvPr>
        </p:nvSpPr>
        <p:spPr>
          <a:xfrm>
            <a:off x="838200" y="2061556"/>
            <a:ext cx="10515600" cy="618634"/>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6C582D1B-8825-4F71-8969-5A5DF69EE992}"/>
              </a:ext>
            </a:extLst>
          </p:cNvPr>
          <p:cNvSpPr>
            <a:spLocks noGrp="1"/>
          </p:cNvSpPr>
          <p:nvPr>
            <p:ph type="body" idx="1"/>
          </p:nvPr>
        </p:nvSpPr>
        <p:spPr>
          <a:xfrm>
            <a:off x="838200" y="2826327"/>
            <a:ext cx="10515600" cy="338388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CB573AB-76B8-4D7A-BF7B-C5FFBC2DFA0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76419-9A69-43EB-8659-2235CCF9ECB2}" type="datetimeFigureOut">
              <a:rPr lang="pt-BR" smtClean="0"/>
              <a:t>10/08/2025</a:t>
            </a:fld>
            <a:endParaRPr lang="pt-BR"/>
          </a:p>
        </p:txBody>
      </p:sp>
      <p:sp>
        <p:nvSpPr>
          <p:cNvPr id="5" name="Espaço Reservado para Rodapé 4">
            <a:extLst>
              <a:ext uri="{FF2B5EF4-FFF2-40B4-BE49-F238E27FC236}">
                <a16:creationId xmlns:a16="http://schemas.microsoft.com/office/drawing/2014/main" id="{9E0C81E3-919B-4944-AB5E-2FE2F144F65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F8ACAEE2-6DB7-4523-AA08-F5250F4BD7CB}"/>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BD45A-2F1D-4533-A3D6-F0196318E25B}" type="slidenum">
              <a:rPr lang="pt-BR" smtClean="0"/>
              <a:t>‹nº›</a:t>
            </a:fld>
            <a:endParaRPr lang="pt-BR"/>
          </a:p>
        </p:txBody>
      </p:sp>
    </p:spTree>
    <p:extLst>
      <p:ext uri="{BB962C8B-B14F-4D97-AF65-F5344CB8AC3E}">
        <p14:creationId xmlns:p14="http://schemas.microsoft.com/office/powerpoint/2010/main" val="318584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 id="2147483655" r:id="rId12"/>
    <p:sldLayoutId id="2147483661" r:id="rId13"/>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3" Type="http://schemas.openxmlformats.org/officeDocument/2006/relationships/hyperlink" Target="http://www.apcsp.org.br/acervo"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6.png"/><Relationship Id="rId4" Type="http://schemas.openxmlformats.org/officeDocument/2006/relationships/hyperlink" Target="http://www.apcsp.org.br/downloads/APC_Por_Elas_2023_cap7.pdf"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hyperlink" Target="http://www.planalto.gov.br/ccivil_03/_Ato2015-2018/2015/Lei/L13105.htm#art465%C2%A74" TargetMode="Externa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3" Type="http://schemas.openxmlformats.org/officeDocument/2006/relationships/hyperlink" Target="http://www.trtsp.jus.br/geral/tribunal2/legis/CPC/CPC_NOVO.html" TargetMode="External"/><Relationship Id="rId2" Type="http://schemas.openxmlformats.org/officeDocument/2006/relationships/hyperlink" Target="http://www.trtsp.jus.br/geral/tribunal2/legis/CPC/CPC_NOVO.html#art95p3incII" TargetMode="External"/><Relationship Id="rId1" Type="http://schemas.openxmlformats.org/officeDocument/2006/relationships/slideLayout" Target="../slideLayouts/slideLayout13.xml"/><Relationship Id="rId4" Type="http://schemas.openxmlformats.org/officeDocument/2006/relationships/hyperlink" Target="http://www.trtsp.jus.br/geral/tribunal2/Trib_Sup/STF/CNJ/Res_232_16.html#anexo" TargetMode="External"/></Relationships>
</file>

<file path=ppt/slides/_rels/slide9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86296" y="821410"/>
            <a:ext cx="11509391" cy="5826896"/>
          </a:xfrm>
          <a:prstGeom prst="rect">
            <a:avLst/>
          </a:prstGeom>
          <a:noFill/>
        </p:spPr>
        <p:txBody>
          <a:bodyPr wrap="square" rtlCol="0">
            <a:spAutoFit/>
          </a:bodyPr>
          <a:lstStyle/>
          <a:p>
            <a:pPr algn="ctr">
              <a:lnSpc>
                <a:spcPct val="107000"/>
              </a:lnSpc>
              <a:spcAft>
                <a:spcPts val="800"/>
              </a:spcAft>
            </a:pPr>
            <a:r>
              <a:rPr lang="pt-BR" sz="3400" b="1" dirty="0">
                <a:latin typeface="Candara" panose="020E0502030303020204" pitchFamily="34" charset="0"/>
              </a:rPr>
              <a:t>X Simpósio de Perícia Contábil de Goiás &amp; VI Fórum de Perícia Contábil de Goiás </a:t>
            </a:r>
          </a:p>
          <a:p>
            <a:pPr algn="ctr">
              <a:lnSpc>
                <a:spcPct val="107000"/>
              </a:lnSpc>
              <a:spcAft>
                <a:spcPts val="800"/>
              </a:spcAft>
            </a:pPr>
            <a:endParaRPr lang="pt-BR" sz="2500" b="1" dirty="0">
              <a:effectLst>
                <a:outerShdw blurRad="38100" dist="38100" dir="2700000" algn="tl">
                  <a:srgbClr val="000000">
                    <a:alpha val="43137"/>
                  </a:srgbClr>
                </a:outerShdw>
              </a:effectLst>
              <a:latin typeface="Candara" panose="020E0502030303020204" pitchFamily="34" charset="0"/>
            </a:endParaRPr>
          </a:p>
          <a:p>
            <a:pPr algn="ctr">
              <a:lnSpc>
                <a:spcPct val="107000"/>
              </a:lnSpc>
              <a:spcAft>
                <a:spcPts val="800"/>
              </a:spcAft>
            </a:pPr>
            <a:r>
              <a:rPr lang="pt-BR" sz="4200" b="1" dirty="0">
                <a:effectLst>
                  <a:outerShdw blurRad="38100" dist="38100" dir="2700000" algn="tl">
                    <a:srgbClr val="000000">
                      <a:alpha val="43137"/>
                    </a:srgbClr>
                  </a:outerShdw>
                </a:effectLst>
                <a:latin typeface="Candara" panose="020E0502030303020204" pitchFamily="34" charset="0"/>
              </a:rPr>
              <a:t>Proposta de Honorários Periciais </a:t>
            </a:r>
          </a:p>
          <a:p>
            <a:pPr algn="ctr">
              <a:lnSpc>
                <a:spcPct val="107000"/>
              </a:lnSpc>
              <a:spcAft>
                <a:spcPts val="800"/>
              </a:spcAft>
            </a:pPr>
            <a:r>
              <a:rPr lang="pt-BR" sz="3200" b="1" dirty="0">
                <a:effectLst>
                  <a:outerShdw blurRad="38100" dist="38100" dir="2700000" algn="tl">
                    <a:srgbClr val="000000">
                      <a:alpha val="43137"/>
                    </a:srgbClr>
                  </a:outerShdw>
                </a:effectLst>
                <a:latin typeface="Candara" panose="020E0502030303020204" pitchFamily="34" charset="0"/>
              </a:rPr>
              <a:t>Desafios, Critérios e Negociação</a:t>
            </a:r>
          </a:p>
          <a:p>
            <a:pPr algn="ctr">
              <a:lnSpc>
                <a:spcPct val="107000"/>
              </a:lnSpc>
              <a:spcAft>
                <a:spcPts val="800"/>
              </a:spcAft>
            </a:pPr>
            <a:endParaRPr lang="pt-BR" b="1" dirty="0">
              <a:latin typeface="Candara" panose="020E0502030303020204" pitchFamily="34" charset="0"/>
            </a:endParaRPr>
          </a:p>
          <a:p>
            <a:pPr algn="ctr">
              <a:lnSpc>
                <a:spcPct val="107000"/>
              </a:lnSpc>
              <a:spcAft>
                <a:spcPts val="800"/>
              </a:spcAft>
            </a:pPr>
            <a:r>
              <a:rPr lang="pt-BR" sz="3200" b="1" dirty="0">
                <a:latin typeface="Candara" panose="020E0502030303020204" pitchFamily="34" charset="0"/>
              </a:rPr>
              <a:t>Palestrantes: </a:t>
            </a:r>
          </a:p>
          <a:p>
            <a:pPr algn="ctr">
              <a:lnSpc>
                <a:spcPct val="107000"/>
              </a:lnSpc>
              <a:spcAft>
                <a:spcPts val="800"/>
              </a:spcAft>
            </a:pPr>
            <a:r>
              <a:rPr lang="pt-BR" sz="2500" dirty="0">
                <a:latin typeface="Candara" panose="020E0502030303020204" pitchFamily="34" charset="0"/>
              </a:rPr>
              <a:t>José Vanderlei Masson dos Santos</a:t>
            </a:r>
          </a:p>
          <a:p>
            <a:pPr algn="ctr">
              <a:lnSpc>
                <a:spcPct val="107000"/>
              </a:lnSpc>
              <a:spcAft>
                <a:spcPts val="800"/>
              </a:spcAft>
            </a:pPr>
            <a:r>
              <a:rPr lang="pt-BR" sz="2500" dirty="0">
                <a:latin typeface="Candara" panose="020E0502030303020204" pitchFamily="34" charset="0"/>
              </a:rPr>
              <a:t>Suely Gualano Bossa Serrati</a:t>
            </a:r>
          </a:p>
          <a:p>
            <a:pPr algn="ctr">
              <a:lnSpc>
                <a:spcPct val="107000"/>
              </a:lnSpc>
              <a:spcAft>
                <a:spcPts val="800"/>
              </a:spcAft>
            </a:pPr>
            <a:r>
              <a:rPr lang="pt-BR" sz="2500" b="1" dirty="0">
                <a:latin typeface="Candara" panose="020E0502030303020204" pitchFamily="34" charset="0"/>
              </a:rPr>
              <a:t>11/08/2025</a:t>
            </a:r>
            <a:endParaRPr lang="pt-BR" sz="2500" dirty="0">
              <a:latin typeface="Candara" panose="020E0502030303020204" pitchFamily="34" charset="0"/>
            </a:endParaRPr>
          </a:p>
        </p:txBody>
      </p:sp>
      <p:pic>
        <p:nvPicPr>
          <p:cNvPr id="3" name="Gráfico 22">
            <a:extLst>
              <a:ext uri="{FF2B5EF4-FFF2-40B4-BE49-F238E27FC236}">
                <a16:creationId xmlns:a16="http://schemas.microsoft.com/office/drawing/2014/main" id="{A8F03A45-C78D-3DB7-B2CD-24F049E24C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8828" y="1317550"/>
            <a:ext cx="1666875" cy="937260"/>
          </a:xfrm>
          <a:prstGeom prst="rect">
            <a:avLst/>
          </a:prstGeom>
        </p:spPr>
      </p:pic>
      <p:pic>
        <p:nvPicPr>
          <p:cNvPr id="4" name="Imagem 3" descr="Desenho de um círculo&#10;&#10;Descrição gerada automaticamente com confiança baixa">
            <a:extLst>
              <a:ext uri="{FF2B5EF4-FFF2-40B4-BE49-F238E27FC236}">
                <a16:creationId xmlns:a16="http://schemas.microsoft.com/office/drawing/2014/main" id="{9A4BE933-FD1E-2CB2-7627-53CCAFC12F0D}"/>
              </a:ext>
            </a:extLst>
          </p:cNvPr>
          <p:cNvPicPr>
            <a:picLocks noChangeAspect="1"/>
          </p:cNvPicPr>
          <p:nvPr/>
        </p:nvPicPr>
        <p:blipFill>
          <a:blip r:embed="rId3"/>
          <a:stretch>
            <a:fillRect/>
          </a:stretch>
        </p:blipFill>
        <p:spPr>
          <a:xfrm>
            <a:off x="10133867" y="2254810"/>
            <a:ext cx="1861820" cy="6381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774915" y="825100"/>
            <a:ext cx="10848814" cy="5878532"/>
          </a:xfrm>
          <a:prstGeom prst="rect">
            <a:avLst/>
          </a:prstGeom>
        </p:spPr>
        <p:txBody>
          <a:bodyPr wrap="square">
            <a:spAutoFit/>
          </a:bodyPr>
          <a:lstStyle/>
          <a:p>
            <a:pPr algn="ctr">
              <a:spcAft>
                <a:spcPts val="600"/>
              </a:spcAft>
              <a:buFontTx/>
              <a:buChar char="-"/>
            </a:pPr>
            <a:r>
              <a:rPr lang="pt-BR" sz="3000" b="1" u="sng" dirty="0">
                <a:highlight>
                  <a:srgbClr val="FFFF00"/>
                </a:highlight>
              </a:rPr>
              <a:t>Remuneração do Perito do Juízo</a:t>
            </a:r>
          </a:p>
          <a:p>
            <a:pPr algn="ctr">
              <a:spcAft>
                <a:spcPts val="600"/>
              </a:spcAft>
              <a:buFontTx/>
              <a:buChar char="-"/>
            </a:pPr>
            <a:endParaRPr lang="pt-BR" sz="3000" b="1" u="sng" dirty="0">
              <a:highlight>
                <a:srgbClr val="FFFF00"/>
              </a:highlight>
            </a:endParaRPr>
          </a:p>
          <a:p>
            <a:pPr algn="ctr">
              <a:spcAft>
                <a:spcPts val="600"/>
              </a:spcAft>
              <a:buFontTx/>
              <a:buChar char="-"/>
            </a:pPr>
            <a:r>
              <a:rPr lang="pt-BR" sz="3000" dirty="0"/>
              <a:t>Remuneração é paga por quem requereu a perícia ou rateada pelas partes quando ambas requereram perícia (art. 95 do CPC);</a:t>
            </a:r>
          </a:p>
          <a:p>
            <a:pPr algn="ctr">
              <a:spcAft>
                <a:spcPts val="600"/>
              </a:spcAft>
              <a:buFontTx/>
              <a:buChar char="-"/>
            </a:pPr>
            <a:r>
              <a:rPr lang="pt-BR" sz="3000" dirty="0"/>
              <a:t>Honorários são depositados judicialmente (§ 1 e 2º do art. 95 do CPC);</a:t>
            </a:r>
          </a:p>
          <a:p>
            <a:pPr algn="ctr">
              <a:spcAft>
                <a:spcPts val="600"/>
              </a:spcAft>
              <a:buFontTx/>
              <a:buChar char="-"/>
            </a:pPr>
            <a:r>
              <a:rPr lang="pt-BR" sz="3000" dirty="0"/>
              <a:t>Remuneração </a:t>
            </a:r>
            <a:r>
              <a:rPr lang="pt-BR" sz="3000" b="1" u="sng" dirty="0"/>
              <a:t>não</a:t>
            </a:r>
            <a:r>
              <a:rPr lang="pt-BR" sz="3000" dirty="0"/>
              <a:t> deve ser acertada diretamente pelo perito do juízo com a parte responsável pelo pagamento; </a:t>
            </a:r>
          </a:p>
          <a:p>
            <a:pPr algn="ctr">
              <a:spcAft>
                <a:spcPts val="600"/>
              </a:spcAft>
              <a:buFontTx/>
              <a:buChar char="-"/>
            </a:pPr>
            <a:r>
              <a:rPr lang="pt-BR" sz="3000" dirty="0"/>
              <a:t>É o magistrado quem efetua o arbitramento do valor dos honorários do perito do juízo (§ 3º do art. 465 do CPC).</a:t>
            </a:r>
          </a:p>
          <a:p>
            <a:pPr algn="just">
              <a:buFont typeface="Arial" charset="0"/>
              <a:buNone/>
            </a:pPr>
            <a:endParaRPr lang="pt-BR" sz="2400" i="1" dirty="0">
              <a:latin typeface="Arial" charset="0"/>
            </a:endParaRPr>
          </a:p>
          <a:p>
            <a:pPr algn="just"/>
            <a:r>
              <a:rPr lang="pt-BR" sz="2200" i="1" dirty="0"/>
              <a:t>	</a:t>
            </a:r>
          </a:p>
        </p:txBody>
      </p:sp>
    </p:spTree>
    <p:extLst>
      <p:ext uri="{BB962C8B-B14F-4D97-AF65-F5344CB8AC3E}">
        <p14:creationId xmlns:p14="http://schemas.microsoft.com/office/powerpoint/2010/main" val="20658050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3512" y="620689"/>
            <a:ext cx="8676220" cy="4277581"/>
          </a:xfrm>
          <a:prstGeom prst="rect">
            <a:avLst/>
          </a:prstGeom>
          <a:noFill/>
        </p:spPr>
        <p:txBody>
          <a:bodyPr wrap="square" rtlCol="0">
            <a:spAutoFit/>
          </a:bodyPr>
          <a:lstStyle/>
          <a:p>
            <a:pPr algn="ctr"/>
            <a:endParaRPr lang="pt-BR" sz="2999" b="1" dirty="0"/>
          </a:p>
          <a:p>
            <a:pPr algn="ctr"/>
            <a:endParaRPr lang="pt-BR" sz="2999" b="1" dirty="0"/>
          </a:p>
          <a:p>
            <a:pPr algn="ctr"/>
            <a:r>
              <a:rPr lang="pt-BR" sz="3999" b="1" dirty="0">
                <a:effectLst>
                  <a:outerShdw blurRad="38100" dist="38100" dir="2700000" algn="tl">
                    <a:srgbClr val="000000">
                      <a:alpha val="43137"/>
                    </a:srgbClr>
                  </a:outerShdw>
                </a:effectLst>
              </a:rPr>
              <a:t>Critérios estabelecidos na NBC PP 01 (R2) - Perito Contábil (itens 32 a 36) - </a:t>
            </a:r>
            <a:r>
              <a:rPr lang="pt-BR" sz="2000" dirty="0">
                <a:latin typeface="Candara" panose="020E0502030303020204" pitchFamily="34" charset="0"/>
              </a:rPr>
              <a:t>DOU: 14/03/2025</a:t>
            </a:r>
            <a:endParaRPr lang="pt-BR" sz="2000" b="1" dirty="0">
              <a:effectLst>
                <a:outerShdw blurRad="38100" dist="38100" dir="2700000" algn="tl">
                  <a:srgbClr val="000000">
                    <a:alpha val="43137"/>
                  </a:srgbClr>
                </a:outerShdw>
              </a:effectLst>
            </a:endParaRPr>
          </a:p>
          <a:p>
            <a:pPr algn="ctr"/>
            <a:endParaRPr lang="pt-BR" sz="2000" b="1" dirty="0">
              <a:effectLst>
                <a:outerShdw blurRad="38100" dist="38100" dir="2700000" algn="tl">
                  <a:srgbClr val="000000">
                    <a:alpha val="43137"/>
                  </a:srgbClr>
                </a:outerShdw>
              </a:effectLst>
            </a:endParaRPr>
          </a:p>
          <a:p>
            <a:pPr algn="ctr"/>
            <a:r>
              <a:rPr lang="pt-BR" sz="2400" b="1" dirty="0">
                <a:effectLst>
                  <a:outerShdw blurRad="38100" dist="38100" dir="2700000" algn="tl">
                    <a:srgbClr val="000000">
                      <a:alpha val="43137"/>
                    </a:srgbClr>
                  </a:outerShdw>
                </a:effectLst>
              </a:rPr>
              <a:t>(</a:t>
            </a:r>
            <a:r>
              <a:rPr lang="pt-BR" altLang="pt-BR" sz="2400" b="1" dirty="0">
                <a:solidFill>
                  <a:prstClr val="black"/>
                </a:solidFill>
              </a:rPr>
              <a:t>NORMAS PROFISSIONAIS</a:t>
            </a:r>
            <a:r>
              <a:rPr lang="pt-BR" altLang="pt-BR" sz="2400" dirty="0">
                <a:solidFill>
                  <a:prstClr val="black"/>
                </a:solidFill>
              </a:rPr>
              <a:t>: estabelecem as regras de conduta profissional, estabelecem os critérios inerentes à atuação do contador na condição de perito)</a:t>
            </a:r>
          </a:p>
          <a:p>
            <a:pPr algn="ctr"/>
            <a:endParaRPr lang="pt-BR" altLang="pt-BR" sz="2000" dirty="0">
              <a:solidFill>
                <a:prstClr val="black"/>
              </a:solidFill>
            </a:endParaRPr>
          </a:p>
        </p:txBody>
      </p:sp>
    </p:spTree>
    <p:extLst>
      <p:ext uri="{BB962C8B-B14F-4D97-AF65-F5344CB8AC3E}">
        <p14:creationId xmlns:p14="http://schemas.microsoft.com/office/powerpoint/2010/main" val="68194612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p:cNvSpPr/>
          <p:nvPr/>
        </p:nvSpPr>
        <p:spPr>
          <a:xfrm>
            <a:off x="666426" y="991891"/>
            <a:ext cx="10709330" cy="5616922"/>
          </a:xfrm>
          <a:prstGeom prst="rect">
            <a:avLst/>
          </a:prstGeom>
        </p:spPr>
        <p:txBody>
          <a:bodyPr wrap="square">
            <a:spAutoFit/>
          </a:bodyPr>
          <a:lstStyle/>
          <a:p>
            <a:pPr algn="ctr"/>
            <a:r>
              <a:rPr lang="pt-BR" altLang="pt-BR" sz="2400" u="sng" dirty="0"/>
              <a:t>NBC PP 01(R2)</a:t>
            </a:r>
            <a:r>
              <a:rPr lang="pt-BR" altLang="pt-BR" sz="2400" dirty="0"/>
              <a:t>  – </a:t>
            </a:r>
            <a:r>
              <a:rPr lang="pt-BR" altLang="pt-BR" sz="2400" u="sng" dirty="0"/>
              <a:t>Perito Contábil:</a:t>
            </a:r>
          </a:p>
          <a:p>
            <a:pPr algn="ctr">
              <a:spcAft>
                <a:spcPts val="600"/>
              </a:spcAft>
            </a:pPr>
            <a:endParaRPr lang="pt-BR" sz="2200" dirty="0"/>
          </a:p>
          <a:p>
            <a:r>
              <a:rPr lang="pt-BR" sz="2200" b="1" i="1" dirty="0"/>
              <a:t>PLANEJAMENTO E HONORÁRIOS </a:t>
            </a:r>
            <a:endParaRPr lang="pt-BR" sz="2200" i="1" dirty="0"/>
          </a:p>
          <a:p>
            <a:r>
              <a:rPr lang="pt-BR" sz="2200" i="1" dirty="0"/>
              <a:t>32. Na elaboração do planejamento e da respectiva proposta de honorários, o perito contábil deve considerar, entre outros fatores: o tempo, as etapas de trabalho previstas, a relevância, o vulto, os recursos tecnológicos, a extensão e profundidade dos exames e testes periciais, o risco, a responsabilidade, a complexidade operacional, a equipe técnica, o lugar e o tempo de execução e gestão exigidos para a prestação do serviço, as peculiaridades regionais, a forma de recebimento, os requisitos específicos de formação técnica, de habilitação legal e experiência e as condições especiais que envolvem a independência profissional, a competência e o renome do profissional e a possibilidade de ficar o perito contábil impedido de atuar em outros casos. </a:t>
            </a:r>
          </a:p>
          <a:p>
            <a:endParaRPr lang="pt-BR" sz="2200" i="1" dirty="0"/>
          </a:p>
          <a:p>
            <a:r>
              <a:rPr lang="pt-BR" sz="2200" i="1" dirty="0"/>
              <a:t>33. O perito contábil deve primar pela evidenciação dos critérios orientativos adotados na formação do preço dentro da proporcionalidade e razoabilidade que cada caso requer, objetivando a aprovação da sua proposta de honorários. </a:t>
            </a:r>
            <a:endParaRPr lang="pt-BR" sz="2800" dirty="0"/>
          </a:p>
        </p:txBody>
      </p:sp>
    </p:spTree>
    <p:extLst>
      <p:ext uri="{BB962C8B-B14F-4D97-AF65-F5344CB8AC3E}">
        <p14:creationId xmlns:p14="http://schemas.microsoft.com/office/powerpoint/2010/main" val="238120489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5FB23-CDCF-2CF7-F829-2EBC8DB3DD33}"/>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04C4B687-97E4-67CF-8076-50DF9A7A9452}"/>
              </a:ext>
            </a:extLst>
          </p:cNvPr>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a:extLst>
              <a:ext uri="{FF2B5EF4-FFF2-40B4-BE49-F238E27FC236}">
                <a16:creationId xmlns:a16="http://schemas.microsoft.com/office/drawing/2014/main" id="{B1FAAD40-7403-4B06-1F89-41E3086B5446}"/>
              </a:ext>
            </a:extLst>
          </p:cNvPr>
          <p:cNvSpPr/>
          <p:nvPr/>
        </p:nvSpPr>
        <p:spPr>
          <a:xfrm>
            <a:off x="1038387" y="1239864"/>
            <a:ext cx="10151390" cy="4939814"/>
          </a:xfrm>
          <a:prstGeom prst="rect">
            <a:avLst/>
          </a:prstGeom>
        </p:spPr>
        <p:txBody>
          <a:bodyPr wrap="square">
            <a:spAutoFit/>
          </a:bodyPr>
          <a:lstStyle/>
          <a:p>
            <a:pPr algn="ctr"/>
            <a:r>
              <a:rPr lang="pt-BR" altLang="pt-BR" sz="2400" u="sng" dirty="0"/>
              <a:t>NBC PP 01(R2)</a:t>
            </a:r>
            <a:r>
              <a:rPr lang="pt-BR" altLang="pt-BR" sz="2400" dirty="0"/>
              <a:t>  – </a:t>
            </a:r>
            <a:r>
              <a:rPr lang="pt-BR" altLang="pt-BR" sz="2400" u="sng" dirty="0"/>
              <a:t>Perito Contábil:</a:t>
            </a:r>
          </a:p>
          <a:p>
            <a:pPr algn="ctr">
              <a:spcAft>
                <a:spcPts val="600"/>
              </a:spcAft>
            </a:pPr>
            <a:endParaRPr lang="pt-BR" sz="2200" dirty="0"/>
          </a:p>
          <a:p>
            <a:r>
              <a:rPr lang="pt-BR" sz="2200" b="1" i="1" dirty="0"/>
              <a:t>Elaboração de proposta </a:t>
            </a:r>
            <a:endParaRPr lang="pt-BR" sz="2200" i="1" dirty="0"/>
          </a:p>
          <a:p>
            <a:r>
              <a:rPr lang="pt-BR" sz="2200" i="1" dirty="0"/>
              <a:t>34. O perito contábil deve elaborar a proposta de honorários, quando possível, descrevendo o planejamento de forma a atender ao objeto e alcance do objetivo da perícia, e considerar as várias etapas do trabalho pericial até o término da instrução ou homologação do laudo pericial contábil. </a:t>
            </a:r>
          </a:p>
          <a:p>
            <a:endParaRPr lang="pt-BR" sz="2200" i="1" dirty="0"/>
          </a:p>
          <a:p>
            <a:r>
              <a:rPr lang="pt-BR" sz="2200" i="1" dirty="0"/>
              <a:t>35. O perito contábil deve ressalvar que as despesas com viagens, hospedagens, transporte, alimentação e outras despesas não estão inclusas na proposta de honorários, os quais devem ser objeto de pedido formal de ressarcimento. </a:t>
            </a:r>
          </a:p>
          <a:p>
            <a:endParaRPr lang="pt-BR" sz="2200" i="1" dirty="0"/>
          </a:p>
          <a:p>
            <a:r>
              <a:rPr lang="pt-BR" sz="2200" i="1" dirty="0"/>
              <a:t>36. O assistente técnico deve celebrar contrato de prestação de serviços com o seu cliente, observando as normas estabelecidas pelo Conselho Federal de Contabilidade. </a:t>
            </a:r>
            <a:endParaRPr lang="pt-BR" sz="2800" dirty="0"/>
          </a:p>
        </p:txBody>
      </p:sp>
    </p:spTree>
    <p:extLst>
      <p:ext uri="{BB962C8B-B14F-4D97-AF65-F5344CB8AC3E}">
        <p14:creationId xmlns:p14="http://schemas.microsoft.com/office/powerpoint/2010/main" val="365440674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p:cNvSpPr/>
          <p:nvPr/>
        </p:nvSpPr>
        <p:spPr>
          <a:xfrm>
            <a:off x="852407" y="825101"/>
            <a:ext cx="10383864" cy="5816977"/>
          </a:xfrm>
          <a:prstGeom prst="rect">
            <a:avLst/>
          </a:prstGeom>
        </p:spPr>
        <p:txBody>
          <a:bodyPr wrap="square">
            <a:spAutoFit/>
          </a:bodyPr>
          <a:lstStyle/>
          <a:p>
            <a:pPr algn="ctr"/>
            <a:r>
              <a:rPr lang="pt-BR" altLang="pt-BR" sz="2400" u="sng" dirty="0"/>
              <a:t>NBC PP 01(R2)</a:t>
            </a:r>
            <a:r>
              <a:rPr lang="pt-BR" altLang="pt-BR" sz="2400" dirty="0"/>
              <a:t>  – </a:t>
            </a:r>
            <a:r>
              <a:rPr lang="pt-BR" altLang="pt-BR" sz="2400" u="sng" dirty="0"/>
              <a:t>Perito Contábil:</a:t>
            </a:r>
          </a:p>
          <a:p>
            <a:endParaRPr lang="pt-BR" sz="1200" dirty="0"/>
          </a:p>
          <a:p>
            <a:r>
              <a:rPr lang="pt-BR" b="1" i="1" dirty="0"/>
              <a:t>Quesitos suplementares </a:t>
            </a:r>
            <a:endParaRPr lang="pt-BR" i="1" dirty="0"/>
          </a:p>
          <a:p>
            <a:r>
              <a:rPr lang="pt-BR" i="1" dirty="0"/>
              <a:t>37. O perito contábil deve ressaltar em sua proposta de honorários que essa não contempla os honorários relativos a quesitos suplementares. Quando houver necessidade de complementação de honorários, deverão ser apresentadas as justificativas objetivando à sua aprovação. </a:t>
            </a:r>
          </a:p>
          <a:p>
            <a:endParaRPr lang="pt-BR" sz="1200" i="1" dirty="0"/>
          </a:p>
          <a:p>
            <a:r>
              <a:rPr lang="pt-BR" b="1" i="1" dirty="0"/>
              <a:t>Levantamento dos honorários </a:t>
            </a:r>
            <a:endParaRPr lang="pt-BR" i="1" dirty="0"/>
          </a:p>
          <a:p>
            <a:r>
              <a:rPr lang="pt-BR" i="1" dirty="0"/>
              <a:t>38. O perito nomeado pode requerer a liberação de até 50% dos honorários depositados, quando julgar necessário para o custeio antes do início dos trabalhos, sendo defeso o perito contábil receber honorários diretamente dos litigantes ou de seus procuradores ou prepostos, salvo disposição em contrário determinada pela autoridade competente. </a:t>
            </a:r>
          </a:p>
          <a:p>
            <a:endParaRPr lang="pt-BR" i="1" dirty="0"/>
          </a:p>
          <a:p>
            <a:r>
              <a:rPr lang="pt-BR" b="1" i="1" dirty="0"/>
              <a:t>Devolução de honorários </a:t>
            </a:r>
            <a:endParaRPr lang="pt-BR" i="1" dirty="0"/>
          </a:p>
          <a:p>
            <a:r>
              <a:rPr lang="pt-BR" i="1" dirty="0"/>
              <a:t>39. Quando a perícia for considerada inconclusiva ou deficiente, ou quando o perito for substituído, pode a autoridade competente determinar a redução ou a devolução do valor dos honorários já recebidos, condição que obriga o perito contábil a obedecer ao comando decisório e efetuar a devolução do valor determinado. </a:t>
            </a:r>
          </a:p>
          <a:p>
            <a:endParaRPr lang="pt-BR" i="1" dirty="0"/>
          </a:p>
          <a:p>
            <a:r>
              <a:rPr lang="pt-BR" b="1" i="1" dirty="0"/>
              <a:t>Execução de honorários periciais </a:t>
            </a:r>
            <a:endParaRPr lang="pt-BR" i="1" dirty="0"/>
          </a:p>
          <a:p>
            <a:r>
              <a:rPr lang="pt-BR" i="1" dirty="0"/>
              <a:t>40. Os honorários periciais fixados ou arbitrados e não quitados podem ser executados, judicialmente, pelo perito contábil em conformidade com os dispositivos do Código de Processo Civil. </a:t>
            </a:r>
            <a:endParaRPr lang="pt-BR" sz="2800" i="1" dirty="0"/>
          </a:p>
        </p:txBody>
      </p:sp>
    </p:spTree>
    <p:extLst>
      <p:ext uri="{BB962C8B-B14F-4D97-AF65-F5344CB8AC3E}">
        <p14:creationId xmlns:p14="http://schemas.microsoft.com/office/powerpoint/2010/main" val="38014525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081CC-A14A-B215-6242-B0FF0A8CBABE}"/>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FFB95126-C699-1311-577C-DC71C834318C}"/>
              </a:ext>
            </a:extLst>
          </p:cNvPr>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a:extLst>
              <a:ext uri="{FF2B5EF4-FFF2-40B4-BE49-F238E27FC236}">
                <a16:creationId xmlns:a16="http://schemas.microsoft.com/office/drawing/2014/main" id="{6086FCD9-60A0-195A-1F25-18C81BA9F057}"/>
              </a:ext>
            </a:extLst>
          </p:cNvPr>
          <p:cNvSpPr/>
          <p:nvPr/>
        </p:nvSpPr>
        <p:spPr>
          <a:xfrm>
            <a:off x="1775520" y="825100"/>
            <a:ext cx="9817212" cy="4893647"/>
          </a:xfrm>
          <a:prstGeom prst="rect">
            <a:avLst/>
          </a:prstGeom>
        </p:spPr>
        <p:txBody>
          <a:bodyPr wrap="square">
            <a:spAutoFit/>
          </a:bodyPr>
          <a:lstStyle/>
          <a:p>
            <a:r>
              <a:rPr lang="pt-BR" sz="2100" b="1" dirty="0"/>
              <a:t>NBC PP 01(R2) - MODELO n.º 09 - CONTRATO PARTICULAR DE PRESTAÇÃO DE SERVIÇOS PROFISSIONAIS </a:t>
            </a:r>
            <a:endParaRPr lang="pt-BR" sz="2100" dirty="0"/>
          </a:p>
          <a:p>
            <a:r>
              <a:rPr lang="pt-BR" dirty="0"/>
              <a:t> </a:t>
            </a:r>
          </a:p>
          <a:p>
            <a:pPr algn="just"/>
            <a:r>
              <a:rPr lang="pt-BR" dirty="0">
                <a:latin typeface="Arial" panose="020B0604020202020204" pitchFamily="34" charset="0"/>
                <a:ea typeface="Times New Roman" panose="02020603050405020304" pitchFamily="18" charset="0"/>
              </a:rPr>
              <a:t>Contrato Particular de Prestação de Serviços Profissionais que entre si fazem, com matriz estabelecida na ............., devidamente inscrita no CNPJ n.º ............ representada pelo sócio: (qualificar o sócio), residente e domiciliado na ....... doravante denominado CONTRATANTE, e, do outro lado, como ASSISTENTE TÉCNICO, ........... brasileiro, ......, contador e perito judicial, inscrito no Conselho Regional de Contabilidade de ......... sob o n.º .... e CPF n.º ....... com endereço profissional no ......., se obrigam mediante as cláusulas e condições seguintes:</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CLÁUSULA 1ª - DO OBJETO</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O objeto do presente é a prestação dos serviços profissionais do ASSISTENTE TÉCNICO, no acompanhamento da perícia judicial determinada nos autos da Ação </a:t>
            </a:r>
            <a:r>
              <a:rPr lang="pt-BR" u="sng" dirty="0">
                <a:latin typeface="Arial" panose="020B0604020202020204" pitchFamily="34" charset="0"/>
                <a:ea typeface="Times New Roman" panose="02020603050405020304" pitchFamily="18" charset="0"/>
              </a:rPr>
              <a:t>....</a:t>
            </a:r>
            <a:r>
              <a:rPr lang="pt-BR" dirty="0">
                <a:latin typeface="Arial" panose="020B0604020202020204" pitchFamily="34" charset="0"/>
                <a:ea typeface="Times New Roman" panose="02020603050405020304" pitchFamily="18" charset="0"/>
              </a:rPr>
              <a:t>, Processo n.º .........., que tramita perante a Vara Cível da Comarca Judiciária ......, Estado do .....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135559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1754820" y="790113"/>
            <a:ext cx="8661661" cy="5355312"/>
          </a:xfrm>
          <a:prstGeom prst="rect">
            <a:avLst/>
          </a:prstGeom>
        </p:spPr>
        <p:txBody>
          <a:bodyPr wrap="square">
            <a:spAutoFit/>
          </a:bodyPr>
          <a:lstStyle/>
          <a:p>
            <a:pPr algn="just"/>
            <a:r>
              <a:rPr lang="pt-BR" dirty="0">
                <a:latin typeface="Arial" panose="020B0604020202020204" pitchFamily="34" charset="0"/>
                <a:ea typeface="Times New Roman" panose="02020603050405020304" pitchFamily="18" charset="0"/>
              </a:rPr>
              <a:t>CLÁUSULA 2ª - DAS OBRIGAÇÕES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O ASSISTENTE TÉCNICO obriga-se a examinar o laudo pericial contábil da lavra do Dr. perito judicial e emitir PARECER TÉCNICO-CONTÁBIL sobre ele, bem como estar presente em todas as instâncias judiciais no Estado do ....., quando houver necessidade legal, bem como assistir o(a) advogado(a) da CONTRATANTE nas orientações que se fizerem necessárias a respeito do trabalho ora contratado.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As viagens necessárias para a cidade de ......, para a realização dos serviços profissionais, serão custeadas pela CONTRATANTE, acrescidas das despesas inerentes, inclusive com alimentação e estada.</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CLÁUSULA 3ª - DO PREÇO E DO PAGAMENTO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A CONTRATANTE pagará ao PERITO-ASSISTENTE, a título de prestação de serviços profissionais, o valor de R$ ........ da seguinte forma: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R$ ...... em moeda corrente do país no ato da assinatura deste contrato e o restante na entrega do PARECER TÉCNICO-CONTÁBIL.  </a:t>
            </a:r>
            <a:endParaRPr lang="pt-BR" sz="2200" i="1" dirty="0"/>
          </a:p>
        </p:txBody>
      </p:sp>
    </p:spTree>
    <p:extLst>
      <p:ext uri="{BB962C8B-B14F-4D97-AF65-F5344CB8AC3E}">
        <p14:creationId xmlns:p14="http://schemas.microsoft.com/office/powerpoint/2010/main" val="69250280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1754820" y="790113"/>
            <a:ext cx="8661661" cy="5416868"/>
          </a:xfrm>
          <a:prstGeom prst="rect">
            <a:avLst/>
          </a:prstGeom>
        </p:spPr>
        <p:txBody>
          <a:bodyPr wrap="square">
            <a:spAutoFit/>
          </a:bodyPr>
          <a:lstStyle/>
          <a:p>
            <a:pPr algn="just"/>
            <a:r>
              <a:rPr lang="pt-BR" dirty="0">
                <a:latin typeface="Arial" panose="020B0604020202020204" pitchFamily="34" charset="0"/>
                <a:ea typeface="Times New Roman" panose="02020603050405020304" pitchFamily="18" charset="0"/>
              </a:rPr>
              <a:t>Parágrafo primeiro. Caso ocorra a composição amigável entre as </a:t>
            </a:r>
          </a:p>
          <a:p>
            <a:pPr algn="just"/>
            <a:r>
              <a:rPr lang="pt-BR" dirty="0">
                <a:latin typeface="Arial" panose="020B0604020202020204" pitchFamily="34" charset="0"/>
                <a:ea typeface="Times New Roman" panose="02020603050405020304" pitchFamily="18" charset="0"/>
              </a:rPr>
              <a:t>partes litigantes, judicial ou extrajudicialmente, ou ainda as hipóteses de </a:t>
            </a:r>
          </a:p>
          <a:p>
            <a:pPr algn="just"/>
            <a:r>
              <a:rPr lang="pt-BR" dirty="0">
                <a:latin typeface="Arial" panose="020B0604020202020204" pitchFamily="34" charset="0"/>
                <a:ea typeface="Times New Roman" panose="02020603050405020304" pitchFamily="18" charset="0"/>
              </a:rPr>
              <a:t>novação, transação, sub-rogação, dação em pagamento, quitação, troca ou permuta, compromisso, ou qualquer outra espécie de extinção ou modificação da obrigação, o pagamento pela prestação dos serviços profissionais será devido pela CONTRATANTE ao ASSISTENTE TÉCNICO. </a:t>
            </a:r>
            <a:endParaRPr lang="pt-BR" dirty="0">
              <a:latin typeface="Times New Roman" panose="02020603050405020304" pitchFamily="18" charset="0"/>
              <a:ea typeface="Times New Roman" panose="02020603050405020304" pitchFamily="18" charset="0"/>
            </a:endParaRPr>
          </a:p>
          <a:p>
            <a:r>
              <a:rPr lang="pt-BR" dirty="0"/>
              <a:t> </a:t>
            </a:r>
          </a:p>
          <a:p>
            <a:pPr algn="just"/>
            <a:r>
              <a:rPr lang="pt-BR" dirty="0">
                <a:latin typeface="Arial" panose="020B0604020202020204" pitchFamily="34" charset="0"/>
                <a:ea typeface="Times New Roman" panose="02020603050405020304" pitchFamily="18" charset="0"/>
              </a:rPr>
              <a:t>Parágrafo segundo. O PERITO-ASSISTENTE não arcará com o pagamento de honorários sucumbenciais que porventura a CONTRATANTE venha a ser condenada, em razão das manifestações de concordância com o Laudo Pericial Contábil do Dr. perito oficial, que poderá ocorrer de forma parcial ou total, no livre exercício profissional do ASSISTENTE TÉCNICO.</a:t>
            </a:r>
            <a:endParaRPr lang="pt-BR" dirty="0">
              <a:latin typeface="Times New Roman" panose="02020603050405020304" pitchFamily="18" charset="0"/>
              <a:ea typeface="Times New Roman" panose="02020603050405020304" pitchFamily="18" charset="0"/>
            </a:endParaRPr>
          </a:p>
          <a:p>
            <a:pPr algn="just"/>
            <a:r>
              <a:rPr lang="pt-BR" i="1"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r>
              <a:rPr lang="pt-BR" dirty="0">
                <a:latin typeface="Arial" panose="020B0604020202020204" pitchFamily="34" charset="0"/>
                <a:ea typeface="Times New Roman" panose="02020603050405020304" pitchFamily="18" charset="0"/>
              </a:rPr>
              <a:t>Parágrafo terceiro. Por mera tolerância do ASSISTENTE TÉCNICO, que não importa em novação, o pagamento de seus serviços profissionais poderá ser pago por intermédio de bens imóveis ou móveis, desde que precedidos de avaliação, por profissional habilitado para tanto, indicado pelas partes ora contratantes.</a:t>
            </a:r>
            <a:r>
              <a:rPr lang="pt-BR" dirty="0"/>
              <a:t>  			 </a:t>
            </a:r>
          </a:p>
          <a:p>
            <a:endParaRPr lang="pt-BR" sz="2200" i="1" dirty="0"/>
          </a:p>
        </p:txBody>
      </p:sp>
    </p:spTree>
    <p:extLst>
      <p:ext uri="{BB962C8B-B14F-4D97-AF65-F5344CB8AC3E}">
        <p14:creationId xmlns:p14="http://schemas.microsoft.com/office/powerpoint/2010/main" val="16925704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898903" y="825101"/>
            <a:ext cx="10895308" cy="5632311"/>
          </a:xfrm>
          <a:prstGeom prst="rect">
            <a:avLst/>
          </a:prstGeom>
        </p:spPr>
        <p:txBody>
          <a:bodyPr wrap="square">
            <a:spAutoFit/>
          </a:bodyPr>
          <a:lstStyle/>
          <a:p>
            <a:pPr algn="just"/>
            <a:r>
              <a:rPr lang="pt-BR" sz="1500" dirty="0">
                <a:latin typeface="Arial" panose="020B0604020202020204" pitchFamily="34" charset="0"/>
                <a:ea typeface="Times New Roman" panose="02020603050405020304" pitchFamily="18" charset="0"/>
                <a:cs typeface="Arial" panose="020B0604020202020204" pitchFamily="34" charset="0"/>
              </a:rPr>
              <a:t>Cláusula 4ª - DA ARBITRAGEM</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Em caso de impasse, as partes submeterão a solução do conflito a  procedimento arbitral nos termos da Lei n.º 9.307/1996.</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(Alternativamente, poderá ser eleito o foro da comarca para o fim de dirimir qualquer ação oriunda do presente contrato.)</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OU</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Cláusula 4ª - DO FORO</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As partes elegem o foro da Comarca de ..........., renunciando neste ato a qualquer outro, por mais privilegiado que seja.</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Estando assim ajustado e contratado, firmam o presente instrumento em duas vias, perante as testemunhas abaixo.</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XX de XXXX de 20XX.</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_______________________</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Contratante</a:t>
            </a:r>
          </a:p>
          <a:p>
            <a:r>
              <a:rPr lang="pt-BR" sz="1500" dirty="0">
                <a:latin typeface="Arial" panose="020B0604020202020204" pitchFamily="34" charset="0"/>
                <a:ea typeface="Times New Roman" panose="02020603050405020304" pitchFamily="18" charset="0"/>
                <a:cs typeface="Arial" panose="020B0604020202020204" pitchFamily="34" charset="0"/>
              </a:rPr>
              <a:t>________________________</a:t>
            </a:r>
          </a:p>
          <a:p>
            <a:r>
              <a:rPr lang="pt-BR" sz="1500" dirty="0">
                <a:latin typeface="Arial" panose="020B0604020202020204" pitchFamily="34" charset="0"/>
                <a:ea typeface="Times New Roman" panose="02020603050405020304" pitchFamily="18" charset="0"/>
                <a:cs typeface="Arial" panose="020B0604020202020204" pitchFamily="34" charset="0"/>
              </a:rPr>
              <a:t>Assistente Técnico – contratado </a:t>
            </a:r>
          </a:p>
          <a:p>
            <a:r>
              <a:rPr lang="pt-BR" sz="1500" dirty="0">
                <a:latin typeface="Arial" panose="020B0604020202020204" pitchFamily="34" charset="0"/>
                <a:ea typeface="Times New Roman" panose="02020603050405020304" pitchFamily="18" charset="0"/>
                <a:cs typeface="Arial" panose="020B0604020202020204" pitchFamily="34" charset="0"/>
              </a:rPr>
              <a:t>Números de registro no CRC e, se houver, no CNPC e categoria profissional de contador.</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Testemunhas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1.        C.I. </a:t>
            </a:r>
          </a:p>
          <a:p>
            <a:pPr algn="just"/>
            <a:r>
              <a:rPr lang="pt-BR" sz="1500" dirty="0">
                <a:latin typeface="Arial" panose="020B0604020202020204" pitchFamily="34" charset="0"/>
                <a:ea typeface="Times New Roman" panose="02020603050405020304" pitchFamily="18" charset="0"/>
                <a:cs typeface="Arial" panose="020B0604020202020204" pitchFamily="34" charset="0"/>
              </a:rPr>
              <a:t> 2.        C.I.</a:t>
            </a:r>
            <a:r>
              <a:rPr lang="pt-BR" sz="1500" i="1" dirty="0">
                <a:latin typeface="Arial" panose="020B0604020202020204" pitchFamily="34" charset="0"/>
                <a:ea typeface="Times New Roman" panose="02020603050405020304" pitchFamily="18" charset="0"/>
                <a:cs typeface="Arial" panose="020B0604020202020204" pitchFamily="34" charset="0"/>
              </a:rPr>
              <a:t> </a:t>
            </a:r>
            <a:endParaRPr lang="pt-BR" sz="15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1410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to 3" descr="Retângulo bege">
            <a:extLst>
              <a:ext uri="{FF2B5EF4-FFF2-40B4-BE49-F238E27FC236}">
                <a16:creationId xmlns:a16="http://schemas.microsoft.com/office/drawing/2014/main" id="{DCF29767-6635-4A46-AB77-672CC90C6FBE}"/>
              </a:ext>
            </a:extLst>
          </p:cNvPr>
          <p:cNvSpPr/>
          <p:nvPr/>
        </p:nvSpPr>
        <p:spPr>
          <a:xfrm>
            <a:off x="5322628" y="1570779"/>
            <a:ext cx="6323463" cy="5046336"/>
          </a:xfrm>
          <a:custGeom>
            <a:avLst/>
            <a:gdLst/>
            <a:ahLst/>
            <a:cxnLst/>
            <a:rect l="l" t="t" r="r" b="b"/>
            <a:pathLst>
              <a:path w="4010659" h="333375">
                <a:moveTo>
                  <a:pt x="0" y="333006"/>
                </a:moveTo>
                <a:lnTo>
                  <a:pt x="4010367" y="333006"/>
                </a:lnTo>
                <a:lnTo>
                  <a:pt x="4010367" y="0"/>
                </a:lnTo>
                <a:lnTo>
                  <a:pt x="0" y="0"/>
                </a:lnTo>
                <a:lnTo>
                  <a:pt x="0" y="333006"/>
                </a:lnTo>
                <a:close/>
              </a:path>
            </a:pathLst>
          </a:custGeom>
          <a:solidFill>
            <a:schemeClr val="accent1"/>
          </a:solidFill>
        </p:spPr>
        <p:txBody>
          <a:bodyPr wrap="square" lIns="0" tIns="0" rIns="0" bIns="0" rtlCol="0"/>
          <a:lstStyle/>
          <a:p>
            <a:pPr rtl="0"/>
            <a:endParaRPr lang="pt-BR" dirty="0"/>
          </a:p>
        </p:txBody>
      </p:sp>
      <p:sp>
        <p:nvSpPr>
          <p:cNvPr id="6" name="objeto 6" descr="Retângulo azul">
            <a:extLst>
              <a:ext uri="{FF2B5EF4-FFF2-40B4-BE49-F238E27FC236}">
                <a16:creationId xmlns:a16="http://schemas.microsoft.com/office/drawing/2014/main" id="{9FABC344-E043-45BE-8588-06C658DBCE70}"/>
              </a:ext>
            </a:extLst>
          </p:cNvPr>
          <p:cNvSpPr/>
          <p:nvPr/>
        </p:nvSpPr>
        <p:spPr>
          <a:xfrm>
            <a:off x="3703762" y="1215009"/>
            <a:ext cx="8181339" cy="4776433"/>
          </a:xfrm>
          <a:custGeom>
            <a:avLst/>
            <a:gdLst/>
            <a:ahLst/>
            <a:cxnLst/>
            <a:rect l="l" t="t" r="r" b="b"/>
            <a:pathLst>
              <a:path w="6689725" h="3528060">
                <a:moveTo>
                  <a:pt x="0" y="3527996"/>
                </a:moveTo>
                <a:lnTo>
                  <a:pt x="6689648" y="3527996"/>
                </a:lnTo>
                <a:lnTo>
                  <a:pt x="6689648" y="0"/>
                </a:lnTo>
                <a:lnTo>
                  <a:pt x="0" y="0"/>
                </a:lnTo>
                <a:lnTo>
                  <a:pt x="0" y="3527996"/>
                </a:lnTo>
                <a:close/>
              </a:path>
            </a:pathLst>
          </a:custGeom>
          <a:solidFill>
            <a:schemeClr val="accent2"/>
          </a:solidFill>
        </p:spPr>
        <p:txBody>
          <a:bodyPr wrap="square" lIns="0" tIns="0" rIns="0" bIns="0" rtlCol="0"/>
          <a:lstStyle/>
          <a:p>
            <a:pPr rtl="0"/>
            <a:endParaRPr lang="pt-BR" dirty="0"/>
          </a:p>
        </p:txBody>
      </p:sp>
      <p:sp>
        <p:nvSpPr>
          <p:cNvPr id="2" name="Título 1">
            <a:extLst>
              <a:ext uri="{FF2B5EF4-FFF2-40B4-BE49-F238E27FC236}">
                <a16:creationId xmlns:a16="http://schemas.microsoft.com/office/drawing/2014/main" id="{345C5720-51D4-4632-91CD-936B8AB96750}"/>
              </a:ext>
            </a:extLst>
          </p:cNvPr>
          <p:cNvSpPr>
            <a:spLocks noGrp="1"/>
          </p:cNvSpPr>
          <p:nvPr>
            <p:ph type="title"/>
          </p:nvPr>
        </p:nvSpPr>
        <p:spPr bwMode="white">
          <a:xfrm>
            <a:off x="4367202" y="1215008"/>
            <a:ext cx="7458759" cy="833856"/>
          </a:xfrm>
        </p:spPr>
        <p:txBody>
          <a:bodyPr rtlCol="0">
            <a:noAutofit/>
          </a:bodyPr>
          <a:lstStyle/>
          <a:p>
            <a:pPr algn="ctr"/>
            <a:r>
              <a:rPr lang="pt-BR" sz="3000" dirty="0">
                <a:solidFill>
                  <a:schemeClr val="bg1"/>
                </a:solidFill>
                <a:latin typeface="Candara" panose="020E0502030303020204" pitchFamily="34" charset="0"/>
                <a:hlinkClick r:id="rId3">
                  <a:extLst>
                    <a:ext uri="{A12FA001-AC4F-418D-AE19-62706E023703}">
                      <ahyp:hlinkClr xmlns:ahyp="http://schemas.microsoft.com/office/drawing/2018/hyperlinkcolor" val="tx"/>
                    </a:ext>
                  </a:extLst>
                </a:hlinkClick>
              </a:rPr>
              <a:t>Academia Paulista de Contabilidade – www.apcsp.org.br/acervo</a:t>
            </a:r>
            <a:r>
              <a:rPr lang="pt-BR" sz="3000" dirty="0">
                <a:solidFill>
                  <a:schemeClr val="bg1"/>
                </a:solidFill>
                <a:latin typeface="Candara" panose="020E0502030303020204" pitchFamily="34" charset="0"/>
              </a:rPr>
              <a:t> </a:t>
            </a:r>
          </a:p>
        </p:txBody>
      </p:sp>
      <p:sp>
        <p:nvSpPr>
          <p:cNvPr id="3" name="Espaço Reservado para o Número do Slide 2">
            <a:extLst>
              <a:ext uri="{FF2B5EF4-FFF2-40B4-BE49-F238E27FC236}">
                <a16:creationId xmlns:a16="http://schemas.microsoft.com/office/drawing/2014/main" id="{24D506CC-0185-443E-82C7-1600C21D6E91}"/>
              </a:ext>
            </a:extLst>
          </p:cNvPr>
          <p:cNvSpPr>
            <a:spLocks noGrp="1"/>
          </p:cNvSpPr>
          <p:nvPr>
            <p:ph type="sldNum" sz="quarter" idx="12"/>
          </p:nvPr>
        </p:nvSpPr>
        <p:spPr/>
        <p:txBody>
          <a:bodyPr rtlCol="0"/>
          <a:lstStyle/>
          <a:p>
            <a:pPr rtl="0"/>
            <a:fld id="{82EE24B5-652C-4DB5-B7C3-B5BBEC1280B1}" type="slidenum">
              <a:rPr lang="pt-BR" sz="1000"/>
              <a:t>108</a:t>
            </a:fld>
            <a:endParaRPr lang="pt-BR" sz="1000" dirty="0"/>
          </a:p>
        </p:txBody>
      </p:sp>
      <p:sp>
        <p:nvSpPr>
          <p:cNvPr id="7" name="objeto 9" descr="Retângulo bege">
            <a:extLst>
              <a:ext uri="{FF2B5EF4-FFF2-40B4-BE49-F238E27FC236}">
                <a16:creationId xmlns:a16="http://schemas.microsoft.com/office/drawing/2014/main" id="{02C6628C-972C-4717-AAF3-D882B30F6658}"/>
              </a:ext>
            </a:extLst>
          </p:cNvPr>
          <p:cNvSpPr/>
          <p:nvPr/>
        </p:nvSpPr>
        <p:spPr bwMode="white">
          <a:xfrm flipV="1">
            <a:off x="4608475" y="1944504"/>
            <a:ext cx="6588965" cy="104361"/>
          </a:xfrm>
          <a:custGeom>
            <a:avLst/>
            <a:gdLst/>
            <a:ahLst/>
            <a:cxnLst/>
            <a:rect l="l" t="t" r="r" b="b"/>
            <a:pathLst>
              <a:path w="2642870">
                <a:moveTo>
                  <a:pt x="0" y="0"/>
                </a:moveTo>
                <a:lnTo>
                  <a:pt x="2642616" y="0"/>
                </a:lnTo>
              </a:path>
            </a:pathLst>
          </a:custGeom>
          <a:ln w="54863">
            <a:solidFill>
              <a:schemeClr val="accent1"/>
            </a:solidFill>
          </a:ln>
        </p:spPr>
        <p:txBody>
          <a:bodyPr wrap="square" lIns="0" tIns="0" rIns="0" bIns="0" rtlCol="0"/>
          <a:lstStyle/>
          <a:p>
            <a:pPr rtl="0"/>
            <a:endParaRPr lang="pt-BR" dirty="0"/>
          </a:p>
        </p:txBody>
      </p:sp>
      <p:sp>
        <p:nvSpPr>
          <p:cNvPr id="9" name="Espaço Reservado para Conteúdo 3">
            <a:extLst>
              <a:ext uri="{FF2B5EF4-FFF2-40B4-BE49-F238E27FC236}">
                <a16:creationId xmlns:a16="http://schemas.microsoft.com/office/drawing/2014/main" id="{E7A818AB-B120-41D5-88A6-933AB9CAAE68}"/>
              </a:ext>
            </a:extLst>
          </p:cNvPr>
          <p:cNvSpPr txBox="1">
            <a:spLocks/>
          </p:cNvSpPr>
          <p:nvPr/>
        </p:nvSpPr>
        <p:spPr bwMode="white">
          <a:xfrm>
            <a:off x="3971500" y="2137363"/>
            <a:ext cx="7854461" cy="3960345"/>
          </a:xfrm>
          <a:prstGeom prst="rect">
            <a:avLst/>
          </a:prstGeom>
        </p:spPr>
        <p:txBody>
          <a:bodyPr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pt-BR" sz="2400" dirty="0">
                <a:solidFill>
                  <a:schemeClr val="bg1"/>
                </a:solidFill>
                <a:latin typeface="Candara" panose="020E0502030303020204" pitchFamily="34" charset="0"/>
                <a:ea typeface="+mj-ea"/>
                <a:cs typeface="+mj-cs"/>
                <a:hlinkClick r:id="rId4">
                  <a:extLst>
                    <a:ext uri="{A12FA001-AC4F-418D-AE19-62706E023703}">
                      <ahyp:hlinkClr xmlns:ahyp="http://schemas.microsoft.com/office/drawing/2018/hyperlinkcolor" val="tx"/>
                    </a:ext>
                  </a:extLst>
                </a:hlinkClick>
              </a:rPr>
              <a:t>Convidamos vocês a acessarem o link acima, preencherem o formulário e aproveitarem o conteúdo dos 5 e-books disponibilizados gratuitamente, que podem ser acessados por capítulos individuais, a fim de facilitar o estudo e a pesquisa.</a:t>
            </a:r>
          </a:p>
          <a:p>
            <a:pPr marL="0" indent="0" algn="ctr">
              <a:spcBef>
                <a:spcPts val="0"/>
              </a:spcBef>
              <a:buNone/>
            </a:pPr>
            <a:endParaRPr lang="pt-BR" sz="3000" dirty="0">
              <a:solidFill>
                <a:schemeClr val="bg1"/>
              </a:solidFill>
              <a:latin typeface="Candara" panose="020E0502030303020204" pitchFamily="34" charset="0"/>
              <a:ea typeface="+mj-ea"/>
              <a:cs typeface="+mj-cs"/>
              <a:hlinkClick r:id="" action="ppaction://noaction">
                <a:extLst>
                  <a:ext uri="{A12FA001-AC4F-418D-AE19-62706E023703}">
                    <ahyp:hlinkClr xmlns:ahyp="http://schemas.microsoft.com/office/drawing/2018/hyperlinkcolor" val="tx"/>
                  </a:ext>
                </a:extLst>
              </a:hlinkClick>
            </a:endParaRPr>
          </a:p>
          <a:p>
            <a:pPr marL="0" indent="0" algn="ctr">
              <a:spcBef>
                <a:spcPts val="0"/>
              </a:spcBef>
              <a:buNone/>
            </a:pPr>
            <a:r>
              <a:rPr lang="pt-BR" sz="3000" dirty="0">
                <a:solidFill>
                  <a:schemeClr val="bg1"/>
                </a:solidFill>
                <a:latin typeface="Candara" panose="020E0502030303020204" pitchFamily="34" charset="0"/>
                <a:ea typeface="+mj-ea"/>
                <a:cs typeface="+mj-cs"/>
                <a:hlinkClick r:id="" action="ppaction://noaction">
                  <a:extLst>
                    <a:ext uri="{A12FA001-AC4F-418D-AE19-62706E023703}">
                      <ahyp:hlinkClr xmlns:ahyp="http://schemas.microsoft.com/office/drawing/2018/hyperlinkcolor" val="tx"/>
                    </a:ext>
                  </a:extLst>
                </a:hlinkClick>
              </a:rPr>
              <a:t>E-Book 4 = APC_Por_Elas_2023_cap7.pdf (apcsp.org.br)</a:t>
            </a:r>
            <a:r>
              <a:rPr lang="pt-BR" sz="3000" dirty="0">
                <a:solidFill>
                  <a:schemeClr val="bg1"/>
                </a:solidFill>
                <a:latin typeface="Candara" panose="020E0502030303020204" pitchFamily="34" charset="0"/>
                <a:ea typeface="+mj-ea"/>
                <a:cs typeface="+mj-cs"/>
              </a:rPr>
              <a:t> </a:t>
            </a:r>
          </a:p>
          <a:p>
            <a:pPr marL="0" indent="0" algn="ctr">
              <a:spcBef>
                <a:spcPts val="0"/>
              </a:spcBef>
              <a:buNone/>
            </a:pPr>
            <a:r>
              <a:rPr lang="pt-BR" sz="3000" dirty="0">
                <a:solidFill>
                  <a:schemeClr val="bg1"/>
                </a:solidFill>
                <a:latin typeface="Candara" panose="020E0502030303020204" pitchFamily="34" charset="0"/>
                <a:ea typeface="+mj-ea"/>
                <a:cs typeface="+mj-cs"/>
                <a:hlinkClick r:id="rId4">
                  <a:extLst>
                    <a:ext uri="{A12FA001-AC4F-418D-AE19-62706E023703}">
                      <ahyp:hlinkClr xmlns:ahyp="http://schemas.microsoft.com/office/drawing/2018/hyperlinkcolor" val="tx"/>
                    </a:ext>
                  </a:extLst>
                </a:hlinkClick>
              </a:rPr>
              <a:t> “</a:t>
            </a:r>
            <a:r>
              <a:rPr lang="pt-BR" sz="2600" dirty="0">
                <a:solidFill>
                  <a:schemeClr val="bg1"/>
                </a:solidFill>
                <a:latin typeface="Candara" panose="020E0502030303020204" pitchFamily="34" charset="0"/>
                <a:ea typeface="+mj-ea"/>
                <a:cs typeface="+mj-cs"/>
                <a:hlinkClick r:id="rId4">
                  <a:extLst>
                    <a:ext uri="{A12FA001-AC4F-418D-AE19-62706E023703}">
                      <ahyp:hlinkClr xmlns:ahyp="http://schemas.microsoft.com/office/drawing/2018/hyperlinkcolor" val="tx"/>
                    </a:ext>
                  </a:extLst>
                </a:hlinkClick>
              </a:rPr>
              <a:t>Procedimentos Diligentes do Perito Contábil objetivando a preservação de sua relação com o Judiciário” </a:t>
            </a:r>
          </a:p>
        </p:txBody>
      </p:sp>
      <p:pic>
        <p:nvPicPr>
          <p:cNvPr id="1026" name="Picture 2">
            <a:extLst>
              <a:ext uri="{FF2B5EF4-FFF2-40B4-BE49-F238E27FC236}">
                <a16:creationId xmlns:a16="http://schemas.microsoft.com/office/drawing/2014/main" id="{83CA4A74-E9AD-909F-EE0C-B1F73AE01F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6039" y="2405844"/>
            <a:ext cx="3018606" cy="1577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8178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EAD68-C1B1-B858-612C-49B1EF4D8336}"/>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D189F49A-F598-DE8D-597A-1DB057994FC1}"/>
              </a:ext>
            </a:extLst>
          </p:cNvPr>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a:extLst>
              <a:ext uri="{FF2B5EF4-FFF2-40B4-BE49-F238E27FC236}">
                <a16:creationId xmlns:a16="http://schemas.microsoft.com/office/drawing/2014/main" id="{1BA71240-4AB5-A930-9E4B-2D9D6C97FAE9}"/>
              </a:ext>
            </a:extLst>
          </p:cNvPr>
          <p:cNvSpPr/>
          <p:nvPr/>
        </p:nvSpPr>
        <p:spPr>
          <a:xfrm>
            <a:off x="852407" y="825101"/>
            <a:ext cx="10383864" cy="5524589"/>
          </a:xfrm>
          <a:prstGeom prst="rect">
            <a:avLst/>
          </a:prstGeom>
        </p:spPr>
        <p:txBody>
          <a:bodyPr wrap="square">
            <a:spAutoFit/>
          </a:bodyPr>
          <a:lstStyle/>
          <a:p>
            <a:pPr marL="71755" marR="83185" algn="just">
              <a:spcAft>
                <a:spcPts val="600"/>
              </a:spcAft>
              <a:buNone/>
            </a:pPr>
            <a:r>
              <a:rPr lang="en-US" b="1" dirty="0"/>
              <a:t>REFERÊNCIAS BIBLIOGRÁFICAS</a:t>
            </a:r>
            <a:r>
              <a:rPr lang="en-US" dirty="0"/>
              <a:t>:</a:t>
            </a:r>
          </a:p>
          <a:p>
            <a:pPr marL="71755" marR="83185" algn="just">
              <a:spcAft>
                <a:spcPts val="600"/>
              </a:spcAft>
              <a:buNone/>
            </a:pPr>
            <a:r>
              <a:rPr lang="en-US" dirty="0"/>
              <a:t>CONSELHO FEDERAL DE CONTABILIDADE, </a:t>
            </a:r>
            <a:r>
              <a:rPr lang="en-US" dirty="0" err="1"/>
              <a:t>Resolução</a:t>
            </a:r>
            <a:r>
              <a:rPr lang="en-US" dirty="0"/>
              <a:t> NBC PP 01 (R2), de 20 de </a:t>
            </a:r>
            <a:r>
              <a:rPr lang="en-US" dirty="0" err="1"/>
              <a:t>Fevereiro</a:t>
            </a:r>
            <a:r>
              <a:rPr lang="en-US" dirty="0"/>
              <a:t> de 2025;</a:t>
            </a:r>
            <a:endParaRPr lang="pt-BR" dirty="0"/>
          </a:p>
          <a:p>
            <a:pPr marL="71755" marR="83185" algn="just">
              <a:spcAft>
                <a:spcPts val="600"/>
              </a:spcAft>
              <a:buNone/>
            </a:pPr>
            <a:r>
              <a:rPr lang="en-US" dirty="0"/>
              <a:t>CONSELHO FEDERAL DE CONTABILIDADE, </a:t>
            </a:r>
            <a:r>
              <a:rPr lang="en-US" dirty="0" err="1"/>
              <a:t>Resolução</a:t>
            </a:r>
            <a:r>
              <a:rPr lang="en-US" dirty="0"/>
              <a:t> NBC TP 01 (R2), de 20 de </a:t>
            </a:r>
            <a:r>
              <a:rPr lang="en-US" dirty="0" err="1"/>
              <a:t>Fevereiro</a:t>
            </a:r>
            <a:r>
              <a:rPr lang="en-US" dirty="0"/>
              <a:t> de 2025;</a:t>
            </a:r>
            <a:endParaRPr lang="pt-BR" dirty="0"/>
          </a:p>
          <a:p>
            <a:pPr marL="71755" marR="83185" algn="just">
              <a:spcAft>
                <a:spcPts val="600"/>
              </a:spcAft>
              <a:buNone/>
            </a:pPr>
            <a:r>
              <a:rPr lang="en-US" dirty="0"/>
              <a:t>CONSELHO FEDERAL DE CONTABILIDADE, </a:t>
            </a:r>
            <a:r>
              <a:rPr lang="pt-BR" dirty="0"/>
              <a:t>Resolução CFC N.º 1560/2019 – Código de Ética do Profissional da Contabilidade;</a:t>
            </a:r>
          </a:p>
          <a:p>
            <a:pPr marL="71755" marR="83185" algn="just">
              <a:spcAft>
                <a:spcPts val="600"/>
              </a:spcAft>
              <a:buNone/>
            </a:pPr>
            <a:r>
              <a:rPr lang="en-US" dirty="0"/>
              <a:t>CONSELHO FEDERAL DE CONTABILIDADE, </a:t>
            </a:r>
            <a:r>
              <a:rPr lang="pt-BR" dirty="0"/>
              <a:t>NBC PG 12 (R4) – Educação Profissional Continuada;</a:t>
            </a:r>
          </a:p>
          <a:p>
            <a:pPr marR="83185" algn="just">
              <a:spcAft>
                <a:spcPts val="600"/>
              </a:spcAft>
              <a:buNone/>
            </a:pPr>
            <a:r>
              <a:rPr lang="pt-BR" dirty="0"/>
              <a:t>  LEI N.º 13.105/2015 – Código de Processo Civil;</a:t>
            </a:r>
          </a:p>
          <a:p>
            <a:pPr marR="83185" algn="just">
              <a:spcAft>
                <a:spcPts val="600"/>
              </a:spcAft>
              <a:buNone/>
            </a:pPr>
            <a:r>
              <a:rPr lang="pt-BR" dirty="0"/>
              <a:t>  RESOLUÇÃO CNJ n.º 232/2016 – Honorários Justiça Gratuita; </a:t>
            </a:r>
          </a:p>
          <a:p>
            <a:pPr marR="83185" algn="just">
              <a:spcAft>
                <a:spcPts val="600"/>
              </a:spcAft>
              <a:buNone/>
            </a:pPr>
            <a:r>
              <a:rPr lang="pt-BR" dirty="0"/>
              <a:t>  AGUIAR, João Luis, </a:t>
            </a:r>
            <a:r>
              <a:rPr lang="pt-BR" i="1" dirty="0"/>
              <a:t>O Impacto da Inteligência Artificial nos Honorários Periciais</a:t>
            </a:r>
            <a:r>
              <a:rPr lang="pt-BR" dirty="0"/>
              <a:t>. </a:t>
            </a:r>
            <a:r>
              <a:rPr lang="pt-BR" dirty="0" err="1"/>
              <a:t>Goiania</a:t>
            </a:r>
            <a:r>
              <a:rPr lang="pt-BR" dirty="0"/>
              <a:t>. </a:t>
            </a:r>
            <a:r>
              <a:rPr lang="pt-BR" dirty="0" err="1"/>
              <a:t>Kelps</a:t>
            </a:r>
            <a:r>
              <a:rPr lang="pt-BR" dirty="0"/>
              <a:t>, 2020;</a:t>
            </a:r>
          </a:p>
          <a:p>
            <a:pPr marR="83185" algn="just">
              <a:spcAft>
                <a:spcPts val="600"/>
              </a:spcAft>
              <a:buNone/>
            </a:pPr>
            <a:r>
              <a:rPr lang="pt-BR" dirty="0"/>
              <a:t>  AGUIAR, João Luis, Honorários Periciais – Um Desafio na Perícia Judicial. Curitiba. Juruá, 2024;</a:t>
            </a:r>
          </a:p>
          <a:p>
            <a:pPr marR="83185" algn="just">
              <a:spcAft>
                <a:spcPts val="600"/>
              </a:spcAft>
              <a:buNone/>
            </a:pPr>
            <a:r>
              <a:rPr lang="pt-BR" dirty="0"/>
              <a:t>  ORNELAS, M. M. G. (2017</a:t>
            </a:r>
            <a:r>
              <a:rPr lang="pt-BR" i="1" dirty="0"/>
              <a:t>). Perícia Contábil</a:t>
            </a:r>
            <a:r>
              <a:rPr lang="pt-BR" dirty="0"/>
              <a:t>. 6ª edição, São Paulo: Atlas;</a:t>
            </a:r>
          </a:p>
          <a:p>
            <a:pPr marR="83185" algn="just">
              <a:spcAft>
                <a:spcPts val="600"/>
              </a:spcAft>
              <a:buNone/>
            </a:pPr>
            <a:r>
              <a:rPr lang="pt-BR" dirty="0"/>
              <a:t> BOSSA SERRATI, Suely G. e MONTANHOLI, Márcia S. </a:t>
            </a:r>
            <a:r>
              <a:rPr lang="pt-BR" i="1" dirty="0"/>
              <a:t>– Procedimentos Diligentes do Perito Contábil objetivando a    preservação de sua relação com o Judiciário</a:t>
            </a:r>
            <a:r>
              <a:rPr lang="pt-BR" dirty="0"/>
              <a:t>, De Leon Comunicações, 2023;</a:t>
            </a:r>
          </a:p>
          <a:p>
            <a:r>
              <a:rPr lang="pt-BR" dirty="0"/>
              <a:t> BATISTA, Sandra Maria. </a:t>
            </a:r>
            <a:r>
              <a:rPr lang="pt-BR" i="1" dirty="0"/>
              <a:t>Precificação e proposta de honorários periciais: técnica, persuasão e assertividade</a:t>
            </a:r>
            <a:r>
              <a:rPr lang="pt-BR" dirty="0"/>
              <a:t>. Palestra  ministrada no 2º Fórum de Perícia e Auditoria Contábil de Mato Grosso, Cuiabá, 13 mar. 2025.</a:t>
            </a:r>
          </a:p>
          <a:p>
            <a:pPr algn="ctr"/>
            <a:endParaRPr lang="pt-BR" sz="2800" i="1" dirty="0"/>
          </a:p>
        </p:txBody>
      </p:sp>
    </p:spTree>
    <p:extLst>
      <p:ext uri="{BB962C8B-B14F-4D97-AF65-F5344CB8AC3E}">
        <p14:creationId xmlns:p14="http://schemas.microsoft.com/office/powerpoint/2010/main" val="2341865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4BDE2F56-92A9-4849-8492-12303713904F}"/>
              </a:ext>
            </a:extLst>
          </p:cNvPr>
          <p:cNvSpPr/>
          <p:nvPr/>
        </p:nvSpPr>
        <p:spPr>
          <a:xfrm>
            <a:off x="914401" y="1022888"/>
            <a:ext cx="10337368" cy="5416868"/>
          </a:xfrm>
          <a:prstGeom prst="rect">
            <a:avLst/>
          </a:prstGeom>
        </p:spPr>
        <p:txBody>
          <a:bodyPr wrap="square">
            <a:spAutoFit/>
          </a:bodyPr>
          <a:lstStyle/>
          <a:p>
            <a:pPr marL="304739" lvl="1" indent="-171416" algn="ctr">
              <a:tabLst>
                <a:tab pos="133323" algn="l"/>
              </a:tabLst>
            </a:pPr>
            <a:r>
              <a:rPr lang="pt-BR" altLang="pt-BR" sz="2500" b="1" u="sng" dirty="0">
                <a:highlight>
                  <a:srgbClr val="FFFF00"/>
                </a:highlight>
              </a:rPr>
              <a:t>No caso de perícia judicial, na função de perito do juízo:</a:t>
            </a:r>
          </a:p>
          <a:p>
            <a:pPr marL="304739" lvl="1" indent="-171416" algn="ctr">
              <a:tabLst>
                <a:tab pos="133323" algn="l"/>
              </a:tabLst>
            </a:pPr>
            <a:r>
              <a:rPr lang="pt-BR" altLang="pt-BR" sz="2500" b="1" u="sng" dirty="0">
                <a:highlight>
                  <a:srgbClr val="FFFF00"/>
                </a:highlight>
              </a:rPr>
              <a:t>Procedimentos Iniciais</a:t>
            </a:r>
            <a:r>
              <a:rPr lang="pt-BR" altLang="pt-BR" sz="2500" b="1" u="sng" dirty="0"/>
              <a:t>:</a:t>
            </a:r>
          </a:p>
          <a:p>
            <a:pPr marL="304739" lvl="1" indent="-171416" algn="just">
              <a:buFontTx/>
              <a:buAutoNum type="arabicPeriod"/>
              <a:tabLst>
                <a:tab pos="133323" algn="l"/>
              </a:tabLst>
            </a:pPr>
            <a:r>
              <a:rPr lang="pt-BR" altLang="pt-BR" sz="2200" dirty="0"/>
              <a:t>Ciente da nomeação por intermédio da intimação e dentro do prazo fixado o profissional irá se dirigir ao Cartório para  retirar o processo (físico);</a:t>
            </a:r>
          </a:p>
          <a:p>
            <a:pPr marL="304739" lvl="1" indent="-171416" algn="just">
              <a:buFont typeface="Wingdings" panose="05000000000000000000" pitchFamily="2" charset="2"/>
              <a:buChar char="ü"/>
              <a:tabLst>
                <a:tab pos="133323" algn="l"/>
              </a:tabLst>
            </a:pPr>
            <a:r>
              <a:rPr lang="pt-BR" altLang="pt-BR" sz="2200" dirty="0"/>
              <a:t>Para processos digitais será fornecida uma senha de acesso ou acessar por certificação digital (o perito deve estar cadastrado no processo, com seu nome completo e CPF);</a:t>
            </a:r>
          </a:p>
          <a:p>
            <a:pPr marL="304739" lvl="1" indent="-171416" algn="just">
              <a:buFont typeface="Wingdings" panose="05000000000000000000" pitchFamily="2" charset="2"/>
              <a:buChar char="ü"/>
              <a:tabLst>
                <a:tab pos="133323" algn="l"/>
              </a:tabLst>
            </a:pPr>
            <a:endParaRPr lang="pt-BR" altLang="pt-BR" sz="1600" dirty="0"/>
          </a:p>
          <a:p>
            <a:pPr marL="304739" lvl="1" indent="-171416" algn="just">
              <a:buFontTx/>
              <a:buAutoNum type="arabicPeriod" startAt="2"/>
              <a:tabLst>
                <a:tab pos="133323" algn="l"/>
              </a:tabLst>
            </a:pPr>
            <a:r>
              <a:rPr lang="pt-BR" altLang="pt-BR" sz="2200" dirty="0"/>
              <a:t>Leitura do processo</a:t>
            </a:r>
          </a:p>
          <a:p>
            <a:pPr marL="304739" lvl="1" indent="-171416" algn="just">
              <a:buFont typeface="Wingdings" panose="05000000000000000000" pitchFamily="2" charset="2"/>
              <a:buChar char="ü"/>
              <a:tabLst>
                <a:tab pos="133323" algn="l"/>
              </a:tabLst>
            </a:pPr>
            <a:r>
              <a:rPr lang="pt-BR" altLang="pt-BR" sz="2200" dirty="0"/>
              <a:t>Conhecer os detalhes acerca do objeto da perícia, realizando a leitura e o estudo dos autos</a:t>
            </a:r>
          </a:p>
          <a:p>
            <a:pPr marL="304739" lvl="1" indent="-171416" algn="just">
              <a:tabLst>
                <a:tab pos="133323" algn="l"/>
              </a:tabLst>
            </a:pPr>
            <a:endParaRPr lang="pt-BR" altLang="pt-BR" sz="1600" dirty="0"/>
          </a:p>
          <a:p>
            <a:pPr marL="304739" lvl="1" indent="-171416" algn="just">
              <a:buFontTx/>
              <a:buAutoNum type="arabicPeriod" startAt="3"/>
              <a:tabLst>
                <a:tab pos="133323" algn="l"/>
              </a:tabLst>
            </a:pPr>
            <a:r>
              <a:rPr lang="pt-BR" altLang="pt-BR" sz="2200" dirty="0"/>
              <a:t>Tomar a decisão se aceita ou não a nomeação:</a:t>
            </a:r>
          </a:p>
          <a:p>
            <a:pPr marL="304739" lvl="1" indent="-171416" algn="just">
              <a:buFont typeface="Wingdings" panose="05000000000000000000" pitchFamily="2" charset="2"/>
              <a:buChar char="ü"/>
              <a:tabLst>
                <a:tab pos="133323" algn="l"/>
              </a:tabLst>
            </a:pPr>
            <a:r>
              <a:rPr lang="pt-BR" altLang="pt-BR" sz="2200" dirty="0"/>
              <a:t>Uma vez constatada qualquer hipótese de impedimento ou suspeição, devolver o processo </a:t>
            </a:r>
            <a:r>
              <a:rPr lang="pt-BR" altLang="pt-BR" sz="2200" u="sng" dirty="0"/>
              <a:t>justificando</a:t>
            </a:r>
            <a:r>
              <a:rPr lang="pt-BR" altLang="pt-BR" sz="2200" dirty="0"/>
              <a:t> os motivos da escusa (verificar os artigos </a:t>
            </a:r>
            <a:r>
              <a:rPr lang="pt-BR" altLang="pt-BR" sz="2200" dirty="0" err="1"/>
              <a:t>nºs</a:t>
            </a:r>
            <a:r>
              <a:rPr lang="pt-BR" altLang="pt-BR" sz="2200" dirty="0"/>
              <a:t> 144, 145 e 148 do CPC/2015). </a:t>
            </a:r>
          </a:p>
          <a:p>
            <a:pPr marL="304739" lvl="1" indent="-171416" algn="just">
              <a:buFont typeface="Wingdings" panose="05000000000000000000" pitchFamily="2" charset="2"/>
              <a:buChar char="ü"/>
              <a:tabLst>
                <a:tab pos="133323" algn="l"/>
              </a:tabLst>
            </a:pPr>
            <a:r>
              <a:rPr lang="pt-BR" altLang="pt-BR" sz="2200" dirty="0"/>
              <a:t>[...]</a:t>
            </a:r>
          </a:p>
        </p:txBody>
      </p:sp>
    </p:spTree>
    <p:extLst>
      <p:ext uri="{BB962C8B-B14F-4D97-AF65-F5344CB8AC3E}">
        <p14:creationId xmlns:p14="http://schemas.microsoft.com/office/powerpoint/2010/main" val="303830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60894" y="976392"/>
            <a:ext cx="10941803" cy="5620959"/>
          </a:xfrm>
          <a:prstGeom prst="rect">
            <a:avLst/>
          </a:prstGeom>
        </p:spPr>
        <p:txBody>
          <a:bodyPr wrap="square">
            <a:normAutofit fontScale="25000" lnSpcReduction="20000"/>
          </a:bodyPr>
          <a:lstStyle/>
          <a:p>
            <a:pPr algn="ctr"/>
            <a:endParaRPr lang="pt-BR" sz="3400" dirty="0"/>
          </a:p>
          <a:p>
            <a:pPr algn="ctr"/>
            <a:endParaRPr lang="pt-BR" sz="3400" dirty="0"/>
          </a:p>
          <a:p>
            <a:pPr algn="ctr"/>
            <a:endParaRPr lang="pt-BR" sz="3400" dirty="0"/>
          </a:p>
          <a:p>
            <a:pPr algn="ctr"/>
            <a:endParaRPr lang="pt-BR" sz="3400" dirty="0"/>
          </a:p>
          <a:p>
            <a:pPr algn="ctr"/>
            <a:endParaRPr lang="pt-BR" sz="3400" dirty="0"/>
          </a:p>
          <a:p>
            <a:pPr algn="ctr">
              <a:defRPr/>
            </a:pPr>
            <a:r>
              <a:rPr lang="pt-BR" altLang="pt-BR" sz="9600" b="1" dirty="0">
                <a:highlight>
                  <a:srgbClr val="00FF00"/>
                </a:highlight>
                <a:latin typeface="Candara" panose="020E0502030303020204" pitchFamily="34" charset="0"/>
              </a:rPr>
              <a:t>Escusa e recusa</a:t>
            </a:r>
          </a:p>
          <a:p>
            <a:pPr>
              <a:buFontTx/>
              <a:buNone/>
              <a:defRPr/>
            </a:pPr>
            <a:r>
              <a:rPr lang="pt-BR" altLang="pt-BR" sz="8800" dirty="0">
                <a:latin typeface="Candara" panose="020E0502030303020204" pitchFamily="34" charset="0"/>
              </a:rPr>
              <a:t>	</a:t>
            </a:r>
          </a:p>
          <a:p>
            <a:pPr>
              <a:buFontTx/>
              <a:buNone/>
              <a:defRPr/>
            </a:pPr>
            <a:r>
              <a:rPr lang="pt-BR" altLang="pt-BR" sz="9600" dirty="0">
                <a:latin typeface="Candara" panose="020E0502030303020204" pitchFamily="34" charset="0"/>
              </a:rPr>
              <a:t>Ao ser nomeado em processo judicial, o perito não poderá escusar-se, </a:t>
            </a:r>
            <a:r>
              <a:rPr lang="pt-BR" altLang="pt-BR" sz="9600" u="sng" dirty="0">
                <a:latin typeface="Candara" panose="020E0502030303020204" pitchFamily="34" charset="0"/>
              </a:rPr>
              <a:t>a não ser sob alegação de motivo legítimo</a:t>
            </a:r>
            <a:r>
              <a:rPr lang="pt-BR" altLang="pt-BR" sz="9600" dirty="0">
                <a:latin typeface="Candara" panose="020E0502030303020204" pitchFamily="34" charset="0"/>
              </a:rPr>
              <a:t>, como determina o art. 157 do NCPC.</a:t>
            </a:r>
          </a:p>
          <a:p>
            <a:pPr>
              <a:buFontTx/>
              <a:buNone/>
              <a:defRPr/>
            </a:pPr>
            <a:endParaRPr lang="pt-BR" altLang="pt-BR" sz="9600" dirty="0">
              <a:latin typeface="Candara" panose="020E0502030303020204" pitchFamily="34" charset="0"/>
            </a:endParaRPr>
          </a:p>
          <a:p>
            <a:pPr algn="ctr"/>
            <a:r>
              <a:rPr lang="pt-BR" altLang="pt-BR" sz="9600" i="1" dirty="0">
                <a:latin typeface="Candara" panose="020E0502030303020204" pitchFamily="34" charset="0"/>
              </a:rPr>
              <a:t>Art. 157. O perito tem o dever de cumprir o ofício no prazo que lhe designar o juiz, empregando toda sua diligência, podendo escusar-se do encargo alegando motivo legítimo.</a:t>
            </a:r>
          </a:p>
          <a:p>
            <a:pPr algn="ctr"/>
            <a:endParaRPr lang="pt-BR" altLang="pt-BR" sz="9600" i="1" dirty="0">
              <a:latin typeface="Candara" panose="020E0502030303020204" pitchFamily="34" charset="0"/>
            </a:endParaRPr>
          </a:p>
          <a:p>
            <a:pPr algn="ctr"/>
            <a:r>
              <a:rPr lang="pt-BR" altLang="pt-BR" sz="9600" i="1" dirty="0">
                <a:latin typeface="Candara" panose="020E0502030303020204" pitchFamily="34" charset="0"/>
              </a:rPr>
              <a:t>§ 1o A </a:t>
            </a:r>
            <a:r>
              <a:rPr lang="pt-BR" altLang="pt-BR" sz="9600" i="1" dirty="0">
                <a:highlight>
                  <a:srgbClr val="FFFF00"/>
                </a:highlight>
                <a:latin typeface="Candara" panose="020E0502030303020204" pitchFamily="34" charset="0"/>
              </a:rPr>
              <a:t>escusa será apresentada no </a:t>
            </a:r>
            <a:r>
              <a:rPr lang="pt-BR" altLang="pt-BR" sz="9600" i="1" u="sng" dirty="0">
                <a:highlight>
                  <a:srgbClr val="FFFF00"/>
                </a:highlight>
                <a:latin typeface="Candara" panose="020E0502030303020204" pitchFamily="34" charset="0"/>
              </a:rPr>
              <a:t>prazo de 15 (quinze) dias</a:t>
            </a:r>
            <a:r>
              <a:rPr lang="pt-BR" altLang="pt-BR" sz="9600" i="1" dirty="0">
                <a:latin typeface="Candara" panose="020E0502030303020204" pitchFamily="34" charset="0"/>
              </a:rPr>
              <a:t>, contado da intimação, da suspeição ou do impedimento supervenientes, sob pena de renúncia ao direito a alega-la.</a:t>
            </a:r>
          </a:p>
          <a:p>
            <a:pPr algn="ctr"/>
            <a:endParaRPr lang="pt-BR" sz="9600" dirty="0">
              <a:latin typeface="Candara" panose="020E0502030303020204" pitchFamily="34" charset="0"/>
            </a:endParaRPr>
          </a:p>
          <a:p>
            <a:pPr algn="r"/>
            <a:r>
              <a:rPr lang="pt-BR" sz="9600" dirty="0" err="1"/>
              <a:t>g.n</a:t>
            </a:r>
            <a:r>
              <a:rPr lang="pt-BR" sz="9600" dirty="0"/>
              <a:t>.</a:t>
            </a:r>
          </a:p>
          <a:p>
            <a:pPr algn="ctr"/>
            <a:endParaRPr lang="pt-BR" sz="6000" dirty="0"/>
          </a:p>
          <a:p>
            <a:pPr algn="ctr"/>
            <a:endParaRPr lang="pt-BR" sz="6000" dirty="0"/>
          </a:p>
        </p:txBody>
      </p:sp>
    </p:spTree>
    <p:extLst>
      <p:ext uri="{BB962C8B-B14F-4D97-AF65-F5344CB8AC3E}">
        <p14:creationId xmlns:p14="http://schemas.microsoft.com/office/powerpoint/2010/main" val="1535413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9932" y="340962"/>
            <a:ext cx="11096787" cy="6385302"/>
          </a:xfrm>
          <a:prstGeom prst="rect">
            <a:avLst/>
          </a:prstGeom>
        </p:spPr>
        <p:txBody>
          <a:bodyPr wrap="square">
            <a:normAutofit fontScale="25000" lnSpcReduction="20000"/>
          </a:bodyPr>
          <a:lstStyle/>
          <a:p>
            <a:pPr algn="ctr"/>
            <a:endParaRPr lang="pt-BR" sz="3400" dirty="0"/>
          </a:p>
          <a:p>
            <a:pPr algn="ctr"/>
            <a:endParaRPr lang="pt-BR" sz="3400" dirty="0"/>
          </a:p>
          <a:p>
            <a:pPr algn="ctr"/>
            <a:endParaRPr lang="pt-BR" sz="3400" dirty="0"/>
          </a:p>
          <a:p>
            <a:pPr algn="ctr">
              <a:defRPr/>
            </a:pPr>
            <a:r>
              <a:rPr lang="pt-BR" altLang="pt-BR" sz="10400" b="1" dirty="0">
                <a:highlight>
                  <a:srgbClr val="00FF00"/>
                </a:highlight>
                <a:latin typeface="Candara" panose="020E0502030303020204" pitchFamily="34" charset="0"/>
              </a:rPr>
              <a:t>Escusa e recusa</a:t>
            </a:r>
          </a:p>
          <a:p>
            <a:pPr algn="ctr">
              <a:defRPr/>
            </a:pPr>
            <a:endParaRPr lang="pt-BR" altLang="pt-BR" sz="10400" i="1" dirty="0">
              <a:latin typeface="Candara" panose="020E0502030303020204" pitchFamily="34" charset="0"/>
            </a:endParaRPr>
          </a:p>
          <a:p>
            <a:pPr algn="ctr">
              <a:defRPr/>
            </a:pPr>
            <a:r>
              <a:rPr lang="pt-BR" altLang="pt-BR" sz="10400" i="1" dirty="0">
                <a:latin typeface="Candara" panose="020E0502030303020204" pitchFamily="34" charset="0"/>
              </a:rPr>
              <a:t>  Entretanto, é de interesse que o </a:t>
            </a:r>
            <a:r>
              <a:rPr lang="pt-BR" altLang="pt-BR" sz="10400" i="1" dirty="0">
                <a:highlight>
                  <a:srgbClr val="FFFF00"/>
                </a:highlight>
                <a:latin typeface="Candara" panose="020E0502030303020204" pitchFamily="34" charset="0"/>
              </a:rPr>
              <a:t>perito entenda que escusar-se</a:t>
            </a:r>
            <a:r>
              <a:rPr lang="pt-BR" altLang="pt-BR" sz="10400" i="1" baseline="30000" dirty="0">
                <a:highlight>
                  <a:srgbClr val="FFFF00"/>
                </a:highlight>
                <a:latin typeface="Candara" panose="020E0502030303020204" pitchFamily="34" charset="0"/>
              </a:rPr>
              <a:t>1</a:t>
            </a:r>
            <a:r>
              <a:rPr lang="pt-BR" altLang="pt-BR" sz="10400" i="1" dirty="0">
                <a:highlight>
                  <a:srgbClr val="FFFF00"/>
                </a:highlight>
                <a:latin typeface="Candara" panose="020E0502030303020204" pitchFamily="34" charset="0"/>
              </a:rPr>
              <a:t> é um direito, desde que devidamente comprovado o motivo</a:t>
            </a:r>
            <a:r>
              <a:rPr lang="pt-BR" altLang="pt-BR" sz="10400" i="1" dirty="0">
                <a:latin typeface="Candara" panose="020E0502030303020204" pitchFamily="34" charset="0"/>
              </a:rPr>
              <a:t>. </a:t>
            </a:r>
          </a:p>
          <a:p>
            <a:pPr algn="ctr">
              <a:defRPr/>
            </a:pPr>
            <a:endParaRPr lang="pt-BR" altLang="pt-BR" sz="10400" i="1" dirty="0">
              <a:latin typeface="Candara" panose="020E0502030303020204" pitchFamily="34" charset="0"/>
            </a:endParaRPr>
          </a:p>
          <a:p>
            <a:pPr algn="ctr">
              <a:defRPr/>
            </a:pPr>
            <a:r>
              <a:rPr lang="pt-BR" altLang="pt-BR" sz="10400" i="1" dirty="0">
                <a:latin typeface="Candara" panose="020E0502030303020204" pitchFamily="34" charset="0"/>
              </a:rPr>
              <a:t>E recusar-se é outro direito, porém das partes, em não aceitarem a participação do perito no processo. </a:t>
            </a:r>
          </a:p>
          <a:p>
            <a:pPr algn="ctr">
              <a:defRPr/>
            </a:pPr>
            <a:endParaRPr lang="pt-BR" altLang="pt-BR" sz="10400" i="1" dirty="0">
              <a:latin typeface="Candara" panose="020E0502030303020204" pitchFamily="34" charset="0"/>
            </a:endParaRPr>
          </a:p>
          <a:p>
            <a:pPr algn="ctr">
              <a:defRPr/>
            </a:pPr>
            <a:r>
              <a:rPr lang="pt-BR" altLang="pt-BR" sz="10400" i="1" dirty="0">
                <a:latin typeface="Candara" panose="020E0502030303020204" pitchFamily="34" charset="0"/>
              </a:rPr>
              <a:t>A recusa nunca pode ocorrer por parte do perito. A lei processual, no seu artigo 378, dispõe sobre o assunto da seguinte maneira: </a:t>
            </a:r>
          </a:p>
          <a:p>
            <a:pPr algn="ctr">
              <a:defRPr/>
            </a:pPr>
            <a:endParaRPr lang="pt-BR" altLang="pt-BR" sz="10400" i="1" dirty="0">
              <a:latin typeface="Candara" panose="020E0502030303020204" pitchFamily="34" charset="0"/>
            </a:endParaRPr>
          </a:p>
          <a:p>
            <a:pPr algn="ctr">
              <a:defRPr/>
            </a:pPr>
            <a:r>
              <a:rPr lang="pt-BR" altLang="pt-BR" sz="10400" i="1" dirty="0">
                <a:latin typeface="Candara" panose="020E0502030303020204" pitchFamily="34" charset="0"/>
              </a:rPr>
              <a:t> “</a:t>
            </a:r>
            <a:r>
              <a:rPr lang="pt-BR" sz="9600" i="1" dirty="0">
                <a:latin typeface="Candara" panose="020E0502030303020204" pitchFamily="34" charset="0"/>
              </a:rPr>
              <a:t>Art. 378.  Ninguém se exime do dever de colaborar com o Poder Judiciário para o descobrimento da verdade.</a:t>
            </a:r>
          </a:p>
          <a:p>
            <a:pPr algn="ctr">
              <a:defRPr/>
            </a:pPr>
            <a:endParaRPr lang="pt-BR" altLang="pt-BR" sz="10400" i="1" dirty="0">
              <a:latin typeface="Candara" panose="020E0502030303020204" pitchFamily="34" charset="0"/>
            </a:endParaRPr>
          </a:p>
          <a:p>
            <a:pPr algn="ctr">
              <a:defRPr/>
            </a:pPr>
            <a:r>
              <a:rPr lang="pt-BR" altLang="pt-BR" sz="10400" dirty="0">
                <a:latin typeface="Candara" panose="020E0502030303020204" pitchFamily="34" charset="0"/>
              </a:rPr>
              <a:t>É recomendável que o perito conheça as normas contábeis, as leis processuais, penais e outras, atinentes à atividade pericial. </a:t>
            </a:r>
          </a:p>
          <a:p>
            <a:pPr algn="ctr">
              <a:defRPr/>
            </a:pPr>
            <a:r>
              <a:rPr lang="pt-BR" altLang="pt-BR" sz="10400" dirty="0">
                <a:latin typeface="Candara" panose="020E0502030303020204" pitchFamily="34" charset="0"/>
              </a:rPr>
              <a:t>___________________________________________________________</a:t>
            </a:r>
          </a:p>
          <a:p>
            <a:pPr algn="ctr">
              <a:defRPr/>
            </a:pPr>
            <a:r>
              <a:rPr lang="pt-BR" sz="6000" b="1" dirty="0"/>
              <a:t>1. Escusar-se</a:t>
            </a:r>
            <a:r>
              <a:rPr lang="pt-BR" sz="6000" dirty="0"/>
              <a:t> no contexto jurídico é um termo que engloba a apresentação de justificativas para se isentar de obrigações ou responsabilidades, seja em processos judiciais, obrigações legais ou outras situações que exigem uma explicação para a não realização de determinada ação. </a:t>
            </a:r>
            <a:endParaRPr lang="pt-BR" sz="6000" dirty="0">
              <a:latin typeface="Candara" panose="020E0502030303020204" pitchFamily="34" charset="0"/>
            </a:endParaRPr>
          </a:p>
          <a:p>
            <a:pPr algn="ctr"/>
            <a:endParaRPr lang="pt-BR" sz="6000" dirty="0"/>
          </a:p>
        </p:txBody>
      </p:sp>
    </p:spTree>
    <p:extLst>
      <p:ext uri="{BB962C8B-B14F-4D97-AF65-F5344CB8AC3E}">
        <p14:creationId xmlns:p14="http://schemas.microsoft.com/office/powerpoint/2010/main" val="902336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1625948" y="260648"/>
            <a:ext cx="8584851" cy="936104"/>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ctr"/>
            <a:r>
              <a:rPr lang="pt-BR" sz="3200" b="1" dirty="0"/>
              <a:t>PERITO DO JUÍZO</a:t>
            </a:r>
            <a:br>
              <a:rPr lang="pt-BR" sz="2400" b="1" dirty="0"/>
            </a:br>
            <a:r>
              <a:rPr lang="pt-BR" sz="1800" b="1" dirty="0"/>
              <a:t>POSSUI IMPEDIMENTOS e SUSPEIÇÕES PARA EXERCER A NOMEAÇÃO</a:t>
            </a:r>
          </a:p>
        </p:txBody>
      </p:sp>
      <p:sp>
        <p:nvSpPr>
          <p:cNvPr id="209923" name="Rectangle 3"/>
          <p:cNvSpPr>
            <a:spLocks noGrp="1" noChangeArrowheads="1"/>
          </p:cNvSpPr>
          <p:nvPr>
            <p:ph type="body" idx="1"/>
          </p:nvPr>
        </p:nvSpPr>
        <p:spPr bwMode="auto">
          <a:xfrm>
            <a:off x="1286359" y="1340768"/>
            <a:ext cx="10538847" cy="5184576"/>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just">
              <a:spcBef>
                <a:spcPct val="0"/>
              </a:spcBef>
            </a:pPr>
            <a:r>
              <a:rPr lang="pt-BR" sz="2000" b="1" u="sng" dirty="0"/>
              <a:t>IMPEDIMENTO LEGAL (art. 144 do CPC/2015)</a:t>
            </a:r>
            <a:r>
              <a:rPr lang="pt-BR" sz="2000" dirty="0"/>
              <a:t>: em razão de não poder atuar com imparcialidade e sem interferência de terceiros, como por exemplo:</a:t>
            </a:r>
          </a:p>
          <a:p>
            <a:pPr lvl="1" algn="just">
              <a:spcBef>
                <a:spcPct val="0"/>
              </a:spcBef>
            </a:pPr>
            <a:r>
              <a:rPr lang="pt-BR" sz="2000" dirty="0"/>
              <a:t>for parte no processo;</a:t>
            </a:r>
          </a:p>
          <a:p>
            <a:pPr lvl="1" algn="just">
              <a:spcBef>
                <a:spcPct val="0"/>
              </a:spcBef>
            </a:pPr>
            <a:r>
              <a:rPr lang="pt-BR" sz="2000" dirty="0"/>
              <a:t>ter interesse no resultado pericial;</a:t>
            </a:r>
          </a:p>
          <a:p>
            <a:pPr lvl="1" algn="just">
              <a:spcBef>
                <a:spcPct val="0"/>
              </a:spcBef>
            </a:pPr>
            <a:r>
              <a:rPr lang="pt-BR" sz="2000" dirty="0"/>
              <a:t>já ter atuado em favor ou desfavor de uma das partes, etc.</a:t>
            </a:r>
          </a:p>
          <a:p>
            <a:pPr algn="just">
              <a:spcBef>
                <a:spcPct val="0"/>
              </a:spcBef>
              <a:buFontTx/>
              <a:buNone/>
            </a:pPr>
            <a:endParaRPr lang="pt-BR" sz="1050" b="1" u="sng" dirty="0"/>
          </a:p>
          <a:p>
            <a:pPr algn="just">
              <a:spcBef>
                <a:spcPct val="0"/>
              </a:spcBef>
            </a:pPr>
            <a:r>
              <a:rPr lang="pt-BR" sz="2000" b="1" u="sng" dirty="0"/>
              <a:t>IMPEDIMENTO TÉCNICO-CIENTÍFICO</a:t>
            </a:r>
            <a:r>
              <a:rPr lang="pt-BR" sz="2000" dirty="0"/>
              <a:t>: em razão de:</a:t>
            </a:r>
          </a:p>
          <a:p>
            <a:pPr lvl="1" algn="just">
              <a:spcBef>
                <a:spcPct val="0"/>
              </a:spcBef>
            </a:pPr>
            <a:r>
              <a:rPr lang="pt-BR" sz="2000" dirty="0"/>
              <a:t>não ser especialista na matéria em discussão no processo;</a:t>
            </a:r>
          </a:p>
          <a:p>
            <a:pPr lvl="1" algn="just">
              <a:spcBef>
                <a:spcPct val="0"/>
              </a:spcBef>
            </a:pPr>
            <a:r>
              <a:rPr lang="pt-BR" sz="2000" dirty="0"/>
              <a:t>não possuir capacidade estrutural de desenvolvimento dos trabalhos periciais.</a:t>
            </a:r>
          </a:p>
          <a:p>
            <a:pPr algn="just">
              <a:spcBef>
                <a:spcPct val="0"/>
              </a:spcBef>
              <a:buFontTx/>
              <a:buNone/>
            </a:pPr>
            <a:endParaRPr lang="pt-BR" sz="1050" b="1" u="sng" dirty="0"/>
          </a:p>
          <a:p>
            <a:pPr algn="just">
              <a:spcBef>
                <a:spcPct val="0"/>
              </a:spcBef>
            </a:pPr>
            <a:r>
              <a:rPr lang="pt-BR" sz="2000" b="1" u="sng" dirty="0"/>
              <a:t>SUSPEIÇÃO (art. 145 do CPC/2015)</a:t>
            </a:r>
            <a:r>
              <a:rPr lang="pt-BR" sz="2000" dirty="0"/>
              <a:t>: em razão de ser suspeito no processo, como por exemplo:</a:t>
            </a:r>
          </a:p>
          <a:p>
            <a:pPr lvl="1" algn="just">
              <a:spcBef>
                <a:spcPct val="0"/>
              </a:spcBef>
            </a:pPr>
            <a:r>
              <a:rPr lang="pt-BR" sz="2000" dirty="0"/>
              <a:t>ser amigo ou inimigo de uma das partes;</a:t>
            </a:r>
          </a:p>
          <a:p>
            <a:pPr lvl="1" algn="just">
              <a:spcBef>
                <a:spcPct val="0"/>
              </a:spcBef>
            </a:pPr>
            <a:r>
              <a:rPr lang="pt-BR" sz="2000" dirty="0"/>
              <a:t>credor ou devedor de uma das partes; etc.</a:t>
            </a:r>
          </a:p>
          <a:p>
            <a:pPr algn="just">
              <a:spcBef>
                <a:spcPct val="0"/>
              </a:spcBef>
              <a:buFontTx/>
              <a:buNone/>
            </a:pPr>
            <a:endParaRPr lang="pt-BR" sz="1050" dirty="0"/>
          </a:p>
          <a:p>
            <a:pPr algn="just">
              <a:spcBef>
                <a:spcPct val="0"/>
              </a:spcBef>
            </a:pPr>
            <a:r>
              <a:rPr lang="pt-BR" sz="2000" b="1" u="sng" dirty="0"/>
              <a:t>PERITO DO JUÍZO (art. 467 do CPC/2015)</a:t>
            </a:r>
            <a:r>
              <a:rPr lang="pt-BR" sz="2000" dirty="0"/>
              <a:t>: também pode se declarar suspeito no processo, alegando motivo de foro íntimo.</a:t>
            </a:r>
          </a:p>
        </p:txBody>
      </p:sp>
    </p:spTree>
    <p:extLst>
      <p:ext uri="{BB962C8B-B14F-4D97-AF65-F5344CB8AC3E}">
        <p14:creationId xmlns:p14="http://schemas.microsoft.com/office/powerpoint/2010/main" val="3896401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271465" y="136526"/>
            <a:ext cx="9046493" cy="1689101"/>
          </a:xfrm>
          <a:prstGeom prst="rect">
            <a:avLst/>
          </a:prstGeom>
          <a:ln>
            <a:noFill/>
          </a:ln>
        </p:spPr>
        <p:txBody>
          <a:bodyPr anchor="ctr"/>
          <a:lstStyle>
            <a:defPPr>
              <a:defRPr lang="pt-BR"/>
            </a:defPPr>
            <a:lvl1pPr>
              <a:lnSpc>
                <a:spcPct val="90000"/>
              </a:lnSpc>
              <a:spcBef>
                <a:spcPct val="0"/>
              </a:spcBef>
              <a:buNone/>
              <a:defRPr sz="3200" b="1">
                <a:solidFill>
                  <a:schemeClr val="accent5">
                    <a:lumMod val="75000"/>
                  </a:schemeClr>
                </a:solidFill>
                <a:latin typeface="+mj-lt"/>
                <a:ea typeface="+mj-ea"/>
                <a:cs typeface="+mj-cs"/>
              </a:defRPr>
            </a:lvl1pPr>
          </a:lstStyle>
          <a:p>
            <a:r>
              <a:rPr lang="pt-BR" dirty="0">
                <a:solidFill>
                  <a:schemeClr val="tx1"/>
                </a:solidFill>
              </a:rPr>
              <a:t>	            </a:t>
            </a:r>
          </a:p>
          <a:p>
            <a:pPr algn="ctr"/>
            <a:r>
              <a:rPr lang="pt-BR" dirty="0">
                <a:solidFill>
                  <a:schemeClr val="tx1"/>
                </a:solidFill>
              </a:rPr>
              <a:t>Nomeação do Perito do Juízo </a:t>
            </a:r>
          </a:p>
          <a:p>
            <a:pPr algn="ctr"/>
            <a:r>
              <a:rPr lang="pt-BR" dirty="0">
                <a:solidFill>
                  <a:schemeClr val="tx1"/>
                </a:solidFill>
              </a:rPr>
              <a:t>e contratação do Assistente Técnico</a:t>
            </a:r>
          </a:p>
        </p:txBody>
      </p:sp>
      <p:sp>
        <p:nvSpPr>
          <p:cNvPr id="5" name="Título 1"/>
          <p:cNvSpPr txBox="1">
            <a:spLocks/>
          </p:cNvSpPr>
          <p:nvPr/>
        </p:nvSpPr>
        <p:spPr>
          <a:xfrm>
            <a:off x="650930" y="1825627"/>
            <a:ext cx="10647334" cy="4855473"/>
          </a:xfrm>
          <a:prstGeom prst="rect">
            <a:avLst/>
          </a:prstGeom>
          <a:ln>
            <a:noFill/>
          </a:ln>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1200"/>
              </a:spcAft>
            </a:pPr>
            <a:r>
              <a:rPr lang="pt-BR" sz="2800" dirty="0"/>
              <a:t>O </a:t>
            </a:r>
            <a:r>
              <a:rPr lang="pt-BR" sz="2800" b="1" dirty="0">
                <a:highlight>
                  <a:srgbClr val="00FF00"/>
                </a:highlight>
              </a:rPr>
              <a:t>Perito do Juízo </a:t>
            </a:r>
            <a:r>
              <a:rPr lang="pt-BR" sz="2800" dirty="0"/>
              <a:t>deve manifestar-se após intimação da nomeação, se for o caso, indicando sua recusa/escusa (obrigatoriamente deverá justificar). Se os honorários não foram arbitrados pelo MM. Juiz, formula proposta dos honorários definitivos (OU provisórios), justificando-os de forma objetiva, clara e transparente acerca do que levou em consideração.</a:t>
            </a:r>
          </a:p>
          <a:p>
            <a:pPr>
              <a:spcAft>
                <a:spcPts val="1200"/>
              </a:spcAft>
            </a:pPr>
            <a:endParaRPr lang="pt-BR" sz="2800" dirty="0"/>
          </a:p>
          <a:p>
            <a:pPr>
              <a:spcAft>
                <a:spcPts val="1200"/>
              </a:spcAft>
            </a:pPr>
            <a:r>
              <a:rPr lang="pt-BR" sz="2800" dirty="0"/>
              <a:t>O </a:t>
            </a:r>
            <a:r>
              <a:rPr lang="pt-BR" sz="2800" b="1" dirty="0">
                <a:highlight>
                  <a:srgbClr val="00FF00"/>
                </a:highlight>
              </a:rPr>
              <a:t>Assistente</a:t>
            </a:r>
            <a:r>
              <a:rPr lang="pt-BR" sz="2800" dirty="0">
                <a:highlight>
                  <a:srgbClr val="00FF00"/>
                </a:highlight>
              </a:rPr>
              <a:t> </a:t>
            </a:r>
            <a:r>
              <a:rPr lang="pt-BR" sz="2800" b="1" dirty="0">
                <a:highlight>
                  <a:srgbClr val="00FF00"/>
                </a:highlight>
              </a:rPr>
              <a:t>Técnico </a:t>
            </a:r>
            <a:r>
              <a:rPr lang="pt-BR" sz="2800" dirty="0"/>
              <a:t>tem a liberdade da livre negociação com as partes (advogado) e uma vez acertada, deve firmar contrato de prestação de serviços para segurança de ambas as partes, ficando claras as condições contratadas, direitos e deveres das partes.</a:t>
            </a:r>
          </a:p>
        </p:txBody>
      </p:sp>
    </p:spTree>
    <p:extLst>
      <p:ext uri="{BB962C8B-B14F-4D97-AF65-F5344CB8AC3E}">
        <p14:creationId xmlns:p14="http://schemas.microsoft.com/office/powerpoint/2010/main" val="3558591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31376" y="597906"/>
            <a:ext cx="9949912" cy="5999446"/>
          </a:xfrm>
          <a:prstGeom prst="rect">
            <a:avLst/>
          </a:prstGeom>
        </p:spPr>
        <p:txBody>
          <a:bodyPr wrap="square">
            <a:normAutofit/>
          </a:bodyPr>
          <a:lstStyle/>
          <a:p>
            <a:pPr algn="ctr"/>
            <a:endParaRPr lang="pt-BR" sz="3400" dirty="0"/>
          </a:p>
          <a:p>
            <a:pPr algn="ctr"/>
            <a:endParaRPr lang="pt-BR" sz="3400" dirty="0"/>
          </a:p>
          <a:p>
            <a:pPr algn="ctr"/>
            <a:endParaRPr lang="pt-BR" sz="3400" dirty="0"/>
          </a:p>
          <a:p>
            <a:pPr algn="ctr"/>
            <a:endParaRPr lang="pt-BR" sz="6000" dirty="0"/>
          </a:p>
        </p:txBody>
      </p:sp>
      <p:sp>
        <p:nvSpPr>
          <p:cNvPr id="5" name="Rectangle 3">
            <a:extLst>
              <a:ext uri="{FF2B5EF4-FFF2-40B4-BE49-F238E27FC236}">
                <a16:creationId xmlns:a16="http://schemas.microsoft.com/office/drawing/2014/main" id="{0DBE6E24-DB15-4924-8D4B-518C163B6634}"/>
              </a:ext>
            </a:extLst>
          </p:cNvPr>
          <p:cNvSpPr>
            <a:spLocks noChangeArrowheads="1"/>
          </p:cNvSpPr>
          <p:nvPr/>
        </p:nvSpPr>
        <p:spPr bwMode="auto">
          <a:xfrm>
            <a:off x="1131377" y="813350"/>
            <a:ext cx="1039936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33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pt-BR" altLang="pt-BR" sz="1400" dirty="0">
                <a:ea typeface="Times New Roman" panose="02020603050405020304" pitchFamily="18" charset="0"/>
              </a:rPr>
              <a:t>EXMO. SR. DR. JUIZ DE DIREITO DA XXª VARA CÍVEL DO FORO </a:t>
            </a:r>
          </a:p>
          <a:p>
            <a:pPr algn="just"/>
            <a:r>
              <a:rPr lang="pt-BR" altLang="pt-BR" sz="1400" dirty="0">
                <a:ea typeface="Times New Roman" panose="02020603050405020304" pitchFamily="18" charset="0"/>
              </a:rPr>
              <a:t>CENTRAL DE SÃO PAULO – S.P.</a:t>
            </a:r>
            <a:endParaRPr lang="pt-BR" altLang="pt-BR" sz="1400" dirty="0"/>
          </a:p>
          <a:p>
            <a:pPr algn="just"/>
            <a:endParaRPr lang="pt-BR" altLang="pt-BR" sz="14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b="1" dirty="0">
                <a:latin typeface="Times New Roman" panose="02020603050405020304" pitchFamily="18" charset="0"/>
                <a:ea typeface="Times New Roman" panose="02020603050405020304" pitchFamily="18" charset="0"/>
                <a:cs typeface="Times New Roman" panose="02020603050405020304" pitchFamily="18" charset="0"/>
              </a:rPr>
              <a:t>Processo n. º XXXXXXXX</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Execução de Título Extrajudicial</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Requerente: Bem Te Vi Comércio de Tecidos XXX Ltda</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Requerido: XXXXX Indústria e Comércio de Roupas Ltda.</a:t>
            </a:r>
            <a:endParaRPr lang="pt-BR" altLang="pt-BR" sz="1400" dirty="0"/>
          </a:p>
          <a:p>
            <a:pPr algn="just"/>
            <a:endParaRPr lang="pt-BR" altLang="pt-BR" sz="14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b="1" dirty="0">
                <a:latin typeface="Times New Roman" panose="02020603050405020304" pitchFamily="18" charset="0"/>
                <a:ea typeface="Times New Roman" panose="02020603050405020304" pitchFamily="18" charset="0"/>
                <a:cs typeface="Times New Roman" panose="02020603050405020304" pitchFamily="18" charset="0"/>
              </a:rPr>
              <a:t>NOME DO PERITO (A), Contador(a), </a:t>
            </a:r>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registrada(o) no Conselho Regional de Contabilidade/SP sob o n.º. XXX.XXX/0-9, nomeada(o) às fls. 529/530 do processo em referência, vem expor e requerer o quanto segue:</a:t>
            </a:r>
            <a:endParaRPr lang="pt-BR" altLang="pt-BR" sz="1400" dirty="0"/>
          </a:p>
          <a:p>
            <a:pPr algn="just"/>
            <a:endParaRPr lang="pt-BR" altLang="pt-B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Esta signatária tomou ciência da nomeação nesta data por meio de correspondência eletrônica da zelosa serventia desta E. Vara.</a:t>
            </a:r>
            <a:endParaRPr lang="pt-BR" altLang="pt-BR" sz="1400" dirty="0"/>
          </a:p>
          <a:p>
            <a:pPr algn="just"/>
            <a:endParaRPr lang="pt-BR" altLang="pt-B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Entretanto, esta signatária se vê na contingência de solicitar sua substituição em razão de substancial carga de trabalho já assumida, visando preservar a qualidade dos trabalhos honrosamente confiados.</a:t>
            </a:r>
            <a:endParaRPr lang="pt-BR" altLang="pt-BR" sz="1400" dirty="0"/>
          </a:p>
          <a:p>
            <a:pPr algn="just"/>
            <a:endParaRPr lang="pt-BR" altLang="pt-B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Isto posto, rogando-se pela compreensão à situação exposta, requer-se a nomeação de outro profissional da confiança deste juízo para este mister.</a:t>
            </a:r>
            <a:endParaRPr lang="pt-BR" altLang="pt-BR" sz="1400" dirty="0"/>
          </a:p>
          <a:p>
            <a:pPr algn="just"/>
            <a:endParaRPr lang="pt-BR" altLang="pt-BR"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Termos em que,</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P. Juntada e deferimento.</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São Paulo, 20 de abril de 2.024.</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______________________</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Perita Contadora Judicial </a:t>
            </a:r>
            <a:endParaRPr lang="pt-BR" altLang="pt-BR" sz="1400" dirty="0"/>
          </a:p>
          <a:p>
            <a:pPr algn="just"/>
            <a:r>
              <a:rPr lang="pt-BR" altLang="pt-BR" sz="1400" dirty="0">
                <a:latin typeface="Times New Roman" panose="02020603050405020304" pitchFamily="18" charset="0"/>
                <a:ea typeface="Times New Roman" panose="02020603050405020304" pitchFamily="18" charset="0"/>
                <a:cs typeface="Times New Roman" panose="02020603050405020304" pitchFamily="18" charset="0"/>
              </a:rPr>
              <a:t>C.R.C./S.P. – XXX.XXX/0-9</a:t>
            </a:r>
            <a:endParaRPr lang="pt-BR" altLang="pt-BR" sz="1400" dirty="0"/>
          </a:p>
        </p:txBody>
      </p:sp>
    </p:spTree>
    <p:extLst>
      <p:ext uri="{BB962C8B-B14F-4D97-AF65-F5344CB8AC3E}">
        <p14:creationId xmlns:p14="http://schemas.microsoft.com/office/powerpoint/2010/main" val="3527303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19536" y="404664"/>
            <a:ext cx="7776864" cy="6192688"/>
          </a:xfrm>
          <a:prstGeom prst="rect">
            <a:avLst/>
          </a:prstGeom>
        </p:spPr>
        <p:txBody>
          <a:bodyPr wrap="square">
            <a:normAutofit/>
          </a:bodyPr>
          <a:lstStyle/>
          <a:p>
            <a:pPr algn="ctr"/>
            <a:endParaRPr lang="pt-BR" sz="3400" dirty="0"/>
          </a:p>
          <a:p>
            <a:pPr algn="ctr"/>
            <a:endParaRPr lang="pt-BR" sz="3400" dirty="0"/>
          </a:p>
          <a:p>
            <a:pPr algn="ctr"/>
            <a:endParaRPr lang="pt-BR" altLang="pt-BR" sz="9600" dirty="0">
              <a:latin typeface="Candara" panose="020E0502030303020204" pitchFamily="34" charset="0"/>
            </a:endParaRPr>
          </a:p>
          <a:p>
            <a:pPr algn="ctr"/>
            <a:endParaRPr lang="pt-BR" sz="6000" dirty="0"/>
          </a:p>
        </p:txBody>
      </p:sp>
      <p:sp>
        <p:nvSpPr>
          <p:cNvPr id="4" name="CaixaDeTexto 3">
            <a:extLst>
              <a:ext uri="{FF2B5EF4-FFF2-40B4-BE49-F238E27FC236}">
                <a16:creationId xmlns:a16="http://schemas.microsoft.com/office/drawing/2014/main" id="{67D6C4C1-09DF-4F51-8E92-D3720BAC9793}"/>
              </a:ext>
            </a:extLst>
          </p:cNvPr>
          <p:cNvSpPr txBox="1"/>
          <p:nvPr/>
        </p:nvSpPr>
        <p:spPr>
          <a:xfrm>
            <a:off x="2207568" y="1720840"/>
            <a:ext cx="8889218" cy="2862322"/>
          </a:xfrm>
          <a:prstGeom prst="rect">
            <a:avLst/>
          </a:prstGeom>
          <a:noFill/>
        </p:spPr>
        <p:txBody>
          <a:bodyPr wrap="square">
            <a:spAutoFit/>
          </a:bodyPr>
          <a:lstStyle/>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processo em referência, vem expor e requerer o quanto segue:</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b="1"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Esta Perita Contadora agradece a honrosa nomeação, porém pede a devida vênia para declinar </a:t>
            </a:r>
            <a:r>
              <a:rPr lang="pt-BR" u="sng" dirty="0">
                <a:latin typeface="Times New Roman" panose="02020603050405020304" pitchFamily="18" charset="0"/>
                <a:ea typeface="Times New Roman" panose="02020603050405020304" pitchFamily="18" charset="0"/>
                <a:cs typeface="Times New Roman" panose="02020603050405020304" pitchFamily="18" charset="0"/>
              </a:rPr>
              <a:t>tendo em conta que a administração judicial em tela não integra o campo de especialização desta signatária</a:t>
            </a:r>
            <a:r>
              <a:rPr lang="pt-BR" dirty="0">
                <a:latin typeface="Times New Roman" panose="02020603050405020304" pitchFamily="18" charset="0"/>
                <a:ea typeface="Times New Roman" panose="02020603050405020304" pitchFamily="18" charset="0"/>
                <a:cs typeface="Times New Roman" panose="02020603050405020304" pitchFamily="18" charset="0"/>
              </a:rPr>
              <a:t>.</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marL="2514600" algn="just"/>
            <a:r>
              <a:rPr lang="pt-BR" dirty="0">
                <a:latin typeface="Times New Roman" panose="02020603050405020304" pitchFamily="18" charset="0"/>
                <a:ea typeface="Times New Roman" panose="02020603050405020304" pitchFamily="18" charset="0"/>
                <a:cs typeface="Times New Roman" panose="02020603050405020304" pitchFamily="18" charset="0"/>
              </a:rPr>
              <a:t>Termos em que,</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marL="2514600" algn="just"/>
            <a:r>
              <a:rPr lang="pt-BR" dirty="0">
                <a:latin typeface="Times New Roman" panose="02020603050405020304" pitchFamily="18" charset="0"/>
                <a:ea typeface="Times New Roman" panose="02020603050405020304" pitchFamily="18" charset="0"/>
                <a:cs typeface="Times New Roman" panose="02020603050405020304" pitchFamily="18" charset="0"/>
              </a:rPr>
              <a:t>P. Juntada e deferimento.</a:t>
            </a:r>
          </a:p>
          <a:p>
            <a:pPr marL="2514600" algn="just"/>
            <a:r>
              <a:rPr lang="pt-BR" dirty="0">
                <a:latin typeface="Times New Roman" panose="02020603050405020304" pitchFamily="18" charset="0"/>
                <a:ea typeface="Times New Roman" panose="02020603050405020304" pitchFamily="18" charset="0"/>
                <a:cs typeface="Times New Roman" panose="02020603050405020304" pitchFamily="18" charset="0"/>
              </a:rPr>
              <a:t>[...]</a:t>
            </a:r>
            <a:endParaRPr lang="pt-BR"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683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19536" y="404664"/>
            <a:ext cx="7776864" cy="6192688"/>
          </a:xfrm>
          <a:prstGeom prst="rect">
            <a:avLst/>
          </a:prstGeom>
        </p:spPr>
        <p:txBody>
          <a:bodyPr wrap="square">
            <a:normAutofit/>
          </a:bodyPr>
          <a:lstStyle/>
          <a:p>
            <a:pPr algn="ctr"/>
            <a:endParaRPr lang="pt-BR" sz="3400" dirty="0"/>
          </a:p>
          <a:p>
            <a:pPr algn="ctr"/>
            <a:endParaRPr lang="pt-BR" sz="3400" dirty="0"/>
          </a:p>
          <a:p>
            <a:pPr algn="ctr"/>
            <a:endParaRPr lang="pt-BR" altLang="pt-BR" sz="9600" dirty="0">
              <a:latin typeface="Candara" panose="020E0502030303020204" pitchFamily="34" charset="0"/>
            </a:endParaRPr>
          </a:p>
          <a:p>
            <a:pPr algn="ctr"/>
            <a:endParaRPr lang="pt-BR" sz="6000" dirty="0"/>
          </a:p>
        </p:txBody>
      </p:sp>
      <p:sp>
        <p:nvSpPr>
          <p:cNvPr id="4" name="CaixaDeTexto 3">
            <a:extLst>
              <a:ext uri="{FF2B5EF4-FFF2-40B4-BE49-F238E27FC236}">
                <a16:creationId xmlns:a16="http://schemas.microsoft.com/office/drawing/2014/main" id="{67D6C4C1-09DF-4F51-8E92-D3720BAC9793}"/>
              </a:ext>
            </a:extLst>
          </p:cNvPr>
          <p:cNvSpPr txBox="1"/>
          <p:nvPr/>
        </p:nvSpPr>
        <p:spPr>
          <a:xfrm>
            <a:off x="2207568" y="1720841"/>
            <a:ext cx="8687740" cy="2585323"/>
          </a:xfrm>
          <a:prstGeom prst="rect">
            <a:avLst/>
          </a:prstGeom>
          <a:noFill/>
        </p:spPr>
        <p:txBody>
          <a:bodyPr wrap="square">
            <a:spAutoFit/>
          </a:bodyPr>
          <a:lstStyle/>
          <a:p>
            <a:pPr algn="just"/>
            <a:r>
              <a:rPr lang="pt-BR" b="1" dirty="0">
                <a:latin typeface="Times New Roman" panose="02020603050405020304" pitchFamily="18" charset="0"/>
                <a:ea typeface="Times New Roman" panose="02020603050405020304" pitchFamily="18" charset="0"/>
                <a:cs typeface="Times New Roman" panose="02020603050405020304" pitchFamily="18" charset="0"/>
              </a:rPr>
              <a:t>SUELY GUALANO BOSSA SERRATI</a:t>
            </a:r>
            <a:r>
              <a:rPr lang="pt-BR" dirty="0">
                <a:latin typeface="Times New Roman" panose="02020603050405020304" pitchFamily="18" charset="0"/>
                <a:ea typeface="Times New Roman" panose="02020603050405020304" pitchFamily="18" charset="0"/>
                <a:cs typeface="Times New Roman" panose="02020603050405020304" pitchFamily="18" charset="0"/>
              </a:rPr>
              <a:t>, Contadora, registrada no Conselho Regional de Contabilidade/SP sob o n.º. XXX.291/0-9, nomeada às fls. 789 do processo em referência, </a:t>
            </a:r>
            <a:r>
              <a:rPr lang="pt-BR" u="sng" dirty="0">
                <a:latin typeface="Times New Roman" panose="02020603050405020304" pitchFamily="18" charset="0"/>
                <a:ea typeface="Times New Roman" panose="02020603050405020304" pitchFamily="18" charset="0"/>
                <a:cs typeface="Times New Roman" panose="02020603050405020304" pitchFamily="18" charset="0"/>
              </a:rPr>
              <a:t>vem requerer sua substituição por outro profissional da confiança deste Meritíssimo Juízo, por motivo de foro íntimo</a:t>
            </a:r>
            <a:r>
              <a:rPr lang="pt-BR" dirty="0">
                <a:latin typeface="Times New Roman" panose="02020603050405020304" pitchFamily="18" charset="0"/>
                <a:ea typeface="Times New Roman" panose="02020603050405020304" pitchFamily="18" charset="0"/>
                <a:cs typeface="Times New Roman" panose="02020603050405020304" pitchFamily="18" charset="0"/>
              </a:rPr>
              <a:t>.</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pPr marL="2514600" algn="just"/>
            <a:r>
              <a:rPr lang="pt-BR" dirty="0">
                <a:latin typeface="Times New Roman" panose="02020603050405020304" pitchFamily="18" charset="0"/>
                <a:ea typeface="Times New Roman" panose="02020603050405020304" pitchFamily="18" charset="0"/>
                <a:cs typeface="Times New Roman" panose="02020603050405020304" pitchFamily="18" charset="0"/>
              </a:rPr>
              <a:t>Termos em que,</a:t>
            </a:r>
            <a:endParaRPr lang="pt-BR" dirty="0">
              <a:latin typeface="Arial" panose="020B0604020202020204" pitchFamily="34" charset="0"/>
              <a:ea typeface="Times New Roman" panose="02020603050405020304" pitchFamily="18" charset="0"/>
              <a:cs typeface="Times New Roman" panose="02020603050405020304" pitchFamily="18" charset="0"/>
            </a:endParaRPr>
          </a:p>
          <a:p>
            <a:r>
              <a:rPr lang="pt-BR" dirty="0">
                <a:latin typeface="Times New Roman" panose="02020603050405020304" pitchFamily="18" charset="0"/>
                <a:ea typeface="Times New Roman" panose="02020603050405020304" pitchFamily="18" charset="0"/>
              </a:rPr>
              <a:t>		             P. Juntada, apreciação e deferimento</a:t>
            </a:r>
          </a:p>
          <a:p>
            <a:r>
              <a:rPr lang="pt-BR"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966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376A23-C337-A93F-C6AF-0ADB37A2B12D}"/>
            </a:ext>
          </a:extLst>
        </p:cNvPr>
        <p:cNvGrpSpPr/>
        <p:nvPr/>
      </p:nvGrpSpPr>
      <p:grpSpPr>
        <a:xfrm>
          <a:off x="0" y="0"/>
          <a:ext cx="0" cy="0"/>
          <a:chOff x="0" y="0"/>
          <a:chExt cx="0" cy="0"/>
        </a:xfrm>
      </p:grpSpPr>
      <p:sp>
        <p:nvSpPr>
          <p:cNvPr id="3" name="Retângulo 2">
            <a:extLst>
              <a:ext uri="{FF2B5EF4-FFF2-40B4-BE49-F238E27FC236}">
                <a16:creationId xmlns:a16="http://schemas.microsoft.com/office/drawing/2014/main" id="{5871F64B-5CD6-D49A-89B8-20122704F8A7}"/>
              </a:ext>
            </a:extLst>
          </p:cNvPr>
          <p:cNvSpPr/>
          <p:nvPr/>
        </p:nvSpPr>
        <p:spPr>
          <a:xfrm>
            <a:off x="1379350" y="1782305"/>
            <a:ext cx="9810426" cy="3816429"/>
          </a:xfrm>
          <a:prstGeom prst="rect">
            <a:avLst/>
          </a:prstGeom>
        </p:spPr>
        <p:txBody>
          <a:bodyPr wrap="square">
            <a:spAutoFit/>
          </a:bodyPr>
          <a:lstStyle/>
          <a:p>
            <a:pPr marL="304739" lvl="1" indent="-171416" algn="ctr">
              <a:tabLst>
                <a:tab pos="133323" algn="l"/>
              </a:tabLst>
            </a:pPr>
            <a:endParaRPr lang="pt-BR" altLang="pt-BR" sz="2200" b="1" u="sng" dirty="0">
              <a:highlight>
                <a:srgbClr val="FFFF00"/>
              </a:highlight>
            </a:endParaRPr>
          </a:p>
          <a:p>
            <a:pPr marL="304739" lvl="1" indent="-171416" algn="ctr">
              <a:tabLst>
                <a:tab pos="133323" algn="l"/>
              </a:tabLst>
            </a:pPr>
            <a:endParaRPr lang="pt-BR" altLang="pt-BR" sz="2200" b="1" u="sng" dirty="0">
              <a:highlight>
                <a:srgbClr val="FFFF00"/>
              </a:highlight>
            </a:endParaRPr>
          </a:p>
          <a:p>
            <a:pPr marL="304739" lvl="1" indent="-171416" algn="ctr">
              <a:tabLst>
                <a:tab pos="133323" algn="l"/>
              </a:tabLst>
            </a:pPr>
            <a:r>
              <a:rPr lang="pt-BR" altLang="pt-BR" sz="2200" b="1" u="sng" dirty="0">
                <a:highlight>
                  <a:srgbClr val="FFFF00"/>
                </a:highlight>
              </a:rPr>
              <a:t>Continuação </a:t>
            </a:r>
          </a:p>
          <a:p>
            <a:pPr marL="304739" lvl="1" indent="-171416" algn="ctr">
              <a:tabLst>
                <a:tab pos="133323" algn="l"/>
              </a:tabLst>
            </a:pPr>
            <a:endParaRPr lang="pt-BR" altLang="pt-BR" sz="2200" b="1" u="sng" dirty="0">
              <a:highlight>
                <a:srgbClr val="FFFF00"/>
              </a:highlight>
            </a:endParaRPr>
          </a:p>
          <a:p>
            <a:pPr marL="304739" lvl="1" indent="-171416" algn="ctr">
              <a:tabLst>
                <a:tab pos="133323" algn="l"/>
              </a:tabLst>
            </a:pPr>
            <a:r>
              <a:rPr lang="pt-BR" altLang="pt-BR" sz="2200" b="1" u="sng" dirty="0">
                <a:highlight>
                  <a:srgbClr val="FFFF00"/>
                </a:highlight>
              </a:rPr>
              <a:t>No caso de perícia judicial, na função de perito do juízo:</a:t>
            </a:r>
          </a:p>
          <a:p>
            <a:pPr marL="304739" lvl="1" indent="-171416" algn="ctr">
              <a:tabLst>
                <a:tab pos="133323" algn="l"/>
              </a:tabLst>
            </a:pPr>
            <a:r>
              <a:rPr lang="pt-BR" altLang="pt-BR" sz="2200" b="1" u="sng" dirty="0">
                <a:highlight>
                  <a:srgbClr val="FFFF00"/>
                </a:highlight>
              </a:rPr>
              <a:t>Procedimentos Iniciais</a:t>
            </a:r>
            <a:r>
              <a:rPr lang="pt-BR" altLang="pt-BR" sz="2200" b="1" u="sng" dirty="0"/>
              <a:t>:</a:t>
            </a:r>
          </a:p>
          <a:p>
            <a:pPr marL="304739" lvl="1" indent="-171416" algn="just">
              <a:buFontTx/>
              <a:buAutoNum type="arabicPeriod"/>
              <a:tabLst>
                <a:tab pos="133323" algn="l"/>
              </a:tabLst>
            </a:pPr>
            <a:r>
              <a:rPr lang="pt-BR" altLang="pt-BR" sz="2200" dirty="0"/>
              <a:t> [...]</a:t>
            </a:r>
            <a:endParaRPr lang="pt-BR" altLang="pt-BR" sz="1600" dirty="0"/>
          </a:p>
          <a:p>
            <a:pPr marL="304739" lvl="1" indent="-171416" algn="just">
              <a:buFontTx/>
              <a:buAutoNum type="arabicPeriod" startAt="2"/>
              <a:tabLst>
                <a:tab pos="133323" algn="l"/>
              </a:tabLst>
            </a:pPr>
            <a:r>
              <a:rPr lang="pt-BR" altLang="pt-BR" sz="2200" dirty="0"/>
              <a:t> [...]</a:t>
            </a:r>
          </a:p>
          <a:p>
            <a:pPr marL="304739" lvl="1" indent="-171416" algn="just">
              <a:buFontTx/>
              <a:buAutoNum type="arabicPeriod" startAt="3"/>
              <a:tabLst>
                <a:tab pos="133323" algn="l"/>
              </a:tabLst>
            </a:pPr>
            <a:r>
              <a:rPr lang="pt-BR" altLang="pt-BR" sz="2200" dirty="0"/>
              <a:t>Tomar a decisão se aceita ou não a nomeação:</a:t>
            </a:r>
          </a:p>
          <a:p>
            <a:pPr marL="304739" lvl="1" indent="-171416" algn="just">
              <a:buFont typeface="Wingdings" panose="05000000000000000000" pitchFamily="2" charset="2"/>
              <a:buChar char="ü"/>
              <a:tabLst>
                <a:tab pos="133323" algn="l"/>
              </a:tabLst>
            </a:pPr>
            <a:r>
              <a:rPr lang="pt-BR" altLang="pt-BR" sz="2200" dirty="0"/>
              <a:t>[...] </a:t>
            </a:r>
            <a:r>
              <a:rPr lang="pt-BR" altLang="pt-BR" sz="2200" dirty="0">
                <a:highlight>
                  <a:srgbClr val="FFFF00"/>
                </a:highlight>
              </a:rPr>
              <a:t>Aceitando o encargo da perícia</a:t>
            </a:r>
            <a:r>
              <a:rPr lang="pt-BR" altLang="pt-BR" sz="2200" dirty="0"/>
              <a:t>, proceder ao planejamento prévio e elaboração da proposta de estimativa de honorários; </a:t>
            </a:r>
          </a:p>
        </p:txBody>
      </p:sp>
    </p:spTree>
    <p:extLst>
      <p:ext uri="{BB962C8B-B14F-4D97-AF65-F5344CB8AC3E}">
        <p14:creationId xmlns:p14="http://schemas.microsoft.com/office/powerpoint/2010/main" val="146518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182F33-3185-C206-C1B5-FF1E10DB8150}"/>
            </a:ext>
          </a:extLst>
        </p:cNvPr>
        <p:cNvGrpSpPr/>
        <p:nvPr/>
      </p:nvGrpSpPr>
      <p:grpSpPr>
        <a:xfrm>
          <a:off x="0" y="0"/>
          <a:ext cx="0" cy="0"/>
          <a:chOff x="0" y="0"/>
          <a:chExt cx="0" cy="0"/>
        </a:xfrm>
      </p:grpSpPr>
      <p:sp useBgFill="1">
        <p:nvSpPr>
          <p:cNvPr id="24" name="Rectangle 1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2" name="Rectangle 2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tângulo 1">
            <a:extLst>
              <a:ext uri="{FF2B5EF4-FFF2-40B4-BE49-F238E27FC236}">
                <a16:creationId xmlns:a16="http://schemas.microsoft.com/office/drawing/2014/main" id="{60172574-E357-235F-8E3E-6C3BFCCBEC11}"/>
              </a:ext>
            </a:extLst>
          </p:cNvPr>
          <p:cNvSpPr/>
          <p:nvPr/>
        </p:nvSpPr>
        <p:spPr>
          <a:xfrm>
            <a:off x="586328" y="730849"/>
            <a:ext cx="4924497" cy="539566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endParaRPr lang="en-US" altLang="pt-BR" sz="1100" b="1" u="sng" dirty="0"/>
          </a:p>
          <a:p>
            <a:pPr>
              <a:lnSpc>
                <a:spcPct val="90000"/>
              </a:lnSpc>
            </a:pPr>
            <a:r>
              <a:rPr lang="en-US" sz="1500" dirty="0"/>
              <a:t>É contador, </a:t>
            </a:r>
            <a:r>
              <a:rPr lang="en-US" sz="1500" dirty="0" err="1"/>
              <a:t>formado</a:t>
            </a:r>
            <a:r>
              <a:rPr lang="en-US" sz="1500" dirty="0"/>
              <a:t> pela </a:t>
            </a:r>
            <a:r>
              <a:rPr lang="en-US" sz="1500" dirty="0" err="1"/>
              <a:t>Faculdade</a:t>
            </a:r>
            <a:r>
              <a:rPr lang="en-US" sz="1500" dirty="0"/>
              <a:t> de </a:t>
            </a:r>
            <a:r>
              <a:rPr lang="en-US" sz="1500" dirty="0" err="1"/>
              <a:t>Administração</a:t>
            </a:r>
            <a:r>
              <a:rPr lang="en-US" sz="1500" dirty="0"/>
              <a:t> e </a:t>
            </a:r>
            <a:r>
              <a:rPr lang="en-US" sz="1500" dirty="0" err="1"/>
              <a:t>Ciências</a:t>
            </a:r>
            <a:r>
              <a:rPr lang="en-US" sz="1500" dirty="0"/>
              <a:t> Contábeis do Litoral </a:t>
            </a:r>
            <a:r>
              <a:rPr lang="en-US" sz="1500" dirty="0" err="1"/>
              <a:t>Santista</a:t>
            </a:r>
            <a:r>
              <a:rPr lang="en-US" sz="1500" dirty="0"/>
              <a:t>, </a:t>
            </a:r>
            <a:r>
              <a:rPr lang="en-US" sz="1500" dirty="0" err="1"/>
              <a:t>atual</a:t>
            </a:r>
            <a:r>
              <a:rPr lang="en-US" sz="1500" dirty="0"/>
              <a:t> UNIMONTE (Centro Universitário Monte Serrat) e </a:t>
            </a:r>
            <a:r>
              <a:rPr lang="en-US" sz="1500" dirty="0" err="1"/>
              <a:t>Acadêmico</a:t>
            </a:r>
            <a:r>
              <a:rPr lang="en-US" sz="1500" dirty="0"/>
              <a:t> da APC- Academia </a:t>
            </a:r>
            <a:r>
              <a:rPr lang="en-US" sz="1500" dirty="0" err="1"/>
              <a:t>Paulista</a:t>
            </a:r>
            <a:r>
              <a:rPr lang="en-US" sz="1500" dirty="0"/>
              <a:t> de Contabilidade, Milita </a:t>
            </a:r>
            <a:r>
              <a:rPr lang="en-US" sz="1500" dirty="0" err="1"/>
              <a:t>na</a:t>
            </a:r>
            <a:r>
              <a:rPr lang="en-US" sz="1500" dirty="0"/>
              <a:t> </a:t>
            </a:r>
            <a:r>
              <a:rPr lang="en-US" sz="1500" dirty="0" err="1"/>
              <a:t>área</a:t>
            </a:r>
            <a:r>
              <a:rPr lang="en-US" sz="1500" dirty="0"/>
              <a:t> de </a:t>
            </a:r>
            <a:r>
              <a:rPr lang="en-US" sz="1500" dirty="0" err="1"/>
              <a:t>perícias</a:t>
            </a:r>
            <a:r>
              <a:rPr lang="en-US" sz="1500" dirty="0"/>
              <a:t> </a:t>
            </a:r>
            <a:r>
              <a:rPr lang="en-US" sz="1500" dirty="0" err="1"/>
              <a:t>contábeis</a:t>
            </a:r>
            <a:r>
              <a:rPr lang="en-US" sz="1500" dirty="0"/>
              <a:t> </a:t>
            </a:r>
            <a:r>
              <a:rPr lang="en-US" sz="1500" dirty="0" err="1"/>
              <a:t>desde</a:t>
            </a:r>
            <a:r>
              <a:rPr lang="en-US" sz="1500" dirty="0"/>
              <a:t> 1993, com </a:t>
            </a:r>
            <a:r>
              <a:rPr lang="en-US" sz="1500" dirty="0" err="1"/>
              <a:t>atuação</a:t>
            </a:r>
            <a:r>
              <a:rPr lang="en-US" sz="1500" dirty="0"/>
              <a:t> em </a:t>
            </a:r>
            <a:r>
              <a:rPr lang="en-US" sz="1500" dirty="0" err="1"/>
              <a:t>diversos</a:t>
            </a:r>
            <a:r>
              <a:rPr lang="en-US" sz="1500" dirty="0"/>
              <a:t> </a:t>
            </a:r>
            <a:r>
              <a:rPr lang="en-US" sz="1500" dirty="0" err="1"/>
              <a:t>processos</a:t>
            </a:r>
            <a:r>
              <a:rPr lang="en-US" sz="1500" dirty="0"/>
              <a:t>, em </a:t>
            </a:r>
            <a:r>
              <a:rPr lang="en-US" sz="1500" dirty="0" err="1"/>
              <a:t>sua</a:t>
            </a:r>
            <a:r>
              <a:rPr lang="en-US" sz="1500" dirty="0"/>
              <a:t> </a:t>
            </a:r>
            <a:r>
              <a:rPr lang="en-US" sz="1500" dirty="0" err="1"/>
              <a:t>maioria</a:t>
            </a:r>
            <a:r>
              <a:rPr lang="en-US" sz="1500" dirty="0"/>
              <a:t>, </a:t>
            </a:r>
            <a:r>
              <a:rPr lang="en-US" sz="1500" dirty="0" err="1"/>
              <a:t>falências</a:t>
            </a:r>
            <a:r>
              <a:rPr lang="en-US" sz="1500" dirty="0"/>
              <a:t>, e </a:t>
            </a:r>
            <a:r>
              <a:rPr lang="en-US" sz="1500" dirty="0" err="1"/>
              <a:t>recuperações</a:t>
            </a:r>
            <a:r>
              <a:rPr lang="en-US" sz="1500" dirty="0"/>
              <a:t> judiciais. </a:t>
            </a:r>
            <a:r>
              <a:rPr lang="en-US" sz="1500" dirty="0" err="1"/>
              <a:t>Prestou</a:t>
            </a:r>
            <a:r>
              <a:rPr lang="en-US" sz="1500" dirty="0"/>
              <a:t> </a:t>
            </a:r>
            <a:r>
              <a:rPr lang="en-US" sz="1500" dirty="0" err="1"/>
              <a:t>serviços</a:t>
            </a:r>
            <a:r>
              <a:rPr lang="en-US" sz="1500" dirty="0"/>
              <a:t> para o Banco Central do Brasil e para </a:t>
            </a:r>
            <a:r>
              <a:rPr lang="en-US" sz="1500" dirty="0" err="1"/>
              <a:t>Superintendência</a:t>
            </a:r>
            <a:r>
              <a:rPr lang="en-US" sz="1500" dirty="0"/>
              <a:t> de Seguros Privados, </a:t>
            </a:r>
            <a:r>
              <a:rPr lang="en-US" sz="1500" dirty="0" err="1"/>
              <a:t>como</a:t>
            </a:r>
            <a:r>
              <a:rPr lang="en-US" sz="1500" dirty="0"/>
              <a:t> assessor </a:t>
            </a:r>
            <a:r>
              <a:rPr lang="en-US" sz="1500" dirty="0" err="1"/>
              <a:t>contábil</a:t>
            </a:r>
            <a:r>
              <a:rPr lang="en-US" sz="1500" dirty="0"/>
              <a:t> e </a:t>
            </a:r>
            <a:r>
              <a:rPr lang="en-US" sz="1500" dirty="0" err="1"/>
              <a:t>Liquidante</a:t>
            </a:r>
            <a:r>
              <a:rPr lang="en-US" sz="1500" dirty="0"/>
              <a:t> </a:t>
            </a:r>
            <a:r>
              <a:rPr lang="en-US" sz="1500" dirty="0" err="1"/>
              <a:t>substituto</a:t>
            </a:r>
            <a:r>
              <a:rPr lang="en-US" sz="1500" dirty="0"/>
              <a:t> em </a:t>
            </a:r>
            <a:r>
              <a:rPr lang="en-US" sz="1500" dirty="0" err="1"/>
              <a:t>instituições</a:t>
            </a:r>
            <a:r>
              <a:rPr lang="en-US" sz="1500" dirty="0"/>
              <a:t> </a:t>
            </a:r>
            <a:r>
              <a:rPr lang="en-US" sz="1500" dirty="0" err="1"/>
              <a:t>financeiras</a:t>
            </a:r>
            <a:r>
              <a:rPr lang="en-US" sz="1500" dirty="0"/>
              <a:t> e </a:t>
            </a:r>
            <a:r>
              <a:rPr lang="en-US" sz="1500" dirty="0" err="1"/>
              <a:t>seguradoras</a:t>
            </a:r>
            <a:r>
              <a:rPr lang="en-US" sz="1500" dirty="0"/>
              <a:t> sob o regime de </a:t>
            </a:r>
            <a:r>
              <a:rPr lang="en-US" sz="1500" dirty="0" err="1"/>
              <a:t>liquidação</a:t>
            </a:r>
            <a:r>
              <a:rPr lang="en-US" sz="1500" dirty="0"/>
              <a:t> extrajudicial. É consultor de </a:t>
            </a:r>
            <a:r>
              <a:rPr lang="en-US" sz="1500" dirty="0" err="1"/>
              <a:t>empresas</a:t>
            </a:r>
            <a:r>
              <a:rPr lang="en-US" sz="1500" dirty="0"/>
              <a:t>, </a:t>
            </a:r>
            <a:r>
              <a:rPr lang="en-US" sz="1500" dirty="0" err="1"/>
              <a:t>especializado</a:t>
            </a:r>
            <a:r>
              <a:rPr lang="en-US" sz="1500" dirty="0"/>
              <a:t> </a:t>
            </a:r>
            <a:r>
              <a:rPr lang="en-US" sz="1500" dirty="0" err="1"/>
              <a:t>nas</a:t>
            </a:r>
            <a:r>
              <a:rPr lang="en-US" sz="1500" dirty="0"/>
              <a:t> </a:t>
            </a:r>
            <a:r>
              <a:rPr lang="en-US" sz="1500" dirty="0" err="1"/>
              <a:t>áreas</a:t>
            </a:r>
            <a:r>
              <a:rPr lang="en-US" sz="1500" dirty="0"/>
              <a:t> de </a:t>
            </a:r>
            <a:r>
              <a:rPr lang="en-US" sz="1500" dirty="0" err="1"/>
              <a:t>governança</a:t>
            </a:r>
            <a:r>
              <a:rPr lang="en-US" sz="1500" dirty="0"/>
              <a:t> </a:t>
            </a:r>
            <a:r>
              <a:rPr lang="en-US" sz="1500" dirty="0" err="1"/>
              <a:t>corporativa</a:t>
            </a:r>
            <a:r>
              <a:rPr lang="en-US" sz="1500" dirty="0"/>
              <a:t>, </a:t>
            </a:r>
            <a:r>
              <a:rPr lang="en-US" sz="1500" dirty="0" err="1"/>
              <a:t>práticas</a:t>
            </a:r>
            <a:r>
              <a:rPr lang="en-US" sz="1500" dirty="0"/>
              <a:t> </a:t>
            </a:r>
            <a:r>
              <a:rPr lang="en-US" sz="1500" dirty="0" err="1"/>
              <a:t>contábeis</a:t>
            </a:r>
            <a:r>
              <a:rPr lang="en-US" sz="1500" dirty="0"/>
              <a:t>, </a:t>
            </a:r>
            <a:r>
              <a:rPr lang="en-US" sz="1500" dirty="0" err="1"/>
              <a:t>controladoria</a:t>
            </a:r>
            <a:r>
              <a:rPr lang="en-US" sz="1500" dirty="0"/>
              <a:t> e </a:t>
            </a:r>
            <a:r>
              <a:rPr lang="en-US" sz="1500" dirty="0" err="1"/>
              <a:t>orientação</a:t>
            </a:r>
            <a:r>
              <a:rPr lang="en-US" sz="1500" dirty="0"/>
              <a:t> para </a:t>
            </a:r>
            <a:r>
              <a:rPr lang="en-US" sz="1500" dirty="0" err="1"/>
              <a:t>adequação</a:t>
            </a:r>
            <a:r>
              <a:rPr lang="en-US" sz="1500" dirty="0"/>
              <a:t> de </a:t>
            </a:r>
            <a:r>
              <a:rPr lang="en-US" sz="1500" dirty="0" err="1"/>
              <a:t>empresas</a:t>
            </a:r>
            <a:r>
              <a:rPr lang="en-US" sz="1500" dirty="0"/>
              <a:t> em regimes </a:t>
            </a:r>
            <a:r>
              <a:rPr lang="en-US" sz="1500" dirty="0" err="1"/>
              <a:t>falimentares</a:t>
            </a:r>
            <a:r>
              <a:rPr lang="en-US" sz="1500" dirty="0"/>
              <a:t> (</a:t>
            </a:r>
            <a:r>
              <a:rPr lang="en-US" sz="1500" dirty="0" err="1"/>
              <a:t>falência</a:t>
            </a:r>
            <a:r>
              <a:rPr lang="en-US" sz="1500" dirty="0"/>
              <a:t> e </a:t>
            </a:r>
            <a:r>
              <a:rPr lang="en-US" sz="1500" dirty="0" err="1"/>
              <a:t>recuperação</a:t>
            </a:r>
            <a:r>
              <a:rPr lang="en-US" sz="1500" dirty="0"/>
              <a:t> judicial e extrajudicial) </a:t>
            </a:r>
            <a:r>
              <a:rPr lang="en-US" sz="1500" dirty="0" err="1"/>
              <a:t>foi</a:t>
            </a:r>
            <a:r>
              <a:rPr lang="en-US" sz="1500" dirty="0"/>
              <a:t> o </a:t>
            </a:r>
            <a:r>
              <a:rPr lang="en-US" sz="1500" dirty="0" err="1"/>
              <a:t>primeiro</a:t>
            </a:r>
            <a:r>
              <a:rPr lang="en-US" sz="1500" dirty="0"/>
              <a:t> </a:t>
            </a:r>
            <a:r>
              <a:rPr lang="en-US" sz="1500" dirty="0" err="1"/>
              <a:t>palestrante</a:t>
            </a:r>
            <a:r>
              <a:rPr lang="en-US" sz="1500" dirty="0"/>
              <a:t> no IASP com </a:t>
            </a:r>
            <a:r>
              <a:rPr lang="en-US" sz="1500" dirty="0" err="1"/>
              <a:t>formação</a:t>
            </a:r>
            <a:r>
              <a:rPr lang="en-US" sz="1500" dirty="0"/>
              <a:t> fora da </a:t>
            </a:r>
            <a:r>
              <a:rPr lang="en-US" sz="1500" dirty="0" err="1"/>
              <a:t>área</a:t>
            </a:r>
            <a:r>
              <a:rPr lang="en-US" sz="1500" dirty="0"/>
              <a:t> </a:t>
            </a:r>
            <a:r>
              <a:rPr lang="en-US" sz="1500" dirty="0" err="1"/>
              <a:t>jurídica</a:t>
            </a:r>
            <a:r>
              <a:rPr lang="en-US" sz="1500" dirty="0"/>
              <a:t>, em 2008, no </a:t>
            </a:r>
            <a:r>
              <a:rPr lang="en-US" sz="1500" dirty="0" err="1"/>
              <a:t>curso</a:t>
            </a:r>
            <a:r>
              <a:rPr lang="en-US" sz="1500" dirty="0"/>
              <a:t> </a:t>
            </a:r>
            <a:r>
              <a:rPr lang="en-US" sz="1500" dirty="0" err="1"/>
              <a:t>sobre</a:t>
            </a:r>
            <a:r>
              <a:rPr lang="en-US" sz="1500" dirty="0"/>
              <a:t> a Lei de </a:t>
            </a:r>
            <a:r>
              <a:rPr lang="en-US" sz="1500" dirty="0" err="1"/>
              <a:t>Recuperação</a:t>
            </a:r>
            <a:r>
              <a:rPr lang="en-US" sz="1500" dirty="0"/>
              <a:t> e </a:t>
            </a:r>
            <a:r>
              <a:rPr lang="en-US" sz="1500" dirty="0" err="1"/>
              <a:t>Falências</a:t>
            </a:r>
            <a:r>
              <a:rPr lang="en-US" sz="1500" dirty="0"/>
              <a:t>. É co-</a:t>
            </a:r>
            <a:r>
              <a:rPr lang="en-US" sz="1500" dirty="0" err="1"/>
              <a:t>autor</a:t>
            </a:r>
            <a:r>
              <a:rPr lang="en-US" sz="1500" dirty="0"/>
              <a:t> de </a:t>
            </a:r>
            <a:r>
              <a:rPr lang="en-US" sz="1500" dirty="0" err="1"/>
              <a:t>diversas</a:t>
            </a:r>
            <a:r>
              <a:rPr lang="en-US" sz="1500" dirty="0"/>
              <a:t> </a:t>
            </a:r>
            <a:r>
              <a:rPr lang="en-US" sz="1500" dirty="0" err="1"/>
              <a:t>obras</a:t>
            </a:r>
            <a:r>
              <a:rPr lang="en-US" sz="1500" dirty="0"/>
              <a:t> </a:t>
            </a:r>
            <a:r>
              <a:rPr lang="en-US" sz="1500" dirty="0" err="1"/>
              <a:t>sobre</a:t>
            </a:r>
            <a:r>
              <a:rPr lang="en-US" sz="1500" dirty="0"/>
              <a:t> </a:t>
            </a:r>
            <a:r>
              <a:rPr lang="en-US" sz="1500" dirty="0" err="1"/>
              <a:t>perícia</a:t>
            </a:r>
            <a:r>
              <a:rPr lang="en-US" sz="1500" dirty="0"/>
              <a:t> </a:t>
            </a:r>
            <a:r>
              <a:rPr lang="en-US" sz="1500" dirty="0" err="1"/>
              <a:t>contábil</a:t>
            </a:r>
            <a:r>
              <a:rPr lang="en-US" sz="1500" dirty="0"/>
              <a:t> </a:t>
            </a:r>
            <a:r>
              <a:rPr lang="en-US" sz="1500" dirty="0" err="1"/>
              <a:t>solvência</a:t>
            </a:r>
            <a:r>
              <a:rPr lang="en-US" sz="1500" dirty="0"/>
              <a:t>, </a:t>
            </a:r>
            <a:r>
              <a:rPr lang="en-US" sz="1500" dirty="0" err="1"/>
              <a:t>foi</a:t>
            </a:r>
            <a:r>
              <a:rPr lang="en-US" sz="1500" dirty="0"/>
              <a:t> </a:t>
            </a:r>
            <a:r>
              <a:rPr lang="en-US" sz="1500" dirty="0" err="1"/>
              <a:t>presidente</a:t>
            </a:r>
            <a:r>
              <a:rPr lang="en-US" sz="1500" dirty="0"/>
              <a:t> da APEJESP - Associação dos Peritos Judiciais do Estado de São Paulo </a:t>
            </a:r>
            <a:r>
              <a:rPr lang="en-US" sz="1500" dirty="0" err="1"/>
              <a:t>nas</a:t>
            </a:r>
            <a:r>
              <a:rPr lang="en-US" sz="1500" dirty="0"/>
              <a:t> </a:t>
            </a:r>
            <a:r>
              <a:rPr lang="en-US" sz="1500" dirty="0" err="1"/>
              <a:t>gestões</a:t>
            </a:r>
            <a:r>
              <a:rPr lang="en-US" sz="1500" dirty="0"/>
              <a:t> 2012/2013, 2014/2015, 2020/2021 e 2022/2023, </a:t>
            </a:r>
            <a:r>
              <a:rPr lang="en-US" sz="1500" dirty="0" err="1"/>
              <a:t>sendo</a:t>
            </a:r>
            <a:r>
              <a:rPr lang="en-US" sz="1500" dirty="0"/>
              <a:t> </a:t>
            </a:r>
            <a:r>
              <a:rPr lang="en-US" sz="1500" dirty="0" err="1"/>
              <a:t>atualmente</a:t>
            </a:r>
            <a:r>
              <a:rPr lang="en-US" sz="1500" dirty="0"/>
              <a:t> Presidente de </a:t>
            </a:r>
            <a:r>
              <a:rPr lang="en-US" sz="1500" dirty="0" err="1"/>
              <a:t>Conselho</a:t>
            </a:r>
            <a:r>
              <a:rPr lang="en-US" sz="1500" dirty="0"/>
              <a:t> </a:t>
            </a:r>
            <a:r>
              <a:rPr lang="en-US" sz="1500" dirty="0" err="1"/>
              <a:t>Deliberativo</a:t>
            </a:r>
            <a:r>
              <a:rPr lang="en-US" sz="1500" dirty="0"/>
              <a:t> da APEJESP e do </a:t>
            </a:r>
            <a:r>
              <a:rPr lang="en-US" sz="1500" dirty="0" err="1"/>
              <a:t>Conselho</a:t>
            </a:r>
            <a:r>
              <a:rPr lang="en-US" sz="1500" dirty="0"/>
              <a:t> Fiscal da FEBRAPAM, é </a:t>
            </a:r>
            <a:r>
              <a:rPr lang="en-US" sz="1500" dirty="0" err="1"/>
              <a:t>integrante</a:t>
            </a:r>
            <a:r>
              <a:rPr lang="en-US" sz="1500" dirty="0"/>
              <a:t> em </a:t>
            </a:r>
            <a:r>
              <a:rPr lang="en-US" sz="1500" dirty="0" err="1"/>
              <a:t>diversas</a:t>
            </a:r>
            <a:r>
              <a:rPr lang="en-US" sz="1500" dirty="0"/>
              <a:t> </a:t>
            </a:r>
            <a:r>
              <a:rPr lang="en-US" sz="1500" dirty="0" err="1"/>
              <a:t>comissões</a:t>
            </a:r>
            <a:r>
              <a:rPr lang="en-US" sz="1500" dirty="0"/>
              <a:t> e </a:t>
            </a:r>
            <a:r>
              <a:rPr lang="en-US" sz="1500" dirty="0" err="1"/>
              <a:t>conselhos</a:t>
            </a:r>
            <a:r>
              <a:rPr lang="en-US" sz="1500" dirty="0"/>
              <a:t> </a:t>
            </a:r>
            <a:r>
              <a:rPr lang="en-US" sz="1500" dirty="0" err="1"/>
              <a:t>na</a:t>
            </a:r>
            <a:r>
              <a:rPr lang="en-US" sz="1500" dirty="0"/>
              <a:t> </a:t>
            </a:r>
            <a:r>
              <a:rPr lang="en-US" sz="1500" dirty="0" err="1"/>
              <a:t>área</a:t>
            </a:r>
            <a:r>
              <a:rPr lang="en-US" sz="1500" dirty="0"/>
              <a:t> de </a:t>
            </a:r>
            <a:r>
              <a:rPr lang="en-US" sz="1500" dirty="0" err="1"/>
              <a:t>perícia</a:t>
            </a:r>
            <a:r>
              <a:rPr lang="en-US" sz="1500" dirty="0"/>
              <a:t> </a:t>
            </a:r>
            <a:r>
              <a:rPr lang="en-US" sz="1500" dirty="0" err="1"/>
              <a:t>contábil</a:t>
            </a:r>
            <a:r>
              <a:rPr lang="en-US" sz="1500" dirty="0"/>
              <a:t> e </a:t>
            </a:r>
            <a:r>
              <a:rPr lang="en-US" sz="1500" dirty="0" err="1"/>
              <a:t>insolvência</a:t>
            </a:r>
            <a:r>
              <a:rPr lang="en-US" sz="1500" dirty="0"/>
              <a:t> entre </a:t>
            </a:r>
            <a:r>
              <a:rPr lang="en-US" sz="1500" dirty="0" err="1"/>
              <a:t>elas</a:t>
            </a:r>
            <a:r>
              <a:rPr lang="en-US" sz="1500" dirty="0"/>
              <a:t> (CRC/SP, CRC/RJ, SINDCONT/SP E IASP)</a:t>
            </a:r>
          </a:p>
          <a:p>
            <a:pPr indent="-228600">
              <a:lnSpc>
                <a:spcPct val="90000"/>
              </a:lnSpc>
              <a:spcAft>
                <a:spcPts val="600"/>
              </a:spcAft>
              <a:buFont typeface="Arial" panose="020B0604020202020204" pitchFamily="34" charset="0"/>
              <a:buChar char="•"/>
            </a:pPr>
            <a:endParaRPr lang="en-US" sz="1100" dirty="0"/>
          </a:p>
        </p:txBody>
      </p:sp>
      <p:sp>
        <p:nvSpPr>
          <p:cNvPr id="27" name="Rectangle 2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m 2">
            <a:extLst>
              <a:ext uri="{FF2B5EF4-FFF2-40B4-BE49-F238E27FC236}">
                <a16:creationId xmlns:a16="http://schemas.microsoft.com/office/drawing/2014/main" id="{36C34BAF-7B90-0F05-49E7-CE3F02FB91BC}"/>
              </a:ext>
            </a:extLst>
          </p:cNvPr>
          <p:cNvPicPr>
            <a:picLocks noChangeAspect="1"/>
          </p:cNvPicPr>
          <p:nvPr/>
        </p:nvPicPr>
        <p:blipFill>
          <a:blip r:embed="rId2"/>
          <a:srcRect l="3903" r="1456"/>
          <a:stretch>
            <a:fillRect/>
          </a:stretch>
        </p:blipFill>
        <p:spPr>
          <a:xfrm>
            <a:off x="6881246" y="799352"/>
            <a:ext cx="4521951" cy="4383499"/>
          </a:xfrm>
          <a:prstGeom prst="rect">
            <a:avLst/>
          </a:prstGeom>
        </p:spPr>
      </p:pic>
    </p:spTree>
    <p:extLst>
      <p:ext uri="{BB962C8B-B14F-4D97-AF65-F5344CB8AC3E}">
        <p14:creationId xmlns:p14="http://schemas.microsoft.com/office/powerpoint/2010/main" val="2780782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53885" y="1162373"/>
            <a:ext cx="10445857" cy="5434979"/>
          </a:xfrm>
          <a:prstGeom prst="rect">
            <a:avLst/>
          </a:prstGeom>
        </p:spPr>
        <p:txBody>
          <a:bodyPr wrap="square">
            <a:normAutofit fontScale="40000" lnSpcReduction="20000"/>
          </a:bodyPr>
          <a:lstStyle/>
          <a:p>
            <a:pPr marL="0" indent="0" algn="ctr" rtl="0" eaLnBrk="1" latinLnBrk="0" hangingPunct="1">
              <a:buNone/>
            </a:pPr>
            <a:r>
              <a:rPr lang="pt-BR" sz="7400" b="1" u="sng" dirty="0">
                <a:solidFill>
                  <a:srgbClr val="000000"/>
                </a:solidFill>
                <a:effectLst/>
                <a:latin typeface="Candara" panose="020E0502030303020204" pitchFamily="34" charset="0"/>
              </a:rPr>
              <a:t>Da Proposta de Honorários – Perito do Juízo:</a:t>
            </a:r>
            <a:endParaRPr lang="pt-BR" sz="7400" dirty="0">
              <a:solidFill>
                <a:srgbClr val="000000"/>
              </a:solidFill>
              <a:effectLst/>
              <a:latin typeface="Candara" panose="020E0502030303020204" pitchFamily="34" charset="0"/>
            </a:endParaRPr>
          </a:p>
          <a:p>
            <a:pPr marL="0" indent="0" algn="ctr" rtl="0" eaLnBrk="1" latinLnBrk="0" hangingPunct="1">
              <a:buNone/>
            </a:pPr>
            <a:r>
              <a:rPr lang="pt-BR" sz="7400" dirty="0">
                <a:solidFill>
                  <a:srgbClr val="000000"/>
                </a:solidFill>
                <a:effectLst/>
                <a:latin typeface="Candara" panose="020E0502030303020204" pitchFamily="34" charset="0"/>
              </a:rPr>
              <a:t>No desenvolvimento da proposta de honorários, o perito deve seguir rigorosamente as normas profissionais aplicáveis ao tema, bem como respeitar o disposto no artigo 465 do CPC/2015.</a:t>
            </a:r>
          </a:p>
          <a:p>
            <a:pPr marL="0" indent="0" algn="ctr" rtl="0" eaLnBrk="1" latinLnBrk="0" hangingPunct="1">
              <a:buNone/>
            </a:pPr>
            <a:endParaRPr lang="pt-BR" sz="7400" dirty="0">
              <a:solidFill>
                <a:srgbClr val="000000"/>
              </a:solidFill>
              <a:effectLst/>
              <a:latin typeface="Candara" panose="020E0502030303020204" pitchFamily="34" charset="0"/>
            </a:endParaRPr>
          </a:p>
          <a:p>
            <a:pPr marL="0" indent="0" algn="ctr" rtl="0" eaLnBrk="1" latinLnBrk="0" hangingPunct="1">
              <a:buNone/>
            </a:pPr>
            <a:r>
              <a:rPr lang="pt-BR" sz="7400" dirty="0">
                <a:solidFill>
                  <a:srgbClr val="000000"/>
                </a:solidFill>
                <a:effectLst/>
                <a:latin typeface="Candara" panose="020E0502030303020204" pitchFamily="34" charset="0"/>
              </a:rPr>
              <a:t>Caso o perito seja contador, é necessário elaborar um planejamento detalhado para a execução do trabalho pericial, acompanhando uma proposta de honorários adequada e compatível, que considere diversos parâmetros e leve em conta os fatores indicados nos itens 32 a 36 da Norma Brasileira de Contabilidade - </a:t>
            </a:r>
            <a:r>
              <a:rPr lang="pt-BR" sz="7400" b="1" dirty="0">
                <a:solidFill>
                  <a:srgbClr val="000000"/>
                </a:solidFill>
                <a:effectLst/>
                <a:latin typeface="Candara" panose="020E0502030303020204" pitchFamily="34" charset="0"/>
              </a:rPr>
              <a:t>NBC PP 01(R2) - Perito Contábil – Honorários.</a:t>
            </a:r>
            <a:endParaRPr lang="pt-BR" sz="6000" dirty="0"/>
          </a:p>
        </p:txBody>
      </p:sp>
    </p:spTree>
    <p:extLst>
      <p:ext uri="{BB962C8B-B14F-4D97-AF65-F5344CB8AC3E}">
        <p14:creationId xmlns:p14="http://schemas.microsoft.com/office/powerpoint/2010/main" val="3542456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859810" y="1063921"/>
            <a:ext cx="10699844" cy="5275617"/>
          </a:xfrm>
          <a:prstGeom prst="rect">
            <a:avLst/>
          </a:prstGeom>
          <a:noFill/>
        </p:spPr>
        <p:txBody>
          <a:bodyPr wrap="square" lIns="42996" tIns="21498" rIns="42996" bIns="21498" rtlCol="0">
            <a:spAutoFit/>
          </a:bodyPr>
          <a:lstStyle/>
          <a:p>
            <a:pPr lvl="0" algn="ctr"/>
            <a:r>
              <a:rPr lang="pt-BR" sz="3200" b="1" u="sng" dirty="0">
                <a:latin typeface="Candara" panose="020E0502030303020204" pitchFamily="34" charset="0"/>
              </a:rPr>
              <a:t>Apresentação da proposta de honorários instruída com o currículo do perito</a:t>
            </a:r>
            <a:r>
              <a:rPr lang="pt-BR" sz="3200" dirty="0">
                <a:latin typeface="Candara" panose="020E0502030303020204" pitchFamily="34" charset="0"/>
              </a:rPr>
              <a:t>: </a:t>
            </a:r>
          </a:p>
          <a:p>
            <a:pPr lvl="0" algn="ctr"/>
            <a:endParaRPr lang="pt-BR" sz="1200" dirty="0">
              <a:latin typeface="Candara" panose="020E0502030303020204" pitchFamily="34" charset="0"/>
            </a:endParaRPr>
          </a:p>
          <a:p>
            <a:r>
              <a:rPr lang="pt-BR" sz="1900" dirty="0">
                <a:latin typeface="Candara" panose="020E0502030303020204" pitchFamily="34" charset="0"/>
              </a:rPr>
              <a:t>“</a:t>
            </a:r>
            <a:r>
              <a:rPr lang="pt-BR" sz="2200" i="1" dirty="0">
                <a:latin typeface="Candara" panose="020E0502030303020204" pitchFamily="34" charset="0"/>
              </a:rPr>
              <a:t>Art. 465.  O </a:t>
            </a:r>
            <a:r>
              <a:rPr lang="pt-BR" sz="2200" b="1" i="1" u="sng" dirty="0">
                <a:latin typeface="Candara" panose="020E0502030303020204" pitchFamily="34" charset="0"/>
              </a:rPr>
              <a:t>juiz nomeará perito especializado no objeto da perícia </a:t>
            </a:r>
            <a:r>
              <a:rPr lang="pt-BR" sz="2200" i="1" dirty="0">
                <a:latin typeface="Candara" panose="020E0502030303020204" pitchFamily="34" charset="0"/>
              </a:rPr>
              <a:t>e fixará de imediato o prazo para a entrega do laudo.</a:t>
            </a:r>
            <a:endParaRPr lang="pt-BR" sz="2200" dirty="0">
              <a:latin typeface="Candara" panose="020E0502030303020204" pitchFamily="34" charset="0"/>
            </a:endParaRPr>
          </a:p>
          <a:p>
            <a:r>
              <a:rPr lang="pt-BR" sz="2200" i="1" dirty="0">
                <a:latin typeface="Candara" panose="020E0502030303020204" pitchFamily="34" charset="0"/>
              </a:rPr>
              <a:t>§ 1</a:t>
            </a:r>
            <a:r>
              <a:rPr lang="pt-BR" sz="2200" i="1" u="sng" baseline="30000" dirty="0">
                <a:latin typeface="Candara" panose="020E0502030303020204" pitchFamily="34" charset="0"/>
              </a:rPr>
              <a:t>o</a:t>
            </a:r>
            <a:r>
              <a:rPr lang="pt-BR" sz="2200" i="1" dirty="0">
                <a:latin typeface="Candara" panose="020E0502030303020204" pitchFamily="34" charset="0"/>
              </a:rPr>
              <a:t> Incumbe às partes, dentro de 15 (quinze) dias contados da intimação do despacho de nomeação do perito:</a:t>
            </a:r>
            <a:endParaRPr lang="pt-BR" sz="2200" dirty="0">
              <a:latin typeface="Candara" panose="020E0502030303020204" pitchFamily="34" charset="0"/>
            </a:endParaRPr>
          </a:p>
          <a:p>
            <a:r>
              <a:rPr lang="pt-BR" sz="2200" i="1" dirty="0">
                <a:latin typeface="Candara" panose="020E0502030303020204" pitchFamily="34" charset="0"/>
              </a:rPr>
              <a:t>I - arguir o impedimento ou a suspeição do perito, se for o caso;</a:t>
            </a:r>
            <a:endParaRPr lang="pt-BR" sz="2200" dirty="0">
              <a:latin typeface="Candara" panose="020E0502030303020204" pitchFamily="34" charset="0"/>
            </a:endParaRPr>
          </a:p>
          <a:p>
            <a:r>
              <a:rPr lang="pt-BR" sz="2200" i="1" dirty="0">
                <a:latin typeface="Candara" panose="020E0502030303020204" pitchFamily="34" charset="0"/>
              </a:rPr>
              <a:t>II - indicar assistente técnico;</a:t>
            </a:r>
            <a:endParaRPr lang="pt-BR" sz="2200" dirty="0">
              <a:latin typeface="Candara" panose="020E0502030303020204" pitchFamily="34" charset="0"/>
            </a:endParaRPr>
          </a:p>
          <a:p>
            <a:r>
              <a:rPr lang="pt-BR" sz="2200" i="1" dirty="0">
                <a:latin typeface="Candara" panose="020E0502030303020204" pitchFamily="34" charset="0"/>
              </a:rPr>
              <a:t>III - apresentar quesitos.</a:t>
            </a:r>
            <a:endParaRPr lang="pt-BR" sz="2200" dirty="0">
              <a:latin typeface="Candara" panose="020E0502030303020204" pitchFamily="34" charset="0"/>
            </a:endParaRPr>
          </a:p>
          <a:p>
            <a:r>
              <a:rPr lang="pt-BR" sz="2200" i="1" dirty="0">
                <a:latin typeface="Candara" panose="020E0502030303020204" pitchFamily="34" charset="0"/>
              </a:rPr>
              <a:t>§ 2</a:t>
            </a:r>
            <a:r>
              <a:rPr lang="pt-BR" sz="2200" i="1" u="sng" baseline="30000" dirty="0">
                <a:latin typeface="Candara" panose="020E0502030303020204" pitchFamily="34" charset="0"/>
              </a:rPr>
              <a:t>o</a:t>
            </a:r>
            <a:r>
              <a:rPr lang="pt-BR" sz="2200" i="1" dirty="0">
                <a:latin typeface="Candara" panose="020E0502030303020204" pitchFamily="34" charset="0"/>
              </a:rPr>
              <a:t> </a:t>
            </a:r>
            <a:r>
              <a:rPr lang="pt-BR" sz="2200" b="1" i="1" u="sng" dirty="0">
                <a:latin typeface="Candara" panose="020E0502030303020204" pitchFamily="34" charset="0"/>
              </a:rPr>
              <a:t>Ciente da nomeação, o perito apresentará </a:t>
            </a:r>
            <a:r>
              <a:rPr lang="pt-BR" sz="2200" b="1" i="1" u="sng" dirty="0">
                <a:highlight>
                  <a:srgbClr val="FFFF00"/>
                </a:highlight>
                <a:latin typeface="Candara" panose="020E0502030303020204" pitchFamily="34" charset="0"/>
              </a:rPr>
              <a:t>em 5 (cinco) dias</a:t>
            </a:r>
            <a:r>
              <a:rPr lang="pt-BR" sz="2200" i="1" dirty="0">
                <a:latin typeface="Candara" panose="020E0502030303020204" pitchFamily="34" charset="0"/>
              </a:rPr>
              <a:t>:</a:t>
            </a:r>
            <a:endParaRPr lang="pt-BR" sz="2200" dirty="0">
              <a:latin typeface="Candara" panose="020E0502030303020204" pitchFamily="34" charset="0"/>
            </a:endParaRPr>
          </a:p>
          <a:p>
            <a:r>
              <a:rPr lang="pt-BR" sz="2200" b="1" i="1" dirty="0">
                <a:latin typeface="Candara" panose="020E0502030303020204" pitchFamily="34" charset="0"/>
              </a:rPr>
              <a:t>I </a:t>
            </a:r>
            <a:r>
              <a:rPr lang="pt-BR" sz="2200" b="1" i="1" dirty="0">
                <a:highlight>
                  <a:srgbClr val="FFFF00"/>
                </a:highlight>
                <a:latin typeface="Candara" panose="020E0502030303020204" pitchFamily="34" charset="0"/>
              </a:rPr>
              <a:t>- </a:t>
            </a:r>
            <a:r>
              <a:rPr lang="pt-BR" sz="2200" b="1" i="1" u="sng" dirty="0">
                <a:highlight>
                  <a:srgbClr val="FFFF00"/>
                </a:highlight>
                <a:latin typeface="Candara" panose="020E0502030303020204" pitchFamily="34" charset="0"/>
              </a:rPr>
              <a:t>proposta de honorários</a:t>
            </a:r>
            <a:r>
              <a:rPr lang="pt-BR" sz="2200" b="1" i="1" dirty="0">
                <a:latin typeface="Candara" panose="020E0502030303020204" pitchFamily="34" charset="0"/>
              </a:rPr>
              <a:t>;</a:t>
            </a:r>
            <a:endParaRPr lang="pt-BR" sz="2200" dirty="0">
              <a:latin typeface="Candara" panose="020E0502030303020204" pitchFamily="34" charset="0"/>
            </a:endParaRPr>
          </a:p>
          <a:p>
            <a:r>
              <a:rPr lang="pt-BR" sz="2200" i="1" dirty="0">
                <a:latin typeface="Candara" panose="020E0502030303020204" pitchFamily="34" charset="0"/>
              </a:rPr>
              <a:t>II - currículo, com comprovação de especialização;</a:t>
            </a:r>
            <a:endParaRPr lang="pt-BR" sz="2200" dirty="0">
              <a:latin typeface="Candara" panose="020E0502030303020204" pitchFamily="34" charset="0"/>
            </a:endParaRPr>
          </a:p>
          <a:p>
            <a:r>
              <a:rPr lang="pt-BR" sz="2200" i="1" dirty="0">
                <a:latin typeface="Candara" panose="020E0502030303020204" pitchFamily="34" charset="0"/>
              </a:rPr>
              <a:t>III - contatos profissionais, em especial o endereço eletrônico, para onde serão dirigidas as intimações pessoais.”</a:t>
            </a:r>
            <a:endParaRPr lang="pt-BR" sz="2200" dirty="0">
              <a:latin typeface="Candara" panose="020E0502030303020204" pitchFamily="34" charset="0"/>
            </a:endParaRPr>
          </a:p>
        </p:txBody>
      </p:sp>
    </p:spTree>
    <p:extLst>
      <p:ext uri="{BB962C8B-B14F-4D97-AF65-F5344CB8AC3E}">
        <p14:creationId xmlns:p14="http://schemas.microsoft.com/office/powerpoint/2010/main" val="3472495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38386" y="404664"/>
            <a:ext cx="10445858" cy="6192688"/>
          </a:xfrm>
          <a:prstGeom prst="rect">
            <a:avLst/>
          </a:prstGeom>
        </p:spPr>
        <p:txBody>
          <a:bodyPr wrap="square">
            <a:normAutofit fontScale="70000" lnSpcReduction="20000"/>
          </a:bodyPr>
          <a:lstStyle/>
          <a:p>
            <a:pPr algn="ctr"/>
            <a:endParaRPr lang="pt-BR" sz="3400" dirty="0"/>
          </a:p>
          <a:p>
            <a:pPr algn="ctr"/>
            <a:endParaRPr lang="pt-BR" sz="3400" dirty="0"/>
          </a:p>
          <a:p>
            <a:pPr algn="ctr"/>
            <a:endParaRPr lang="pt-BR" sz="3400" dirty="0"/>
          </a:p>
          <a:p>
            <a:pPr algn="ctr"/>
            <a:r>
              <a:rPr lang="pt-BR" sz="4400" b="1" u="sng" dirty="0">
                <a:highlight>
                  <a:srgbClr val="FFFF00"/>
                </a:highlight>
                <a:latin typeface="Candara" panose="020E0502030303020204" pitchFamily="34" charset="0"/>
              </a:rPr>
              <a:t>Do Planejamento Prévio</a:t>
            </a:r>
            <a:r>
              <a:rPr lang="pt-BR" sz="4400" b="1" u="sng" dirty="0">
                <a:latin typeface="Candara" panose="020E0502030303020204" pitchFamily="34" charset="0"/>
              </a:rPr>
              <a:t>:</a:t>
            </a:r>
          </a:p>
          <a:p>
            <a:pPr algn="ctr"/>
            <a:endParaRPr lang="pt-BR" sz="4400" dirty="0">
              <a:latin typeface="Candara" panose="020E0502030303020204" pitchFamily="34" charset="0"/>
            </a:endParaRPr>
          </a:p>
          <a:p>
            <a:pPr algn="ctr">
              <a:defRPr/>
            </a:pPr>
            <a:r>
              <a:rPr lang="pt-BR" altLang="pt-BR" sz="4400" dirty="0">
                <a:latin typeface="Candara" panose="020E0502030303020204" pitchFamily="34" charset="0"/>
              </a:rPr>
              <a:t>Após a nomeação do perito, apresentação de quesitos e indicação de assistentes técnicos pelas partes o perito judicial é intimado (pelo E. Cartório) para a apresentação da sua proposta de honorários.</a:t>
            </a:r>
          </a:p>
          <a:p>
            <a:pPr algn="ctr">
              <a:defRPr/>
            </a:pPr>
            <a:endParaRPr lang="pt-BR" altLang="pt-BR" sz="4400" dirty="0">
              <a:latin typeface="Candara" panose="020E0502030303020204" pitchFamily="34" charset="0"/>
            </a:endParaRPr>
          </a:p>
          <a:p>
            <a:pPr algn="ctr">
              <a:defRPr/>
            </a:pPr>
            <a:r>
              <a:rPr lang="pt-BR" altLang="pt-BR" sz="4400" dirty="0">
                <a:latin typeface="Candara" panose="020E0502030303020204" pitchFamily="34" charset="0"/>
              </a:rPr>
              <a:t>Nesse momento processual, o </a:t>
            </a:r>
            <a:r>
              <a:rPr lang="pt-BR" altLang="pt-BR" sz="4400" u="sng" dirty="0">
                <a:latin typeface="Candara" panose="020E0502030303020204" pitchFamily="34" charset="0"/>
              </a:rPr>
              <a:t>planejamento prévio </a:t>
            </a:r>
            <a:r>
              <a:rPr lang="pt-BR" altLang="pt-BR" sz="4400" dirty="0">
                <a:latin typeface="Candara" panose="020E0502030303020204" pitchFamily="34" charset="0"/>
              </a:rPr>
              <a:t>é importante para o perito </a:t>
            </a:r>
            <a:r>
              <a:rPr lang="pt-BR" altLang="pt-BR" sz="4400" dirty="0" err="1">
                <a:latin typeface="Candara" panose="020E0502030303020204" pitchFamily="34" charset="0"/>
              </a:rPr>
              <a:t>identiﬁcar</a:t>
            </a:r>
            <a:r>
              <a:rPr lang="pt-BR" altLang="pt-BR" sz="4400" dirty="0">
                <a:latin typeface="Candara" panose="020E0502030303020204" pitchFamily="34" charset="0"/>
              </a:rPr>
              <a:t> o objeto e objetivo da perícia, </a:t>
            </a:r>
            <a:r>
              <a:rPr lang="pt-BR" altLang="pt-BR" sz="4400" dirty="0" err="1">
                <a:latin typeface="Candara" panose="020E0502030303020204" pitchFamily="34" charset="0"/>
              </a:rPr>
              <a:t>deﬁnir</a:t>
            </a:r>
            <a:r>
              <a:rPr lang="pt-BR" altLang="pt-BR" sz="4400" dirty="0">
                <a:latin typeface="Candara" panose="020E0502030303020204" pitchFamily="34" charset="0"/>
              </a:rPr>
              <a:t> o escopo e os procedimentos do trabalho a serem executados na busca da prova pericial, servindo de base para fundamentação da proposta de honorários. </a:t>
            </a:r>
            <a:endParaRPr lang="pt-BR" altLang="pt-BR" sz="9600" dirty="0">
              <a:latin typeface="Candara" panose="020E0502030303020204" pitchFamily="34" charset="0"/>
            </a:endParaRPr>
          </a:p>
          <a:p>
            <a:pPr algn="ctr"/>
            <a:endParaRPr lang="pt-BR" sz="6000" dirty="0"/>
          </a:p>
        </p:txBody>
      </p:sp>
    </p:spTree>
    <p:extLst>
      <p:ext uri="{BB962C8B-B14F-4D97-AF65-F5344CB8AC3E}">
        <p14:creationId xmlns:p14="http://schemas.microsoft.com/office/powerpoint/2010/main" val="606844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05911" y="728420"/>
            <a:ext cx="10988299" cy="5868932"/>
          </a:xfrm>
          <a:prstGeom prst="rect">
            <a:avLst/>
          </a:prstGeom>
        </p:spPr>
        <p:txBody>
          <a:bodyPr wrap="square">
            <a:normAutofit fontScale="25000" lnSpcReduction="20000"/>
          </a:bodyPr>
          <a:lstStyle/>
          <a:p>
            <a:pPr algn="ctr"/>
            <a:endParaRPr lang="pt-BR" sz="3400" dirty="0"/>
          </a:p>
          <a:p>
            <a:pPr algn="ctr"/>
            <a:endParaRPr lang="pt-BR" sz="3400" dirty="0"/>
          </a:p>
          <a:p>
            <a:pPr algn="ctr"/>
            <a:endParaRPr lang="pt-BR" sz="3400" dirty="0"/>
          </a:p>
          <a:p>
            <a:pPr algn="ctr"/>
            <a:endParaRPr lang="pt-BR" sz="3400" dirty="0"/>
          </a:p>
          <a:p>
            <a:pPr algn="ctr">
              <a:defRPr/>
            </a:pPr>
            <a:endParaRPr lang="pt-BR" altLang="pt-BR" sz="9600" b="1" dirty="0"/>
          </a:p>
          <a:p>
            <a:pPr algn="ctr">
              <a:defRPr/>
            </a:pPr>
            <a:endParaRPr lang="pt-BR" altLang="pt-BR" sz="9600" b="1" dirty="0"/>
          </a:p>
          <a:p>
            <a:pPr algn="ctr">
              <a:defRPr/>
            </a:pPr>
            <a:r>
              <a:rPr lang="pt-BR" altLang="pt-BR" sz="10400" i="1" dirty="0">
                <a:latin typeface="Candara" panose="020E0502030303020204" pitchFamily="34" charset="0"/>
              </a:rPr>
              <a:t>Um </a:t>
            </a:r>
            <a:r>
              <a:rPr lang="pt-BR" altLang="pt-BR" sz="10400" i="1" dirty="0">
                <a:highlight>
                  <a:srgbClr val="FFFF00"/>
                </a:highlight>
                <a:latin typeface="Candara" panose="020E0502030303020204" pitchFamily="34" charset="0"/>
              </a:rPr>
              <a:t>planejamento bem elaborado evita que o Juiz, por falta de legitimidade, acabe arbitrando um valor que não seja </a:t>
            </a:r>
            <a:r>
              <a:rPr lang="pt-BR" altLang="pt-BR" sz="10400" i="1" dirty="0" err="1">
                <a:highlight>
                  <a:srgbClr val="FFFF00"/>
                </a:highlight>
                <a:latin typeface="Candara" panose="020E0502030303020204" pitchFamily="34" charset="0"/>
              </a:rPr>
              <a:t>suﬁciente</a:t>
            </a:r>
            <a:r>
              <a:rPr lang="pt-BR" altLang="pt-BR" sz="10400" i="1" dirty="0">
                <a:highlight>
                  <a:srgbClr val="FFFF00"/>
                </a:highlight>
                <a:latin typeface="Candara" panose="020E0502030303020204" pitchFamily="34" charset="0"/>
              </a:rPr>
              <a:t> </a:t>
            </a:r>
            <a:r>
              <a:rPr lang="pt-BR" altLang="pt-BR" sz="10400" i="1" dirty="0">
                <a:latin typeface="Candara" panose="020E0502030303020204" pitchFamily="34" charset="0"/>
              </a:rPr>
              <a:t>para cobrir os custos diretos e indiretos do trabalho pericial. </a:t>
            </a:r>
          </a:p>
          <a:p>
            <a:pPr algn="ctr">
              <a:defRPr/>
            </a:pPr>
            <a:endParaRPr lang="pt-BR" altLang="pt-BR" sz="10400" i="1" dirty="0">
              <a:latin typeface="Candara" panose="020E0502030303020204" pitchFamily="34" charset="0"/>
            </a:endParaRPr>
          </a:p>
          <a:p>
            <a:pPr algn="ctr">
              <a:defRPr/>
            </a:pPr>
            <a:r>
              <a:rPr lang="pt-BR" altLang="pt-BR" sz="10400" i="1" dirty="0">
                <a:latin typeface="Candara" panose="020E0502030303020204" pitchFamily="34" charset="0"/>
              </a:rPr>
              <a:t>O </a:t>
            </a:r>
            <a:r>
              <a:rPr lang="pt-BR" altLang="pt-BR" sz="10400" i="1" dirty="0">
                <a:highlight>
                  <a:srgbClr val="FFFF00"/>
                </a:highlight>
                <a:latin typeface="Candara" panose="020E0502030303020204" pitchFamily="34" charset="0"/>
              </a:rPr>
              <a:t>planejamento é um guia a ser seguido que consiste na </a:t>
            </a:r>
            <a:r>
              <a:rPr lang="pt-BR" altLang="pt-BR" sz="10400" i="1" dirty="0" err="1">
                <a:highlight>
                  <a:srgbClr val="FFFF00"/>
                </a:highlight>
                <a:latin typeface="Candara" panose="020E0502030303020204" pitchFamily="34" charset="0"/>
              </a:rPr>
              <a:t>quantiﬁcação</a:t>
            </a:r>
            <a:r>
              <a:rPr lang="pt-BR" altLang="pt-BR" sz="10400" i="1" dirty="0">
                <a:highlight>
                  <a:srgbClr val="FFFF00"/>
                </a:highlight>
                <a:latin typeface="Candara" panose="020E0502030303020204" pitchFamily="34" charset="0"/>
              </a:rPr>
              <a:t> do tempo necessário à realização de cada etapa da perícia</a:t>
            </a:r>
            <a:r>
              <a:rPr lang="pt-BR" altLang="pt-BR" sz="10400" i="1" dirty="0">
                <a:latin typeface="Candara" panose="020E0502030303020204" pitchFamily="34" charset="0"/>
              </a:rPr>
              <a:t>, na estimativa do valor dos honorários de uma forma organizada com as </a:t>
            </a:r>
            <a:r>
              <a:rPr lang="pt-BR" altLang="pt-BR" sz="10400" i="1" dirty="0" err="1">
                <a:latin typeface="Candara" panose="020E0502030303020204" pitchFamily="34" charset="0"/>
              </a:rPr>
              <a:t>reﬂexões</a:t>
            </a:r>
            <a:r>
              <a:rPr lang="pt-BR" altLang="pt-BR" sz="10400" i="1" dirty="0">
                <a:latin typeface="Candara" panose="020E0502030303020204" pitchFamily="34" charset="0"/>
              </a:rPr>
              <a:t> necessárias e as medidas que devem ser tomadas em cada quesito ou questão; na falta destes, a análise é feita através do objeto da lide</a:t>
            </a:r>
            <a:r>
              <a:rPr lang="pt-BR" altLang="pt-BR" sz="10400" dirty="0">
                <a:latin typeface="Candara" panose="020E0502030303020204" pitchFamily="34" charset="0"/>
              </a:rPr>
              <a:t>. </a:t>
            </a:r>
          </a:p>
          <a:p>
            <a:pPr algn="ctr">
              <a:defRPr/>
            </a:pPr>
            <a:endParaRPr lang="pt-BR" altLang="pt-BR" sz="9600" b="1" dirty="0"/>
          </a:p>
          <a:p>
            <a:pPr algn="ctr"/>
            <a:endParaRPr lang="pt-BR" sz="6000" dirty="0"/>
          </a:p>
          <a:p>
            <a:pPr algn="ctr">
              <a:defRPr/>
            </a:pPr>
            <a:endParaRPr lang="pt-BR" altLang="pt-BR" sz="9600" b="1" dirty="0"/>
          </a:p>
          <a:p>
            <a:pPr algn="ctr"/>
            <a:r>
              <a:rPr lang="pt-BR" sz="6000" dirty="0"/>
              <a:t>Neves, Antonio Gomes das, Curso Básico de perícia contábil – 3ª Ed. São Paulo LTR - 2012</a:t>
            </a:r>
          </a:p>
        </p:txBody>
      </p:sp>
    </p:spTree>
    <p:extLst>
      <p:ext uri="{BB962C8B-B14F-4D97-AF65-F5344CB8AC3E}">
        <p14:creationId xmlns:p14="http://schemas.microsoft.com/office/powerpoint/2010/main" val="3136900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9932" y="945396"/>
            <a:ext cx="11329261" cy="5678421"/>
          </a:xfrm>
          <a:prstGeom prst="rect">
            <a:avLst/>
          </a:prstGeom>
        </p:spPr>
        <p:txBody>
          <a:bodyPr wrap="square">
            <a:normAutofit fontScale="25000" lnSpcReduction="20000"/>
          </a:bodyPr>
          <a:lstStyle/>
          <a:p>
            <a:pPr algn="ctr"/>
            <a:endParaRPr lang="pt-BR" sz="3400" dirty="0"/>
          </a:p>
          <a:p>
            <a:pPr algn="ctr">
              <a:defRPr/>
            </a:pPr>
            <a:r>
              <a:rPr lang="pt-BR" altLang="pt-BR" sz="11200" dirty="0">
                <a:highlight>
                  <a:srgbClr val="FFFF00"/>
                </a:highlight>
              </a:rPr>
              <a:t>Falando especificamente da </a:t>
            </a:r>
            <a:r>
              <a:rPr lang="pt-BR" altLang="pt-BR" sz="11200" b="1" u="sng" dirty="0">
                <a:highlight>
                  <a:srgbClr val="FFFF00"/>
                </a:highlight>
              </a:rPr>
              <a:t>elaboração da proposta </a:t>
            </a:r>
          </a:p>
          <a:p>
            <a:pPr algn="ctr">
              <a:defRPr/>
            </a:pPr>
            <a:r>
              <a:rPr lang="pt-BR" altLang="pt-BR" sz="11200" b="1" u="sng" dirty="0">
                <a:highlight>
                  <a:srgbClr val="FFFF00"/>
                </a:highlight>
              </a:rPr>
              <a:t>de honorários</a:t>
            </a:r>
            <a:r>
              <a:rPr lang="pt-BR" altLang="pt-BR" sz="11200" dirty="0"/>
              <a:t>:</a:t>
            </a:r>
          </a:p>
          <a:p>
            <a:pPr algn="ctr">
              <a:defRPr/>
            </a:pPr>
            <a:endParaRPr lang="pt-BR" altLang="pt-BR" sz="9600" dirty="0">
              <a:latin typeface="Candara" panose="020E0502030303020204" pitchFamily="34" charset="0"/>
            </a:endParaRPr>
          </a:p>
          <a:p>
            <a:pPr algn="ctr">
              <a:defRPr/>
            </a:pPr>
            <a:r>
              <a:rPr lang="pt-BR" altLang="pt-BR" sz="9600" dirty="0">
                <a:latin typeface="Candara" panose="020E0502030303020204" pitchFamily="34" charset="0"/>
              </a:rPr>
              <a:t>Em busca do cumprimento do encargo (</a:t>
            </a:r>
            <a:r>
              <a:rPr lang="pt-BR" altLang="pt-BR" sz="9600" b="1" u="sng" dirty="0">
                <a:latin typeface="Candara" panose="020E0502030303020204" pitchFamily="34" charset="0"/>
              </a:rPr>
              <a:t>elaboração da proposta de honorários</a:t>
            </a:r>
            <a:r>
              <a:rPr lang="pt-BR" altLang="pt-BR" sz="9600" dirty="0">
                <a:latin typeface="Candara" panose="020E0502030303020204" pitchFamily="34" charset="0"/>
              </a:rPr>
              <a:t>), no prazo de 05 (cinco ) dias úteis a partir da intimação, o perito do juízo deverá efetuar o planejamento prévio, observando e prevendo os seguintes itens:</a:t>
            </a:r>
          </a:p>
          <a:p>
            <a:pPr algn="ctr">
              <a:defRPr/>
            </a:pPr>
            <a:endParaRPr lang="pt-BR" altLang="pt-BR" sz="7200" dirty="0">
              <a:latin typeface="Candara" panose="020E0502030303020204" pitchFamily="34" charset="0"/>
            </a:endParaRPr>
          </a:p>
          <a:p>
            <a:pPr algn="ctr">
              <a:defRPr/>
            </a:pPr>
            <a:r>
              <a:rPr lang="pt-BR" altLang="pt-BR" sz="9600" dirty="0">
                <a:latin typeface="Candara" panose="020E0502030303020204" pitchFamily="34" charset="0"/>
              </a:rPr>
              <a:t>a)Ter pleno conhecimento do processo, lendo com atenção as peças dos autos para conhecer os temas em discussão e identificar quais são os objetos e os objetivos da prova pericial requisitada; ou seja, tomar conhecimento do tipo de trabalho a ser elaborado;</a:t>
            </a:r>
          </a:p>
          <a:p>
            <a:pPr algn="ctr">
              <a:defRPr/>
            </a:pPr>
            <a:endParaRPr lang="pt-BR" altLang="pt-BR" sz="8000" dirty="0">
              <a:latin typeface="Candara" panose="020E0502030303020204" pitchFamily="34" charset="0"/>
            </a:endParaRPr>
          </a:p>
          <a:p>
            <a:pPr algn="ctr">
              <a:defRPr/>
            </a:pPr>
            <a:r>
              <a:rPr lang="pt-BR" altLang="pt-BR" sz="9600" dirty="0">
                <a:latin typeface="Candara" panose="020E0502030303020204" pitchFamily="34" charset="0"/>
              </a:rPr>
              <a:t>b) Conhecer os pedidos do Autor e entender a extensão dos trabalhos periciais que serão necessários para atendê-los. E o mesmo para os pedidos do Réu;</a:t>
            </a:r>
          </a:p>
          <a:p>
            <a:pPr algn="ctr">
              <a:defRPr/>
            </a:pPr>
            <a:endParaRPr lang="pt-BR" altLang="pt-BR" sz="8000" dirty="0">
              <a:latin typeface="Candara" panose="020E0502030303020204" pitchFamily="34" charset="0"/>
            </a:endParaRPr>
          </a:p>
          <a:p>
            <a:pPr algn="ctr">
              <a:defRPr/>
            </a:pPr>
            <a:r>
              <a:rPr lang="pt-BR" altLang="pt-BR" sz="9600" dirty="0">
                <a:latin typeface="Candara" panose="020E0502030303020204" pitchFamily="34" charset="0"/>
              </a:rPr>
              <a:t>c) Conhecer o despacho que mandou produzir a prova pericial e entender a extensão/delimitação imposta pelo magistrado;</a:t>
            </a:r>
          </a:p>
          <a:p>
            <a:pPr algn="ctr">
              <a:defRPr/>
            </a:pPr>
            <a:endParaRPr lang="pt-BR" altLang="pt-BR" sz="9600" b="1" dirty="0"/>
          </a:p>
          <a:p>
            <a:pPr algn="ctr">
              <a:defRPr/>
            </a:pPr>
            <a:endParaRPr lang="pt-BR" altLang="pt-BR" sz="9600" b="1" dirty="0"/>
          </a:p>
          <a:p>
            <a:pPr algn="ctr">
              <a:defRPr/>
            </a:pPr>
            <a:endParaRPr lang="pt-BR" altLang="pt-BR" sz="9600" b="1" dirty="0"/>
          </a:p>
          <a:p>
            <a:pPr algn="ctr"/>
            <a:endParaRPr lang="pt-BR" sz="6000" dirty="0"/>
          </a:p>
        </p:txBody>
      </p:sp>
    </p:spTree>
    <p:extLst>
      <p:ext uri="{BB962C8B-B14F-4D97-AF65-F5344CB8AC3E}">
        <p14:creationId xmlns:p14="http://schemas.microsoft.com/office/powerpoint/2010/main" val="139977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6907" y="883402"/>
            <a:ext cx="10786821" cy="5713949"/>
          </a:xfrm>
          <a:prstGeom prst="rect">
            <a:avLst/>
          </a:prstGeom>
        </p:spPr>
        <p:txBody>
          <a:bodyPr wrap="square">
            <a:normAutofit fontScale="25000" lnSpcReduction="20000"/>
          </a:bodyPr>
          <a:lstStyle/>
          <a:p>
            <a:pPr algn="ctr"/>
            <a:endParaRPr lang="pt-BR" sz="3400" dirty="0"/>
          </a:p>
          <a:p>
            <a:pPr algn="ctr">
              <a:defRPr/>
            </a:pPr>
            <a:r>
              <a:rPr lang="pt-BR" altLang="pt-BR" sz="7200" dirty="0"/>
              <a:t>(Continuação)</a:t>
            </a:r>
          </a:p>
          <a:p>
            <a:pPr algn="ctr">
              <a:defRPr/>
            </a:pPr>
            <a:endParaRPr lang="pt-BR" altLang="pt-BR" sz="7200" dirty="0"/>
          </a:p>
          <a:p>
            <a:pPr algn="ctr">
              <a:defRPr/>
            </a:pPr>
            <a:r>
              <a:rPr lang="pt-BR" altLang="pt-BR" sz="9600" dirty="0">
                <a:latin typeface="Candara" panose="020E0502030303020204" pitchFamily="34" charset="0"/>
              </a:rPr>
              <a:t>d) </a:t>
            </a:r>
            <a:r>
              <a:rPr lang="pt-BR" altLang="pt-BR" sz="11200" dirty="0">
                <a:latin typeface="Candara" panose="020E0502030303020204" pitchFamily="34" charset="0"/>
              </a:rPr>
              <a:t>Conhecer os quesitos de ambas as partes para mensurar o grau de complexidade dos mesmos, os levantamentos a serem feitos para que o perito possa </a:t>
            </a:r>
          </a:p>
          <a:p>
            <a:pPr algn="ctr">
              <a:defRPr/>
            </a:pPr>
            <a:r>
              <a:rPr lang="pt-BR" altLang="pt-BR" sz="11200" dirty="0">
                <a:latin typeface="Candara" panose="020E0502030303020204" pitchFamily="34" charset="0"/>
              </a:rPr>
              <a:t>dar, a cada um deles, a resposta completa, segundo a documentação existente nos autos e a que será requisitada às partes;</a:t>
            </a:r>
          </a:p>
          <a:p>
            <a:pPr algn="ctr">
              <a:defRPr/>
            </a:pPr>
            <a:endParaRPr lang="pt-BR" altLang="pt-BR" sz="11200" dirty="0">
              <a:latin typeface="Candara" panose="020E0502030303020204" pitchFamily="34" charset="0"/>
            </a:endParaRPr>
          </a:p>
          <a:p>
            <a:pPr algn="ctr">
              <a:defRPr/>
            </a:pPr>
            <a:r>
              <a:rPr lang="pt-BR" altLang="pt-BR" sz="11200" dirty="0">
                <a:latin typeface="Candara" panose="020E0502030303020204" pitchFamily="34" charset="0"/>
              </a:rPr>
              <a:t>e) Verificar se a documentação necessária para a realização do trabalho consta nos autos;</a:t>
            </a:r>
          </a:p>
          <a:p>
            <a:pPr algn="ctr">
              <a:defRPr/>
            </a:pPr>
            <a:endParaRPr lang="pt-BR" altLang="pt-BR" sz="11200" dirty="0">
              <a:latin typeface="Candara" panose="020E0502030303020204" pitchFamily="34" charset="0"/>
            </a:endParaRPr>
          </a:p>
          <a:p>
            <a:pPr algn="ctr">
              <a:defRPr/>
            </a:pPr>
            <a:r>
              <a:rPr lang="pt-BR" altLang="pt-BR" sz="11200" dirty="0">
                <a:latin typeface="Candara" panose="020E0502030303020204" pitchFamily="34" charset="0"/>
              </a:rPr>
              <a:t>f) Em caso negativo, relacionar a documentação e informações faltantes para possibilitar os esclarecimentos perquiridos nos autos;</a:t>
            </a:r>
            <a:endParaRPr lang="pt-BR" sz="6000" dirty="0"/>
          </a:p>
        </p:txBody>
      </p:sp>
    </p:spTree>
    <p:extLst>
      <p:ext uri="{BB962C8B-B14F-4D97-AF65-F5344CB8AC3E}">
        <p14:creationId xmlns:p14="http://schemas.microsoft.com/office/powerpoint/2010/main" val="3570733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847528" y="620688"/>
            <a:ext cx="7848872" cy="5976664"/>
          </a:xfrm>
          <a:prstGeom prst="rect">
            <a:avLst/>
          </a:prstGeom>
        </p:spPr>
        <p:txBody>
          <a:bodyPr wrap="square">
            <a:normAutofit fontScale="32500" lnSpcReduction="20000"/>
          </a:bodyPr>
          <a:lstStyle/>
          <a:p>
            <a:pPr algn="ctr"/>
            <a:endParaRPr lang="pt-BR" sz="3400" dirty="0"/>
          </a:p>
          <a:p>
            <a:pPr algn="ctr">
              <a:defRPr/>
            </a:pPr>
            <a:r>
              <a:rPr lang="pt-BR" altLang="pt-BR" sz="7200" dirty="0"/>
              <a:t>(Continuação)</a:t>
            </a:r>
          </a:p>
          <a:p>
            <a:pPr algn="ctr">
              <a:defRPr/>
            </a:pPr>
            <a:endParaRPr lang="pt-BR" altLang="pt-BR" sz="7200" dirty="0"/>
          </a:p>
          <a:p>
            <a:pPr algn="ctr">
              <a:defRPr/>
            </a:pPr>
            <a:endParaRPr lang="pt-BR" altLang="pt-BR" sz="9600" dirty="0"/>
          </a:p>
          <a:p>
            <a:pPr algn="ctr">
              <a:defRPr/>
            </a:pPr>
            <a:r>
              <a:rPr lang="pt-BR" altLang="pt-BR" sz="9600" dirty="0">
                <a:latin typeface="Candara" panose="020E0502030303020204" pitchFamily="34" charset="0"/>
              </a:rPr>
              <a:t>g) Verificar quem tem a guarda da documentação a ser requisitada, para se conhecer os locais onde serão realizadas as diligências;</a:t>
            </a:r>
          </a:p>
          <a:p>
            <a:pPr algn="ctr">
              <a:defRPr/>
            </a:pPr>
            <a:endParaRPr lang="pt-BR" altLang="pt-BR" sz="9600" dirty="0">
              <a:latin typeface="Candara" panose="020E0502030303020204" pitchFamily="34" charset="0"/>
            </a:endParaRPr>
          </a:p>
          <a:p>
            <a:pPr algn="ctr">
              <a:defRPr/>
            </a:pPr>
            <a:r>
              <a:rPr lang="pt-BR" altLang="pt-BR" sz="9600" dirty="0">
                <a:latin typeface="Candara" panose="020E0502030303020204" pitchFamily="34" charset="0"/>
              </a:rPr>
              <a:t>h) Do prazo de execução das atividades em entregar o laudo;</a:t>
            </a:r>
          </a:p>
          <a:p>
            <a:pPr algn="ctr">
              <a:defRPr/>
            </a:pPr>
            <a:endParaRPr lang="pt-BR" altLang="pt-BR" sz="9600" dirty="0">
              <a:latin typeface="Candara" panose="020E0502030303020204" pitchFamily="34" charset="0"/>
            </a:endParaRPr>
          </a:p>
          <a:p>
            <a:pPr algn="ctr">
              <a:defRPr/>
            </a:pPr>
            <a:r>
              <a:rPr lang="pt-BR" altLang="pt-BR" sz="9600" dirty="0">
                <a:latin typeface="Candara" panose="020E0502030303020204" pitchFamily="34" charset="0"/>
              </a:rPr>
              <a:t>i) Quantificar as horas estimadas para cada tarefa que será necessária para a execução do trabalho pericial.</a:t>
            </a:r>
          </a:p>
          <a:p>
            <a:pPr algn="ctr">
              <a:defRPr/>
            </a:pPr>
            <a:endParaRPr lang="pt-BR" altLang="pt-BR" sz="9600" b="1" dirty="0"/>
          </a:p>
          <a:p>
            <a:pPr algn="ctr">
              <a:defRPr/>
            </a:pPr>
            <a:endParaRPr lang="pt-BR" altLang="pt-BR" sz="9600" b="1" dirty="0"/>
          </a:p>
          <a:p>
            <a:pPr algn="ctr"/>
            <a:endParaRPr lang="pt-BR" sz="6000" dirty="0"/>
          </a:p>
        </p:txBody>
      </p:sp>
    </p:spTree>
    <p:extLst>
      <p:ext uri="{BB962C8B-B14F-4D97-AF65-F5344CB8AC3E}">
        <p14:creationId xmlns:p14="http://schemas.microsoft.com/office/powerpoint/2010/main" val="1875339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88936" y="914399"/>
            <a:ext cx="11329261" cy="5660338"/>
          </a:xfrm>
          <a:prstGeom prst="rect">
            <a:avLst/>
          </a:prstGeom>
          <a:noFill/>
        </p:spPr>
        <p:txBody>
          <a:bodyPr wrap="square" lIns="42996" tIns="21498" rIns="42996" bIns="21498" rtlCol="0">
            <a:spAutoFit/>
          </a:bodyPr>
          <a:lstStyle/>
          <a:p>
            <a:pPr lvl="0" algn="ctr"/>
            <a:r>
              <a:rPr lang="pt-BR" sz="3200" b="1" u="sng" dirty="0">
                <a:highlight>
                  <a:srgbClr val="FFFF00"/>
                </a:highlight>
                <a:latin typeface="Candara" panose="020E0502030303020204" pitchFamily="34" charset="0"/>
              </a:rPr>
              <a:t>Intimação do Perito antes das partes apresentarem quesitos</a:t>
            </a:r>
            <a:r>
              <a:rPr lang="pt-BR" sz="3200" b="1" u="sng" dirty="0">
                <a:latin typeface="Candara" panose="020E0502030303020204" pitchFamily="34" charset="0"/>
              </a:rPr>
              <a:t>:</a:t>
            </a:r>
            <a:r>
              <a:rPr lang="pt-BR" sz="3200" i="1" dirty="0">
                <a:latin typeface="Candara" panose="020E0502030303020204" pitchFamily="34" charset="0"/>
              </a:rPr>
              <a:t> </a:t>
            </a:r>
          </a:p>
          <a:p>
            <a:pPr indent="333375"/>
            <a:endParaRPr lang="pt-BR" sz="2500" i="1" dirty="0">
              <a:solidFill>
                <a:srgbClr val="000000"/>
              </a:solidFill>
              <a:latin typeface="Candara" panose="020E0502030303020204" pitchFamily="34" charset="0"/>
              <a:ea typeface="Times New Roman" panose="02020603050405020304" pitchFamily="18" charset="0"/>
            </a:endParaRPr>
          </a:p>
          <a:p>
            <a:r>
              <a:rPr lang="pt-BR" sz="2800" dirty="0"/>
              <a:t>Na maioria das vezes o “prazo de aceite” e apresentação de proposta de honorários é </a:t>
            </a:r>
            <a:r>
              <a:rPr lang="pt-BR" sz="2800" b="1" u="sng" dirty="0"/>
              <a:t>comum</a:t>
            </a:r>
            <a:r>
              <a:rPr lang="pt-BR" sz="2800" dirty="0"/>
              <a:t> ao da formulação dos quesitos e indicação dos assistentes técnicos, e com isso o aceite e proposta não levam em consideração os quesitos, pois, ainda não foram formulados/coligidos aos autos.</a:t>
            </a:r>
          </a:p>
          <a:p>
            <a:endParaRPr lang="pt-BR" sz="2800" dirty="0"/>
          </a:p>
          <a:p>
            <a:r>
              <a:rPr lang="pt-BR" sz="2800" dirty="0"/>
              <a:t>Isso pode prejudicar a quantificação das horas técnicas do perito.</a:t>
            </a:r>
          </a:p>
          <a:p>
            <a:endParaRPr lang="pt-BR" sz="2800" dirty="0"/>
          </a:p>
          <a:p>
            <a:r>
              <a:rPr lang="pt-BR" sz="2800" dirty="0"/>
              <a:t>Deve constar tal situação na proposta e se for o caso, apresentar honorários complementares (definitivos) devidamente fundamentados, após o protocolo do Laudo Pericial.</a:t>
            </a:r>
            <a:endParaRPr lang="pt-B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4314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69383" y="1052736"/>
            <a:ext cx="10631837" cy="4690842"/>
          </a:xfrm>
          <a:prstGeom prst="rect">
            <a:avLst/>
          </a:prstGeom>
          <a:noFill/>
        </p:spPr>
        <p:txBody>
          <a:bodyPr wrap="square" lIns="42996" tIns="21498" rIns="42996" bIns="21498" rtlCol="0">
            <a:spAutoFit/>
          </a:bodyPr>
          <a:lstStyle/>
          <a:p>
            <a:r>
              <a:rPr lang="pt-BR" b="1" dirty="0"/>
              <a:t>Processo Digital n.º xxxxxxx-66.2020.8.26.0100</a:t>
            </a:r>
            <a:endParaRPr lang="pt-BR" dirty="0"/>
          </a:p>
          <a:p>
            <a:r>
              <a:rPr lang="pt-BR" dirty="0"/>
              <a:t>Procedimento Comum Cível – Prestação de Serviços</a:t>
            </a:r>
          </a:p>
          <a:p>
            <a:r>
              <a:rPr lang="pt-BR" dirty="0"/>
              <a:t>Requerente:	HPXXX Automotiva Ltda</a:t>
            </a:r>
          </a:p>
          <a:p>
            <a:r>
              <a:rPr lang="pt-BR" dirty="0"/>
              <a:t>Requerida: ORGULHO Seguros S/A</a:t>
            </a:r>
            <a:endParaRPr lang="pt-BR" b="1" dirty="0"/>
          </a:p>
          <a:p>
            <a:r>
              <a:rPr lang="pt-BR" dirty="0"/>
              <a:t> </a:t>
            </a:r>
          </a:p>
          <a:p>
            <a:r>
              <a:rPr lang="pt-BR" b="1" dirty="0"/>
              <a:t>__________________________</a:t>
            </a:r>
            <a:r>
              <a:rPr lang="pt-BR" dirty="0"/>
              <a:t>, Contadora nomeada perita às fls. XXX do processo em referência, vem expor e requerer o quanto segue.</a:t>
            </a:r>
          </a:p>
          <a:p>
            <a:r>
              <a:rPr lang="pt-BR" dirty="0"/>
              <a:t> </a:t>
            </a:r>
          </a:p>
          <a:p>
            <a:r>
              <a:rPr lang="pt-BR" dirty="0"/>
              <a:t>Depreende-se da certidão de fls. XXX que, S.M.J., </a:t>
            </a:r>
            <a:r>
              <a:rPr lang="pt-BR" dirty="0">
                <a:highlight>
                  <a:srgbClr val="FFFF00"/>
                </a:highlight>
              </a:rPr>
              <a:t>o prazo para as partes apresentarem quesitos ainda não decorreu.</a:t>
            </a:r>
          </a:p>
          <a:p>
            <a:r>
              <a:rPr lang="pt-BR" dirty="0"/>
              <a:t> </a:t>
            </a:r>
          </a:p>
          <a:p>
            <a:r>
              <a:rPr lang="pt-BR" dirty="0"/>
              <a:t>Considerando que esses elementos são determinantes para a escorreita mensuração do alcance e complexidade dos trabalhos periciais, requer-se a Vossa Excelência, que, primeiramente, se aguarde as providências determinadas às partes, concedendo nova oportunidade para que esta perita apresente a estimativa da verba salarial pericial.</a:t>
            </a:r>
          </a:p>
          <a:p>
            <a:pPr lvl="0" algn="ctr"/>
            <a:endParaRPr lang="pt-B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3646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A76AD-4750-1757-3336-04733CA64705}"/>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13596B43-0E15-6B72-991B-9665BAF60132}"/>
              </a:ext>
            </a:extLst>
          </p:cNvPr>
          <p:cNvSpPr txBox="1"/>
          <p:nvPr/>
        </p:nvSpPr>
        <p:spPr>
          <a:xfrm>
            <a:off x="557939" y="1177870"/>
            <a:ext cx="10972799" cy="4772322"/>
          </a:xfrm>
          <a:prstGeom prst="rect">
            <a:avLst/>
          </a:prstGeom>
          <a:noFill/>
        </p:spPr>
        <p:txBody>
          <a:bodyPr wrap="square" lIns="32247" tIns="16124" rIns="32247" bIns="16124" rtlCol="0">
            <a:spAutoFit/>
          </a:bodyPr>
          <a:lstStyle/>
          <a:p>
            <a:pPr lvl="0" algn="ctr"/>
            <a:r>
              <a:rPr lang="pt-BR" sz="2800" b="1" dirty="0">
                <a:latin typeface="Candara" panose="020E0502030303020204" pitchFamily="34" charset="0"/>
              </a:rPr>
              <a:t>   </a:t>
            </a:r>
            <a:r>
              <a:rPr lang="pt-BR" sz="2800" b="1" u="sng" dirty="0">
                <a:latin typeface="Candara" panose="020E0502030303020204" pitchFamily="34" charset="0"/>
              </a:rPr>
              <a:t>Intimação do Perito com instrução deficitária </a:t>
            </a:r>
          </a:p>
          <a:p>
            <a:pPr lvl="0" algn="ctr"/>
            <a:r>
              <a:rPr lang="pt-BR" sz="2800" b="1" u="sng" dirty="0">
                <a:latin typeface="Candara" panose="020E0502030303020204" pitchFamily="34" charset="0"/>
              </a:rPr>
              <a:t>dos autos:</a:t>
            </a:r>
            <a:r>
              <a:rPr lang="pt-BR" sz="2800" i="1" dirty="0">
                <a:latin typeface="Candara" panose="020E0502030303020204" pitchFamily="34" charset="0"/>
              </a:rPr>
              <a:t> </a:t>
            </a:r>
          </a:p>
          <a:p>
            <a:pPr indent="250044"/>
            <a:endParaRPr lang="pt-BR" sz="2800" i="1" dirty="0">
              <a:solidFill>
                <a:srgbClr val="000000"/>
              </a:solidFill>
              <a:latin typeface="Candara" panose="020E0502030303020204" pitchFamily="34" charset="0"/>
              <a:ea typeface="Times New Roman" panose="02020603050405020304" pitchFamily="18" charset="0"/>
            </a:endParaRPr>
          </a:p>
          <a:p>
            <a:r>
              <a:rPr lang="pt-BR" sz="2800" dirty="0"/>
              <a:t>A intimação para apresentação de proposta de honorários é realizada antes dos autos estarem devidamente instruídos.</a:t>
            </a:r>
          </a:p>
          <a:p>
            <a:endParaRPr lang="pt-BR" sz="2800" dirty="0"/>
          </a:p>
          <a:p>
            <a:r>
              <a:rPr lang="pt-BR" sz="2800" dirty="0"/>
              <a:t>Isso pode prejudicar a quantificação das horas técnicas do perito.</a:t>
            </a:r>
          </a:p>
          <a:p>
            <a:endParaRPr lang="pt-BR" sz="2800" dirty="0"/>
          </a:p>
          <a:p>
            <a:r>
              <a:rPr lang="pt-BR" sz="2800" dirty="0"/>
              <a:t>Deve constar tal situação na proposta e se for o caso, apresentar honorários complementares (definitivos) devidamente fundamentados, após o protocolo do Laudo Pericial.</a:t>
            </a:r>
            <a:endParaRPr lang="pt-B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875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tângulo 1"/>
          <p:cNvSpPr/>
          <p:nvPr/>
        </p:nvSpPr>
        <p:spPr>
          <a:xfrm>
            <a:off x="576244" y="666427"/>
            <a:ext cx="4351806" cy="4876617"/>
          </a:xfrm>
          <a:prstGeom prst="rect">
            <a:avLst/>
          </a:prstGeom>
        </p:spPr>
        <p:txBody>
          <a:bodyPr vert="horz" lIns="91440" tIns="45720" rIns="91440" bIns="45720" rtlCol="0" anchor="ctr">
            <a:normAutofit/>
          </a:bodyPr>
          <a:lstStyle/>
          <a:p>
            <a:pPr>
              <a:lnSpc>
                <a:spcPct val="90000"/>
              </a:lnSpc>
              <a:spcAft>
                <a:spcPts val="600"/>
              </a:spcAft>
            </a:pPr>
            <a:r>
              <a:rPr lang="pt-BR" sz="1500" dirty="0">
                <a:solidFill>
                  <a:srgbClr val="000000"/>
                </a:solidFill>
                <a:effectLst/>
                <a:latin typeface="Calibri" panose="020F0502020204030204" pitchFamily="34" charset="0"/>
              </a:rPr>
              <a:t>Contadora especializada em perícia, com nomeações ativas em diversas varas cíveis do Fórum João Mendes-SP, entre outras. Atualmente, exerce a presidência da Apejesp para o biênio 2024/2025. É conselheira do CRC/SP e integra a Câmara de Controle Interno. Atua como coordenadora da Comissão de Perícia do CRC/SP e como coordenadora adjunta da CAE-Perícia/CFC. Membro da Academia Paulista de Contabilidade, onde ocupa a Cadeira nº 16. Também é conselheira do SINDCONT/SP e vice-presidente da FEBRAPAM. Leciona no curso de pós-graduação em Perícia pela FECAP e participa como palestrante em eventos contábeis.</a:t>
            </a:r>
            <a:endParaRPr lang="en-US" sz="1500" dirty="0"/>
          </a:p>
        </p:txBody>
      </p:sp>
      <p:sp>
        <p:nvSpPr>
          <p:cNvPr id="23" name="Rectangle 22">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m 5">
            <a:extLst>
              <a:ext uri="{FF2B5EF4-FFF2-40B4-BE49-F238E27FC236}">
                <a16:creationId xmlns:a16="http://schemas.microsoft.com/office/drawing/2014/main" id="{5C3857BB-C9A3-E87A-4520-A349FC8AEBCC}"/>
              </a:ext>
            </a:extLst>
          </p:cNvPr>
          <p:cNvPicPr>
            <a:picLocks noChangeAspect="1"/>
          </p:cNvPicPr>
          <p:nvPr/>
        </p:nvPicPr>
        <p:blipFill>
          <a:blip r:embed="rId2"/>
          <a:stretch>
            <a:fillRect/>
          </a:stretch>
        </p:blipFill>
        <p:spPr>
          <a:xfrm>
            <a:off x="6096000" y="858488"/>
            <a:ext cx="5519756" cy="4813740"/>
          </a:xfrm>
          <a:prstGeom prst="rect">
            <a:avLst/>
          </a:prstGeom>
        </p:spPr>
      </p:pic>
    </p:spTree>
    <p:extLst>
      <p:ext uri="{BB962C8B-B14F-4D97-AF65-F5344CB8AC3E}">
        <p14:creationId xmlns:p14="http://schemas.microsoft.com/office/powerpoint/2010/main" val="593471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0400-0C0F-BBEE-0D78-504D98AC629A}"/>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15B178DF-E034-145E-21C1-E981D748F387}"/>
              </a:ext>
            </a:extLst>
          </p:cNvPr>
          <p:cNvSpPr txBox="1"/>
          <p:nvPr/>
        </p:nvSpPr>
        <p:spPr>
          <a:xfrm>
            <a:off x="557939" y="1022888"/>
            <a:ext cx="11174277" cy="5378299"/>
          </a:xfrm>
          <a:prstGeom prst="rect">
            <a:avLst/>
          </a:prstGeom>
          <a:noFill/>
        </p:spPr>
        <p:txBody>
          <a:bodyPr wrap="square" lIns="32247" tIns="16124" rIns="32247" bIns="16124" rtlCol="0">
            <a:spAutoFit/>
          </a:bodyPr>
          <a:lstStyle/>
          <a:p>
            <a:pPr indent="250044"/>
            <a:r>
              <a:rPr lang="pt-BR" b="1" i="1" u="sng" dirty="0">
                <a:solidFill>
                  <a:srgbClr val="000000"/>
                </a:solidFill>
                <a:latin typeface="Candara" panose="020E0502030303020204" pitchFamily="34" charset="0"/>
                <a:ea typeface="Times New Roman" panose="02020603050405020304" pitchFamily="18" charset="0"/>
              </a:rPr>
              <a:t>Sugestão:</a:t>
            </a:r>
          </a:p>
          <a:p>
            <a:pPr indent="250044"/>
            <a:r>
              <a:rPr lang="pt-BR" sz="1600" i="1" dirty="0">
                <a:solidFill>
                  <a:srgbClr val="000000"/>
                </a:solidFill>
                <a:latin typeface="Candara" panose="020E0502030303020204" pitchFamily="34" charset="0"/>
                <a:ea typeface="Times New Roman" panose="02020603050405020304" pitchFamily="18" charset="0"/>
              </a:rPr>
              <a:t>[...]</a:t>
            </a:r>
          </a:p>
          <a:p>
            <a:pPr algn="just">
              <a:spcBef>
                <a:spcPts val="300"/>
              </a:spcBef>
              <a:spcAft>
                <a:spcPts val="300"/>
              </a:spcAft>
            </a:pPr>
            <a:r>
              <a:rPr lang="pt-BR" sz="1600" b="1" dirty="0">
                <a:latin typeface="Times New Roman" panose="02020603050405020304" pitchFamily="18" charset="0"/>
                <a:ea typeface="Times New Roman" panose="02020603050405020304" pitchFamily="18" charset="0"/>
              </a:rPr>
              <a:t>II</a:t>
            </a:r>
            <a:r>
              <a:rPr lang="pt-BR" sz="1600" b="1" i="1" dirty="0">
                <a:latin typeface="Times New Roman" panose="02020603050405020304" pitchFamily="18" charset="0"/>
                <a:ea typeface="Times New Roman" panose="02020603050405020304" pitchFamily="18" charset="0"/>
              </a:rPr>
              <a:t>. Estimativa da verba salarial pericial </a:t>
            </a:r>
            <a:r>
              <a:rPr lang="pt-BR" sz="1600" b="1" i="1" u="sng" dirty="0">
                <a:latin typeface="Times New Roman" panose="02020603050405020304" pitchFamily="18" charset="0"/>
                <a:ea typeface="Times New Roman" panose="02020603050405020304" pitchFamily="18" charset="0"/>
              </a:rPr>
              <a:t>provisória</a:t>
            </a:r>
            <a:r>
              <a:rPr lang="pt-BR" sz="1600" b="1" i="1" dirty="0">
                <a:latin typeface="Times New Roman" panose="02020603050405020304" pitchFamily="18" charset="0"/>
                <a:ea typeface="Times New Roman" panose="02020603050405020304" pitchFamily="18" charset="0"/>
              </a:rPr>
              <a:t>: </a:t>
            </a:r>
            <a:endParaRPr lang="pt-BR" sz="1600" i="1" dirty="0">
              <a:latin typeface="Times New Roman" panose="02020603050405020304" pitchFamily="18" charset="0"/>
              <a:ea typeface="Times New Roman" panose="02020603050405020304" pitchFamily="18" charset="0"/>
            </a:endParaRPr>
          </a:p>
          <a:p>
            <a:pPr algn="just"/>
            <a:r>
              <a:rPr lang="pt-BR" sz="1600" i="1" dirty="0">
                <a:latin typeface="Times New Roman" panose="02020603050405020304" pitchFamily="18" charset="0"/>
                <a:ea typeface="Times New Roman" panose="02020603050405020304" pitchFamily="18" charset="0"/>
                <a:cs typeface="Times New Roman" panose="02020603050405020304" pitchFamily="18" charset="0"/>
              </a:rPr>
              <a:t>Conforme respeitosamente exposto no item I precedente</a:t>
            </a:r>
            <a:r>
              <a:rPr lang="pt-BR" sz="1600" i="1"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estes autos ainda não se encontram instruídos com a integralidade dos documentos exigidos.</a:t>
            </a: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Disso decorre que a adequada estimativa de verba salarial pericial igualmente depende da instrução complementar esperada pela Prova Documental , o que permitirá conhecer os </a:t>
            </a:r>
            <a:r>
              <a:rPr lang="pt-BR" sz="1600" i="1" u="sng" dirty="0">
                <a:latin typeface="Times New Roman" panose="02020603050405020304" pitchFamily="18" charset="0"/>
                <a:ea typeface="Times New Roman" panose="02020603050405020304" pitchFamily="18" charset="0"/>
                <a:cs typeface="Times New Roman" panose="02020603050405020304" pitchFamily="18" charset="0"/>
              </a:rPr>
              <a:t>efetivos</a:t>
            </a: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a:t>
            </a:r>
            <a:r>
              <a:rPr lang="pt-BR" sz="1600" i="1" u="sng" dirty="0">
                <a:latin typeface="Times New Roman" panose="02020603050405020304" pitchFamily="18" charset="0"/>
                <a:ea typeface="Times New Roman" panose="02020603050405020304" pitchFamily="18" charset="0"/>
                <a:cs typeface="Times New Roman" panose="02020603050405020304" pitchFamily="18" charset="0"/>
              </a:rPr>
              <a:t>âmbito, extensão e complexidade</a:t>
            </a: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da matéria a ser periciada.</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sz="1600" i="1" dirty="0">
                <a:latin typeface="Times New Roman" panose="02020603050405020304" pitchFamily="18" charset="0"/>
                <a:ea typeface="Times New Roman" panose="02020603050405020304" pitchFamily="18" charset="0"/>
                <a:cs typeface="Times New Roman" panose="02020603050405020304" pitchFamily="18" charset="0"/>
              </a:rPr>
              <a:t>Assim, </a:t>
            </a:r>
            <a:r>
              <a:rPr lang="pt-BR" sz="1600" i="1" u="sng"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justifica-se a apresentação de estimativa de verba salarial provisória</a:t>
            </a: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nos moldes a seguir articulados, inobstante a devida observância dos critérios, parâmetros e preceitos estabelecidos pela Norma Brasileira de Contabilidade PP01/2020 (R1), item 30, tudo obviamente subordinado aos contornos definidos em vossa R. Decisão de fls. 383/384.</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sz="16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r>
              <a:rPr lang="pt-BR" sz="1600" i="1" dirty="0">
                <a:latin typeface="Times New Roman" panose="02020603050405020304" pitchFamily="18" charset="0"/>
                <a:ea typeface="Times New Roman" panose="02020603050405020304" pitchFamily="18" charset="0"/>
                <a:cs typeface="Times New Roman" panose="02020603050405020304" pitchFamily="18" charset="0"/>
              </a:rPr>
              <a:t>Os trabalhos periciais abrangerão as etapas a seguir enumeradas: </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spcBef>
                <a:spcPts val="600"/>
              </a:spcBef>
              <a:spcAft>
                <a:spcPts val="300"/>
              </a:spcAft>
            </a:pP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 detalhamento dos honorários periciais com a especificação de cada etapa dos trabalhos [...]</a:t>
            </a:r>
          </a:p>
          <a:p>
            <a:pPr algn="just">
              <a:spcBef>
                <a:spcPts val="600"/>
              </a:spcBef>
              <a:spcAft>
                <a:spcPts val="300"/>
              </a:spcAft>
            </a:pP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Diante do exposto e por decorrência das circunstâncias reportadas no item precedente, esta signatária oferece estimativa de verba </a:t>
            </a:r>
            <a:r>
              <a:rPr lang="pt-BR" sz="1600" b="1" i="1" dirty="0">
                <a:latin typeface="Times New Roman" panose="02020603050405020304" pitchFamily="18" charset="0"/>
                <a:ea typeface="Times New Roman" panose="02020603050405020304" pitchFamily="18" charset="0"/>
                <a:cs typeface="Times New Roman" panose="02020603050405020304" pitchFamily="18" charset="0"/>
              </a:rPr>
              <a:t>de </a:t>
            </a:r>
            <a:r>
              <a:rPr lang="pt-BR" sz="1600" b="1" i="1"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caráter provisório </a:t>
            </a:r>
            <a:r>
              <a:rPr lang="pt-BR" sz="1600" i="1" dirty="0">
                <a:latin typeface="Times New Roman" panose="02020603050405020304" pitchFamily="18" charset="0"/>
                <a:ea typeface="Times New Roman" panose="02020603050405020304" pitchFamily="18" charset="0"/>
                <a:cs typeface="Times New Roman" panose="02020603050405020304" pitchFamily="18" charset="0"/>
              </a:rPr>
              <a:t>na quantia de </a:t>
            </a:r>
            <a:r>
              <a:rPr lang="pt-BR" sz="1600" b="1" i="1" u="sng" dirty="0">
                <a:latin typeface="Times New Roman" panose="02020603050405020304" pitchFamily="18" charset="0"/>
                <a:ea typeface="Times New Roman" panose="02020603050405020304" pitchFamily="18" charset="0"/>
                <a:cs typeface="Times New Roman" panose="02020603050405020304" pitchFamily="18" charset="0"/>
              </a:rPr>
              <a:t>R$ 27.300,00 (vinte e sete mil e trezentos reais)</a:t>
            </a:r>
            <a:r>
              <a:rPr lang="pt-BR" sz="1600" b="1" i="1" dirty="0">
                <a:latin typeface="Times New Roman" panose="02020603050405020304" pitchFamily="18" charset="0"/>
                <a:ea typeface="Times New Roman" panose="02020603050405020304" pitchFamily="18" charset="0"/>
                <a:cs typeface="Times New Roman" panose="02020603050405020304" pitchFamily="18" charset="0"/>
              </a:rPr>
              <a:t>.</a:t>
            </a:r>
            <a:endParaRPr lang="pt-BR" sz="1600" b="1" i="1" dirty="0">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r>
              <a:rPr lang="x-none" sz="1600" i="1" dirty="0">
                <a:latin typeface="Times New Roman" panose="02020603050405020304" pitchFamily="18" charset="0"/>
                <a:ea typeface="Times New Roman" panose="02020603050405020304" pitchFamily="18" charset="0"/>
              </a:rPr>
              <a:t>Por fim, em atendimento ao inciso II do artigo 465 do Novo Código de Processo Civil, anexa-se currículo desta signatária, comprovando a especialização no objeto da perícia em tela e Certidão de Regularidade emitida pelo Conselho Regional de Contabilidade do Estado de São Paulo</a:t>
            </a:r>
            <a:r>
              <a:rPr lang="pt-BR" sz="1600" i="1" dirty="0">
                <a:latin typeface="Times New Roman" panose="02020603050405020304" pitchFamily="18" charset="0"/>
                <a:ea typeface="Times New Roman" panose="02020603050405020304" pitchFamily="18" charset="0"/>
              </a:rPr>
              <a:t> (DOC. 1)</a:t>
            </a:r>
            <a:r>
              <a:rPr lang="x-none" sz="1600" i="1" dirty="0">
                <a:latin typeface="Times New Roman" panose="02020603050405020304" pitchFamily="18" charset="0"/>
                <a:ea typeface="Times New Roman" panose="02020603050405020304" pitchFamily="18" charset="0"/>
              </a:rPr>
              <a:t>.</a:t>
            </a:r>
            <a:endParaRPr lang="pt-BR" sz="1600" i="1" dirty="0">
              <a:latin typeface="Times New Roman" panose="02020603050405020304" pitchFamily="18" charset="0"/>
              <a:ea typeface="Times New Roman" panose="02020603050405020304" pitchFamily="18" charset="0"/>
            </a:endParaRPr>
          </a:p>
          <a:p>
            <a:r>
              <a:rPr lang="pt-BR" sz="1600" i="1" dirty="0">
                <a:latin typeface="Times New Roman" panose="02020603050405020304" pitchFamily="18" charset="0"/>
                <a:ea typeface="Times New Roman" panose="02020603050405020304" pitchFamily="18" charset="0"/>
              </a:rPr>
              <a:t>Diante do exposto, roga-se ao MM. Juízo apreciar a situação reportada, determinando o que de direito couber.</a:t>
            </a:r>
            <a:r>
              <a:rPr lang="pt-BR" sz="1600" i="1" dirty="0">
                <a:solidFill>
                  <a:srgbClr val="000000"/>
                </a:solidFill>
                <a:latin typeface="Candara" panose="020E0502030303020204" pitchFamily="34" charset="0"/>
                <a:ea typeface="Times New Roman" panose="02020603050405020304" pitchFamily="18" charset="0"/>
              </a:rPr>
              <a:t>[...]</a:t>
            </a:r>
          </a:p>
        </p:txBody>
      </p:sp>
    </p:spTree>
    <p:extLst>
      <p:ext uri="{BB962C8B-B14F-4D97-AF65-F5344CB8AC3E}">
        <p14:creationId xmlns:p14="http://schemas.microsoft.com/office/powerpoint/2010/main" val="3645448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3F60A-7BBB-8564-827F-6E5776A56A12}"/>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517F99A1-9129-CD9E-5625-BDFD94A40B48}"/>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a:extLst>
              <a:ext uri="{FF2B5EF4-FFF2-40B4-BE49-F238E27FC236}">
                <a16:creationId xmlns:a16="http://schemas.microsoft.com/office/drawing/2014/main" id="{8905D31C-3949-E316-756B-28BCF54E3995}"/>
              </a:ext>
            </a:extLst>
          </p:cNvPr>
          <p:cNvSpPr/>
          <p:nvPr/>
        </p:nvSpPr>
        <p:spPr>
          <a:xfrm>
            <a:off x="1007389" y="1270861"/>
            <a:ext cx="10631837" cy="5262979"/>
          </a:xfrm>
          <a:prstGeom prst="rect">
            <a:avLst/>
          </a:prstGeom>
        </p:spPr>
        <p:txBody>
          <a:bodyPr wrap="square">
            <a:spAutoFit/>
          </a:bodyPr>
          <a:lstStyle/>
          <a:p>
            <a:pPr algn="ctr"/>
            <a:r>
              <a:rPr lang="pt-BR" sz="2000" b="1" dirty="0">
                <a:effectLst>
                  <a:outerShdw blurRad="38100" dist="38100" dir="2700000" algn="tl">
                    <a:srgbClr val="000000">
                      <a:alpha val="43137"/>
                    </a:srgbClr>
                  </a:outerShdw>
                </a:effectLst>
              </a:rPr>
              <a:t>PONTOS DE ATENÇÃO NA ELABORAÇÃO DA SUA PROPOSTA DE HONORÁRIOS</a:t>
            </a:r>
          </a:p>
          <a:p>
            <a:r>
              <a:rPr lang="pt-BR" sz="2000" dirty="0"/>
              <a:t>⚙️ </a:t>
            </a:r>
            <a:r>
              <a:rPr lang="pt-BR" sz="2000" b="1" dirty="0"/>
              <a:t>Técnica </a:t>
            </a:r>
          </a:p>
          <a:p>
            <a:r>
              <a:rPr lang="pt-BR" sz="2000" b="1" dirty="0"/>
              <a:t>Definição de critérios objetivos para precificação</a:t>
            </a:r>
            <a:endParaRPr lang="pt-BR" sz="2000" dirty="0"/>
          </a:p>
          <a:p>
            <a:r>
              <a:rPr lang="pt-BR" sz="2000" dirty="0"/>
              <a:t>📊 Complexidade da demanda</a:t>
            </a:r>
          </a:p>
          <a:p>
            <a:r>
              <a:rPr lang="pt-BR" sz="2000" dirty="0"/>
              <a:t>⏱️ Tempo estimado para execução</a:t>
            </a:r>
          </a:p>
          <a:p>
            <a:r>
              <a:rPr lang="pt-BR" sz="2000" dirty="0"/>
              <a:t>🧰 Recursos técnicos e logísticos necessários</a:t>
            </a:r>
          </a:p>
          <a:p>
            <a:r>
              <a:rPr lang="pt-BR" sz="2000" b="1" dirty="0"/>
              <a:t>Mensagem-chave:</a:t>
            </a:r>
            <a:endParaRPr lang="pt-BR" sz="2000" dirty="0"/>
          </a:p>
          <a:p>
            <a:r>
              <a:rPr lang="pt-BR" sz="2000" dirty="0"/>
              <a:t>A técnica dá base racional e transparente à proposta.</a:t>
            </a:r>
          </a:p>
          <a:p>
            <a:endParaRPr lang="pt-BR" sz="2000" dirty="0"/>
          </a:p>
          <a:p>
            <a:r>
              <a:rPr lang="pt-BR" sz="2000" dirty="0"/>
              <a:t>🗣️ </a:t>
            </a:r>
            <a:r>
              <a:rPr lang="pt-BR" sz="2000" b="1" dirty="0"/>
              <a:t>Persuasão</a:t>
            </a:r>
          </a:p>
          <a:p>
            <a:r>
              <a:rPr lang="pt-BR" sz="2000" b="1" dirty="0"/>
              <a:t>Justificativa clara do valor proposto</a:t>
            </a:r>
          </a:p>
          <a:p>
            <a:pPr marL="285750" indent="-285750">
              <a:buFont typeface="Arial" panose="020B0604020202020204" pitchFamily="34" charset="0"/>
              <a:buChar char="•"/>
            </a:pPr>
            <a:r>
              <a:rPr lang="pt-BR" sz="2000" dirty="0"/>
              <a:t>Demonstração da </a:t>
            </a:r>
            <a:r>
              <a:rPr lang="pt-BR" sz="2000" b="1" dirty="0"/>
              <a:t>expertise</a:t>
            </a:r>
            <a:r>
              <a:rPr lang="pt-BR" sz="2000" dirty="0"/>
              <a:t> do perito</a:t>
            </a:r>
          </a:p>
          <a:p>
            <a:pPr marL="285750" indent="-285750">
              <a:buFont typeface="Arial" panose="020B0604020202020204" pitchFamily="34" charset="0"/>
              <a:buChar char="•"/>
            </a:pPr>
            <a:r>
              <a:rPr lang="pt-BR" sz="2000" dirty="0"/>
              <a:t>Valorização da </a:t>
            </a:r>
            <a:r>
              <a:rPr lang="pt-BR" sz="2000" b="1" dirty="0"/>
              <a:t>relevância da prova pericial</a:t>
            </a:r>
            <a:r>
              <a:rPr lang="pt-BR" sz="2000" dirty="0"/>
              <a:t> no processo</a:t>
            </a:r>
          </a:p>
          <a:p>
            <a:pPr marL="285750" indent="-285750">
              <a:buFont typeface="Arial" panose="020B0604020202020204" pitchFamily="34" charset="0"/>
              <a:buChar char="•"/>
            </a:pPr>
            <a:r>
              <a:rPr lang="pt-BR" sz="2000" dirty="0"/>
              <a:t>Comunicação que convence sem exageros</a:t>
            </a:r>
          </a:p>
          <a:p>
            <a:r>
              <a:rPr lang="pt-BR" sz="2000" b="1" dirty="0"/>
              <a:t>Mensagem-chave:</a:t>
            </a:r>
            <a:r>
              <a:rPr lang="pt-BR" sz="2000" dirty="0"/>
              <a:t> Persuadir é mostrar que o valor está alinhado à entrega técnica e ao impacto da perícia.</a:t>
            </a:r>
          </a:p>
          <a:p>
            <a:endParaRPr lang="pt-BR" sz="1600" dirty="0"/>
          </a:p>
        </p:txBody>
      </p:sp>
    </p:spTree>
    <p:extLst>
      <p:ext uri="{BB962C8B-B14F-4D97-AF65-F5344CB8AC3E}">
        <p14:creationId xmlns:p14="http://schemas.microsoft.com/office/powerpoint/2010/main" val="1676960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E93ED-3970-8441-46F5-2CD5CB940A7C}"/>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4CDAC314-F4A0-7F46-8DA7-E5344219BC0F}"/>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a:extLst>
              <a:ext uri="{FF2B5EF4-FFF2-40B4-BE49-F238E27FC236}">
                <a16:creationId xmlns:a16="http://schemas.microsoft.com/office/drawing/2014/main" id="{37F1228B-280F-1A6E-0B13-415D2737239B}"/>
              </a:ext>
            </a:extLst>
          </p:cNvPr>
          <p:cNvSpPr/>
          <p:nvPr/>
        </p:nvSpPr>
        <p:spPr>
          <a:xfrm>
            <a:off x="1069382" y="1363851"/>
            <a:ext cx="10600841" cy="3785652"/>
          </a:xfrm>
          <a:prstGeom prst="rect">
            <a:avLst/>
          </a:prstGeom>
        </p:spPr>
        <p:txBody>
          <a:bodyPr wrap="square">
            <a:spAutoFit/>
          </a:bodyPr>
          <a:lstStyle/>
          <a:p>
            <a:pPr algn="ctr"/>
            <a:r>
              <a:rPr lang="pt-BR" sz="2000" b="1" dirty="0">
                <a:effectLst>
                  <a:outerShdw blurRad="38100" dist="38100" dir="2700000" algn="tl">
                    <a:srgbClr val="000000">
                      <a:alpha val="43137"/>
                    </a:srgbClr>
                  </a:outerShdw>
                </a:effectLst>
              </a:rPr>
              <a:t>PONTOS DE ATENÇÃO NA ELABORAÇÃO DA SUA PROPOSTA DE HONORÁRIOS</a:t>
            </a:r>
          </a:p>
          <a:p>
            <a:r>
              <a:rPr lang="pt-BR" sz="2000" dirty="0"/>
              <a:t>🎯 </a:t>
            </a:r>
            <a:r>
              <a:rPr lang="pt-BR" sz="2000" b="1" dirty="0"/>
              <a:t>Assertividade</a:t>
            </a:r>
          </a:p>
          <a:p>
            <a:r>
              <a:rPr lang="pt-BR" sz="2000" b="1" dirty="0"/>
              <a:t>Apresentação direta e bem fundamentada</a:t>
            </a:r>
            <a:endParaRPr lang="pt-BR" sz="2000" dirty="0"/>
          </a:p>
          <a:p>
            <a:pPr marL="285750" indent="-285750">
              <a:buFont typeface="Arial" panose="020B0604020202020204" pitchFamily="34" charset="0"/>
              <a:buChar char="•"/>
            </a:pPr>
            <a:r>
              <a:rPr lang="pt-BR" sz="2000" dirty="0"/>
              <a:t>Sem ambiguidades ou termos vagos</a:t>
            </a:r>
          </a:p>
          <a:p>
            <a:pPr marL="285750" indent="-285750">
              <a:buFont typeface="Arial" panose="020B0604020202020204" pitchFamily="34" charset="0"/>
              <a:buChar char="•"/>
            </a:pPr>
            <a:r>
              <a:rPr lang="pt-BR" sz="2000" dirty="0"/>
              <a:t>Estrutura lógica e objetiva</a:t>
            </a:r>
          </a:p>
          <a:p>
            <a:pPr marL="285750" indent="-285750">
              <a:buFont typeface="Arial" panose="020B0604020202020204" pitchFamily="34" charset="0"/>
              <a:buChar char="•"/>
            </a:pPr>
            <a:r>
              <a:rPr lang="pt-BR" sz="2000" dirty="0"/>
              <a:t>Evita cortes por arbitramento judicial</a:t>
            </a:r>
          </a:p>
          <a:p>
            <a:r>
              <a:rPr lang="pt-BR" sz="2000" b="1" dirty="0"/>
              <a:t>Mensagem-chave:</a:t>
            </a:r>
            <a:endParaRPr lang="pt-BR" sz="2000" dirty="0"/>
          </a:p>
          <a:p>
            <a:r>
              <a:rPr lang="pt-BR" sz="2000" dirty="0"/>
              <a:t>Assertividade é falar com clareza, segurança e foco no essencial.</a:t>
            </a:r>
          </a:p>
          <a:p>
            <a:endParaRPr lang="pt-BR" sz="2000" dirty="0"/>
          </a:p>
          <a:p>
            <a:r>
              <a:rPr lang="pt-BR" sz="2000" dirty="0"/>
              <a:t>✅ </a:t>
            </a:r>
            <a:r>
              <a:rPr lang="pt-BR" sz="2000" b="1" dirty="0"/>
              <a:t>Técnica + Persuasão + Assertividade = Proposta eficaz</a:t>
            </a:r>
            <a:endParaRPr lang="pt-BR" sz="2000" dirty="0"/>
          </a:p>
          <a:p>
            <a:r>
              <a:rPr lang="pt-BR" sz="2000" dirty="0"/>
              <a:t>Uma proposta bem construída não apenas informa — ela convence, protege e valoriza o trabalho pericial.</a:t>
            </a:r>
            <a:endParaRPr lang="pt-BR" sz="2000" b="1" dirty="0"/>
          </a:p>
        </p:txBody>
      </p:sp>
    </p:spTree>
    <p:extLst>
      <p:ext uri="{BB962C8B-B14F-4D97-AF65-F5344CB8AC3E}">
        <p14:creationId xmlns:p14="http://schemas.microsoft.com/office/powerpoint/2010/main" val="760778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4B0A0-B321-08CE-2483-31FE419FE6B3}"/>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A5BE8D04-EA69-0FBC-23D1-C6EA6212EC79}"/>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a:extLst>
              <a:ext uri="{FF2B5EF4-FFF2-40B4-BE49-F238E27FC236}">
                <a16:creationId xmlns:a16="http://schemas.microsoft.com/office/drawing/2014/main" id="{0C9B2E44-8E3F-0B2D-53B8-7E7C10EE7BC5}"/>
              </a:ext>
            </a:extLst>
          </p:cNvPr>
          <p:cNvSpPr/>
          <p:nvPr/>
        </p:nvSpPr>
        <p:spPr>
          <a:xfrm>
            <a:off x="697424" y="759417"/>
            <a:ext cx="11282766" cy="6032421"/>
          </a:xfrm>
          <a:prstGeom prst="rect">
            <a:avLst/>
          </a:prstGeom>
        </p:spPr>
        <p:txBody>
          <a:bodyPr wrap="square">
            <a:spAutoFit/>
          </a:bodyPr>
          <a:lstStyle/>
          <a:p>
            <a:pPr algn="ctr"/>
            <a:r>
              <a:rPr lang="pt-BR" sz="2000" b="1" dirty="0">
                <a:effectLst>
                  <a:outerShdw blurRad="38100" dist="38100" dir="2700000" algn="tl">
                    <a:srgbClr val="000000">
                      <a:alpha val="43137"/>
                    </a:srgbClr>
                  </a:outerShdw>
                </a:effectLst>
              </a:rPr>
              <a:t>PONTOS DE ATENÇÃO NA ELABORAÇÃO DA SUA PROPOSTA DE HONORÁRIOS - PRECIFICAÇÂO</a:t>
            </a:r>
          </a:p>
          <a:p>
            <a:endParaRPr lang="pt-BR" sz="2000" dirty="0"/>
          </a:p>
          <a:p>
            <a:r>
              <a:rPr lang="pt-BR" sz="2000" dirty="0"/>
              <a:t>🧮 Formação do Preço</a:t>
            </a:r>
          </a:p>
          <a:p>
            <a:r>
              <a:rPr lang="pt-BR" sz="2000" b="1" dirty="0"/>
              <a:t>Preço justo = Valor da entrega + Qualificação de quem entrega</a:t>
            </a:r>
            <a:endParaRPr lang="pt-BR" sz="2000" dirty="0"/>
          </a:p>
          <a:p>
            <a:r>
              <a:rPr lang="pt-BR" sz="2000" dirty="0"/>
              <a:t>🧑‍⚖️ Jornada e experiência do perito</a:t>
            </a:r>
          </a:p>
          <a:p>
            <a:r>
              <a:rPr lang="pt-BR" sz="2000" dirty="0"/>
              <a:t>⏳ Custo-hora x complexidade da perícia</a:t>
            </a:r>
          </a:p>
          <a:p>
            <a:r>
              <a:rPr lang="pt-BR" sz="2000" dirty="0"/>
              <a:t>📦 Escopo e profundidade da análise técnica</a:t>
            </a:r>
          </a:p>
          <a:p>
            <a:r>
              <a:rPr lang="pt-BR" sz="2000" b="1" dirty="0"/>
              <a:t>Mensagem-chave:</a:t>
            </a:r>
            <a:endParaRPr lang="pt-BR" sz="2000" dirty="0"/>
          </a:p>
          <a:p>
            <a:r>
              <a:rPr lang="pt-BR" sz="2000" dirty="0"/>
              <a:t>O preço deve refletir não apenas o tempo, mas o valor agregado pela expertise.</a:t>
            </a:r>
          </a:p>
          <a:p>
            <a:endParaRPr lang="pt-BR" sz="2000" dirty="0"/>
          </a:p>
          <a:p>
            <a:r>
              <a:rPr lang="pt-BR" sz="2000" dirty="0"/>
              <a:t>📚 Referências Técnicas e Normativas</a:t>
            </a:r>
          </a:p>
          <a:p>
            <a:r>
              <a:rPr lang="pt-BR" sz="2000" b="1" dirty="0"/>
              <a:t>Bases para fundamentar a proposta</a:t>
            </a:r>
            <a:r>
              <a:rPr lang="pt-BR" sz="2000" dirty="0"/>
              <a:t> </a:t>
            </a:r>
          </a:p>
          <a:p>
            <a:pPr lvl="0" eaLnBrk="0" fontAlgn="base" hangingPunct="0">
              <a:spcBef>
                <a:spcPct val="0"/>
              </a:spcBef>
              <a:spcAft>
                <a:spcPct val="0"/>
              </a:spcAft>
              <a:buFontTx/>
              <a:buChar char="•"/>
            </a:pPr>
            <a:r>
              <a:rPr lang="pt-BR" altLang="pt-BR" sz="2000" dirty="0">
                <a:latin typeface="Arial" panose="020B0604020202020204" pitchFamily="34" charset="0"/>
              </a:rPr>
              <a:t>📘 </a:t>
            </a:r>
            <a:r>
              <a:rPr lang="pt-BR" altLang="pt-BR" sz="2000" dirty="0"/>
              <a:t>Código de Ética do Profissional da Contabilidade </a:t>
            </a:r>
          </a:p>
          <a:p>
            <a:pPr lvl="0" eaLnBrk="0" fontAlgn="base" hangingPunct="0">
              <a:spcBef>
                <a:spcPct val="0"/>
              </a:spcBef>
              <a:spcAft>
                <a:spcPct val="0"/>
              </a:spcAft>
              <a:buFontTx/>
              <a:buChar char="•"/>
            </a:pPr>
            <a:r>
              <a:rPr lang="pt-BR" altLang="pt-BR" sz="2000" dirty="0"/>
              <a:t>📗 NBC TP01 e PP01 </a:t>
            </a:r>
          </a:p>
          <a:p>
            <a:pPr lvl="0" eaLnBrk="0" fontAlgn="base" hangingPunct="0">
              <a:spcBef>
                <a:spcPct val="0"/>
              </a:spcBef>
              <a:spcAft>
                <a:spcPct val="0"/>
              </a:spcAft>
              <a:buFontTx/>
              <a:buChar char="•"/>
            </a:pPr>
            <a:r>
              <a:rPr lang="pt-BR" altLang="pt-BR" sz="2000" dirty="0"/>
              <a:t>📊 Tabelas Referenciais de Honorários e referências dos Tribunais </a:t>
            </a:r>
          </a:p>
          <a:p>
            <a:pPr lvl="0" eaLnBrk="0" fontAlgn="base" hangingPunct="0">
              <a:spcBef>
                <a:spcPct val="0"/>
              </a:spcBef>
              <a:spcAft>
                <a:spcPct val="0"/>
              </a:spcAft>
              <a:buFontTx/>
              <a:buChar char="•"/>
            </a:pPr>
            <a:r>
              <a:rPr lang="pt-BR" altLang="pt-BR" sz="2000" dirty="0"/>
              <a:t>📜 CPC e normativos aplicáveis </a:t>
            </a:r>
          </a:p>
          <a:p>
            <a:pPr lvl="0" eaLnBrk="0" fontAlgn="base" hangingPunct="0">
              <a:spcBef>
                <a:spcPct val="0"/>
              </a:spcBef>
              <a:spcAft>
                <a:spcPct val="0"/>
              </a:spcAft>
            </a:pPr>
            <a:r>
              <a:rPr lang="pt-BR" altLang="pt-BR" sz="2000" b="1" dirty="0">
                <a:latin typeface="Arial" panose="020B0604020202020204" pitchFamily="34" charset="0"/>
              </a:rPr>
              <a:t>Mensagem-chave:</a:t>
            </a:r>
            <a:endParaRPr lang="pt-BR" altLang="pt-BR" sz="2000" dirty="0">
              <a:latin typeface="Arial" panose="020B0604020202020204" pitchFamily="34" charset="0"/>
            </a:endParaRPr>
          </a:p>
          <a:p>
            <a:pPr lvl="0" eaLnBrk="0" fontAlgn="base" hangingPunct="0">
              <a:spcBef>
                <a:spcPct val="0"/>
              </a:spcBef>
              <a:spcAft>
                <a:spcPct val="0"/>
              </a:spcAft>
            </a:pPr>
            <a:r>
              <a:rPr lang="pt-BR" altLang="pt-BR" sz="2000" dirty="0"/>
              <a:t>Referenciar normas dá legitimidade e respaldo técnico à proposta.</a:t>
            </a:r>
          </a:p>
          <a:p>
            <a:pPr algn="just"/>
            <a:endParaRPr lang="pt-BR" sz="2600" dirty="0"/>
          </a:p>
        </p:txBody>
      </p:sp>
    </p:spTree>
    <p:extLst>
      <p:ext uri="{BB962C8B-B14F-4D97-AF65-F5344CB8AC3E}">
        <p14:creationId xmlns:p14="http://schemas.microsoft.com/office/powerpoint/2010/main" val="4205392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AFDCA-E1C1-18A7-F9F0-735B81394D25}"/>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95261A75-2892-F486-B212-9F8C0706A697}"/>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a:extLst>
              <a:ext uri="{FF2B5EF4-FFF2-40B4-BE49-F238E27FC236}">
                <a16:creationId xmlns:a16="http://schemas.microsoft.com/office/drawing/2014/main" id="{0C636D6C-D7DB-3BCC-EBA5-285F419BAE81}"/>
              </a:ext>
            </a:extLst>
          </p:cNvPr>
          <p:cNvSpPr/>
          <p:nvPr/>
        </p:nvSpPr>
        <p:spPr>
          <a:xfrm>
            <a:off x="805912" y="620688"/>
            <a:ext cx="11174278" cy="5940088"/>
          </a:xfrm>
          <a:prstGeom prst="rect">
            <a:avLst/>
          </a:prstGeom>
        </p:spPr>
        <p:txBody>
          <a:bodyPr wrap="square">
            <a:spAutoFit/>
          </a:bodyPr>
          <a:lstStyle/>
          <a:p>
            <a:pPr algn="ctr"/>
            <a:r>
              <a:rPr lang="pt-BR" sz="2000" b="1" dirty="0">
                <a:effectLst>
                  <a:outerShdw blurRad="38100" dist="38100" dir="2700000" algn="tl">
                    <a:srgbClr val="000000">
                      <a:alpha val="43137"/>
                    </a:srgbClr>
                  </a:outerShdw>
                </a:effectLst>
              </a:rPr>
              <a:t>PONTOS DE ATENÇÃO NA ELABORAÇÃO DA SUA PROPOSTA DE HONORÁRIOS - PRECIFICAÇÂO</a:t>
            </a:r>
          </a:p>
          <a:p>
            <a:r>
              <a:rPr lang="pt-BR" sz="2000" dirty="0"/>
              <a:t>⚠️ Riscos e Responsabilidades</a:t>
            </a:r>
          </a:p>
          <a:p>
            <a:r>
              <a:rPr lang="pt-BR" sz="2000" b="1" dirty="0"/>
              <a:t>Fatores que impactam o valor</a:t>
            </a:r>
            <a:endParaRPr lang="pt-BR" sz="2000" dirty="0"/>
          </a:p>
          <a:p>
            <a:r>
              <a:rPr lang="pt-BR" sz="2000" dirty="0"/>
              <a:t>🛡️ Responsabilidade técnica e legal do perito</a:t>
            </a:r>
          </a:p>
          <a:p>
            <a:r>
              <a:rPr lang="pt-BR" sz="2000" dirty="0"/>
              <a:t>⚖️ Riscos envolvidos na análise e na condução da prova</a:t>
            </a:r>
          </a:p>
          <a:p>
            <a:r>
              <a:rPr lang="pt-BR" sz="2000" dirty="0"/>
              <a:t>🔍 Exigência de precisão e imparcialidade</a:t>
            </a:r>
          </a:p>
          <a:p>
            <a:r>
              <a:rPr lang="pt-BR" sz="2000" b="1" dirty="0"/>
              <a:t>Mensagem-chave:</a:t>
            </a:r>
            <a:endParaRPr lang="pt-BR" sz="2000" dirty="0"/>
          </a:p>
          <a:p>
            <a:r>
              <a:rPr lang="pt-BR" sz="2000" dirty="0"/>
              <a:t>O risco assumido deve ser considerado na precificação.</a:t>
            </a:r>
          </a:p>
          <a:p>
            <a:endParaRPr lang="pt-BR" sz="2000" dirty="0"/>
          </a:p>
          <a:p>
            <a:r>
              <a:rPr lang="pt-BR" sz="2000" dirty="0"/>
              <a:t>✅ Diretrizes para Arbitramento dos Honorários</a:t>
            </a:r>
          </a:p>
          <a:p>
            <a:r>
              <a:rPr lang="pt-BR" sz="2000" b="1" dirty="0"/>
              <a:t>Critérios que aumentam as chances de aceitação</a:t>
            </a:r>
            <a:endParaRPr lang="pt-BR" sz="2000" dirty="0"/>
          </a:p>
          <a:p>
            <a:r>
              <a:rPr lang="pt-BR" sz="2000" dirty="0"/>
              <a:t>📋 Clareza na discriminação das etapas da perícia</a:t>
            </a:r>
          </a:p>
          <a:p>
            <a:r>
              <a:rPr lang="pt-BR" sz="2000" dirty="0"/>
              <a:t>🧠 Justificativa técnica da precificação</a:t>
            </a:r>
          </a:p>
          <a:p>
            <a:r>
              <a:rPr lang="pt-BR" sz="2000" dirty="0"/>
              <a:t>📚 Referências normativas para embasar o valor</a:t>
            </a:r>
          </a:p>
          <a:p>
            <a:r>
              <a:rPr lang="pt-BR" sz="2000" b="1" dirty="0"/>
              <a:t>Mensagem-chave:</a:t>
            </a:r>
            <a:endParaRPr lang="pt-BR" sz="2000" dirty="0"/>
          </a:p>
          <a:p>
            <a:r>
              <a:rPr lang="pt-BR" sz="2000" dirty="0"/>
              <a:t>Uma proposta bem estruturada facilita a análise e reduz questionamentos.</a:t>
            </a:r>
          </a:p>
          <a:p>
            <a:endParaRPr lang="pt-BR" sz="2000" dirty="0"/>
          </a:p>
          <a:p>
            <a:r>
              <a:rPr lang="pt-BR" sz="2000" dirty="0"/>
              <a:t>🧩 </a:t>
            </a:r>
            <a:r>
              <a:rPr lang="pt-BR" sz="2000" b="1" dirty="0"/>
              <a:t>Preço bem formado = Técnica + Normas + Clareza + Responsabilidade</a:t>
            </a:r>
            <a:endParaRPr lang="pt-BR" sz="2000" dirty="0"/>
          </a:p>
          <a:p>
            <a:r>
              <a:rPr lang="pt-BR" sz="2000" dirty="0"/>
              <a:t>A proposta ideal é aquela que se sustenta por si só — técnica, ética e estrategicamente.”</a:t>
            </a:r>
            <a:endParaRPr lang="pt-BR" sz="2600" dirty="0"/>
          </a:p>
        </p:txBody>
      </p:sp>
    </p:spTree>
    <p:extLst>
      <p:ext uri="{BB962C8B-B14F-4D97-AF65-F5344CB8AC3E}">
        <p14:creationId xmlns:p14="http://schemas.microsoft.com/office/powerpoint/2010/main" val="3396003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22888" y="260649"/>
            <a:ext cx="10337369" cy="6366039"/>
          </a:xfrm>
          <a:prstGeom prst="rect">
            <a:avLst/>
          </a:prstGeom>
          <a:noFill/>
        </p:spPr>
        <p:txBody>
          <a:bodyPr wrap="square" rtlCol="0">
            <a:spAutoFit/>
          </a:bodyPr>
          <a:lstStyle/>
          <a:p>
            <a:pPr algn="ctr"/>
            <a:r>
              <a:rPr lang="pt-BR" sz="2800" b="1" dirty="0">
                <a:solidFill>
                  <a:srgbClr val="FF0000"/>
                </a:solidFill>
                <a:latin typeface="Candara" panose="020E0502030303020204" pitchFamily="34" charset="0"/>
                <a:cs typeface="Arial" panose="020B0604020202020204" pitchFamily="34" charset="0"/>
              </a:rPr>
              <a:t>Como devo valorar a minha hora técnica?</a:t>
            </a:r>
          </a:p>
          <a:p>
            <a:endParaRPr lang="pt-BR" sz="1100" dirty="0">
              <a:latin typeface="Candara" panose="020E0502030303020204" pitchFamily="34" charset="0"/>
              <a:cs typeface="Arial" panose="020B0604020202020204" pitchFamily="34" charset="0"/>
            </a:endParaRPr>
          </a:p>
          <a:p>
            <a:pPr algn="just"/>
            <a:r>
              <a:rPr lang="pt-BR" sz="2000" dirty="0">
                <a:latin typeface="Candara" panose="020E0502030303020204" pitchFamily="34" charset="0"/>
                <a:cs typeface="Arial" panose="020B0604020202020204" pitchFamily="34" charset="0"/>
              </a:rPr>
              <a:t>Cada profissional deve valorar sua hora técnica.</a:t>
            </a:r>
          </a:p>
          <a:p>
            <a:pPr algn="just"/>
            <a:r>
              <a:rPr lang="pt-BR" sz="2000" dirty="0">
                <a:latin typeface="Candara" panose="020E0502030303020204" pitchFamily="34" charset="0"/>
                <a:cs typeface="Arial" panose="020B0604020202020204" pitchFamily="34" charset="0"/>
              </a:rPr>
              <a:t>O honorário é livre para cada profissional, dependendo de sua experiência, atividade, complexidade e dos serviços prestados.</a:t>
            </a:r>
          </a:p>
          <a:p>
            <a:pPr algn="just"/>
            <a:r>
              <a:rPr lang="pt-BR" sz="2000" dirty="0">
                <a:latin typeface="Candara" panose="020E0502030303020204" pitchFamily="34" charset="0"/>
                <a:cs typeface="Arial" panose="020B0604020202020204" pitchFamily="34" charset="0"/>
              </a:rPr>
              <a:t>Com base nos custos do serviços o profissional poderá estimar e daí incluir sua margem de lucro e pode considerar o grau de intelectualidade embutido nos seus trabalhos (quando agrega de valor, capacitação, etc.).</a:t>
            </a:r>
          </a:p>
          <a:p>
            <a:pPr algn="just"/>
            <a:endParaRPr lang="pt-BR" sz="2000" dirty="0">
              <a:latin typeface="Candara" panose="020E0502030303020204" pitchFamily="34" charset="0"/>
              <a:cs typeface="Arial" panose="020B0604020202020204" pitchFamily="34" charset="0"/>
            </a:endParaRPr>
          </a:p>
          <a:p>
            <a:pPr algn="just"/>
            <a:r>
              <a:rPr lang="pt-BR" sz="2000" dirty="0">
                <a:latin typeface="Candara" panose="020E0502030303020204" pitchFamily="34" charset="0"/>
                <a:cs typeface="Arial" panose="020B0604020202020204" pitchFamily="34" charset="0"/>
              </a:rPr>
              <a:t>Pode acompanhar o mercado, buscar paradigmas e padrões referenciais como as Tabelas Referenciais de Honorários Mínimos que vem sendo sugeridas por Associações, Sindicatos, conforme segue:</a:t>
            </a:r>
          </a:p>
          <a:p>
            <a:pPr algn="just"/>
            <a:endParaRPr lang="pt-BR" sz="2000" dirty="0">
              <a:latin typeface="Candara" panose="020E0502030303020204" pitchFamily="34" charset="0"/>
              <a:cs typeface="Arial" panose="020B0604020202020204" pitchFamily="34" charset="0"/>
            </a:endParaRPr>
          </a:p>
          <a:p>
            <a:pPr algn="just"/>
            <a:r>
              <a:rPr lang="pt-BR" dirty="0">
                <a:latin typeface="Candara" panose="020E0502030303020204" pitchFamily="34" charset="0"/>
                <a:cs typeface="Arial" panose="020B0604020202020204" pitchFamily="34" charset="0"/>
              </a:rPr>
              <a:t>Tabela IBAPE SP – hora técnica básica: R$ 625,00 – abril/2025**</a:t>
            </a:r>
          </a:p>
          <a:p>
            <a:pPr algn="just"/>
            <a:r>
              <a:rPr lang="pt-BR" dirty="0">
                <a:latin typeface="Candara" panose="020E0502030303020204" pitchFamily="34" charset="0"/>
                <a:cs typeface="Arial" panose="020B0604020202020204" pitchFamily="34" charset="0"/>
              </a:rPr>
              <a:t>Valor-piso da Hora do Trabalho do Economista – COFECON – VHTE: R$ 523,00 – agosto/2024 (Portaria COFECON Nº 23 de 22/08/2024)</a:t>
            </a:r>
          </a:p>
          <a:p>
            <a:pPr algn="just"/>
            <a:r>
              <a:rPr lang="pt-BR" dirty="0">
                <a:latin typeface="Candara" panose="020E0502030303020204" pitchFamily="34" charset="0"/>
                <a:cs typeface="Arial" panose="020B0604020202020204" pitchFamily="34" charset="0"/>
              </a:rPr>
              <a:t>FENAD – Federação Nacional dos Administradores – valor hora técnica operacional ou judicial: R$ 370,00 / valor hora técnica estratégica ou consultas: R$ 513,00 – junho/2025</a:t>
            </a:r>
          </a:p>
          <a:p>
            <a:pPr algn="just"/>
            <a:endParaRPr lang="pt-BR" dirty="0">
              <a:latin typeface="Candara" panose="020E0502030303020204" pitchFamily="34" charset="0"/>
              <a:cs typeface="Arial" panose="020B0604020202020204" pitchFamily="34" charset="0"/>
            </a:endParaRPr>
          </a:p>
          <a:p>
            <a:pPr algn="just"/>
            <a:r>
              <a:rPr lang="pt-BR" dirty="0">
                <a:latin typeface="Candara" panose="020E0502030303020204" pitchFamily="34" charset="0"/>
                <a:cs typeface="Arial" panose="020B0604020202020204" pitchFamily="34" charset="0"/>
              </a:rPr>
              <a:t>Nota: Tratam-se de valores sugestivos de referência da hora de trabalho para perícias judiciais, sendo que cada profissional deverá levar em conta </a:t>
            </a:r>
            <a:r>
              <a:rPr lang="pt-BR" b="1" u="sng" dirty="0">
                <a:latin typeface="Candara" panose="020E0502030303020204" pitchFamily="34" charset="0"/>
                <a:cs typeface="Arial" panose="020B0604020202020204" pitchFamily="34" charset="0"/>
              </a:rPr>
              <a:t>seus custos operacionais</a:t>
            </a:r>
            <a:r>
              <a:rPr lang="pt-BR" dirty="0">
                <a:latin typeface="Candara" panose="020E0502030303020204" pitchFamily="34" charset="0"/>
                <a:cs typeface="Arial" panose="020B0604020202020204" pitchFamily="34" charset="0"/>
              </a:rPr>
              <a:t>.</a:t>
            </a:r>
          </a:p>
        </p:txBody>
      </p:sp>
    </p:spTree>
    <p:extLst>
      <p:ext uri="{BB962C8B-B14F-4D97-AF65-F5344CB8AC3E}">
        <p14:creationId xmlns:p14="http://schemas.microsoft.com/office/powerpoint/2010/main" val="3733703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100379" y="188641"/>
            <a:ext cx="10399363" cy="6361103"/>
          </a:xfrm>
          <a:prstGeom prst="rect">
            <a:avLst/>
          </a:prstGeom>
          <a:noFill/>
        </p:spPr>
        <p:txBody>
          <a:bodyPr wrap="square" rtlCol="0">
            <a:spAutoFit/>
          </a:bodyPr>
          <a:lstStyle/>
          <a:p>
            <a:pPr algn="ctr"/>
            <a:r>
              <a:rPr lang="pt-BR" sz="1400" b="1" dirty="0">
                <a:solidFill>
                  <a:srgbClr val="000000"/>
                </a:solidFill>
                <a:latin typeface="Arial" panose="020B0604020202020204" pitchFamily="34" charset="0"/>
              </a:rPr>
              <a:t>** REGULAMENTO DE HONORÁRIOS PARA AVALIAÇÕES E PERÍCIAS DE ENGENHARIA </a:t>
            </a:r>
            <a:endParaRPr lang="pt-BR" sz="1400" dirty="0">
              <a:solidFill>
                <a:srgbClr val="000000"/>
              </a:solidFill>
              <a:latin typeface="Arial" panose="020B0604020202020204" pitchFamily="34" charset="0"/>
            </a:endParaRPr>
          </a:p>
          <a:p>
            <a:pPr algn="ctr"/>
            <a:r>
              <a:rPr lang="pt-BR" sz="1400" dirty="0">
                <a:solidFill>
                  <a:srgbClr val="000000"/>
                </a:solidFill>
                <a:latin typeface="Arial" panose="020B0604020202020204" pitchFamily="34" charset="0"/>
              </a:rPr>
              <a:t>Aprovado pela Assembleia Geral Ordinária de 11/04/2023 </a:t>
            </a:r>
            <a:endParaRPr lang="pt-BR" sz="1400" b="1" dirty="0">
              <a:solidFill>
                <a:srgbClr val="000000"/>
              </a:solidFill>
              <a:latin typeface="Arial" panose="020B0604020202020204" pitchFamily="34" charset="0"/>
            </a:endParaRPr>
          </a:p>
          <a:p>
            <a:endParaRPr lang="pt-BR" b="1" dirty="0">
              <a:solidFill>
                <a:srgbClr val="000000"/>
              </a:solidFill>
              <a:latin typeface="Arial" panose="020B0604020202020204" pitchFamily="34" charset="0"/>
            </a:endParaRPr>
          </a:p>
          <a:p>
            <a:r>
              <a:rPr lang="pt-BR" sz="1400" b="1" dirty="0">
                <a:solidFill>
                  <a:srgbClr val="000000"/>
                </a:solidFill>
                <a:latin typeface="Arial" panose="020B0604020202020204" pitchFamily="34" charset="0"/>
              </a:rPr>
              <a:t>ANEXO – COMPOSIÇÃO DO VALOR DA HORA TÉCNICA BÁSICA DO Art. 7o </a:t>
            </a:r>
            <a:endParaRPr lang="pt-BR" sz="1400" dirty="0">
              <a:solidFill>
                <a:srgbClr val="000000"/>
              </a:solidFill>
              <a:latin typeface="Arial" panose="020B0604020202020204" pitchFamily="34" charset="0"/>
            </a:endParaRPr>
          </a:p>
          <a:p>
            <a:r>
              <a:rPr lang="pt-BR" sz="1300" dirty="0">
                <a:solidFill>
                  <a:srgbClr val="000000"/>
                </a:solidFill>
                <a:latin typeface="Arial" panose="020B0604020202020204" pitchFamily="34" charset="0"/>
              </a:rPr>
              <a:t>O valor da hora técnica básica do profissional é formado por duas parcelas de valor, quais sejam: </a:t>
            </a:r>
          </a:p>
          <a:p>
            <a:r>
              <a:rPr lang="pt-BR" sz="1300" dirty="0">
                <a:solidFill>
                  <a:srgbClr val="000000"/>
                </a:solidFill>
                <a:latin typeface="Arial" panose="020B0604020202020204" pitchFamily="34" charset="0"/>
              </a:rPr>
              <a:t>(i) parcela de valor correspondente aos custos indiretos (ou custo das despesas indiretas) inerentes ao exercício da atividade profissional e (</a:t>
            </a:r>
            <a:r>
              <a:rPr lang="pt-BR" sz="1300" dirty="0" err="1">
                <a:solidFill>
                  <a:srgbClr val="000000"/>
                </a:solidFill>
                <a:latin typeface="Arial" panose="020B0604020202020204" pitchFamily="34" charset="0"/>
              </a:rPr>
              <a:t>ii</a:t>
            </a:r>
            <a:r>
              <a:rPr lang="pt-BR" sz="1300" dirty="0">
                <a:solidFill>
                  <a:srgbClr val="000000"/>
                </a:solidFill>
                <a:latin typeface="Arial" panose="020B0604020202020204" pitchFamily="34" charset="0"/>
              </a:rPr>
              <a:t>) parcela de valor correspondente ao custo da remuneração profissional propriamente dito. </a:t>
            </a:r>
          </a:p>
          <a:p>
            <a:r>
              <a:rPr lang="pt-BR" sz="1300" dirty="0">
                <a:solidFill>
                  <a:srgbClr val="000000"/>
                </a:solidFill>
                <a:latin typeface="Arial" panose="020B0604020202020204" pitchFamily="34" charset="0"/>
              </a:rPr>
              <a:t>Para o cálculo do valor da hora técnica básica foram considerados os custos indiretos médios e os custos de remuneração básicos apresentados neste demonstrativo, que demonstra a composição do valor da hora técnica básica ponderada na Câmara de Perícias do IBAPE/SP. </a:t>
            </a:r>
          </a:p>
          <a:p>
            <a:r>
              <a:rPr lang="pt-BR" sz="1300" b="1" dirty="0">
                <a:solidFill>
                  <a:srgbClr val="000000"/>
                </a:solidFill>
                <a:latin typeface="Arial" panose="020B0604020202020204" pitchFamily="34" charset="0"/>
              </a:rPr>
              <a:t>1 </a:t>
            </a:r>
            <a:r>
              <a:rPr lang="pt-BR" sz="1300" dirty="0">
                <a:solidFill>
                  <a:srgbClr val="000000"/>
                </a:solidFill>
                <a:latin typeface="Arial" panose="020B0604020202020204" pitchFamily="34" charset="0"/>
              </a:rPr>
              <a:t>	</a:t>
            </a:r>
            <a:r>
              <a:rPr lang="pt-BR" sz="1300" b="1" dirty="0">
                <a:solidFill>
                  <a:srgbClr val="000000"/>
                </a:solidFill>
                <a:latin typeface="Arial" panose="020B0604020202020204" pitchFamily="34" charset="0"/>
              </a:rPr>
              <a:t>CUSTOS INDIRETOS MÉDIOS (DESPESAS INDIRETAS) </a:t>
            </a:r>
            <a:r>
              <a:rPr lang="pt-BR" sz="1300" dirty="0">
                <a:solidFill>
                  <a:srgbClr val="000000"/>
                </a:solidFill>
                <a:latin typeface="Arial" panose="020B0604020202020204" pitchFamily="34" charset="0"/>
              </a:rPr>
              <a:t>	</a:t>
            </a:r>
            <a:r>
              <a:rPr lang="pt-BR" sz="1300" b="1" dirty="0">
                <a:solidFill>
                  <a:srgbClr val="000000"/>
                </a:solidFill>
                <a:latin typeface="Arial" panose="020B0604020202020204" pitchFamily="34" charset="0"/>
              </a:rPr>
              <a:t>Data base mar/2025 </a:t>
            </a:r>
            <a:r>
              <a:rPr lang="pt-BR" sz="1300" dirty="0">
                <a:solidFill>
                  <a:srgbClr val="000000"/>
                </a:solidFill>
                <a:latin typeface="Arial" panose="020B0604020202020204" pitchFamily="34" charset="0"/>
              </a:rPr>
              <a:t>	</a:t>
            </a:r>
          </a:p>
          <a:p>
            <a:r>
              <a:rPr lang="pt-BR" sz="1300" dirty="0">
                <a:solidFill>
                  <a:srgbClr val="000000"/>
                </a:solidFill>
                <a:latin typeface="Arial" panose="020B0604020202020204" pitchFamily="34" charset="0"/>
              </a:rPr>
              <a:t>1.1 	Tarifas e Serviços 				R$ 	2.455,80 </a:t>
            </a:r>
          </a:p>
          <a:p>
            <a:r>
              <a:rPr lang="pt-BR" sz="1300" dirty="0">
                <a:solidFill>
                  <a:srgbClr val="000000"/>
                </a:solidFill>
                <a:latin typeface="Arial" panose="020B0604020202020204" pitchFamily="34" charset="0"/>
              </a:rPr>
              <a:t>1.2 	Mão de obra administrativa com encargos sociais 	R$ 	18.964,36 </a:t>
            </a:r>
          </a:p>
          <a:p>
            <a:r>
              <a:rPr lang="pt-BR" sz="1300" dirty="0">
                <a:solidFill>
                  <a:srgbClr val="000000"/>
                </a:solidFill>
                <a:latin typeface="Arial" panose="020B0604020202020204" pitchFamily="34" charset="0"/>
              </a:rPr>
              <a:t>1.3 	Despesas de escritório 				R$ 	8.793,67 </a:t>
            </a:r>
          </a:p>
          <a:p>
            <a:r>
              <a:rPr lang="pt-BR" sz="1300" dirty="0">
                <a:solidFill>
                  <a:srgbClr val="000000"/>
                </a:solidFill>
                <a:latin typeface="Arial" panose="020B0604020202020204" pitchFamily="34" charset="0"/>
              </a:rPr>
              <a:t>1.4 	Transporte 					R$ 	7.204,51 </a:t>
            </a:r>
          </a:p>
          <a:p>
            <a:r>
              <a:rPr lang="pt-BR" sz="1300" dirty="0">
                <a:solidFill>
                  <a:srgbClr val="000000"/>
                </a:solidFill>
                <a:latin typeface="Arial" panose="020B0604020202020204" pitchFamily="34" charset="0"/>
              </a:rPr>
              <a:t>1.5 	Depreciação do ativo imobilizado 			R$ 	723,11 	</a:t>
            </a:r>
          </a:p>
          <a:p>
            <a:r>
              <a:rPr lang="pt-BR" sz="1300" dirty="0">
                <a:solidFill>
                  <a:srgbClr val="000000"/>
                </a:solidFill>
                <a:latin typeface="Arial" panose="020B0604020202020204" pitchFamily="34" charset="0"/>
              </a:rPr>
              <a:t>1.6 	Custos financeiros 				R$ 	670,22 	</a:t>
            </a:r>
          </a:p>
          <a:p>
            <a:r>
              <a:rPr lang="pt-BR" sz="1300" dirty="0">
                <a:solidFill>
                  <a:srgbClr val="000000"/>
                </a:solidFill>
                <a:latin typeface="Arial" panose="020B0604020202020204" pitchFamily="34" charset="0"/>
              </a:rPr>
              <a:t>1.7 	Reposição de IR e ISS sobre despesas 		R$ 	18.687,10 </a:t>
            </a:r>
          </a:p>
          <a:p>
            <a:r>
              <a:rPr lang="pt-BR" sz="1300" b="1" dirty="0">
                <a:solidFill>
                  <a:srgbClr val="000000"/>
                </a:solidFill>
                <a:latin typeface="Arial" panose="020B0604020202020204" pitchFamily="34" charset="0"/>
              </a:rPr>
              <a:t>Subtotal</a:t>
            </a:r>
            <a:r>
              <a:rPr lang="pt-BR" sz="1300" dirty="0">
                <a:solidFill>
                  <a:srgbClr val="000000"/>
                </a:solidFill>
                <a:latin typeface="Arial" panose="020B0604020202020204" pitchFamily="34" charset="0"/>
              </a:rPr>
              <a:t>						R$ 	57.498,76 	</a:t>
            </a:r>
          </a:p>
          <a:p>
            <a:r>
              <a:rPr lang="pt-BR" sz="1300" b="1" dirty="0">
                <a:solidFill>
                  <a:srgbClr val="000000"/>
                </a:solidFill>
                <a:latin typeface="Arial" panose="020B0604020202020204" pitchFamily="34" charset="0"/>
              </a:rPr>
              <a:t>2 </a:t>
            </a:r>
            <a:r>
              <a:rPr lang="pt-BR" sz="1300" dirty="0">
                <a:solidFill>
                  <a:srgbClr val="000000"/>
                </a:solidFill>
                <a:latin typeface="Arial" panose="020B0604020202020204" pitchFamily="34" charset="0"/>
              </a:rPr>
              <a:t>	</a:t>
            </a:r>
            <a:r>
              <a:rPr lang="pt-BR" sz="1300" b="1" dirty="0">
                <a:solidFill>
                  <a:srgbClr val="000000"/>
                </a:solidFill>
                <a:latin typeface="Arial" panose="020B0604020202020204" pitchFamily="34" charset="0"/>
              </a:rPr>
              <a:t>CUSTOS DA REMUNERAÇÃO BÁSICOS </a:t>
            </a:r>
            <a:endParaRPr lang="pt-BR" sz="1300" dirty="0">
              <a:solidFill>
                <a:srgbClr val="000000"/>
              </a:solidFill>
              <a:latin typeface="Arial" panose="020B0604020202020204" pitchFamily="34" charset="0"/>
            </a:endParaRPr>
          </a:p>
          <a:p>
            <a:r>
              <a:rPr lang="pt-BR" sz="1300" dirty="0">
                <a:solidFill>
                  <a:srgbClr val="000000"/>
                </a:solidFill>
                <a:latin typeface="Arial" panose="020B0604020202020204" pitchFamily="34" charset="0"/>
              </a:rPr>
              <a:t>2.1	Remuneração mensal 				R$ 	29.162,57 	</a:t>
            </a:r>
          </a:p>
          <a:p>
            <a:r>
              <a:rPr lang="pt-BR" sz="1300" dirty="0">
                <a:solidFill>
                  <a:srgbClr val="000000"/>
                </a:solidFill>
                <a:latin typeface="Arial" panose="020B0604020202020204" pitchFamily="34" charset="0"/>
              </a:rPr>
              <a:t>2.2 	Benefícios (Férias, 13° salário, FGTS, seg. saúde) 	R$ 	11.213,36 	</a:t>
            </a:r>
          </a:p>
          <a:p>
            <a:r>
              <a:rPr lang="pt-BR" sz="1300" dirty="0">
                <a:solidFill>
                  <a:srgbClr val="000000"/>
                </a:solidFill>
                <a:latin typeface="Arial" panose="020B0604020202020204" pitchFamily="34" charset="0"/>
              </a:rPr>
              <a:t>2.3 	Reposição de ISS sobre remuneração 		R$ 	2.125,05	</a:t>
            </a:r>
          </a:p>
          <a:p>
            <a:r>
              <a:rPr lang="pt-BR" sz="1300" b="1" dirty="0">
                <a:solidFill>
                  <a:srgbClr val="000000"/>
                </a:solidFill>
                <a:latin typeface="Arial" panose="020B0604020202020204" pitchFamily="34" charset="0"/>
              </a:rPr>
              <a:t>Subtotal </a:t>
            </a:r>
            <a:r>
              <a:rPr lang="pt-BR" sz="1300" dirty="0">
                <a:solidFill>
                  <a:srgbClr val="000000"/>
                </a:solidFill>
                <a:latin typeface="Arial" panose="020B0604020202020204" pitchFamily="34" charset="0"/>
              </a:rPr>
              <a:t>						R$ 	42.500,98 	</a:t>
            </a:r>
          </a:p>
          <a:p>
            <a:r>
              <a:rPr lang="pt-BR" sz="1300" dirty="0">
                <a:solidFill>
                  <a:srgbClr val="000000"/>
                </a:solidFill>
                <a:latin typeface="Arial" panose="020B0604020202020204" pitchFamily="34" charset="0"/>
              </a:rPr>
              <a:t>3.1 	</a:t>
            </a:r>
            <a:r>
              <a:rPr lang="pt-BR" sz="1300" b="1" dirty="0">
                <a:solidFill>
                  <a:srgbClr val="000000"/>
                </a:solidFill>
                <a:latin typeface="Arial" panose="020B0604020202020204" pitchFamily="34" charset="0"/>
              </a:rPr>
              <a:t>3 </a:t>
            </a:r>
            <a:r>
              <a:rPr lang="pt-BR" sz="1300" dirty="0">
                <a:solidFill>
                  <a:srgbClr val="000000"/>
                </a:solidFill>
                <a:latin typeface="Arial" panose="020B0604020202020204" pitchFamily="34" charset="0"/>
              </a:rPr>
              <a:t>	</a:t>
            </a:r>
            <a:r>
              <a:rPr lang="pt-BR" sz="1300" b="1" dirty="0">
                <a:solidFill>
                  <a:srgbClr val="000000"/>
                </a:solidFill>
                <a:latin typeface="Arial" panose="020B0604020202020204" pitchFamily="34" charset="0"/>
              </a:rPr>
              <a:t>VALOR DA HORA TÉCNICA BÁSICA </a:t>
            </a:r>
            <a:endParaRPr lang="pt-BR" sz="1300" dirty="0">
              <a:solidFill>
                <a:srgbClr val="000000"/>
              </a:solidFill>
              <a:latin typeface="Arial" panose="020B0604020202020204" pitchFamily="34" charset="0"/>
            </a:endParaRPr>
          </a:p>
          <a:p>
            <a:r>
              <a:rPr lang="pt-BR" sz="1300" dirty="0">
                <a:solidFill>
                  <a:srgbClr val="000000"/>
                </a:solidFill>
                <a:latin typeface="Arial" panose="020B0604020202020204" pitchFamily="34" charset="0"/>
              </a:rPr>
              <a:t>Parcela relativa aos custos (item 1/160h) 			R$/h 	359,37 	</a:t>
            </a:r>
          </a:p>
          <a:p>
            <a:r>
              <a:rPr lang="pt-BR" sz="1300" dirty="0">
                <a:solidFill>
                  <a:srgbClr val="000000"/>
                </a:solidFill>
                <a:latin typeface="Arial" panose="020B0604020202020204" pitchFamily="34" charset="0"/>
              </a:rPr>
              <a:t>3.2 	Parcela relativa à remuneração (item 2/160h) 		R$/h 	265,63 	</a:t>
            </a:r>
          </a:p>
          <a:p>
            <a:r>
              <a:rPr lang="pt-BR" sz="1300" dirty="0">
                <a:solidFill>
                  <a:srgbClr val="000000"/>
                </a:solidFill>
                <a:latin typeface="Arial" panose="020B0604020202020204" pitchFamily="34" charset="0"/>
              </a:rPr>
              <a:t>Valor da hora técnica calculada mar/2018 			R$/h 	625,00 	</a:t>
            </a:r>
          </a:p>
          <a:p>
            <a:pPr algn="ctr"/>
            <a:r>
              <a:rPr lang="pt-BR" sz="1300" i="1" dirty="0">
                <a:solidFill>
                  <a:srgbClr val="000000"/>
                </a:solidFill>
                <a:latin typeface="Arial" panose="020B0604020202020204" pitchFamily="34" charset="0"/>
              </a:rPr>
              <a:t>	</a:t>
            </a:r>
            <a:endParaRPr lang="pt-BR" sz="1300" dirty="0">
              <a:solidFill>
                <a:srgbClr val="000000"/>
              </a:solidFill>
              <a:latin typeface="Arial" panose="020B0604020202020204" pitchFamily="34" charset="0"/>
            </a:endParaRPr>
          </a:p>
          <a:p>
            <a:r>
              <a:rPr lang="pt-BR" sz="1300" b="1" dirty="0">
                <a:solidFill>
                  <a:srgbClr val="000000"/>
                </a:solidFill>
                <a:latin typeface="Arial" panose="020B0604020202020204" pitchFamily="34" charset="0"/>
              </a:rPr>
              <a:t>Valor da hora técnica aprovado em 20205 na AGO de 08/04/2025 – Art.7o  R$/h </a:t>
            </a:r>
            <a:r>
              <a:rPr lang="pt-BR" sz="1300" dirty="0">
                <a:solidFill>
                  <a:srgbClr val="000000"/>
                </a:solidFill>
                <a:latin typeface="Arial" panose="020B0604020202020204" pitchFamily="34" charset="0"/>
              </a:rPr>
              <a:t>	</a:t>
            </a:r>
            <a:r>
              <a:rPr lang="pt-BR" sz="1300" dirty="0">
                <a:solidFill>
                  <a:srgbClr val="000000"/>
                </a:solidFill>
                <a:highlight>
                  <a:srgbClr val="FFFF00"/>
                </a:highlight>
                <a:latin typeface="Arial" panose="020B0604020202020204" pitchFamily="34" charset="0"/>
              </a:rPr>
              <a:t>625</a:t>
            </a:r>
            <a:r>
              <a:rPr lang="pt-BR" sz="1300" b="1" dirty="0">
                <a:solidFill>
                  <a:srgbClr val="000000"/>
                </a:solidFill>
                <a:highlight>
                  <a:srgbClr val="FFFF00"/>
                </a:highlight>
                <a:latin typeface="Arial" panose="020B0604020202020204" pitchFamily="34" charset="0"/>
              </a:rPr>
              <a:t>,00 (por hora)</a:t>
            </a:r>
            <a:endParaRPr lang="pt-BR" sz="2800" dirty="0">
              <a:highlight>
                <a:srgbClr val="FFFF00"/>
              </a:highlight>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1999302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95947" y="979468"/>
            <a:ext cx="11127782" cy="4955203"/>
          </a:xfrm>
          <a:prstGeom prst="rect">
            <a:avLst/>
          </a:prstGeom>
          <a:noFill/>
        </p:spPr>
        <p:txBody>
          <a:bodyPr wrap="square" rtlCol="0">
            <a:spAutoFit/>
          </a:bodyPr>
          <a:lstStyle/>
          <a:p>
            <a:r>
              <a:rPr lang="pt-BR" sz="2400" b="1" dirty="0">
                <a:latin typeface="Calibri" panose="020F0502020204030204" pitchFamily="34" charset="0"/>
              </a:rPr>
              <a:t>Ministério da Jus</a:t>
            </a:r>
            <a:r>
              <a:rPr lang="pt-BR" sz="2400" dirty="0">
                <a:latin typeface="Calibri" panose="020F0502020204030204" pitchFamily="34" charset="0"/>
              </a:rPr>
              <a:t>ti</a:t>
            </a:r>
            <a:r>
              <a:rPr lang="pt-BR" sz="2400" b="1" dirty="0">
                <a:latin typeface="Calibri" panose="020F0502020204030204" pitchFamily="34" charset="0"/>
              </a:rPr>
              <a:t>ça e Segurança Pública- MJSP</a:t>
            </a:r>
            <a:endParaRPr lang="pt-BR" sz="2400" dirty="0">
              <a:latin typeface="Calibri" panose="020F0502020204030204" pitchFamily="34" charset="0"/>
            </a:endParaRPr>
          </a:p>
          <a:p>
            <a:r>
              <a:rPr lang="pt-BR" sz="2400" b="1" dirty="0">
                <a:highlight>
                  <a:srgbClr val="FFFF00"/>
                </a:highlight>
                <a:latin typeface="Calibri" panose="020F0502020204030204" pitchFamily="34" charset="0"/>
              </a:rPr>
              <a:t>Conselho Administra</a:t>
            </a:r>
            <a:r>
              <a:rPr lang="pt-BR" sz="2400" dirty="0">
                <a:highlight>
                  <a:srgbClr val="FFFF00"/>
                </a:highlight>
                <a:latin typeface="Calibri" panose="020F0502020204030204" pitchFamily="34" charset="0"/>
              </a:rPr>
              <a:t>ti</a:t>
            </a:r>
            <a:r>
              <a:rPr lang="pt-BR" sz="2400" b="1" dirty="0">
                <a:highlight>
                  <a:srgbClr val="FFFF00"/>
                </a:highlight>
                <a:latin typeface="Calibri" panose="020F0502020204030204" pitchFamily="34" charset="0"/>
              </a:rPr>
              <a:t>vo de Defesa Econômica - CADE</a:t>
            </a:r>
            <a:endParaRPr lang="pt-BR" sz="2400" dirty="0">
              <a:highlight>
                <a:srgbClr val="FFFF00"/>
              </a:highlight>
              <a:latin typeface="Calibri" panose="020F0502020204030204" pitchFamily="34" charset="0"/>
            </a:endParaRPr>
          </a:p>
          <a:p>
            <a:r>
              <a:rPr lang="pt-BR" sz="2400" b="1" dirty="0">
                <a:latin typeface="Calibri" panose="020F0502020204030204" pitchFamily="34" charset="0"/>
              </a:rPr>
              <a:t>Superintendência-Geral - S</a:t>
            </a:r>
            <a:r>
              <a:rPr lang="pt-BR" b="1" dirty="0">
                <a:latin typeface="Calibri" panose="020F0502020204030204" pitchFamily="34" charset="0"/>
              </a:rPr>
              <a:t>G</a:t>
            </a:r>
            <a:endParaRPr lang="pt-BR" dirty="0">
              <a:latin typeface="Calibri" panose="020F0502020204030204" pitchFamily="34" charset="0"/>
            </a:endParaRPr>
          </a:p>
          <a:p>
            <a:r>
              <a:rPr lang="pt-BR" dirty="0">
                <a:latin typeface="Calibri" panose="020F0502020204030204" pitchFamily="34" charset="0"/>
              </a:rPr>
              <a:t>SEPN 515, Conjunto D, Lote 4, Edifício Carlos </a:t>
            </a:r>
            <a:r>
              <a:rPr lang="pt-BR" dirty="0" err="1">
                <a:latin typeface="Calibri" panose="020F0502020204030204" pitchFamily="34" charset="0"/>
              </a:rPr>
              <a:t>Taurisano</a:t>
            </a:r>
            <a:r>
              <a:rPr lang="pt-BR" dirty="0">
                <a:latin typeface="Calibri" panose="020F0502020204030204" pitchFamily="34" charset="0"/>
              </a:rPr>
              <a:t>, - Bairro Asa Norte, Brasília/DF, CEP 70770-504Telefone: (61) 3221-8442 - www.gov.br/cade </a:t>
            </a:r>
          </a:p>
          <a:p>
            <a:r>
              <a:rPr lang="pt-BR" b="1" dirty="0">
                <a:latin typeface="Times New Roman" panose="02020603050405020304" pitchFamily="18" charset="0"/>
              </a:rPr>
              <a:t>DESPACHO SG ARQUIVAMENTO INQUÉRITO ADMINISTRATIVO Nº 3/2022 </a:t>
            </a:r>
            <a:endParaRPr lang="pt-BR" dirty="0">
              <a:latin typeface="Times New Roman" panose="02020603050405020304" pitchFamily="18" charset="0"/>
            </a:endParaRPr>
          </a:p>
          <a:p>
            <a:r>
              <a:rPr lang="pt-BR" b="1" dirty="0">
                <a:latin typeface="Times New Roman" panose="02020603050405020304" pitchFamily="18" charset="0"/>
              </a:rPr>
              <a:t>Inquérito Administrativo nº 08700.006673/2015-82</a:t>
            </a:r>
            <a:endParaRPr lang="pt-BR" dirty="0">
              <a:latin typeface="Times New Roman" panose="02020603050405020304" pitchFamily="18" charset="0"/>
            </a:endParaRPr>
          </a:p>
          <a:p>
            <a:r>
              <a:rPr lang="pt-BR" b="1" dirty="0">
                <a:latin typeface="Times New Roman" panose="02020603050405020304" pitchFamily="18" charset="0"/>
              </a:rPr>
              <a:t>Representantes</a:t>
            </a:r>
            <a:r>
              <a:rPr lang="pt-BR" dirty="0">
                <a:latin typeface="Times New Roman" panose="02020603050405020304" pitchFamily="18" charset="0"/>
              </a:rPr>
              <a:t>: Conselho Administrativo de Defesa Econômica (</a:t>
            </a:r>
            <a:r>
              <a:rPr lang="pt-BR" dirty="0" err="1">
                <a:latin typeface="Times New Roman" panose="02020603050405020304" pitchFamily="18" charset="0"/>
              </a:rPr>
              <a:t>Cade</a:t>
            </a:r>
            <a:r>
              <a:rPr lang="pt-BR" dirty="0">
                <a:latin typeface="Times New Roman" panose="02020603050405020304" pitchFamily="18" charset="0"/>
              </a:rPr>
              <a:t>) </a:t>
            </a:r>
            <a:r>
              <a:rPr lang="pt-BR" i="1" dirty="0" err="1">
                <a:latin typeface="Times New Roman" panose="02020603050405020304" pitchFamily="18" charset="0"/>
              </a:rPr>
              <a:t>ex</a:t>
            </a:r>
            <a:r>
              <a:rPr lang="pt-BR" i="1" dirty="0">
                <a:latin typeface="Times New Roman" panose="02020603050405020304" pitchFamily="18" charset="0"/>
              </a:rPr>
              <a:t> </a:t>
            </a:r>
            <a:r>
              <a:rPr lang="pt-BR" i="1" dirty="0" err="1">
                <a:latin typeface="Times New Roman" panose="02020603050405020304" pitchFamily="18" charset="0"/>
              </a:rPr>
              <a:t>officio</a:t>
            </a:r>
            <a:r>
              <a:rPr lang="pt-BR" dirty="0">
                <a:latin typeface="Times New Roman" panose="02020603050405020304" pitchFamily="18" charset="0"/>
              </a:rPr>
              <a:t>; e Contabilizei Contabilidade Ltda.</a:t>
            </a:r>
          </a:p>
          <a:p>
            <a:r>
              <a:rPr lang="pt-BR" sz="1400" b="1" dirty="0">
                <a:latin typeface="Times New Roman" panose="02020603050405020304" pitchFamily="18" charset="0"/>
              </a:rPr>
              <a:t>Representadas</a:t>
            </a:r>
            <a:r>
              <a:rPr lang="pt-BR" sz="1400" dirty="0">
                <a:latin typeface="Times New Roman" panose="02020603050405020304" pitchFamily="18" charset="0"/>
              </a:rPr>
              <a:t>: Conselho Federal de Contabilidade- CFC, Conselho Regional de Contabilidade de São Paulo, Conselho Regional de Contabilidade do Estado do Rio de Janeiro, Conselho Regional de Contabilidade de Minas Gerais, Conselho Regional de Contabilidade do Espírito Santo, Conselho Regional de Contabilidade do Distrito Federal, Conselho Regional de Contabilidade do Goiás, Conselho Regional de Contabilidade do Mato Grosso, Conselho Regional de Contabilidade do Mato Grosso do Sul, Conselho Regional de Contabilidade do Estado do Acre, Conselho Regional de Contabilidade do Amapá, Conselho Regional de Contabilidade do Amazonas, Conselho Regional de Contabilidade do Pará, Conselho Regional de Contabilidade de Rondônia, Conselho Regional de Contabilidade de Roraima, Conselho Regional de Contabilidade de Tocantins, Conselho Regional de Contabilidade do Paraná, Conselho Regional de Contabilidade de Santa Catarina, Conselho Regional de Contabilidade do Rio Grande do Sul, Conselho Regional de Contabilidade de Alagoas, Conselho Regional de Contabilidade da Bahia, Conselho Regional de Contabilidade de Pernambuco, Conselho Regional de Contabilidade do Piauí, Conselho Regional de Contabilidade do Ceará, Conselho Regional de Contabilidade do Maranhão, Conselho Regional de Contabilidade de Sergipe, Conselho Regional de Contabilidade do Rio Grande do Norte, Conselho Regional de Contabilidade da Paraíba.</a:t>
            </a:r>
          </a:p>
          <a:p>
            <a:pPr algn="r"/>
            <a:r>
              <a:rPr lang="pt-BR" sz="1400" b="1" dirty="0">
                <a:latin typeface="Times New Roman" panose="02020603050405020304" pitchFamily="18" charset="0"/>
              </a:rPr>
              <a:t>Advogados</a:t>
            </a:r>
            <a:r>
              <a:rPr lang="pt-BR" sz="1400" dirty="0">
                <a:latin typeface="Times New Roman" panose="02020603050405020304" pitchFamily="18" charset="0"/>
              </a:rPr>
              <a:t>: José Del Chiaro Ferreira da Rosa, Rabih Nasser, Pedro Zanotta e outros. 			1/2</a:t>
            </a:r>
            <a:endParaRPr lang="pt-BR" sz="1400" dirty="0">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173354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9933" y="1162373"/>
            <a:ext cx="11236270" cy="4801314"/>
          </a:xfrm>
          <a:prstGeom prst="rect">
            <a:avLst/>
          </a:prstGeom>
          <a:noFill/>
        </p:spPr>
        <p:txBody>
          <a:bodyPr wrap="square" rtlCol="0">
            <a:spAutoFit/>
          </a:bodyPr>
          <a:lstStyle/>
          <a:p>
            <a:r>
              <a:rPr lang="pt-BR" dirty="0">
                <a:latin typeface="Times New Roman" panose="02020603050405020304" pitchFamily="18" charset="0"/>
              </a:rPr>
              <a:t>Tendo em vista a Nota Técnica nº 46/2022/CGAA6/SGA2/SG/CADE (SEI nº 1048590) e, com fulcro no §1º do art. 50, da Lei nº 9.784/1999,integro as suas  razões à presente decisão, inclusive como sua motivação.</a:t>
            </a:r>
          </a:p>
          <a:p>
            <a:r>
              <a:rPr lang="pt-BR" dirty="0">
                <a:latin typeface="Times New Roman" panose="02020603050405020304" pitchFamily="18" charset="0"/>
              </a:rPr>
              <a:t>Decido pelo arquivamento do presente feito tendo em vista que, ao menos por ora, com base nos fatos e documentos presentes nos autos, </a:t>
            </a:r>
            <a:r>
              <a:rPr lang="pt-BR" dirty="0">
                <a:highlight>
                  <a:srgbClr val="FFFF00"/>
                </a:highlight>
                <a:latin typeface="Times New Roman" panose="02020603050405020304" pitchFamily="18" charset="0"/>
              </a:rPr>
              <a:t>não foram identificados por esta SG indícios suficientes de infração à ordem econômica a justificar a instauração de Processo Administrativo,</a:t>
            </a:r>
            <a:r>
              <a:rPr lang="pt-BR" dirty="0">
                <a:latin typeface="Times New Roman" panose="02020603050405020304" pitchFamily="18" charset="0"/>
              </a:rPr>
              <a:t> nos termos do art. 66, §4º, da Lei nº 12.529/2011 </a:t>
            </a:r>
            <a:r>
              <a:rPr lang="pt-BR" dirty="0" err="1">
                <a:latin typeface="Times New Roman" panose="02020603050405020304" pitchFamily="18" charset="0"/>
              </a:rPr>
              <a:t>c.c</a:t>
            </a:r>
            <a:r>
              <a:rPr lang="pt-BR" dirty="0">
                <a:latin typeface="Times New Roman" panose="02020603050405020304" pitchFamily="18" charset="0"/>
              </a:rPr>
              <a:t>. art. 142 do Regimento Interno do CADE. </a:t>
            </a:r>
          </a:p>
          <a:p>
            <a:endParaRPr lang="pt-BR" dirty="0">
              <a:latin typeface="Times New Roman" panose="02020603050405020304" pitchFamily="18" charset="0"/>
            </a:endParaRPr>
          </a:p>
          <a:p>
            <a:pPr algn="r"/>
            <a:r>
              <a:rPr lang="pt-BR" dirty="0">
                <a:latin typeface="Times New Roman" panose="02020603050405020304" pitchFamily="18" charset="0"/>
              </a:rPr>
              <a:t>Note-se que o presente arquivamento não prejudica eventual investigação futura diante da existência de novos indícios de infração à ordem econômica a ensejar a continuidade da investigação. Arquivar neste momento é a medida de melhor racionalidade administrativa, com base nos princípios de eficiência, interesse público e proporcionalidade enunciados no art. 2º da Lei nº 9.784/99. </a:t>
            </a:r>
            <a:r>
              <a:rPr lang="pt-BR" dirty="0">
                <a:highlight>
                  <a:srgbClr val="FFFF00"/>
                </a:highlight>
                <a:latin typeface="Times New Roman" panose="02020603050405020304" pitchFamily="18" charset="0"/>
              </a:rPr>
              <a:t>Determino também a abertura de novo Inquérito Administrativo, nos termos do art. 66, §§ 1º e 2º </a:t>
            </a:r>
            <a:r>
              <a:rPr lang="pt-BR" dirty="0">
                <a:latin typeface="Times New Roman" panose="02020603050405020304" pitchFamily="18" charset="0"/>
              </a:rPr>
              <a:t>da Lei nº 12.529/2011 </a:t>
            </a:r>
            <a:r>
              <a:rPr lang="pt-BR" dirty="0" err="1">
                <a:latin typeface="Times New Roman" panose="02020603050405020304" pitchFamily="18" charset="0"/>
              </a:rPr>
              <a:t>c.c</a:t>
            </a:r>
            <a:r>
              <a:rPr lang="pt-BR" dirty="0">
                <a:latin typeface="Times New Roman" panose="02020603050405020304" pitchFamily="18" charset="0"/>
              </a:rPr>
              <a:t>. art. 135 e 141, da Resolução nº 22, de 19 de junho de 2019, </a:t>
            </a:r>
            <a:r>
              <a:rPr lang="pt-BR" dirty="0">
                <a:highlight>
                  <a:srgbClr val="00FFFF"/>
                </a:highlight>
                <a:latin typeface="Times New Roman" panose="02020603050405020304" pitchFamily="18" charset="0"/>
              </a:rPr>
              <a:t>para apurar eventuais elaborações de tabelas de honorários elaboradas por sindicatos dos contabilistas, como já observado com o </a:t>
            </a:r>
            <a:r>
              <a:rPr lang="pt-BR" dirty="0" err="1">
                <a:highlight>
                  <a:srgbClr val="00FFFF"/>
                </a:highlight>
                <a:latin typeface="Times New Roman" panose="02020603050405020304" pitchFamily="18" charset="0"/>
              </a:rPr>
              <a:t>Sicontiba</a:t>
            </a:r>
            <a:r>
              <a:rPr lang="pt-BR" dirty="0">
                <a:latin typeface="Times New Roman" panose="02020603050405020304" pitchFamily="18" charset="0"/>
              </a:rPr>
              <a:t>. Por fim, determino, ainda, o encaminhamento de cópia integral destes autos à atual Secretaria de Advocacia da Concorrência e Competitividade do Ministério da Economia para que avalie a possibilidade de aplicação do art. 4º da Lei13.874/2019, em caso de eventual abuso de competência regulatória por parte do CFC.					2/2</a:t>
            </a:r>
            <a:endParaRPr lang="pt-BR" sz="2800" dirty="0">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845872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774915" y="1340769"/>
            <a:ext cx="11174278" cy="3785652"/>
          </a:xfrm>
          <a:prstGeom prst="rect">
            <a:avLst/>
          </a:prstGeom>
          <a:noFill/>
        </p:spPr>
        <p:txBody>
          <a:bodyPr wrap="square" rtlCol="0">
            <a:spAutoFit/>
          </a:bodyPr>
          <a:lstStyle/>
          <a:p>
            <a:r>
              <a:rPr lang="pt-BR" sz="2000" dirty="0">
                <a:latin typeface="Candara" panose="020E0502030303020204" pitchFamily="34" charset="0"/>
              </a:rPr>
              <a:t>“</a:t>
            </a:r>
            <a:r>
              <a:rPr lang="pt-BR" sz="2000" i="1" dirty="0">
                <a:latin typeface="Candara" panose="020E0502030303020204" pitchFamily="34" charset="0"/>
              </a:rPr>
              <a:t>Desconheço uma receita ou fórmula para se determinar o montante dos honorários, pois cada processo tem sua particularidade. Mesmo que hajam semelhanças entre um e outro processo, dificilmente os honorários serão idênticos, devido a vários fatores, como: quantidade de quesitos apresentados pelas partes, busca de documentos e dados necessários, necessidade ou não de diligências e locais,  volume de informações a serem analisadas, dentre outros. </a:t>
            </a:r>
          </a:p>
          <a:p>
            <a:endParaRPr lang="pt-BR" sz="2000" i="1" dirty="0">
              <a:latin typeface="Candara" panose="020E0502030303020204" pitchFamily="34" charset="0"/>
            </a:endParaRPr>
          </a:p>
          <a:p>
            <a:r>
              <a:rPr lang="pt-BR" sz="2000" i="1" dirty="0">
                <a:latin typeface="Candara" panose="020E0502030303020204" pitchFamily="34" charset="0"/>
              </a:rPr>
              <a:t>Um dos parâmetros que podemos utilizar para balizar uma proposta de honorários são as Tabelas Referenciais de Honorários Mínimos que vem sendo sugeridas por Associações, Sindicatos.”</a:t>
            </a:r>
            <a:r>
              <a:rPr lang="pt-BR" sz="2000" dirty="0">
                <a:latin typeface="Candara" panose="020E0502030303020204" pitchFamily="34" charset="0"/>
              </a:rPr>
              <a:t> 				    							</a:t>
            </a:r>
            <a:r>
              <a:rPr lang="pt-BR" sz="2000" b="1" dirty="0">
                <a:latin typeface="Candara" panose="020E0502030303020204" pitchFamily="34" charset="0"/>
              </a:rPr>
              <a:t>Por Dr. João Luis Aguiar</a:t>
            </a:r>
          </a:p>
          <a:p>
            <a:endParaRPr lang="pt-BR" sz="2000" dirty="0">
              <a:latin typeface="Candara" panose="020E0502030303020204" pitchFamily="34" charset="0"/>
            </a:endParaRPr>
          </a:p>
          <a:p>
            <a:pPr algn="just"/>
            <a:r>
              <a:rPr lang="pt-BR" sz="2000" b="1" u="sng" dirty="0">
                <a:latin typeface="Candara" panose="020E0502030303020204" pitchFamily="34" charset="0"/>
              </a:rPr>
              <a:t>Repisa-se</a:t>
            </a:r>
            <a:r>
              <a:rPr lang="pt-BR" sz="2000" dirty="0">
                <a:latin typeface="Candara" panose="020E0502030303020204" pitchFamily="34" charset="0"/>
              </a:rPr>
              <a:t>: Tratam-se de valores sugestivos de referência da hora de trabalho para perícias judiciais, sendo que cada profissional deverá levar em conta </a:t>
            </a:r>
            <a:r>
              <a:rPr lang="pt-BR" sz="2000" b="1" u="sng" dirty="0">
                <a:latin typeface="Candara" panose="020E0502030303020204" pitchFamily="34" charset="0"/>
              </a:rPr>
              <a:t>seus custos operacionais</a:t>
            </a:r>
            <a:r>
              <a:rPr lang="pt-BR" sz="2000" dirty="0">
                <a:latin typeface="Candara" panose="020E0502030303020204" pitchFamily="34" charset="0"/>
              </a:rPr>
              <a:t>.</a:t>
            </a:r>
          </a:p>
        </p:txBody>
      </p:sp>
    </p:spTree>
    <p:extLst>
      <p:ext uri="{BB962C8B-B14F-4D97-AF65-F5344CB8AC3E}">
        <p14:creationId xmlns:p14="http://schemas.microsoft.com/office/powerpoint/2010/main" val="177392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CD71625-30E3-F527-CD29-229274E132F3}"/>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7A504E91-C37F-96DD-8C30-43BB4D8E1E85}"/>
              </a:ext>
            </a:extLst>
          </p:cNvPr>
          <p:cNvSpPr/>
          <p:nvPr/>
        </p:nvSpPr>
        <p:spPr>
          <a:xfrm>
            <a:off x="1487607" y="736978"/>
            <a:ext cx="9171294" cy="5860373"/>
          </a:xfrm>
          <a:prstGeom prst="rect">
            <a:avLst/>
          </a:prstGeom>
        </p:spPr>
        <p:txBody>
          <a:bodyPr wrap="square">
            <a:normAutofit/>
          </a:bodyPr>
          <a:lstStyle/>
          <a:p>
            <a:pPr algn="ctr">
              <a:spcAft>
                <a:spcPts val="600"/>
              </a:spcAft>
            </a:pPr>
            <a:endParaRPr lang="pt-BR" altLang="pt-BR" sz="7500" b="1" u="sng"/>
          </a:p>
          <a:p>
            <a:pPr algn="ctr">
              <a:spcAft>
                <a:spcPts val="600"/>
              </a:spcAft>
            </a:pPr>
            <a:endParaRPr lang="pt-BR" sz="11200"/>
          </a:p>
          <a:p>
            <a:pPr algn="ctr">
              <a:spcAft>
                <a:spcPts val="600"/>
              </a:spcAft>
            </a:pPr>
            <a:endParaRPr lang="pt-BR" sz="11200"/>
          </a:p>
          <a:p>
            <a:pPr algn="ctr">
              <a:spcAft>
                <a:spcPts val="600"/>
              </a:spcAft>
            </a:pPr>
            <a:endParaRPr lang="pt-BR" sz="11200"/>
          </a:p>
          <a:p>
            <a:pPr algn="ctr">
              <a:spcAft>
                <a:spcPts val="600"/>
              </a:spcAft>
            </a:pPr>
            <a:endParaRPr lang="pt-BR" sz="9600"/>
          </a:p>
          <a:p>
            <a:pPr algn="ctr">
              <a:spcAft>
                <a:spcPts val="600"/>
              </a:spcAft>
            </a:pPr>
            <a:endParaRPr lang="pt-BR" sz="9600"/>
          </a:p>
          <a:p>
            <a:pPr algn="ctr">
              <a:spcAft>
                <a:spcPts val="600"/>
              </a:spcAft>
            </a:pPr>
            <a:endParaRPr lang="pt-BR" sz="6000"/>
          </a:p>
          <a:p>
            <a:pPr algn="ctr">
              <a:spcAft>
                <a:spcPts val="600"/>
              </a:spcAft>
            </a:pPr>
            <a:endParaRPr lang="pt-BR" sz="6000"/>
          </a:p>
        </p:txBody>
      </p:sp>
      <p:graphicFrame>
        <p:nvGraphicFramePr>
          <p:cNvPr id="3" name="Tabela 2">
            <a:extLst>
              <a:ext uri="{FF2B5EF4-FFF2-40B4-BE49-F238E27FC236}">
                <a16:creationId xmlns:a16="http://schemas.microsoft.com/office/drawing/2014/main" id="{B651F20C-7678-B7BE-153D-5FD206EA16FD}"/>
              </a:ext>
            </a:extLst>
          </p:cNvPr>
          <p:cNvGraphicFramePr>
            <a:graphicFrameLocks noGrp="1"/>
          </p:cNvGraphicFramePr>
          <p:nvPr>
            <p:extLst>
              <p:ext uri="{D42A27DB-BD31-4B8C-83A1-F6EECF244321}">
                <p14:modId xmlns:p14="http://schemas.microsoft.com/office/powerpoint/2010/main" val="2410176852"/>
              </p:ext>
            </p:extLst>
          </p:nvPr>
        </p:nvGraphicFramePr>
        <p:xfrm>
          <a:off x="1891575" y="1121854"/>
          <a:ext cx="8812818" cy="4614291"/>
        </p:xfrm>
        <a:graphic>
          <a:graphicData uri="http://schemas.openxmlformats.org/drawingml/2006/table">
            <a:tbl>
              <a:tblPr firstRow="1" firstCol="1" bandRow="1">
                <a:solidFill>
                  <a:schemeClr val="bg1">
                    <a:lumMod val="95000"/>
                  </a:schemeClr>
                </a:solidFill>
                <a:tableStyleId>{5C22544A-7EE6-4342-B048-85BDC9FD1C3A}</a:tableStyleId>
              </a:tblPr>
              <a:tblGrid>
                <a:gridCol w="8812818">
                  <a:extLst>
                    <a:ext uri="{9D8B030D-6E8A-4147-A177-3AD203B41FA5}">
                      <a16:colId xmlns:a16="http://schemas.microsoft.com/office/drawing/2014/main" val="56077029"/>
                    </a:ext>
                  </a:extLst>
                </a:gridCol>
              </a:tblGrid>
              <a:tr h="766953">
                <a:tc>
                  <a:txBody>
                    <a:bodyPr/>
                    <a:lstStyle/>
                    <a:p>
                      <a:pPr algn="just">
                        <a:spcAft>
                          <a:spcPts val="600"/>
                        </a:spcAft>
                        <a:buNone/>
                      </a:pPr>
                      <a:r>
                        <a:rPr lang="pt-BR" sz="3300" b="0" cap="none" spc="0" dirty="0">
                          <a:solidFill>
                            <a:schemeClr val="bg1"/>
                          </a:solidFill>
                          <a:effectLst/>
                        </a:rPr>
                        <a:t>AGENDA:</a:t>
                      </a:r>
                      <a:endParaRPr lang="pt-BR" sz="3300" b="0" cap="none" spc="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91678" marR="91678" marT="188595" marB="0"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796255705"/>
                  </a:ext>
                </a:extLst>
              </a:tr>
              <a:tr h="3847338">
                <a:tc>
                  <a:txBody>
                    <a:bodyPr/>
                    <a:lstStyle/>
                    <a:p>
                      <a:pPr marL="457200">
                        <a:spcAft>
                          <a:spcPts val="600"/>
                        </a:spcAft>
                        <a:buNone/>
                      </a:pPr>
                      <a:r>
                        <a:rPr lang="pt-BR" sz="2500" b="1" cap="none" spc="0" dirty="0">
                          <a:solidFill>
                            <a:schemeClr val="tx1"/>
                          </a:solidFill>
                          <a:effectLst/>
                        </a:rPr>
                        <a:t> </a:t>
                      </a:r>
                    </a:p>
                    <a:p>
                      <a:pPr algn="just">
                        <a:spcAft>
                          <a:spcPts val="600"/>
                        </a:spcAft>
                        <a:buNone/>
                      </a:pPr>
                      <a:r>
                        <a:rPr lang="pt-BR" sz="2500" b="1" cap="none" spc="0" dirty="0">
                          <a:solidFill>
                            <a:schemeClr val="tx1"/>
                          </a:solidFill>
                          <a:effectLst/>
                        </a:rPr>
                        <a:t>1. Considerações Iniciais  </a:t>
                      </a:r>
                    </a:p>
                    <a:p>
                      <a:pPr algn="just">
                        <a:spcAft>
                          <a:spcPts val="600"/>
                        </a:spcAft>
                        <a:buNone/>
                      </a:pPr>
                      <a:r>
                        <a:rPr lang="pt-BR" sz="2500" b="1" cap="none" spc="0" dirty="0">
                          <a:solidFill>
                            <a:schemeClr val="tx1"/>
                          </a:solidFill>
                          <a:effectLst/>
                        </a:rPr>
                        <a:t>2. Situações práticas vivenciadas na atuação pericial</a:t>
                      </a:r>
                    </a:p>
                    <a:p>
                      <a:pPr algn="just">
                        <a:spcAft>
                          <a:spcPts val="600"/>
                        </a:spcAft>
                        <a:buNone/>
                      </a:pPr>
                      <a:r>
                        <a:rPr lang="pt-BR" sz="2500" b="1" cap="none" spc="0" dirty="0">
                          <a:solidFill>
                            <a:schemeClr val="tx1"/>
                          </a:solidFill>
                          <a:effectLst/>
                        </a:rPr>
                        <a:t>3. Aviltamento da proposta de honorários </a:t>
                      </a:r>
                    </a:p>
                    <a:p>
                      <a:pPr algn="just">
                        <a:spcAft>
                          <a:spcPts val="600"/>
                        </a:spcAft>
                        <a:buNone/>
                      </a:pPr>
                      <a:r>
                        <a:rPr lang="pt-BR" sz="2500" b="1" cap="none" spc="0" dirty="0">
                          <a:solidFill>
                            <a:schemeClr val="tx1"/>
                          </a:solidFill>
                          <a:effectLst/>
                        </a:rPr>
                        <a:t>4. Impugnação de honorários periciais</a:t>
                      </a:r>
                    </a:p>
                    <a:p>
                      <a:pPr algn="just">
                        <a:spcAft>
                          <a:spcPts val="600"/>
                        </a:spcAft>
                        <a:buNone/>
                      </a:pPr>
                      <a:r>
                        <a:rPr lang="pt-BR" sz="2500" b="1" cap="none" spc="0" dirty="0">
                          <a:solidFill>
                            <a:schemeClr val="tx1"/>
                          </a:solidFill>
                          <a:effectLst/>
                        </a:rPr>
                        <a:t>5. Apresentação de exemplos de petições</a:t>
                      </a:r>
                    </a:p>
                    <a:p>
                      <a:pPr algn="just">
                        <a:spcAft>
                          <a:spcPts val="600"/>
                        </a:spcAft>
                        <a:buNone/>
                      </a:pPr>
                      <a:r>
                        <a:rPr lang="pt-BR" sz="2500" b="1" cap="none" spc="0" dirty="0">
                          <a:solidFill>
                            <a:schemeClr val="tx1"/>
                          </a:solidFill>
                          <a:effectLst/>
                        </a:rPr>
                        <a:t> </a:t>
                      </a:r>
                      <a:endParaRPr lang="pt-BR" sz="2500" b="1" cap="none" spc="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91678" marR="91678" marT="188595"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915503706"/>
                  </a:ext>
                </a:extLst>
              </a:tr>
            </a:tbl>
          </a:graphicData>
        </a:graphic>
      </p:graphicFrame>
    </p:spTree>
    <p:extLst>
      <p:ext uri="{BB962C8B-B14F-4D97-AF65-F5344CB8AC3E}">
        <p14:creationId xmlns:p14="http://schemas.microsoft.com/office/powerpoint/2010/main" val="2070633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919537" y="836712"/>
            <a:ext cx="8568189" cy="4801314"/>
          </a:xfrm>
          <a:prstGeom prst="rect">
            <a:avLst/>
          </a:prstGeom>
          <a:noFill/>
        </p:spPr>
        <p:txBody>
          <a:bodyPr wrap="square" rtlCol="0">
            <a:spAutoFit/>
          </a:bodyPr>
          <a:lstStyle/>
          <a:p>
            <a:r>
              <a:rPr lang="pt-BR" b="1" u="sng" dirty="0">
                <a:highlight>
                  <a:srgbClr val="00FF00"/>
                </a:highlight>
                <a:latin typeface="Candara" panose="020E0502030303020204" pitchFamily="34" charset="0"/>
              </a:rPr>
              <a:t>1º Exemplo de estimativa</a:t>
            </a:r>
            <a:r>
              <a:rPr lang="pt-BR" dirty="0">
                <a:highlight>
                  <a:srgbClr val="00FF00"/>
                </a:highlight>
                <a:latin typeface="Candara" panose="020E0502030303020204" pitchFamily="34" charset="0"/>
              </a:rPr>
              <a:t>:</a:t>
            </a:r>
          </a:p>
          <a:p>
            <a:endParaRPr lang="pt-BR" dirty="0">
              <a:latin typeface="Candara" panose="020E0502030303020204" pitchFamily="34"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EXMO. SR. DR. JUIZ DE DIREITO DA XXª VARA CÍVEL DO FORO CENTRAL DA COMARCA DE SÃO PAULO – S.P.</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 </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 </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 </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 </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dirty="0">
                <a:latin typeface="Candara" panose="020E0502030303020204" pitchFamily="34" charset="0"/>
                <a:ea typeface="Times New Roman" panose="02020603050405020304" pitchFamily="18" charset="0"/>
                <a:cs typeface="Times New Roman" panose="02020603050405020304" pitchFamily="18" charset="0"/>
              </a:rPr>
              <a:t>  </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pPr algn="just"/>
            <a:r>
              <a:rPr lang="pt-BR" b="1" dirty="0">
                <a:latin typeface="Candara" panose="020E0502030303020204" pitchFamily="34" charset="0"/>
                <a:ea typeface="Times New Roman" panose="02020603050405020304" pitchFamily="18" charset="0"/>
                <a:cs typeface="Times New Roman" panose="02020603050405020304" pitchFamily="18" charset="0"/>
              </a:rPr>
              <a:t>Processo Digital n.º. XXXXXX-69.2020.8.26.0100 </a:t>
            </a:r>
          </a:p>
          <a:p>
            <a:r>
              <a:rPr lang="pt-BR" dirty="0">
                <a:latin typeface="Candara" panose="020E0502030303020204" pitchFamily="34" charset="0"/>
                <a:ea typeface="Times New Roman" panose="02020603050405020304" pitchFamily="18" charset="0"/>
                <a:cs typeface="Times New Roman" panose="02020603050405020304" pitchFamily="18" charset="0"/>
              </a:rPr>
              <a:t>Procedimento Comum Cível – Prestação de Serviços</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r>
              <a:rPr lang="pt-BR" dirty="0">
                <a:latin typeface="Candara" panose="020E0502030303020204" pitchFamily="34" charset="0"/>
                <a:ea typeface="Times New Roman" panose="02020603050405020304" pitchFamily="18" charset="0"/>
                <a:cs typeface="Times New Roman" panose="02020603050405020304" pitchFamily="18" charset="0"/>
              </a:rPr>
              <a:t>Requerente: Renato XXXXXXXXX</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r>
              <a:rPr lang="pt-BR" dirty="0">
                <a:latin typeface="Candara" panose="020E0502030303020204" pitchFamily="34" charset="0"/>
                <a:ea typeface="Times New Roman" panose="02020603050405020304" pitchFamily="18" charset="0"/>
                <a:cs typeface="Times New Roman" panose="02020603050405020304" pitchFamily="18" charset="0"/>
              </a:rPr>
              <a:t>Requerida: Carmem XXXXXXXXXXXX</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r>
              <a:rPr lang="pt-BR" b="1" dirty="0">
                <a:latin typeface="Candara" panose="020E0502030303020204" pitchFamily="34" charset="0"/>
                <a:ea typeface="Times New Roman" panose="02020603050405020304" pitchFamily="18" charset="0"/>
                <a:cs typeface="Times New Roman" panose="02020603050405020304" pitchFamily="18" charset="0"/>
              </a:rPr>
              <a:t> </a:t>
            </a:r>
          </a:p>
          <a:p>
            <a:r>
              <a:rPr lang="pt-BR" b="1" dirty="0">
                <a:latin typeface="Candara" panose="020E0502030303020204" pitchFamily="34" charset="0"/>
                <a:ea typeface="Times New Roman" panose="02020603050405020304" pitchFamily="18" charset="0"/>
              </a:rPr>
              <a:t>SUELY GUALANO BOSSA SERRATI, </a:t>
            </a:r>
            <a:r>
              <a:rPr lang="pt-BR" dirty="0">
                <a:latin typeface="Candara" panose="020E0502030303020204" pitchFamily="34" charset="0"/>
                <a:ea typeface="Times New Roman" panose="02020603050405020304" pitchFamily="18" charset="0"/>
              </a:rPr>
              <a:t>Contadora, perita nomeada às fls. 1621, atendendo à vossa r. determinação, vem apresentar a estimativa de verba salarial para elaboração da perícia contábil deferida.</a:t>
            </a:r>
            <a:endParaRPr lang="pt-BR" dirty="0">
              <a:latin typeface="Candara" panose="020E0502030303020204" pitchFamily="34" charset="0"/>
            </a:endParaRPr>
          </a:p>
        </p:txBody>
      </p:sp>
    </p:spTree>
    <p:extLst>
      <p:ext uri="{BB962C8B-B14F-4D97-AF65-F5344CB8AC3E}">
        <p14:creationId xmlns:p14="http://schemas.microsoft.com/office/powerpoint/2010/main" val="16708441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47529" y="764705"/>
            <a:ext cx="9543725" cy="5355312"/>
          </a:xfrm>
          <a:prstGeom prst="rect">
            <a:avLst/>
          </a:prstGeom>
          <a:noFill/>
        </p:spPr>
        <p:txBody>
          <a:bodyPr wrap="square" rtlCol="0">
            <a:spAutoFit/>
          </a:bodyPr>
          <a:lstStyle/>
          <a:p>
            <a:r>
              <a:rPr lang="pt-BR" b="1" u="sng" dirty="0">
                <a:latin typeface="Candara" panose="020E0502030303020204" pitchFamily="34" charset="0"/>
              </a:rPr>
              <a:t>Exemplo de estimativa (cont.)</a:t>
            </a:r>
            <a:r>
              <a:rPr lang="pt-BR" dirty="0">
                <a:latin typeface="Candara" panose="020E0502030303020204" pitchFamily="34" charset="0"/>
              </a:rPr>
              <a:t>:</a:t>
            </a:r>
          </a:p>
          <a:p>
            <a:endParaRPr lang="pt-BR" dirty="0">
              <a:latin typeface="Candara" panose="020E0502030303020204" pitchFamily="34" charset="0"/>
            </a:endParaRPr>
          </a:p>
          <a:p>
            <a:pPr algn="just"/>
            <a:r>
              <a:rPr lang="pt-BR" dirty="0">
                <a:latin typeface="Candara" panose="020E0502030303020204" pitchFamily="34" charset="0"/>
              </a:rPr>
              <a:t>A presente estimativa da verba salarial desta Perita Contadora está fundamentada </a:t>
            </a:r>
          </a:p>
          <a:p>
            <a:r>
              <a:rPr lang="pt-BR" dirty="0">
                <a:latin typeface="Candara" panose="020E0502030303020204" pitchFamily="34" charset="0"/>
              </a:rPr>
              <a:t>na modalidade específica de perícia contábil financeira requerida nestes autos, extensão dos levantamentos, exames e análises dos fatos ocorridos relacionados aos ativos em questão inerentes aos 09 “Contratos de Participação Financeira em Programa Comunitário de Telefonia”, bem como e principalmente na mensuração dos trabalhos técnicos exigidos para se atingir o objetivo da prova pericial contábil delimitada na sentença de fls. 177/184, v. acórdão de fls. 185/192 e v. acórdão de fls. 193/196.</a:t>
            </a:r>
          </a:p>
          <a:p>
            <a:endParaRPr lang="pt-BR" dirty="0">
              <a:latin typeface="Candara" panose="020E0502030303020204" pitchFamily="34" charset="0"/>
            </a:endParaRPr>
          </a:p>
          <a:p>
            <a:r>
              <a:rPr lang="pt-BR" dirty="0">
                <a:latin typeface="Candara" panose="020E0502030303020204" pitchFamily="34" charset="0"/>
              </a:rPr>
              <a:t>A presente estimativa de honorários periciais leva em consideração o local da prestação de serviços, a natureza, a complexidade, o tempo necessário à execução dos trabalhos, tudo em estrita conformidade com o quanto preceituado pelo item 32 da Norma Brasileira de Contabilidade PP01 (R2) (DOU: 14/03/2025).</a:t>
            </a:r>
          </a:p>
          <a:p>
            <a:endParaRPr lang="pt-BR" b="1" dirty="0">
              <a:latin typeface="Candara" panose="020E0502030303020204" pitchFamily="34" charset="0"/>
            </a:endParaRPr>
          </a:p>
          <a:p>
            <a:r>
              <a:rPr lang="pt-BR" dirty="0">
                <a:latin typeface="Candara" panose="020E0502030303020204" pitchFamily="34" charset="0"/>
              </a:rPr>
              <a:t>Os questionamentos técnicos abrangidos na presente lide requerem trabalho especializado na área contábil e financeira, para aferição, certificação e apuração dos valores envolvidos. </a:t>
            </a:r>
          </a:p>
          <a:p>
            <a:r>
              <a:rPr lang="pt-BR" dirty="0">
                <a:latin typeface="Candara" panose="020E0502030303020204" pitchFamily="34" charset="0"/>
              </a:rPr>
              <a:t>Diante disso, para a realização da prova pericial contábil estão sendo previstas as seguintes etapas de trabalhos:</a:t>
            </a:r>
          </a:p>
        </p:txBody>
      </p:sp>
    </p:spTree>
    <p:extLst>
      <p:ext uri="{BB962C8B-B14F-4D97-AF65-F5344CB8AC3E}">
        <p14:creationId xmlns:p14="http://schemas.microsoft.com/office/powerpoint/2010/main" val="1047957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991545" y="1124746"/>
            <a:ext cx="8496181" cy="2031325"/>
          </a:xfrm>
          <a:prstGeom prst="rect">
            <a:avLst/>
          </a:prstGeom>
          <a:noFill/>
        </p:spPr>
        <p:txBody>
          <a:bodyPr wrap="square" rtlCol="0">
            <a:spAutoFit/>
          </a:bodyPr>
          <a:lstStyle/>
          <a:p>
            <a:endParaRPr lang="pt-BR" dirty="0"/>
          </a:p>
          <a:p>
            <a:endParaRPr lang="pt-BR" dirty="0"/>
          </a:p>
          <a:p>
            <a:endParaRPr lang="pt-BR" dirty="0"/>
          </a:p>
          <a:p>
            <a:endParaRPr lang="pt-BR" dirty="0"/>
          </a:p>
          <a:p>
            <a:endParaRPr lang="pt-BR" dirty="0"/>
          </a:p>
          <a:p>
            <a:endParaRPr lang="pt-BR" dirty="0"/>
          </a:p>
          <a:p>
            <a:endParaRPr lang="pt-BR" dirty="0"/>
          </a:p>
        </p:txBody>
      </p:sp>
      <p:graphicFrame>
        <p:nvGraphicFramePr>
          <p:cNvPr id="5" name="Tabela 4">
            <a:extLst>
              <a:ext uri="{FF2B5EF4-FFF2-40B4-BE49-F238E27FC236}">
                <a16:creationId xmlns:a16="http://schemas.microsoft.com/office/drawing/2014/main" id="{A41D31CA-389B-4E11-A78A-4D0636F3790F}"/>
              </a:ext>
            </a:extLst>
          </p:cNvPr>
          <p:cNvGraphicFramePr>
            <a:graphicFrameLocks noGrp="1"/>
          </p:cNvGraphicFramePr>
          <p:nvPr>
            <p:extLst>
              <p:ext uri="{D42A27DB-BD31-4B8C-83A1-F6EECF244321}">
                <p14:modId xmlns:p14="http://schemas.microsoft.com/office/powerpoint/2010/main" val="2813076362"/>
              </p:ext>
            </p:extLst>
          </p:nvPr>
        </p:nvGraphicFramePr>
        <p:xfrm>
          <a:off x="2135560" y="764705"/>
          <a:ext cx="8620264" cy="5194837"/>
        </p:xfrm>
        <a:graphic>
          <a:graphicData uri="http://schemas.openxmlformats.org/drawingml/2006/table">
            <a:tbl>
              <a:tblPr firstRow="1" firstCol="1" bandRow="1">
                <a:tableStyleId>{5C22544A-7EE6-4342-B048-85BDC9FD1C3A}</a:tableStyleId>
              </a:tblPr>
              <a:tblGrid>
                <a:gridCol w="6335308">
                  <a:extLst>
                    <a:ext uri="{9D8B030D-6E8A-4147-A177-3AD203B41FA5}">
                      <a16:colId xmlns:a16="http://schemas.microsoft.com/office/drawing/2014/main" val="712275542"/>
                    </a:ext>
                  </a:extLst>
                </a:gridCol>
                <a:gridCol w="2284956">
                  <a:extLst>
                    <a:ext uri="{9D8B030D-6E8A-4147-A177-3AD203B41FA5}">
                      <a16:colId xmlns:a16="http://schemas.microsoft.com/office/drawing/2014/main" val="2962421617"/>
                    </a:ext>
                  </a:extLst>
                </a:gridCol>
              </a:tblGrid>
              <a:tr h="226307">
                <a:tc gridSpan="2">
                  <a:txBody>
                    <a:bodyPr/>
                    <a:lstStyle/>
                    <a:p>
                      <a:pPr algn="ctr">
                        <a:spcAft>
                          <a:spcPts val="0"/>
                        </a:spcAft>
                      </a:pPr>
                      <a:r>
                        <a:rPr lang="pt-BR" sz="1200" dirty="0">
                          <a:effectLst/>
                        </a:rPr>
                        <a:t>Detalhamento dos Honorários Periciais</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2217187704"/>
                  </a:ext>
                </a:extLst>
              </a:tr>
              <a:tr h="278956">
                <a:tc gridSpan="2">
                  <a:txBody>
                    <a:bodyPr/>
                    <a:lstStyle/>
                    <a:p>
                      <a:pPr algn="ctr">
                        <a:spcAft>
                          <a:spcPts val="0"/>
                        </a:spcAft>
                      </a:pPr>
                      <a:r>
                        <a:rPr lang="pt-BR" sz="1200" dirty="0">
                          <a:effectLst/>
                        </a:rPr>
                        <a:t>Especificação das etapas de trabalho previstas:</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1359487251"/>
                  </a:ext>
                </a:extLst>
              </a:tr>
              <a:tr h="456544">
                <a:tc gridSpan="2">
                  <a:txBody>
                    <a:bodyPr/>
                    <a:lstStyle/>
                    <a:p>
                      <a:pPr algn="just">
                        <a:spcAft>
                          <a:spcPts val="0"/>
                        </a:spcAft>
                      </a:pPr>
                      <a:r>
                        <a:rPr lang="pt-BR" sz="1200" dirty="0">
                          <a:effectLst/>
                        </a:rPr>
                        <a:t>1) Leitura e interpretação dos autos que se encontram com 414 folhas, abrangendo a análise minuciosa de todos os documentos coligidos aos autos;</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2315523746"/>
                  </a:ext>
                </a:extLst>
              </a:tr>
              <a:tr h="622369">
                <a:tc gridSpan="2">
                  <a:txBody>
                    <a:bodyPr/>
                    <a:lstStyle/>
                    <a:p>
                      <a:pPr algn="just">
                        <a:spcAft>
                          <a:spcPts val="0"/>
                        </a:spcAft>
                      </a:pPr>
                      <a:r>
                        <a:rPr lang="pt-BR" sz="1200" dirty="0">
                          <a:effectLst/>
                        </a:rPr>
                        <a:t>2) Pesquisas específicas para fundamentação técnica dos fatos técnicos ocorridos com os ativos particulares em questão – integralização, subscrição, grupamentos de ações, dividendos, juros sobre capital próprio, cotação BOVESPA, etc., inerentes ao “Planos de Telefonia fixa”; </a:t>
                      </a:r>
                      <a:endParaRPr lang="pt-BR" sz="120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392205159"/>
                  </a:ext>
                </a:extLst>
              </a:tr>
              <a:tr h="249883">
                <a:tc gridSpan="2">
                  <a:txBody>
                    <a:bodyPr/>
                    <a:lstStyle/>
                    <a:p>
                      <a:pPr algn="just">
                        <a:spcAft>
                          <a:spcPts val="0"/>
                        </a:spcAft>
                      </a:pPr>
                      <a:r>
                        <a:rPr lang="pt-BR" sz="1200" dirty="0">
                          <a:effectLst/>
                        </a:rPr>
                        <a:t>3) Planejamento dos Trabalhos Periciais;</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2390325800"/>
                  </a:ext>
                </a:extLst>
              </a:tr>
              <a:tr h="226307">
                <a:tc gridSpan="2">
                  <a:txBody>
                    <a:bodyPr/>
                    <a:lstStyle/>
                    <a:p>
                      <a:pPr algn="just">
                        <a:spcAft>
                          <a:spcPts val="0"/>
                        </a:spcAft>
                      </a:pPr>
                      <a:r>
                        <a:rPr lang="pt-BR" sz="1200" dirty="0">
                          <a:effectLst/>
                        </a:rPr>
                        <a:t>4) Diligências para obtenção de documentação complementar;</a:t>
                      </a:r>
                      <a:endParaRPr lang="pt-BR" sz="120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4029797491"/>
                  </a:ext>
                </a:extLst>
              </a:tr>
              <a:tr h="226307">
                <a:tc gridSpan="2">
                  <a:txBody>
                    <a:bodyPr/>
                    <a:lstStyle/>
                    <a:p>
                      <a:pPr algn="just">
                        <a:spcAft>
                          <a:spcPts val="0"/>
                        </a:spcAft>
                      </a:pPr>
                      <a:r>
                        <a:rPr lang="pt-BR" sz="1200" dirty="0">
                          <a:effectLst/>
                        </a:rPr>
                        <a:t>5) Elaboração de Planilhas, segregações e demonstrações exigidas; </a:t>
                      </a:r>
                      <a:endParaRPr lang="pt-BR" sz="120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1638031278"/>
                  </a:ext>
                </a:extLst>
              </a:tr>
              <a:tr h="226307">
                <a:tc gridSpan="2">
                  <a:txBody>
                    <a:bodyPr/>
                    <a:lstStyle/>
                    <a:p>
                      <a:pPr algn="just">
                        <a:spcAft>
                          <a:spcPts val="0"/>
                        </a:spcAft>
                      </a:pPr>
                      <a:r>
                        <a:rPr lang="pt-BR" sz="1200" dirty="0">
                          <a:effectLst/>
                        </a:rPr>
                        <a:t>6) Análises e confrontos relacionados aos cálculos elaborados pela Ré Telefônica (fls. 206/386); </a:t>
                      </a:r>
                      <a:endParaRPr lang="pt-BR" sz="120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b"/>
                </a:tc>
                <a:tc hMerge="1">
                  <a:txBody>
                    <a:bodyPr/>
                    <a:lstStyle/>
                    <a:p>
                      <a:endParaRPr lang="pt-BR"/>
                    </a:p>
                  </a:txBody>
                  <a:tcPr/>
                </a:tc>
                <a:extLst>
                  <a:ext uri="{0D108BD9-81ED-4DB2-BD59-A6C34878D82A}">
                    <a16:rowId xmlns:a16="http://schemas.microsoft.com/office/drawing/2014/main" val="1590682860"/>
                  </a:ext>
                </a:extLst>
              </a:tr>
              <a:tr h="452617">
                <a:tc gridSpan="2">
                  <a:txBody>
                    <a:bodyPr/>
                    <a:lstStyle/>
                    <a:p>
                      <a:pPr algn="just">
                        <a:spcAft>
                          <a:spcPts val="0"/>
                        </a:spcAft>
                      </a:pPr>
                      <a:r>
                        <a:rPr lang="pt-BR" sz="1200" dirty="0">
                          <a:effectLst/>
                        </a:rPr>
                        <a:t>7) Elaboração dos Cálculos de Liquidação considerando o quanto determinado na sentença de fls. 177/184, v. acórdão de fls. 185/192 e v. acórdão de fls. 193/196; </a:t>
                      </a:r>
                      <a:endParaRPr lang="pt-BR" sz="1200" dirty="0">
                        <a:solidFill>
                          <a:srgbClr val="000000"/>
                        </a:solidFill>
                        <a:effectLst/>
                        <a:latin typeface="Times New Roman" panose="02020603050405020304" pitchFamily="18" charset="0"/>
                        <a:ea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3019703801"/>
                  </a:ext>
                </a:extLst>
              </a:tr>
              <a:tr h="418779">
                <a:tc gridSpan="2">
                  <a:txBody>
                    <a:bodyPr/>
                    <a:lstStyle/>
                    <a:p>
                      <a:pPr algn="just">
                        <a:spcAft>
                          <a:spcPts val="0"/>
                        </a:spcAft>
                      </a:pPr>
                      <a:r>
                        <a:rPr lang="pt-BR" sz="1200" dirty="0">
                          <a:effectLst/>
                        </a:rPr>
                        <a:t>8) Redação/Programação do Laudo Pericial Contábil, contemplando as respostas aos quesitos dos Exequentes (fls. 403/405) e da Executada (fls. 406/413), bem como as Conclusões Técnicas.</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3270479651"/>
                  </a:ext>
                </a:extLst>
              </a:tr>
              <a:tr h="226307">
                <a:tc>
                  <a:txBody>
                    <a:bodyPr/>
                    <a:lstStyle/>
                    <a:p>
                      <a:pPr algn="just">
                        <a:spcAft>
                          <a:spcPts val="0"/>
                        </a:spcAft>
                      </a:pPr>
                      <a:r>
                        <a:rPr lang="pt-BR" sz="1200">
                          <a:effectLst/>
                        </a:rPr>
                        <a:t>Horas Estimadas:</a:t>
                      </a:r>
                      <a:endParaRPr lang="pt-BR"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spcAft>
                          <a:spcPts val="0"/>
                        </a:spcAft>
                      </a:pPr>
                      <a:r>
                        <a:rPr lang="pt-BR" sz="1200">
                          <a:effectLst/>
                        </a:rPr>
                        <a:t>21</a:t>
                      </a:r>
                      <a:endParaRPr lang="pt-BR"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697980260"/>
                  </a:ext>
                </a:extLst>
              </a:tr>
              <a:tr h="226307">
                <a:tc>
                  <a:txBody>
                    <a:bodyPr/>
                    <a:lstStyle/>
                    <a:p>
                      <a:pPr algn="just">
                        <a:spcAft>
                          <a:spcPts val="0"/>
                        </a:spcAft>
                      </a:pPr>
                      <a:r>
                        <a:rPr lang="pt-BR" sz="1200">
                          <a:effectLst/>
                        </a:rPr>
                        <a:t>Custo/hora</a:t>
                      </a:r>
                      <a:r>
                        <a:rPr lang="pt-BR" sz="1200" baseline="30000">
                          <a:effectLst/>
                        </a:rPr>
                        <a:t>1 e 2</a:t>
                      </a:r>
                      <a:r>
                        <a:rPr lang="pt-BR" sz="1200">
                          <a:effectLst/>
                        </a:rPr>
                        <a:t>:</a:t>
                      </a:r>
                      <a:endParaRPr lang="pt-BR"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spcAft>
                          <a:spcPts val="0"/>
                        </a:spcAft>
                      </a:pPr>
                      <a:r>
                        <a:rPr lang="pt-BR" sz="1200" dirty="0">
                          <a:effectLst/>
                        </a:rPr>
                        <a:t>R$ 523,00</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509557208"/>
                  </a:ext>
                </a:extLst>
              </a:tr>
              <a:tr h="226307">
                <a:tc>
                  <a:txBody>
                    <a:bodyPr/>
                    <a:lstStyle/>
                    <a:p>
                      <a:pPr algn="just">
                        <a:spcAft>
                          <a:spcPts val="0"/>
                        </a:spcAft>
                      </a:pPr>
                      <a:r>
                        <a:rPr lang="pt-BR" sz="1200">
                          <a:effectLst/>
                        </a:rPr>
                        <a:t>VALOR DOS HONORÁRIOS PERICIAIS:</a:t>
                      </a:r>
                      <a:endParaRPr lang="pt-BR"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spcAft>
                          <a:spcPts val="0"/>
                        </a:spcAft>
                      </a:pPr>
                      <a:r>
                        <a:rPr lang="pt-BR" sz="1200" dirty="0">
                          <a:effectLst/>
                        </a:rPr>
                        <a:t>R$ 10.983,00</a:t>
                      </a: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99518256"/>
                  </a:ext>
                </a:extLst>
              </a:tr>
              <a:tr h="1131540">
                <a:tc gridSpan="2">
                  <a:txBody>
                    <a:bodyPr/>
                    <a:lstStyle/>
                    <a:p>
                      <a:pPr algn="just">
                        <a:spcAft>
                          <a:spcPts val="0"/>
                        </a:spcAft>
                      </a:pPr>
                      <a:r>
                        <a:rPr lang="pt-BR" sz="1200" dirty="0">
                          <a:effectLst/>
                        </a:rPr>
                        <a:t>Nota 1: O valor da hora técnica média de R$ 523,00 compõe-se de todos os custos e despesas inerentes (uso de instalações, pessoal operacional auxiliar, equipamentos, etc.), além da remuneração dos trabalhos da perita do juízo.</a:t>
                      </a:r>
                      <a:endParaRPr lang="pt-BR" sz="1400" dirty="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pt-BR" sz="1200" dirty="0">
                          <a:effectLst/>
                        </a:rPr>
                        <a:t>Nota 2: Subsidiariamente junta-se a </a:t>
                      </a:r>
                      <a:r>
                        <a:rPr lang="pt-BR" sz="1200" dirty="0">
                          <a:latin typeface="Candara" panose="020E0502030303020204" pitchFamily="34" charset="0"/>
                          <a:cs typeface="Arial" panose="020B0604020202020204" pitchFamily="34" charset="0"/>
                        </a:rPr>
                        <a:t>Portaria COFECON Nº 23 de 22/08/2024, que estabelece o valor-piso da hora do Trabalho do Economista – COFECON – VHTE: R$ 523,00 – agosto/2024 </a:t>
                      </a:r>
                    </a:p>
                    <a:p>
                      <a:pPr algn="just">
                        <a:spcAft>
                          <a:spcPts val="0"/>
                        </a:spcAft>
                      </a:pPr>
                      <a:endParaRPr lang="pt-BR"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pt-BR"/>
                    </a:p>
                  </a:txBody>
                  <a:tcPr/>
                </a:tc>
                <a:extLst>
                  <a:ext uri="{0D108BD9-81ED-4DB2-BD59-A6C34878D82A}">
                    <a16:rowId xmlns:a16="http://schemas.microsoft.com/office/drawing/2014/main" val="3683490917"/>
                  </a:ext>
                </a:extLst>
              </a:tr>
            </a:tbl>
          </a:graphicData>
        </a:graphic>
      </p:graphicFrame>
    </p:spTree>
    <p:extLst>
      <p:ext uri="{BB962C8B-B14F-4D97-AF65-F5344CB8AC3E}">
        <p14:creationId xmlns:p14="http://schemas.microsoft.com/office/powerpoint/2010/main" val="4891136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658319" y="1270860"/>
            <a:ext cx="9980908" cy="4401205"/>
          </a:xfrm>
          <a:prstGeom prst="rect">
            <a:avLst/>
          </a:prstGeom>
          <a:noFill/>
        </p:spPr>
        <p:txBody>
          <a:bodyPr wrap="square" rtlCol="0">
            <a:spAutoFit/>
          </a:bodyPr>
          <a:lstStyle/>
          <a:p>
            <a:r>
              <a:rPr lang="pt-BR" dirty="0">
                <a:latin typeface="Candara" panose="020E0502030303020204" pitchFamily="34" charset="0"/>
              </a:rPr>
              <a:t>Com base no quanto exposto, e em estrita conformidade com o quanto preceituado </a:t>
            </a:r>
            <a:r>
              <a:rPr lang="x-none" dirty="0">
                <a:latin typeface="Candara" panose="020E0502030303020204" pitchFamily="34" charset="0"/>
              </a:rPr>
              <a:t>no item 3</a:t>
            </a:r>
            <a:r>
              <a:rPr lang="pt-BR" dirty="0">
                <a:latin typeface="Candara" panose="020E0502030303020204" pitchFamily="34" charset="0"/>
              </a:rPr>
              <a:t>2</a:t>
            </a:r>
            <a:r>
              <a:rPr lang="x-none" dirty="0">
                <a:latin typeface="Candara" panose="020E0502030303020204" pitchFamily="34" charset="0"/>
              </a:rPr>
              <a:t> da Norma Brasileira de Contabilidade PP01/20</a:t>
            </a:r>
            <a:r>
              <a:rPr lang="pt-BR" dirty="0">
                <a:latin typeface="Candara" panose="020E0502030303020204" pitchFamily="34" charset="0"/>
              </a:rPr>
              <a:t>25 esta perita estima seus honorários em </a:t>
            </a:r>
            <a:r>
              <a:rPr lang="pt-BR" b="1" u="sng" dirty="0">
                <a:latin typeface="Candara" panose="020E0502030303020204" pitchFamily="34" charset="0"/>
              </a:rPr>
              <a:t>R$ 10.983,00 (Dez mil, novecentos e Oitenta e três reais)</a:t>
            </a:r>
            <a:r>
              <a:rPr lang="pt-BR" dirty="0">
                <a:latin typeface="Candara" panose="020E0502030303020204" pitchFamily="34" charset="0"/>
              </a:rPr>
              <a:t>.</a:t>
            </a:r>
            <a:endParaRPr lang="pt-BR" b="1" dirty="0">
              <a:latin typeface="Candara" panose="020E0502030303020204" pitchFamily="34" charset="0"/>
            </a:endParaRPr>
          </a:p>
          <a:p>
            <a:r>
              <a:rPr lang="pt-BR" dirty="0">
                <a:latin typeface="Candara" panose="020E0502030303020204" pitchFamily="34" charset="0"/>
              </a:rPr>
              <a:t> </a:t>
            </a:r>
          </a:p>
          <a:p>
            <a:pPr algn="just">
              <a:spcBef>
                <a:spcPts val="600"/>
              </a:spcBef>
              <a:spcAft>
                <a:spcPts val="600"/>
              </a:spcAft>
            </a:pPr>
            <a:r>
              <a:rPr lang="pt-BR" dirty="0">
                <a:latin typeface="Candara" panose="020E0502030303020204" pitchFamily="34" charset="0"/>
                <a:ea typeface="Times New Roman" panose="02020603050405020304" pitchFamily="18" charset="0"/>
                <a:cs typeface="Times New Roman" panose="02020603050405020304" pitchFamily="18" charset="0"/>
              </a:rPr>
              <a:t>Em atendimento ao inciso II, artigo 465 do Código de Processo Civil, segue em anexo currículo desta signatária, com comprovação de especialização no objeto da perícia em tela e Certidão de Habilitação Profissional emitida pelo Conselho Regional de Contabilidade do Estado de São Paulo.</a:t>
            </a:r>
            <a:endParaRPr lang="pt-BR" b="1" dirty="0">
              <a:latin typeface="Candara" panose="020E0502030303020204" pitchFamily="34" charset="0"/>
              <a:ea typeface="Times New Roman" panose="02020603050405020304" pitchFamily="18" charset="0"/>
              <a:cs typeface="Times New Roman" panose="02020603050405020304" pitchFamily="18" charset="0"/>
            </a:endParaRPr>
          </a:p>
          <a:p>
            <a:r>
              <a:rPr lang="pt-BR" dirty="0">
                <a:latin typeface="Candara" panose="020E0502030303020204" pitchFamily="34" charset="0"/>
              </a:rPr>
              <a:t> </a:t>
            </a:r>
            <a:endParaRPr lang="pt-BR" b="1" dirty="0">
              <a:latin typeface="Candara" panose="020E0502030303020204" pitchFamily="34" charset="0"/>
            </a:endParaRPr>
          </a:p>
          <a:p>
            <a:r>
              <a:rPr lang="pt-BR" dirty="0">
                <a:latin typeface="Candara" panose="020E0502030303020204" pitchFamily="34" charset="0"/>
              </a:rPr>
              <a:t>Sendo o que por ora determinou Vossa Excelência, esta perita aguardará a apreciação e deferimento.</a:t>
            </a:r>
            <a:endParaRPr lang="pt-BR" b="1" dirty="0">
              <a:latin typeface="Candara" panose="020E0502030303020204" pitchFamily="34" charset="0"/>
            </a:endParaRPr>
          </a:p>
          <a:p>
            <a:r>
              <a:rPr lang="pt-BR" dirty="0">
                <a:latin typeface="Candara" panose="020E0502030303020204" pitchFamily="34" charset="0"/>
              </a:rPr>
              <a:t>					 </a:t>
            </a:r>
            <a:endParaRPr lang="pt-BR" b="1" dirty="0">
              <a:latin typeface="Candara" panose="020E0502030303020204" pitchFamily="34" charset="0"/>
            </a:endParaRPr>
          </a:p>
          <a:p>
            <a:r>
              <a:rPr lang="pt-BR" dirty="0">
                <a:latin typeface="Candara" panose="020E0502030303020204" pitchFamily="34" charset="0"/>
              </a:rPr>
              <a:t>					São Paulo, 21 de janeiro de 2.025.</a:t>
            </a:r>
            <a:endParaRPr lang="pt-BR" b="1" dirty="0">
              <a:latin typeface="Candara" panose="020E0502030303020204" pitchFamily="34" charset="0"/>
            </a:endParaRPr>
          </a:p>
          <a:p>
            <a:r>
              <a:rPr lang="pt-BR" dirty="0">
                <a:latin typeface="Candara" panose="020E0502030303020204" pitchFamily="34" charset="0"/>
              </a:rPr>
              <a:t> </a:t>
            </a:r>
            <a:endParaRPr lang="pt-BR" b="1" dirty="0">
              <a:latin typeface="Candara" panose="020E0502030303020204" pitchFamily="34" charset="0"/>
            </a:endParaRPr>
          </a:p>
          <a:p>
            <a:r>
              <a:rPr lang="pt-BR" dirty="0">
                <a:latin typeface="Candara" panose="020E0502030303020204" pitchFamily="34" charset="0"/>
              </a:rPr>
              <a:t> 					_____________________</a:t>
            </a:r>
            <a:endParaRPr lang="pt-BR" b="1" dirty="0">
              <a:latin typeface="Candara" panose="020E0502030303020204" pitchFamily="34" charset="0"/>
            </a:endParaRPr>
          </a:p>
          <a:p>
            <a:r>
              <a:rPr lang="pt-BR" dirty="0">
                <a:latin typeface="Candara" panose="020E0502030303020204" pitchFamily="34" charset="0"/>
              </a:rPr>
              <a:t>					Perita Contadora Judicial</a:t>
            </a:r>
            <a:endParaRPr lang="pt-BR" b="1" dirty="0">
              <a:latin typeface="Candara" panose="020E0502030303020204" pitchFamily="34" charset="0"/>
            </a:endParaRPr>
          </a:p>
          <a:p>
            <a:r>
              <a:rPr lang="pt-BR" dirty="0">
                <a:latin typeface="Candara" panose="020E0502030303020204" pitchFamily="34" charset="0"/>
              </a:rPr>
              <a:t>					C.R.C./S.P. – XXX.XXX/0-X</a:t>
            </a:r>
          </a:p>
        </p:txBody>
      </p:sp>
    </p:spTree>
    <p:extLst>
      <p:ext uri="{BB962C8B-B14F-4D97-AF65-F5344CB8AC3E}">
        <p14:creationId xmlns:p14="http://schemas.microsoft.com/office/powerpoint/2010/main" val="372778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75521" y="404665"/>
            <a:ext cx="8712205" cy="6155531"/>
          </a:xfrm>
          <a:prstGeom prst="rect">
            <a:avLst/>
          </a:prstGeom>
          <a:noFill/>
        </p:spPr>
        <p:txBody>
          <a:bodyPr wrap="square" rtlCol="0">
            <a:spAutoFit/>
          </a:bodyPr>
          <a:lstStyle/>
          <a:p>
            <a:r>
              <a:rPr lang="pt-BR" sz="2000" b="1" u="sng" dirty="0">
                <a:highlight>
                  <a:srgbClr val="00FF00"/>
                </a:highlight>
                <a:latin typeface="Candara" panose="020E0502030303020204" pitchFamily="34" charset="0"/>
              </a:rPr>
              <a:t>2º Exemplo de estimativa</a:t>
            </a:r>
            <a:r>
              <a:rPr lang="pt-BR" sz="2000" b="1" dirty="0">
                <a:highlight>
                  <a:srgbClr val="00FF00"/>
                </a:highlight>
                <a:latin typeface="Candara" panose="020E0502030303020204" pitchFamily="34" charset="0"/>
              </a:rPr>
              <a:t>:</a:t>
            </a:r>
          </a:p>
          <a:p>
            <a:r>
              <a:rPr lang="pt-BR" sz="2200" dirty="0">
                <a:latin typeface="Candara" panose="020E0502030303020204" pitchFamily="34" charset="0"/>
              </a:rPr>
              <a:t> </a:t>
            </a:r>
          </a:p>
          <a:p>
            <a:pPr algn="l"/>
            <a:r>
              <a:rPr lang="pt-BR" sz="1600" b="1" dirty="0">
                <a:latin typeface="TimesNewRomanPS-BoldMT"/>
              </a:rPr>
              <a:t>Processo Digital n. º 00xxx-25.2020.8.26.0100</a:t>
            </a:r>
          </a:p>
          <a:p>
            <a:pPr algn="l"/>
            <a:r>
              <a:rPr lang="pt-BR" sz="1600" dirty="0">
                <a:latin typeface="TimesNewRomanPSMT"/>
              </a:rPr>
              <a:t>Liquidação de Sentença pelo Procedimento Comum - Planos de Saúde</a:t>
            </a:r>
          </a:p>
          <a:p>
            <a:pPr algn="l"/>
            <a:r>
              <a:rPr lang="pt-BR" sz="1600" dirty="0">
                <a:latin typeface="TimesNewRomanPSMT"/>
              </a:rPr>
              <a:t>Exequente: Amil Assistência Médica Internacional S.A.</a:t>
            </a:r>
          </a:p>
          <a:p>
            <a:pPr algn="l"/>
            <a:r>
              <a:rPr lang="pt-BR" sz="1600" dirty="0">
                <a:latin typeface="TimesNewRomanPSMT"/>
              </a:rPr>
              <a:t>Executada: Malharia </a:t>
            </a:r>
            <a:r>
              <a:rPr lang="pt-BR" sz="1600" dirty="0" err="1">
                <a:latin typeface="TimesNewRomanPSMT"/>
              </a:rPr>
              <a:t>xxxxxxx</a:t>
            </a:r>
            <a:r>
              <a:rPr lang="pt-BR" sz="1600" dirty="0">
                <a:latin typeface="TimesNewRomanPSMT"/>
              </a:rPr>
              <a:t> Industria e Comércio Ltda</a:t>
            </a:r>
          </a:p>
          <a:p>
            <a:pPr algn="l"/>
            <a:endParaRPr lang="pt-BR" sz="1600" b="1" dirty="0">
              <a:latin typeface="TimesNewRomanPS-BoldMT"/>
            </a:endParaRPr>
          </a:p>
          <a:p>
            <a:pPr algn="just"/>
            <a:r>
              <a:rPr lang="pt-BR" sz="1600" b="1" dirty="0">
                <a:latin typeface="TimesNewRomanPS-BoldMT"/>
              </a:rPr>
              <a:t>SUELY GUALANO BOSSA SERRATI, </a:t>
            </a:r>
            <a:r>
              <a:rPr lang="pt-BR" sz="1600" dirty="0">
                <a:latin typeface="TimesNewRomanPSMT"/>
              </a:rPr>
              <a:t>Contadora, perita nomeada às fls. 86, atendendo à vossa r. determinação, vem apresentar a estimativa de verba salarial para elaboração da perícia contábil deferida.</a:t>
            </a:r>
          </a:p>
          <a:p>
            <a:pPr algn="just"/>
            <a:endParaRPr lang="pt-BR" sz="1600" dirty="0">
              <a:latin typeface="TimesNewRomanPSMT"/>
            </a:endParaRPr>
          </a:p>
          <a:p>
            <a:pPr algn="just"/>
            <a:r>
              <a:rPr lang="pt-BR" sz="1600" dirty="0">
                <a:latin typeface="TimesNewRomanPSMT"/>
              </a:rPr>
              <a:t>Para tanto, efetuou-se atenciosa leitura dos autos, com o objetivo de identificar os parâmetros e premissas de cálculo a serem observados, obedecendo-se ao comando deste juízo às fls. 86.</a:t>
            </a:r>
          </a:p>
          <a:p>
            <a:pPr algn="just"/>
            <a:endParaRPr lang="pt-BR" sz="1600" dirty="0">
              <a:latin typeface="TimesNewRomanPSMT"/>
            </a:endParaRPr>
          </a:p>
          <a:p>
            <a:pPr algn="just"/>
            <a:r>
              <a:rPr lang="pt-BR" sz="1600" dirty="0">
                <a:latin typeface="TimesNewRomanPSMT"/>
              </a:rPr>
              <a:t>A presente estimativa da verba salarial desta Perita Contadora está fundamentada na modalidade específica de perícia contábil/financeira requerida nestes autos, extensão dos levantamentos, aferições, exames, bem como e principalmente na mensuração dos trabalhos técnicos exigidos para se atingir o objetivo da presente prova pericial delimitada no v. acórdão de fls. 152.</a:t>
            </a:r>
          </a:p>
          <a:p>
            <a:pPr algn="just"/>
            <a:endParaRPr lang="pt-BR" sz="1600" dirty="0">
              <a:latin typeface="TimesNewRomanPSMT"/>
            </a:endParaRPr>
          </a:p>
          <a:p>
            <a:pPr algn="just"/>
            <a:r>
              <a:rPr lang="pt-BR" sz="1600" dirty="0">
                <a:latin typeface="TimesNewRomanPSMT"/>
              </a:rPr>
              <a:t>Na estimativa ora apresentada se encontram devidamente considerados o local da prestação de serviços, a natureza, a complexidade, o tempo necessário à execução do trabalho, tudo em estrita conformidade com o quanto preceituado pelo item 32 da Norma Brasileira de Contabilidade PP01 (R2).</a:t>
            </a:r>
          </a:p>
          <a:p>
            <a:pPr algn="just"/>
            <a:endParaRPr lang="pt-BR" sz="1600" dirty="0">
              <a:latin typeface="TimesNewRomanPSMT"/>
            </a:endParaRPr>
          </a:p>
          <a:p>
            <a:pPr algn="just"/>
            <a:r>
              <a:rPr lang="pt-BR" sz="1600" dirty="0">
                <a:latin typeface="TimesNewRomanPSMT"/>
              </a:rPr>
              <a:t>Os questionamentos técnicos envolvidos na presente lide abrangerão as etapas de trabalho a seguir especificadas:</a:t>
            </a:r>
          </a:p>
        </p:txBody>
      </p:sp>
    </p:spTree>
    <p:extLst>
      <p:ext uri="{BB962C8B-B14F-4D97-AF65-F5344CB8AC3E}">
        <p14:creationId xmlns:p14="http://schemas.microsoft.com/office/powerpoint/2010/main" val="4050382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C006DF58-B77C-020E-089D-65495B886022}"/>
              </a:ext>
            </a:extLst>
          </p:cNvPr>
          <p:cNvPicPr>
            <a:picLocks noChangeAspect="1"/>
          </p:cNvPicPr>
          <p:nvPr/>
        </p:nvPicPr>
        <p:blipFill>
          <a:blip r:embed="rId2"/>
          <a:stretch>
            <a:fillRect/>
          </a:stretch>
        </p:blipFill>
        <p:spPr>
          <a:xfrm>
            <a:off x="2783632" y="273868"/>
            <a:ext cx="7398754" cy="6310265"/>
          </a:xfrm>
          <a:prstGeom prst="rect">
            <a:avLst/>
          </a:prstGeom>
        </p:spPr>
      </p:pic>
    </p:spTree>
    <p:extLst>
      <p:ext uri="{BB962C8B-B14F-4D97-AF65-F5344CB8AC3E}">
        <p14:creationId xmlns:p14="http://schemas.microsoft.com/office/powerpoint/2010/main" val="35719971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26942" y="1379349"/>
            <a:ext cx="11220773" cy="4839786"/>
          </a:xfrm>
          <a:prstGeom prst="rect">
            <a:avLst/>
          </a:prstGeom>
          <a:noFill/>
        </p:spPr>
        <p:txBody>
          <a:bodyPr wrap="square" rtlCol="0">
            <a:spAutoFit/>
          </a:bodyPr>
          <a:lstStyle/>
          <a:p>
            <a:pPr algn="ctr"/>
            <a:r>
              <a:rPr lang="pt-BR" sz="2000" dirty="0">
                <a:effectLst>
                  <a:outerShdw blurRad="38100" dist="38100" dir="2700000" algn="tl">
                    <a:srgbClr val="000000">
                      <a:alpha val="43137"/>
                    </a:srgbClr>
                  </a:outerShdw>
                </a:effectLst>
                <a:latin typeface="TimesNewRoman"/>
              </a:rPr>
              <a:t>Importância da Fundamentação: V. Acórdão transitou em julgado em 22/11/2022:</a:t>
            </a:r>
          </a:p>
          <a:p>
            <a:pPr algn="l"/>
            <a:endParaRPr lang="pt-BR" sz="1600" dirty="0">
              <a:latin typeface="Times New Roman" panose="02020603050405020304" pitchFamily="18" charset="0"/>
              <a:cs typeface="Times New Roman" panose="02020603050405020304" pitchFamily="18" charset="0"/>
            </a:endParaRPr>
          </a:p>
          <a:p>
            <a:pPr algn="l"/>
            <a:r>
              <a:rPr lang="pt-BR" sz="1600" dirty="0">
                <a:latin typeface="Times New Roman" panose="02020603050405020304" pitchFamily="18" charset="0"/>
                <a:cs typeface="Times New Roman" panose="02020603050405020304" pitchFamily="18" charset="0"/>
              </a:rPr>
              <a:t>“[...] </a:t>
            </a:r>
          </a:p>
          <a:p>
            <a:pPr algn="l"/>
            <a:r>
              <a:rPr lang="pt-BR" sz="1600" i="1" dirty="0">
                <a:latin typeface="Times New Roman" panose="02020603050405020304" pitchFamily="18" charset="0"/>
                <a:cs typeface="Times New Roman" panose="02020603050405020304" pitchFamily="18" charset="0"/>
              </a:rPr>
              <a:t>Da atenta leitura da proposta de honorários de fls. 208/212 dos autos principais, verifica-se que a </a:t>
            </a:r>
            <a:r>
              <a:rPr lang="pt-BR" sz="1600" i="1" dirty="0">
                <a:highlight>
                  <a:srgbClr val="FFFF00"/>
                </a:highlight>
                <a:latin typeface="Times New Roman" panose="02020603050405020304" pitchFamily="18" charset="0"/>
                <a:cs typeface="Times New Roman" panose="02020603050405020304" pitchFamily="18" charset="0"/>
              </a:rPr>
              <a:t>perita declarou haver estimativa de 23 horas de trabalho, que compreenderá a leitura e interpretação destes autos digitais, bem como análise de  documentos e demonstrativos coligidos aos autos, leitura e interpretação dos autos principais nº 1116169-54.2017.8.26.0100, bem como análise de documentos e demonstrativos coligidos aos autos (condicionada à obtenção de senha de acesso, requerida em petição protocolada nesta data), planejamento dos trabalhos periciais, consultas e pesquisas de índices e regulamentos técnicos pertinentes, diligências para obtenção de documentos comprobatórios imprescindíveis para o desenvolvimento da prova pericial contábil (Período: Fevereiro de 2013 a Abril de 2022), elaboração dos cálculos de liquidação considerando o quanto determinado nos julgados exequendos, resposta aos quesitos formulados pelas partes, excluídos àqueles que extrapolam o âmbito técnico de competência da perita contadora (quesitos coligidos às fls. 150 e fls. 201/203) e redação/programação do laudo pericial contábil, incluindo o contexto das conclusões técnicas, labor que estimou em R$ 8.970,00.</a:t>
            </a:r>
          </a:p>
          <a:p>
            <a:pPr algn="l"/>
            <a:endParaRPr lang="pt-BR" sz="1600" i="1" dirty="0">
              <a:latin typeface="CourierNew"/>
            </a:endParaRPr>
          </a:p>
          <a:p>
            <a:pPr algn="l"/>
            <a:r>
              <a:rPr lang="pt-BR" sz="1600" i="1" dirty="0">
                <a:latin typeface="Times New Roman" panose="02020603050405020304" pitchFamily="18" charset="0"/>
                <a:cs typeface="Times New Roman" panose="02020603050405020304" pitchFamily="18" charset="0"/>
              </a:rPr>
              <a:t>A agravante apresentou contraproposta de R$ 2.500,00, ao passo que o MM. Juiz a quo, com acerto,</a:t>
            </a:r>
          </a:p>
          <a:p>
            <a:pPr algn="l"/>
            <a:r>
              <a:rPr lang="pt-BR" sz="1600" i="1" dirty="0">
                <a:latin typeface="Times New Roman" panose="02020603050405020304" pitchFamily="18" charset="0"/>
                <a:cs typeface="Times New Roman" panose="02020603050405020304" pitchFamily="18" charset="0"/>
              </a:rPr>
              <a:t>“diante da complexidade da causa, tendo em vista as considerações da perita e a extensão dos trabalhos, considerados casos similares, arbitro os honorários provisórios em R$ 6.000,00, devendo a ré executada fazer o depósito, sob pena de preclusão” (fls. 217/222 e 272 dos autos principais).</a:t>
            </a:r>
          </a:p>
          <a:p>
            <a:pPr algn="l"/>
            <a:endParaRPr lang="pt-BR" sz="1650" i="1" dirty="0">
              <a:latin typeface="CourierNew"/>
            </a:endParaRPr>
          </a:p>
        </p:txBody>
      </p:sp>
    </p:spTree>
    <p:extLst>
      <p:ext uri="{BB962C8B-B14F-4D97-AF65-F5344CB8AC3E}">
        <p14:creationId xmlns:p14="http://schemas.microsoft.com/office/powerpoint/2010/main" val="39545896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518835" y="1307627"/>
            <a:ext cx="9593450" cy="4247317"/>
          </a:xfrm>
          <a:prstGeom prst="rect">
            <a:avLst/>
          </a:prstGeom>
          <a:noFill/>
        </p:spPr>
        <p:txBody>
          <a:bodyPr wrap="square" rtlCol="0">
            <a:spAutoFit/>
          </a:bodyPr>
          <a:lstStyle/>
          <a:p>
            <a:pPr algn="l"/>
            <a:endParaRPr lang="pt-BR" sz="1350" dirty="0">
              <a:latin typeface="Times New Roman" panose="02020603050405020304" pitchFamily="18" charset="0"/>
              <a:cs typeface="Times New Roman" panose="02020603050405020304" pitchFamily="18" charset="0"/>
            </a:endParaRPr>
          </a:p>
          <a:p>
            <a:pPr algn="l"/>
            <a:r>
              <a:rPr lang="pt-BR" i="1" dirty="0">
                <a:highlight>
                  <a:srgbClr val="FFFF00"/>
                </a:highlight>
                <a:latin typeface="Times New Roman" panose="02020603050405020304" pitchFamily="18" charset="0"/>
                <a:cs typeface="Times New Roman" panose="02020603050405020304" pitchFamily="18" charset="0"/>
              </a:rPr>
              <a:t>Com efeito, o valor fixado não é exagerado, desproporcional ou fora dos critérios da razoabilidade ou proporcionalidade, ainda que assim alegue a recorrente</a:t>
            </a:r>
            <a:r>
              <a:rPr lang="pt-BR" i="1" dirty="0">
                <a:latin typeface="Times New Roman" panose="02020603050405020304" pitchFamily="18" charset="0"/>
                <a:cs typeface="Times New Roman" panose="02020603050405020304" pitchFamily="18" charset="0"/>
              </a:rPr>
              <a:t>.</a:t>
            </a:r>
          </a:p>
          <a:p>
            <a:pPr algn="l"/>
            <a:endParaRPr lang="pt-BR" i="1" dirty="0">
              <a:latin typeface="Candara" panose="020E0502030303020204" pitchFamily="34" charset="0"/>
            </a:endParaRPr>
          </a:p>
          <a:p>
            <a:pPr algn="l"/>
            <a:r>
              <a:rPr lang="pt-BR" i="1" dirty="0">
                <a:latin typeface="Candara" panose="020E0502030303020204" pitchFamily="34" charset="0"/>
              </a:rPr>
              <a:t>[...]</a:t>
            </a:r>
          </a:p>
          <a:p>
            <a:pPr algn="l"/>
            <a:endParaRPr lang="pt-BR" i="1" dirty="0">
              <a:latin typeface="Times New Roman" panose="02020603050405020304" pitchFamily="18" charset="0"/>
              <a:cs typeface="Times New Roman" panose="02020603050405020304" pitchFamily="18" charset="0"/>
            </a:endParaRPr>
          </a:p>
          <a:p>
            <a:pPr algn="l"/>
            <a:r>
              <a:rPr lang="pt-BR" i="1" dirty="0">
                <a:latin typeface="Times New Roman" panose="02020603050405020304" pitchFamily="18" charset="0"/>
                <a:cs typeface="Times New Roman" panose="02020603050405020304" pitchFamily="18" charset="0"/>
              </a:rPr>
              <a:t>Nesses termos, por qualquer ângulo que se examine a questão, verifica-se que a razão não assiste à ora agravante.</a:t>
            </a:r>
          </a:p>
          <a:p>
            <a:pPr algn="l"/>
            <a:endParaRPr lang="pt-BR" i="1" dirty="0">
              <a:latin typeface="Times New Roman" panose="02020603050405020304" pitchFamily="18" charset="0"/>
              <a:cs typeface="Times New Roman" panose="02020603050405020304" pitchFamily="18" charset="0"/>
            </a:endParaRPr>
          </a:p>
          <a:p>
            <a:pPr algn="l"/>
            <a:r>
              <a:rPr lang="pt-BR" b="1" i="1" dirty="0">
                <a:latin typeface="Times New Roman" panose="02020603050405020304" pitchFamily="18" charset="0"/>
                <a:cs typeface="Times New Roman" panose="02020603050405020304" pitchFamily="18" charset="0"/>
              </a:rPr>
              <a:t>3.- CONCLUSÃO – </a:t>
            </a:r>
            <a:r>
              <a:rPr lang="pt-BR" i="1" dirty="0">
                <a:latin typeface="Times New Roman" panose="02020603050405020304" pitchFamily="18" charset="0"/>
                <a:cs typeface="Times New Roman" panose="02020603050405020304" pitchFamily="18" charset="0"/>
              </a:rPr>
              <a:t>Daí por que se nega provimento ao agravo regimental.</a:t>
            </a:r>
          </a:p>
          <a:p>
            <a:pPr algn="l"/>
            <a:r>
              <a:rPr lang="pt-BR" b="1" dirty="0">
                <a:latin typeface="Times New Roman" panose="02020603050405020304" pitchFamily="18" charset="0"/>
                <a:cs typeface="Times New Roman" panose="02020603050405020304" pitchFamily="18" charset="0"/>
              </a:rPr>
              <a:t>			    </a:t>
            </a:r>
          </a:p>
          <a:p>
            <a:pPr algn="l"/>
            <a:r>
              <a:rPr lang="pt-BR" sz="1350" b="1" dirty="0">
                <a:latin typeface="Times New Roman" panose="02020603050405020304" pitchFamily="18" charset="0"/>
                <a:cs typeface="Times New Roman" panose="02020603050405020304" pitchFamily="18" charset="0"/>
              </a:rPr>
              <a:t>			     </a:t>
            </a:r>
            <a:r>
              <a:rPr lang="pt-BR" sz="1350" b="1" dirty="0" err="1">
                <a:latin typeface="Times New Roman" panose="02020603050405020304" pitchFamily="18" charset="0"/>
                <a:cs typeface="Times New Roman" panose="02020603050405020304" pitchFamily="18" charset="0"/>
              </a:rPr>
              <a:t>Theodureto</a:t>
            </a:r>
            <a:r>
              <a:rPr lang="pt-BR" sz="1350" b="1" dirty="0">
                <a:latin typeface="Times New Roman" panose="02020603050405020304" pitchFamily="18" charset="0"/>
                <a:cs typeface="Times New Roman" panose="02020603050405020304" pitchFamily="18" charset="0"/>
              </a:rPr>
              <a:t> Camargo</a:t>
            </a:r>
          </a:p>
          <a:p>
            <a:pPr algn="l"/>
            <a:r>
              <a:rPr lang="pt-BR" sz="1350" dirty="0">
                <a:latin typeface="Times New Roman" panose="02020603050405020304" pitchFamily="18" charset="0"/>
                <a:cs typeface="Times New Roman" panose="02020603050405020304" pitchFamily="18" charset="0"/>
              </a:rPr>
              <a:t>				RELATOR</a:t>
            </a:r>
          </a:p>
          <a:p>
            <a:pPr algn="l"/>
            <a:r>
              <a:rPr lang="pt-BR" sz="1350" dirty="0">
                <a:latin typeface="Times New Roman" panose="02020603050405020304" pitchFamily="18" charset="0"/>
                <a:cs typeface="Times New Roman" panose="02020603050405020304" pitchFamily="18" charset="0"/>
              </a:rPr>
              <a:t>			       Assinatura Eletrônica</a:t>
            </a:r>
          </a:p>
          <a:p>
            <a:pPr algn="l"/>
            <a:endParaRPr lang="pt-BR" sz="1350" dirty="0">
              <a:latin typeface="Times New Roman" panose="02020603050405020304" pitchFamily="18" charset="0"/>
              <a:cs typeface="Times New Roman" panose="02020603050405020304" pitchFamily="18" charset="0"/>
            </a:endParaRPr>
          </a:p>
          <a:p>
            <a:pPr algn="l"/>
            <a:endParaRPr lang="pt-BR" sz="1125" dirty="0">
              <a:latin typeface="Times New Roman" panose="02020603050405020304" pitchFamily="18" charset="0"/>
              <a:cs typeface="Times New Roman" panose="02020603050405020304" pitchFamily="18" charset="0"/>
            </a:endParaRPr>
          </a:p>
          <a:p>
            <a:pPr algn="l"/>
            <a:r>
              <a:rPr lang="pt-BR" sz="1125" dirty="0">
                <a:latin typeface="Times New Roman" panose="02020603050405020304" pitchFamily="18" charset="0"/>
                <a:cs typeface="Times New Roman" panose="02020603050405020304" pitchFamily="18" charset="0"/>
              </a:rPr>
              <a:t>Agravo Interno Cível nº 2126527-94.2022.8.26.0000/50000</a:t>
            </a:r>
          </a:p>
        </p:txBody>
      </p:sp>
    </p:spTree>
    <p:extLst>
      <p:ext uri="{BB962C8B-B14F-4D97-AF65-F5344CB8AC3E}">
        <p14:creationId xmlns:p14="http://schemas.microsoft.com/office/powerpoint/2010/main" val="3413685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AF40B-1897-98AC-8950-2D203335D75E}"/>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0053DD6-6109-60BA-0590-EE5BF6B7E4BF}"/>
              </a:ext>
            </a:extLst>
          </p:cNvPr>
          <p:cNvSpPr>
            <a:spLocks noGrp="1"/>
          </p:cNvSpPr>
          <p:nvPr>
            <p:ph idx="1"/>
          </p:nvPr>
        </p:nvSpPr>
        <p:spPr>
          <a:xfrm>
            <a:off x="1631504" y="188640"/>
            <a:ext cx="8568952" cy="6048672"/>
          </a:xfrm>
        </p:spPr>
        <p:txBody>
          <a:bodyPr>
            <a:noAutofit/>
          </a:bodyPr>
          <a:lstStyle/>
          <a:p>
            <a:pPr marL="0" indent="0">
              <a:buNone/>
            </a:pPr>
            <a:r>
              <a:rPr lang="pt-BR" sz="1600" b="1" u="sng" dirty="0">
                <a:highlight>
                  <a:srgbClr val="00FF00"/>
                </a:highlight>
                <a:latin typeface="Candara" panose="020E0502030303020204" pitchFamily="34" charset="0"/>
              </a:rPr>
              <a:t>3º Exemplo de estimativa</a:t>
            </a:r>
            <a:r>
              <a:rPr lang="pt-BR" sz="1600" b="1" dirty="0">
                <a:highlight>
                  <a:srgbClr val="00FF00"/>
                </a:highlight>
                <a:latin typeface="Candara" panose="020E0502030303020204" pitchFamily="34" charset="0"/>
              </a:rPr>
              <a:t>:</a:t>
            </a:r>
          </a:p>
          <a:p>
            <a:pPr marL="0" indent="0">
              <a:buNone/>
            </a:pPr>
            <a:endParaRPr lang="pt-BR" sz="1600" b="1" dirty="0"/>
          </a:p>
          <a:p>
            <a:pPr marL="0" indent="0">
              <a:buNone/>
            </a:pPr>
            <a:endParaRPr lang="pt-BR" sz="1600" b="1" dirty="0"/>
          </a:p>
        </p:txBody>
      </p:sp>
      <p:pic>
        <p:nvPicPr>
          <p:cNvPr id="4" name="Imagem 3">
            <a:extLst>
              <a:ext uri="{FF2B5EF4-FFF2-40B4-BE49-F238E27FC236}">
                <a16:creationId xmlns:a16="http://schemas.microsoft.com/office/drawing/2014/main" id="{6EA70382-842C-FA11-7B19-4AB79BE42CDB}"/>
              </a:ext>
            </a:extLst>
          </p:cNvPr>
          <p:cNvPicPr>
            <a:picLocks noChangeAspect="1"/>
          </p:cNvPicPr>
          <p:nvPr/>
        </p:nvPicPr>
        <p:blipFill>
          <a:blip r:embed="rId2"/>
          <a:stretch>
            <a:fillRect/>
          </a:stretch>
        </p:blipFill>
        <p:spPr>
          <a:xfrm>
            <a:off x="1631503" y="675132"/>
            <a:ext cx="9077825" cy="5507736"/>
          </a:xfrm>
          <a:prstGeom prst="rect">
            <a:avLst/>
          </a:prstGeom>
        </p:spPr>
      </p:pic>
    </p:spTree>
    <p:extLst>
      <p:ext uri="{BB962C8B-B14F-4D97-AF65-F5344CB8AC3E}">
        <p14:creationId xmlns:p14="http://schemas.microsoft.com/office/powerpoint/2010/main" val="29593364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C437D-90CB-7A87-19FF-4531CF0D0130}"/>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491176F-B266-5696-CD2C-E48B78825B3C}"/>
              </a:ext>
            </a:extLst>
          </p:cNvPr>
          <p:cNvSpPr>
            <a:spLocks noGrp="1"/>
          </p:cNvSpPr>
          <p:nvPr>
            <p:ph idx="1"/>
          </p:nvPr>
        </p:nvSpPr>
        <p:spPr>
          <a:xfrm>
            <a:off x="1631504" y="188640"/>
            <a:ext cx="8568952" cy="6048672"/>
          </a:xfrm>
        </p:spPr>
        <p:txBody>
          <a:bodyPr>
            <a:noAutofit/>
          </a:bodyPr>
          <a:lstStyle/>
          <a:p>
            <a:pPr marL="0" indent="0">
              <a:buNone/>
            </a:pPr>
            <a:endParaRPr lang="pt-BR" sz="1600" dirty="0"/>
          </a:p>
          <a:p>
            <a:pPr marL="0" indent="0">
              <a:buNone/>
            </a:pPr>
            <a:endParaRPr lang="pt-BR" sz="1600" b="1" dirty="0"/>
          </a:p>
        </p:txBody>
      </p:sp>
      <p:pic>
        <p:nvPicPr>
          <p:cNvPr id="2" name="Imagem 1">
            <a:extLst>
              <a:ext uri="{FF2B5EF4-FFF2-40B4-BE49-F238E27FC236}">
                <a16:creationId xmlns:a16="http://schemas.microsoft.com/office/drawing/2014/main" id="{9FE1322C-E7F2-E002-0DE7-D22EFCF7DF4C}"/>
              </a:ext>
            </a:extLst>
          </p:cNvPr>
          <p:cNvPicPr>
            <a:picLocks noChangeAspect="1"/>
          </p:cNvPicPr>
          <p:nvPr/>
        </p:nvPicPr>
        <p:blipFill>
          <a:blip r:embed="rId2"/>
          <a:stretch>
            <a:fillRect/>
          </a:stretch>
        </p:blipFill>
        <p:spPr>
          <a:xfrm>
            <a:off x="1991544" y="648687"/>
            <a:ext cx="9275724" cy="5949588"/>
          </a:xfrm>
          <a:prstGeom prst="rect">
            <a:avLst/>
          </a:prstGeom>
        </p:spPr>
      </p:pic>
    </p:spTree>
    <p:extLst>
      <p:ext uri="{BB962C8B-B14F-4D97-AF65-F5344CB8AC3E}">
        <p14:creationId xmlns:p14="http://schemas.microsoft.com/office/powerpoint/2010/main" val="380531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p:cNvSpPr/>
          <p:nvPr/>
        </p:nvSpPr>
        <p:spPr>
          <a:xfrm>
            <a:off x="821410" y="1611823"/>
            <a:ext cx="10848815" cy="2492990"/>
          </a:xfrm>
          <a:prstGeom prst="rect">
            <a:avLst/>
          </a:prstGeom>
        </p:spPr>
        <p:txBody>
          <a:bodyPr wrap="square">
            <a:spAutoFit/>
          </a:bodyPr>
          <a:lstStyle/>
          <a:p>
            <a:pPr marL="0" indent="0" algn="just" rtl="0" eaLnBrk="1" latinLnBrk="0" hangingPunct="1">
              <a:buNone/>
            </a:pPr>
            <a:r>
              <a:rPr lang="pt-BR" sz="2600" dirty="0">
                <a:solidFill>
                  <a:srgbClr val="000000"/>
                </a:solidFill>
                <a:effectLst/>
                <a:latin typeface="Calibri" panose="020F0502020204030204" pitchFamily="34" charset="0"/>
              </a:rPr>
              <a:t>A apresentação da Proposta de Honorários não era exigida pelo CPC/1973.</a:t>
            </a:r>
          </a:p>
          <a:p>
            <a:pPr marL="0" indent="0" algn="just" rtl="0" eaLnBrk="1" latinLnBrk="0" hangingPunct="1">
              <a:buNone/>
            </a:pPr>
            <a:endParaRPr lang="pt-BR" sz="2600" dirty="0">
              <a:solidFill>
                <a:srgbClr val="000000"/>
              </a:solidFill>
              <a:effectLst/>
              <a:latin typeface="Calibri" panose="020F0502020204030204" pitchFamily="34" charset="0"/>
            </a:endParaRPr>
          </a:p>
          <a:p>
            <a:pPr marL="0" indent="0" algn="just" rtl="0" eaLnBrk="1" latinLnBrk="0" hangingPunct="1">
              <a:buNone/>
            </a:pPr>
            <a:r>
              <a:rPr lang="pt-BR" sz="2600" dirty="0">
                <a:solidFill>
                  <a:srgbClr val="000000"/>
                </a:solidFill>
                <a:effectLst/>
                <a:latin typeface="Calibri" panose="020F0502020204030204" pitchFamily="34" charset="0"/>
              </a:rPr>
              <a:t>Entretanto, o CPC/2015, por meio do inciso I do § 2º do art. 465, estabelece que o perito, ao ser nomeado, deve apresentar a proposta no prazo de 5 dias úteis, juntamente com seu currículo, contatos profissionais e endereço eletrônico, para o envio das intimações pessoais.</a:t>
            </a:r>
            <a:endParaRPr lang="pt-BR" sz="2600" dirty="0"/>
          </a:p>
        </p:txBody>
      </p:sp>
    </p:spTree>
    <p:extLst>
      <p:ext uri="{BB962C8B-B14F-4D97-AF65-F5344CB8AC3E}">
        <p14:creationId xmlns:p14="http://schemas.microsoft.com/office/powerpoint/2010/main" val="55192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59596-216C-4B18-91C3-F5E2ADD4DAF3}"/>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FF7C60C4-A9A2-1F01-8855-9496A70FBA43}"/>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a:extLst>
              <a:ext uri="{FF2B5EF4-FFF2-40B4-BE49-F238E27FC236}">
                <a16:creationId xmlns:a16="http://schemas.microsoft.com/office/drawing/2014/main" id="{01558DF8-ABA3-071C-1523-46DDB618B69A}"/>
              </a:ext>
            </a:extLst>
          </p:cNvPr>
          <p:cNvSpPr/>
          <p:nvPr/>
        </p:nvSpPr>
        <p:spPr>
          <a:xfrm>
            <a:off x="1022888" y="1106430"/>
            <a:ext cx="10538848" cy="4832092"/>
          </a:xfrm>
          <a:prstGeom prst="rect">
            <a:avLst/>
          </a:prstGeom>
        </p:spPr>
        <p:txBody>
          <a:bodyPr wrap="square">
            <a:spAutoFit/>
          </a:bodyPr>
          <a:lstStyle/>
          <a:p>
            <a:pPr marL="0" indent="0" algn="just" rtl="0" eaLnBrk="1" latinLnBrk="0" hangingPunct="1">
              <a:buNone/>
            </a:pPr>
            <a:r>
              <a:rPr lang="pt-BR" sz="2200" dirty="0">
                <a:solidFill>
                  <a:srgbClr val="000000"/>
                </a:solidFill>
                <a:effectLst/>
                <a:latin typeface="Times New Roman" panose="02020603050405020304" pitchFamily="18" charset="0"/>
              </a:rPr>
              <a:t>Os honorários estimados devem refletir a previsão dos recursos necessários para a execução dos trabalhos periciais contábeis solicitados pelas partes, devendo sempre incluir uma descrição detalhada das etapas essenciais para a realização da prova pericial, fundamentada em análise criteriosa dos elementos constantes nos autos.</a:t>
            </a:r>
          </a:p>
          <a:p>
            <a:pPr marL="0" indent="0" algn="just" rtl="0" eaLnBrk="1" latinLnBrk="0" hangingPunct="1">
              <a:buNone/>
            </a:pPr>
            <a:endParaRPr lang="pt-BR" sz="2200" dirty="0">
              <a:solidFill>
                <a:srgbClr val="000000"/>
              </a:solidFill>
              <a:effectLst/>
              <a:latin typeface="Times New Roman" panose="02020603050405020304" pitchFamily="18" charset="0"/>
            </a:endParaRPr>
          </a:p>
          <a:p>
            <a:pPr marL="0" indent="0" algn="just" rtl="0" eaLnBrk="1" latinLnBrk="0" hangingPunct="1">
              <a:buNone/>
            </a:pPr>
            <a:r>
              <a:rPr lang="pt-BR" sz="2200" dirty="0">
                <a:solidFill>
                  <a:srgbClr val="000000"/>
                </a:solidFill>
                <a:effectLst/>
                <a:latin typeface="Times New Roman" panose="02020603050405020304" pitchFamily="18" charset="0"/>
              </a:rPr>
              <a:t>Importa destacar que tais honorários podem ser ajustados, conforme a complexidade enfrentada na elaboração da prova pericial, especialmente em função do volume efetivo das transações a serem examinadas, informação que só será plenamente conhecida durante o desenvolvimento dos trabalhos.</a:t>
            </a:r>
          </a:p>
          <a:p>
            <a:pPr marL="0" indent="0" algn="just" rtl="0" eaLnBrk="1" latinLnBrk="0" hangingPunct="1">
              <a:buNone/>
            </a:pPr>
            <a:endParaRPr lang="pt-BR" sz="2200" u="sng" dirty="0">
              <a:solidFill>
                <a:srgbClr val="000000"/>
              </a:solidFill>
              <a:effectLst/>
              <a:latin typeface="Times New Roman" panose="02020603050405020304" pitchFamily="18" charset="0"/>
            </a:endParaRPr>
          </a:p>
          <a:p>
            <a:pPr marL="0" indent="0" algn="just" rtl="0" eaLnBrk="1" latinLnBrk="0" hangingPunct="1">
              <a:buNone/>
            </a:pPr>
            <a:r>
              <a:rPr lang="pt-BR" sz="2200" u="sng" dirty="0">
                <a:solidFill>
                  <a:srgbClr val="000000"/>
                </a:solidFill>
                <a:effectLst/>
                <a:latin typeface="Times New Roman" panose="02020603050405020304" pitchFamily="18" charset="0"/>
              </a:rPr>
              <a:t>Apresentação dos honorários definitivos após a conclusão dos trabalhos periciais</a:t>
            </a:r>
            <a:r>
              <a:rPr lang="pt-BR" sz="2200" dirty="0">
                <a:solidFill>
                  <a:srgbClr val="000000"/>
                </a:solidFill>
                <a:effectLst/>
                <a:latin typeface="Times New Roman" panose="02020603050405020304" pitchFamily="18" charset="0"/>
              </a:rPr>
              <a:t> – essa prática é comumente adotada quando se verifica que a verba inicialmente estimada não cobriu integralmente as horas e custos realmente incorridos, possibilitando a formulação de pedido fundamentado para complementação dos honorários, com a devida comprovação.</a:t>
            </a:r>
            <a:endParaRPr lang="pt-BR" sz="2600" dirty="0"/>
          </a:p>
        </p:txBody>
      </p:sp>
    </p:spTree>
    <p:extLst>
      <p:ext uri="{BB962C8B-B14F-4D97-AF65-F5344CB8AC3E}">
        <p14:creationId xmlns:p14="http://schemas.microsoft.com/office/powerpoint/2010/main" val="30576956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79B9B-1241-3837-EFC9-48418E12F3C9}"/>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0585F5DC-761F-C70E-2C07-CE94BBDCBFB8}"/>
              </a:ext>
            </a:extLst>
          </p:cNvPr>
          <p:cNvSpPr txBox="1"/>
          <p:nvPr/>
        </p:nvSpPr>
        <p:spPr>
          <a:xfrm>
            <a:off x="1884264" y="1665112"/>
            <a:ext cx="8567465" cy="507703"/>
          </a:xfrm>
          <a:prstGeom prst="rect">
            <a:avLst/>
          </a:prstGeom>
          <a:noFill/>
        </p:spPr>
        <p:txBody>
          <a:bodyPr wrap="square" rtlCol="0">
            <a:spAutoFit/>
          </a:bodyPr>
          <a:lstStyle/>
          <a:p>
            <a:endParaRPr lang="pt-BR" sz="2699" dirty="0"/>
          </a:p>
        </p:txBody>
      </p:sp>
      <p:sp>
        <p:nvSpPr>
          <p:cNvPr id="3" name="Retângulo 2">
            <a:extLst>
              <a:ext uri="{FF2B5EF4-FFF2-40B4-BE49-F238E27FC236}">
                <a16:creationId xmlns:a16="http://schemas.microsoft.com/office/drawing/2014/main" id="{2D5E6FA0-4195-E97F-CE84-2913D205D212}"/>
              </a:ext>
            </a:extLst>
          </p:cNvPr>
          <p:cNvSpPr/>
          <p:nvPr/>
        </p:nvSpPr>
        <p:spPr>
          <a:xfrm>
            <a:off x="604434" y="0"/>
            <a:ext cx="11453247" cy="6863417"/>
          </a:xfrm>
          <a:prstGeom prst="rect">
            <a:avLst/>
          </a:prstGeom>
        </p:spPr>
        <p:txBody>
          <a:bodyPr wrap="square">
            <a:spAutoFit/>
          </a:bodyPr>
          <a:lstStyle/>
          <a:p>
            <a:pPr marL="304739" lvl="1" indent="-171416" algn="ctr">
              <a:tabLst>
                <a:tab pos="133323" algn="l"/>
              </a:tabLst>
            </a:pPr>
            <a:r>
              <a:rPr lang="pt-BR" altLang="pt-BR" sz="2200" b="1" u="sng" dirty="0">
                <a:highlight>
                  <a:srgbClr val="FFFF00"/>
                </a:highlight>
              </a:rPr>
              <a:t>Continuação </a:t>
            </a:r>
          </a:p>
          <a:p>
            <a:pPr marL="304739" lvl="1" indent="-171416" algn="ctr">
              <a:tabLst>
                <a:tab pos="133323" algn="l"/>
              </a:tabLst>
            </a:pPr>
            <a:endParaRPr lang="pt-BR" altLang="pt-BR" sz="2200" b="1" u="sng" dirty="0">
              <a:highlight>
                <a:srgbClr val="FFFF00"/>
              </a:highlight>
            </a:endParaRPr>
          </a:p>
          <a:p>
            <a:pPr marL="304739" lvl="1" indent="-171416" algn="ctr">
              <a:tabLst>
                <a:tab pos="133323" algn="l"/>
              </a:tabLst>
            </a:pPr>
            <a:r>
              <a:rPr lang="pt-BR" altLang="pt-BR" sz="2200" b="1" u="sng" dirty="0">
                <a:highlight>
                  <a:srgbClr val="FFFF00"/>
                </a:highlight>
              </a:rPr>
              <a:t>No caso de perícia judicial, na função de perito do juízo:</a:t>
            </a:r>
          </a:p>
          <a:p>
            <a:pPr marL="304739" lvl="1" indent="-171416" algn="ctr">
              <a:tabLst>
                <a:tab pos="133323" algn="l"/>
              </a:tabLst>
            </a:pPr>
            <a:r>
              <a:rPr lang="pt-BR" altLang="pt-BR" sz="2200" b="1" u="sng" dirty="0">
                <a:highlight>
                  <a:srgbClr val="FFFF00"/>
                </a:highlight>
              </a:rPr>
              <a:t>Procedimentos Iniciais</a:t>
            </a:r>
            <a:r>
              <a:rPr lang="pt-BR" altLang="pt-BR" sz="2200" b="1" u="sng" dirty="0"/>
              <a:t>:</a:t>
            </a:r>
          </a:p>
          <a:p>
            <a:pPr marL="304739" lvl="1" indent="-171416" algn="just">
              <a:buFontTx/>
              <a:buAutoNum type="arabicPeriod"/>
              <a:tabLst>
                <a:tab pos="133323" algn="l"/>
              </a:tabLst>
            </a:pPr>
            <a:r>
              <a:rPr lang="pt-BR" altLang="pt-BR" sz="2200" dirty="0"/>
              <a:t> [...]</a:t>
            </a:r>
            <a:endParaRPr lang="pt-BR" altLang="pt-BR" sz="1600" dirty="0"/>
          </a:p>
          <a:p>
            <a:pPr marL="304739" lvl="1" indent="-171416" algn="just">
              <a:buFontTx/>
              <a:buAutoNum type="arabicPeriod" startAt="2"/>
              <a:tabLst>
                <a:tab pos="133323" algn="l"/>
              </a:tabLst>
            </a:pPr>
            <a:r>
              <a:rPr lang="pt-BR" altLang="pt-BR" sz="2200" dirty="0"/>
              <a:t> [...]</a:t>
            </a:r>
          </a:p>
          <a:p>
            <a:pPr marL="304739" lvl="1" indent="-171416" algn="just">
              <a:buFontTx/>
              <a:buAutoNum type="arabicPeriod" startAt="2"/>
              <a:tabLst>
                <a:tab pos="133323" algn="l"/>
              </a:tabLst>
            </a:pPr>
            <a:r>
              <a:rPr lang="pt-BR" altLang="pt-BR" sz="2200" dirty="0"/>
              <a:t> [...]</a:t>
            </a:r>
          </a:p>
          <a:p>
            <a:r>
              <a:rPr lang="pt-BR" sz="2200" dirty="0"/>
              <a:t>4. Final desta etapa: </a:t>
            </a:r>
            <a:r>
              <a:rPr lang="pt-BR" sz="2200" dirty="0">
                <a:highlight>
                  <a:srgbClr val="FFFF00"/>
                </a:highlight>
              </a:rPr>
              <a:t>Protocolo da petição de requerimento do arbitramento de seus honorários </a:t>
            </a:r>
            <a:r>
              <a:rPr lang="pt-BR" sz="2200" dirty="0"/>
              <a:t>e devolução dos autos ao cartório para dar baixa no “Livro/Formulário de carga de Perito” (caso de autos físicos) ou enviar a petição com a </a:t>
            </a:r>
            <a:r>
              <a:rPr lang="pt-BR" sz="2200" b="1" u="sng" dirty="0"/>
              <a:t>estimativa de seus honorários</a:t>
            </a:r>
            <a:r>
              <a:rPr lang="pt-BR" sz="2200" dirty="0"/>
              <a:t> pelo </a:t>
            </a:r>
            <a:r>
              <a:rPr lang="pt-BR" sz="2200" dirty="0">
                <a:highlight>
                  <a:srgbClr val="FFFF00"/>
                </a:highlight>
              </a:rPr>
              <a:t>Peticionamento Eletrônico para Peritos (caso de autos digitais) </a:t>
            </a:r>
            <a:r>
              <a:rPr lang="pt-BR" dirty="0">
                <a:highlight>
                  <a:srgbClr val="FFFF00"/>
                </a:highlight>
              </a:rPr>
              <a:t>(Comunicado Conjunto nº 1666/2017 - obrigatório desde 13/07/2017)</a:t>
            </a:r>
          </a:p>
          <a:p>
            <a:r>
              <a:rPr lang="pt-BR" dirty="0"/>
              <a:t>Nota: Código 38039 (categorização do documento - </a:t>
            </a:r>
            <a:r>
              <a:rPr lang="pt-BR" altLang="pt-BR" dirty="0"/>
              <a:t>Apresentação de Proposta de Honorários Periciais, mantido pelo Comunicado Conjunto 605/2018 –DJE 05/04/2018</a:t>
            </a:r>
            <a:r>
              <a:rPr lang="pt-BR" dirty="0"/>
              <a:t>)</a:t>
            </a:r>
          </a:p>
          <a:p>
            <a:endParaRPr lang="pt-BR" sz="2200" dirty="0">
              <a:highlight>
                <a:srgbClr val="FFFF00"/>
              </a:highlight>
            </a:endParaRPr>
          </a:p>
          <a:p>
            <a:r>
              <a:rPr lang="pt-BR" sz="2200" dirty="0"/>
              <a:t>5. Aguardar a manifestação das partes sobre a sua estimativa de honorários, o arbitramento da verba honorária pelo MM. Juízo, o depósito da verba arbitrada e nova intimação para início dos trabalhos (§ 3º do art. 465: as partes serão intimadas da proposta de honorários e deverão se manifestar no prazo de 05 dias úteis, após o juiz arbitrará o valor e intimará as partes para o depósito – art. 95).</a:t>
            </a:r>
          </a:p>
        </p:txBody>
      </p:sp>
    </p:spTree>
    <p:extLst>
      <p:ext uri="{BB962C8B-B14F-4D97-AF65-F5344CB8AC3E}">
        <p14:creationId xmlns:p14="http://schemas.microsoft.com/office/powerpoint/2010/main" val="34927395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C1800-637A-995A-87DA-4DCEF44A5720}"/>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439C03A1-3E82-6D17-CDF1-C8E3672CE466}"/>
              </a:ext>
            </a:extLst>
          </p:cNvPr>
          <p:cNvSpPr txBox="1"/>
          <p:nvPr/>
        </p:nvSpPr>
        <p:spPr>
          <a:xfrm>
            <a:off x="588936" y="914400"/>
            <a:ext cx="10910806" cy="4967841"/>
          </a:xfrm>
          <a:prstGeom prst="rect">
            <a:avLst/>
          </a:prstGeom>
          <a:noFill/>
        </p:spPr>
        <p:txBody>
          <a:bodyPr wrap="square" lIns="42996" tIns="21498" rIns="42996" bIns="21498" rtlCol="0">
            <a:spAutoFit/>
          </a:bodyPr>
          <a:lstStyle/>
          <a:p>
            <a:pPr algn="ctr"/>
            <a:r>
              <a:rPr lang="pt-BR" sz="2000" b="1" dirty="0"/>
              <a:t>PONTOS DE ATENÇÃO PARA ARGUMENTAÇÃO TÉCNICA PARA RESPONDER AVILTAMENTO DE HONORÁRIOS PERICIAIS</a:t>
            </a:r>
          </a:p>
          <a:p>
            <a:endParaRPr lang="pt-BR" sz="2000" dirty="0"/>
          </a:p>
          <a:p>
            <a:r>
              <a:rPr lang="pt-BR" sz="2000" dirty="0"/>
              <a:t>🧠 Estratégias para influenciar o arbitramento</a:t>
            </a:r>
          </a:p>
          <a:p>
            <a:r>
              <a:rPr lang="pt-BR" sz="2000" b="1" dirty="0"/>
              <a:t>Como fortalecer a proposta diante do Juízo:</a:t>
            </a:r>
            <a:endParaRPr lang="pt-BR" sz="2000" dirty="0"/>
          </a:p>
          <a:p>
            <a:r>
              <a:rPr lang="pt-BR" sz="2000" dirty="0"/>
              <a:t>⏱️ Demonstrar o tempo real de dedicação à perícia</a:t>
            </a:r>
          </a:p>
          <a:p>
            <a:r>
              <a:rPr lang="pt-BR" sz="2000" dirty="0"/>
              <a:t>📊 Comparar valores com outras perícias homologadas na mesma Vara</a:t>
            </a:r>
          </a:p>
          <a:p>
            <a:r>
              <a:rPr lang="pt-BR" sz="2000" dirty="0"/>
              <a:t>📜 Citar precedentes que reforcem a razoabilidade do valor proposto</a:t>
            </a:r>
          </a:p>
          <a:p>
            <a:r>
              <a:rPr lang="pt-BR" sz="2000" dirty="0"/>
              <a:t>📚 Fundamentar com normas e tabelas de referência</a:t>
            </a:r>
          </a:p>
          <a:p>
            <a:r>
              <a:rPr lang="pt-BR" sz="2000" b="1" dirty="0"/>
              <a:t>Mensagem-chave:</a:t>
            </a:r>
          </a:p>
          <a:p>
            <a:r>
              <a:rPr lang="pt-BR" sz="2000" b="1" dirty="0"/>
              <a:t>Influenciar o arbitramento é oferecer ao Juízo elementos técnicos e comparativos.</a:t>
            </a:r>
          </a:p>
          <a:p>
            <a:endParaRPr lang="pt-BR" sz="2000" b="1" dirty="0"/>
          </a:p>
          <a:p>
            <a:r>
              <a:rPr lang="pt-BR" sz="2000" b="1" dirty="0"/>
              <a:t>✅ Síntese: Razoabilidade e proporcionalidade são pilares da boa fixação de honorários</a:t>
            </a:r>
          </a:p>
          <a:p>
            <a:r>
              <a:rPr lang="pt-BR" sz="2000" b="1" i="1" dirty="0"/>
              <a:t>“O valor justo não é apenas uma questão financeira — é uma garantia de qualidade e compromisso com a Justiça.”</a:t>
            </a:r>
            <a:endParaRPr lang="pt-BR" sz="2000" b="1" dirty="0"/>
          </a:p>
          <a:p>
            <a:endParaRPr lang="pt-BR" sz="2000" dirty="0"/>
          </a:p>
        </p:txBody>
      </p:sp>
    </p:spTree>
    <p:extLst>
      <p:ext uri="{BB962C8B-B14F-4D97-AF65-F5344CB8AC3E}">
        <p14:creationId xmlns:p14="http://schemas.microsoft.com/office/powerpoint/2010/main" val="8249872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2"/>
            <a:ext cx="8567465" cy="507703"/>
          </a:xfrm>
          <a:prstGeom prst="rect">
            <a:avLst/>
          </a:prstGeom>
          <a:noFill/>
        </p:spPr>
        <p:txBody>
          <a:bodyPr wrap="square" rtlCol="0">
            <a:spAutoFit/>
          </a:bodyPr>
          <a:lstStyle/>
          <a:p>
            <a:endParaRPr lang="pt-BR" sz="2699" dirty="0"/>
          </a:p>
        </p:txBody>
      </p:sp>
      <p:sp>
        <p:nvSpPr>
          <p:cNvPr id="3" name="Retângulo 2">
            <a:extLst>
              <a:ext uri="{FF2B5EF4-FFF2-40B4-BE49-F238E27FC236}">
                <a16:creationId xmlns:a16="http://schemas.microsoft.com/office/drawing/2014/main" id="{5CF554FB-3757-4197-84A6-2237F58F6BE6}"/>
              </a:ext>
            </a:extLst>
          </p:cNvPr>
          <p:cNvSpPr/>
          <p:nvPr/>
        </p:nvSpPr>
        <p:spPr>
          <a:xfrm>
            <a:off x="1503336" y="188641"/>
            <a:ext cx="8741044" cy="430887"/>
          </a:xfrm>
          <a:prstGeom prst="rect">
            <a:avLst/>
          </a:prstGeom>
        </p:spPr>
        <p:txBody>
          <a:bodyPr wrap="square">
            <a:spAutoFit/>
          </a:bodyPr>
          <a:lstStyle/>
          <a:p>
            <a:r>
              <a:rPr lang="pt-BR" sz="2200" b="1" u="sng" dirty="0">
                <a:highlight>
                  <a:srgbClr val="00FF00"/>
                </a:highlight>
              </a:rPr>
              <a:t>Exemplo de Manifestação sobre “Aviltamento” dos honorários periciais</a:t>
            </a:r>
            <a:r>
              <a:rPr lang="pt-BR" sz="2200" dirty="0"/>
              <a:t>:</a:t>
            </a:r>
            <a:endParaRPr lang="pt-BR" sz="2000" dirty="0"/>
          </a:p>
        </p:txBody>
      </p:sp>
      <p:sp>
        <p:nvSpPr>
          <p:cNvPr id="6" name="CaixaDeTexto 5">
            <a:extLst>
              <a:ext uri="{FF2B5EF4-FFF2-40B4-BE49-F238E27FC236}">
                <a16:creationId xmlns:a16="http://schemas.microsoft.com/office/drawing/2014/main" id="{7B3F678D-564D-1788-8849-4D2F66100DDA}"/>
              </a:ext>
            </a:extLst>
          </p:cNvPr>
          <p:cNvSpPr txBox="1"/>
          <p:nvPr/>
        </p:nvSpPr>
        <p:spPr>
          <a:xfrm>
            <a:off x="697423" y="1053886"/>
            <a:ext cx="9754305" cy="5078313"/>
          </a:xfrm>
          <a:prstGeom prst="rect">
            <a:avLst/>
          </a:prstGeom>
          <a:noFill/>
        </p:spPr>
        <p:txBody>
          <a:bodyPr wrap="square">
            <a:spAutoFit/>
          </a:bodyPr>
          <a:lstStyle/>
          <a:p>
            <a:pPr algn="just">
              <a:buNone/>
            </a:pPr>
            <a:r>
              <a:rPr lang="pt-BR" sz="1800" b="1" i="1" dirty="0">
                <a:effectLst/>
                <a:latin typeface="Times New Roman" panose="02020603050405020304" pitchFamily="18" charset="0"/>
                <a:ea typeface="Times New Roman" panose="02020603050405020304" pitchFamily="18" charset="0"/>
              </a:rPr>
              <a:t>Suely Gualano Bossa Serrati</a:t>
            </a:r>
            <a:r>
              <a:rPr lang="pt-BR" sz="1800" i="1" dirty="0">
                <a:effectLst/>
                <a:latin typeface="Times New Roman" panose="02020603050405020304" pitchFamily="18" charset="0"/>
                <a:ea typeface="Times New Roman" panose="02020603050405020304" pitchFamily="18" charset="0"/>
              </a:rPr>
              <a:t>, Perita Judicial nomeada às fls. 313 dos autos do processo em referência vem respeitosamente requerer digne-se Vossa Excelência </a:t>
            </a:r>
            <a:r>
              <a:rPr lang="pt-BR" sz="1800" i="1" dirty="0">
                <a:effectLst/>
                <a:highlight>
                  <a:srgbClr val="FFFF00"/>
                </a:highlight>
                <a:latin typeface="Times New Roman" panose="02020603050405020304" pitchFamily="18" charset="0"/>
                <a:ea typeface="Times New Roman" panose="02020603050405020304" pitchFamily="18" charset="0"/>
              </a:rPr>
              <a:t>em reconsiderar o r. despacho de fls</a:t>
            </a:r>
            <a:r>
              <a:rPr lang="pt-BR" sz="1800" i="1" dirty="0">
                <a:effectLst/>
                <a:latin typeface="Times New Roman" panose="02020603050405020304" pitchFamily="18" charset="0"/>
                <a:ea typeface="Times New Roman" panose="02020603050405020304" pitchFamily="18" charset="0"/>
              </a:rPr>
              <a:t>., pelos motivos a seguir expostos.</a:t>
            </a:r>
          </a:p>
          <a:p>
            <a:pPr algn="just">
              <a:buNone/>
            </a:pPr>
            <a:r>
              <a:rPr lang="pt-BR" sz="1800" i="1" dirty="0">
                <a:effectLst/>
                <a:latin typeface="Times New Roman" panose="02020603050405020304" pitchFamily="18" charset="0"/>
                <a:ea typeface="Times New Roman" panose="02020603050405020304" pitchFamily="18" charset="0"/>
              </a:rPr>
              <a:t> </a:t>
            </a:r>
          </a:p>
          <a:p>
            <a:pPr indent="1476375" algn="just">
              <a:buNone/>
            </a:pPr>
            <a:r>
              <a:rPr lang="pt-BR" sz="1800" i="1" dirty="0">
                <a:effectLst/>
                <a:latin typeface="Times New Roman" panose="02020603050405020304" pitchFamily="18" charset="0"/>
                <a:ea typeface="Times New Roman" panose="02020603050405020304" pitchFamily="18" charset="0"/>
              </a:rPr>
              <a:t>Conforme petição de fls., esta perita do Juízo solicitou o arbitramento de seus honorários definitivos no valor de R$ 5.530,00, quantia esta consentânea com os custos e despesas efetivamente despendidos na realização da prova pericial em comento, incluindo-se remuneração condigna e moderada desta profissional, o que se processou sem nenhuma oposição das partes em relação ao valor dos honorários definitivos pleiteado por esta perita.</a:t>
            </a:r>
          </a:p>
          <a:p>
            <a:pPr indent="1476375" algn="just">
              <a:buNone/>
            </a:pPr>
            <a:r>
              <a:rPr lang="pt-BR" sz="1800" i="1" dirty="0">
                <a:effectLst/>
                <a:latin typeface="Times New Roman" panose="02020603050405020304" pitchFamily="18" charset="0"/>
                <a:ea typeface="Times New Roman" panose="02020603050405020304" pitchFamily="18" charset="0"/>
              </a:rPr>
              <a:t> </a:t>
            </a:r>
          </a:p>
          <a:p>
            <a:pPr indent="1476375" algn="just">
              <a:buNone/>
            </a:pPr>
            <a:r>
              <a:rPr lang="pt-BR" sz="1800" i="1" dirty="0">
                <a:effectLst/>
                <a:latin typeface="Times New Roman" panose="02020603050405020304" pitchFamily="18" charset="0"/>
                <a:ea typeface="Times New Roman" panose="02020603050405020304" pitchFamily="18" charset="0"/>
              </a:rPr>
              <a:t>Entretanto, Vossa Excelência teve por bem fixar os honorários definitivos em R$ 4.000,00, reduzindo assim a verba honorária pleiteada em 27,66%, o que resulta em severo prejuízo do salário desta perita, já que tal quantia, permissa máxima vênia, se mostra incompatível com mais de 60 horas técnicas despendidas na confecção da referida prova pericial, em reuniões com assistentes técnicos das partes, na vistoria de livros contábeis e documentos com a devida circunspeção, além de todos os custos e despesas já antecipadamente suportados por esta profissional com o uso de suas instalações/equipamentos, pessoal operacional, telefonemas, deslocamentos em diligências à sede da Embargada (na cidade de Salto- SP, a 110 km desta Capital), materiais, etc..</a:t>
            </a:r>
          </a:p>
        </p:txBody>
      </p:sp>
    </p:spTree>
    <p:extLst>
      <p:ext uri="{BB962C8B-B14F-4D97-AF65-F5344CB8AC3E}">
        <p14:creationId xmlns:p14="http://schemas.microsoft.com/office/powerpoint/2010/main" val="37363037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BB9FC-FC60-FEE1-7031-C80D5CFC6C53}"/>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2E0EFBC5-F928-4AD6-FD44-D52E810FBA58}"/>
              </a:ext>
            </a:extLst>
          </p:cNvPr>
          <p:cNvSpPr txBox="1"/>
          <p:nvPr/>
        </p:nvSpPr>
        <p:spPr>
          <a:xfrm>
            <a:off x="1884264" y="1665112"/>
            <a:ext cx="8567465" cy="507703"/>
          </a:xfrm>
          <a:prstGeom prst="rect">
            <a:avLst/>
          </a:prstGeom>
          <a:noFill/>
        </p:spPr>
        <p:txBody>
          <a:bodyPr wrap="square" rtlCol="0">
            <a:spAutoFit/>
          </a:bodyPr>
          <a:lstStyle/>
          <a:p>
            <a:endParaRPr lang="pt-BR" sz="2699" dirty="0"/>
          </a:p>
        </p:txBody>
      </p:sp>
      <p:sp>
        <p:nvSpPr>
          <p:cNvPr id="3" name="Retângulo 2">
            <a:extLst>
              <a:ext uri="{FF2B5EF4-FFF2-40B4-BE49-F238E27FC236}">
                <a16:creationId xmlns:a16="http://schemas.microsoft.com/office/drawing/2014/main" id="{C6FCA7BC-87A0-0DFC-09BB-464DBCB91343}"/>
              </a:ext>
            </a:extLst>
          </p:cNvPr>
          <p:cNvSpPr/>
          <p:nvPr/>
        </p:nvSpPr>
        <p:spPr>
          <a:xfrm>
            <a:off x="1503336" y="188641"/>
            <a:ext cx="8741044" cy="430887"/>
          </a:xfrm>
          <a:prstGeom prst="rect">
            <a:avLst/>
          </a:prstGeom>
        </p:spPr>
        <p:txBody>
          <a:bodyPr wrap="square">
            <a:spAutoFit/>
          </a:bodyPr>
          <a:lstStyle/>
          <a:p>
            <a:r>
              <a:rPr lang="pt-BR" sz="2200" b="1" u="sng" dirty="0">
                <a:highlight>
                  <a:srgbClr val="00FF00"/>
                </a:highlight>
              </a:rPr>
              <a:t>Exemplo de Manifestação sobre “Aviltamento” dos honorários periciais</a:t>
            </a:r>
            <a:r>
              <a:rPr lang="pt-BR" sz="2200" dirty="0"/>
              <a:t>:</a:t>
            </a:r>
            <a:endParaRPr lang="pt-BR" sz="2000" dirty="0"/>
          </a:p>
        </p:txBody>
      </p:sp>
      <p:sp>
        <p:nvSpPr>
          <p:cNvPr id="6" name="CaixaDeTexto 5">
            <a:extLst>
              <a:ext uri="{FF2B5EF4-FFF2-40B4-BE49-F238E27FC236}">
                <a16:creationId xmlns:a16="http://schemas.microsoft.com/office/drawing/2014/main" id="{D4C98E52-FCBE-8F33-3D0F-052995D4AA7B}"/>
              </a:ext>
            </a:extLst>
          </p:cNvPr>
          <p:cNvSpPr txBox="1"/>
          <p:nvPr/>
        </p:nvSpPr>
        <p:spPr>
          <a:xfrm>
            <a:off x="697423" y="1053886"/>
            <a:ext cx="10461357" cy="5355312"/>
          </a:xfrm>
          <a:prstGeom prst="rect">
            <a:avLst/>
          </a:prstGeom>
          <a:noFill/>
        </p:spPr>
        <p:txBody>
          <a:bodyPr wrap="square">
            <a:spAutoFit/>
          </a:bodyPr>
          <a:lstStyle/>
          <a:p>
            <a:r>
              <a:rPr lang="pt-BR" i="1" dirty="0"/>
              <a:t>Como forma de subsidiar o convencimento de Vossa Excelência quanto à adequação e moderação da verba salarial pleiteada, esta perita esclarece que, tendo por parâmetro a Tabela do SESCAP, à razão de R$ 130,00/hora técnica, ou a Tabela publicada pela Federação dos Contabilistas – RS, à razão de R$ 215,27, estipuladas nos documentos anexos, o valor encontrado seria significativamente superior àquele pleiteado por esta perita.</a:t>
            </a:r>
          </a:p>
          <a:p>
            <a:r>
              <a:rPr lang="pt-BR" i="1" dirty="0"/>
              <a:t> </a:t>
            </a:r>
          </a:p>
          <a:p>
            <a:r>
              <a:rPr lang="pt-BR" i="1" dirty="0"/>
              <a:t>Isto posto, confiando em Vosso elevado discernimento e reiterando a inexistência de oposição das partes em relação ao valor dos honorários definitivos pleiteados às fls., esta perita requer respeitosamente a Vossa Excelência que, reconsiderando a decisão de fls., autorize o levantamento do valor integral que já se encontra depositado nestes autos, com a expedição da correspondente guia complementar em favor desta perita do Juízo, propiciando assim remuneração condigna do extenso trabalho diligentemente realizado por esta signatária.</a:t>
            </a:r>
          </a:p>
          <a:p>
            <a:r>
              <a:rPr lang="pt-BR" i="1" dirty="0"/>
              <a:t> </a:t>
            </a:r>
          </a:p>
          <a:p>
            <a:r>
              <a:rPr lang="pt-BR" i="1" dirty="0"/>
              <a:t>Nestes termos, </a:t>
            </a:r>
          </a:p>
          <a:p>
            <a:r>
              <a:rPr lang="pt-BR" i="1" dirty="0"/>
              <a:t>Pede e espera deferimento.</a:t>
            </a:r>
          </a:p>
          <a:p>
            <a:r>
              <a:rPr lang="pt-BR" i="1" dirty="0"/>
              <a:t>São Paulo, 19 de Abril </a:t>
            </a:r>
            <a:r>
              <a:rPr lang="pt-BR" b="1" i="1" dirty="0"/>
              <a:t>de 2005.</a:t>
            </a:r>
          </a:p>
          <a:p>
            <a:r>
              <a:rPr lang="pt-BR" dirty="0"/>
              <a:t> </a:t>
            </a:r>
          </a:p>
          <a:p>
            <a:r>
              <a:rPr lang="pt-BR" dirty="0"/>
              <a:t> </a:t>
            </a:r>
          </a:p>
          <a:p>
            <a:r>
              <a:rPr lang="pt-BR" dirty="0"/>
              <a:t> </a:t>
            </a:r>
          </a:p>
        </p:txBody>
      </p:sp>
    </p:spTree>
    <p:extLst>
      <p:ext uri="{BB962C8B-B14F-4D97-AF65-F5344CB8AC3E}">
        <p14:creationId xmlns:p14="http://schemas.microsoft.com/office/powerpoint/2010/main" val="25962877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96A4B-6625-9543-9C0F-52E52BBEB206}"/>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0A3A1598-7AFD-22B4-5803-CEBC40A18E34}"/>
              </a:ext>
            </a:extLst>
          </p:cNvPr>
          <p:cNvSpPr txBox="1"/>
          <p:nvPr/>
        </p:nvSpPr>
        <p:spPr>
          <a:xfrm>
            <a:off x="588936" y="914400"/>
            <a:ext cx="10910806" cy="5583394"/>
          </a:xfrm>
          <a:prstGeom prst="rect">
            <a:avLst/>
          </a:prstGeom>
          <a:noFill/>
        </p:spPr>
        <p:txBody>
          <a:bodyPr wrap="square" lIns="42996" tIns="21498" rIns="42996" bIns="21498" rtlCol="0">
            <a:spAutoFit/>
          </a:bodyPr>
          <a:lstStyle/>
          <a:p>
            <a:pPr algn="ctr"/>
            <a:r>
              <a:rPr lang="pt-BR" sz="2000" b="1" dirty="0"/>
              <a:t>PONTOS DE ATENÇÃO PARA ARGUMENTAÇÃO TÉCNICA PARA RESPONDER IMPUGNAÇÕES Á PROPOSTA DE HONORÁRIOS PERICIAIS</a:t>
            </a:r>
          </a:p>
          <a:p>
            <a:r>
              <a:rPr lang="pt-BR" sz="2000" dirty="0"/>
              <a:t>⚙️ Técnica</a:t>
            </a:r>
          </a:p>
          <a:p>
            <a:r>
              <a:rPr lang="pt-BR" sz="2000" b="1" dirty="0"/>
              <a:t>Fundamentação reduz questionamentos</a:t>
            </a:r>
            <a:endParaRPr lang="pt-BR" sz="2000" dirty="0"/>
          </a:p>
          <a:p>
            <a:pPr marL="342900" indent="-342900">
              <a:buFont typeface="Arial" panose="020B0604020202020204" pitchFamily="34" charset="0"/>
              <a:buChar char="•"/>
            </a:pPr>
            <a:r>
              <a:rPr lang="pt-BR" sz="2000" dirty="0"/>
              <a:t>Detalhar os critérios usados na formação do preço</a:t>
            </a:r>
          </a:p>
          <a:p>
            <a:pPr marL="342900" indent="-342900">
              <a:buFont typeface="Arial" panose="020B0604020202020204" pitchFamily="34" charset="0"/>
              <a:buChar char="•"/>
            </a:pPr>
            <a:r>
              <a:rPr lang="pt-BR" sz="2000" dirty="0"/>
              <a:t>Explicitar complexidade, tempo, recursos e riscos</a:t>
            </a:r>
          </a:p>
          <a:p>
            <a:pPr marL="342900" indent="-342900">
              <a:buFont typeface="Arial" panose="020B0604020202020204" pitchFamily="34" charset="0"/>
              <a:buChar char="•"/>
            </a:pPr>
            <a:r>
              <a:rPr lang="pt-BR" sz="2000" dirty="0"/>
              <a:t>Mostrar que o valor é resultado de análise técnica, não de expectativa subjetiva</a:t>
            </a:r>
          </a:p>
          <a:p>
            <a:r>
              <a:rPr lang="pt-BR" sz="2000" b="1" dirty="0"/>
              <a:t>Frase de impacto:</a:t>
            </a:r>
            <a:endParaRPr lang="pt-BR" sz="2000" dirty="0"/>
          </a:p>
          <a:p>
            <a:r>
              <a:rPr lang="pt-BR" sz="2000" i="1" dirty="0"/>
              <a:t>“Quanto quer pagar?” não é critério técnico — é provocação sem base.</a:t>
            </a:r>
          </a:p>
          <a:p>
            <a:endParaRPr lang="pt-BR" sz="2000" dirty="0"/>
          </a:p>
          <a:p>
            <a:r>
              <a:rPr lang="pt-BR" sz="2000" dirty="0"/>
              <a:t>🗣️ Persuasão</a:t>
            </a:r>
          </a:p>
          <a:p>
            <a:r>
              <a:rPr lang="pt-BR" sz="2000" b="1" dirty="0"/>
              <a:t>Valor justo preserva a qualidade da perícia</a:t>
            </a:r>
            <a:endParaRPr lang="pt-BR" sz="2000" dirty="0"/>
          </a:p>
          <a:p>
            <a:r>
              <a:rPr lang="pt-BR" sz="2000" dirty="0"/>
              <a:t>Preço inferior pode comprometer:</a:t>
            </a:r>
          </a:p>
          <a:p>
            <a:pPr lvl="0" eaLnBrk="0" fontAlgn="base" hangingPunct="0">
              <a:spcBef>
                <a:spcPct val="0"/>
              </a:spcBef>
              <a:spcAft>
                <a:spcPct val="0"/>
              </a:spcAft>
              <a:buFontTx/>
              <a:buChar char="•"/>
            </a:pPr>
            <a:r>
              <a:rPr lang="pt-BR" altLang="pt-BR" sz="2000" dirty="0"/>
              <a:t>Profundidade da análise </a:t>
            </a:r>
          </a:p>
          <a:p>
            <a:pPr lvl="0" eaLnBrk="0" fontAlgn="base" hangingPunct="0">
              <a:spcBef>
                <a:spcPct val="0"/>
              </a:spcBef>
              <a:spcAft>
                <a:spcPct val="0"/>
              </a:spcAft>
              <a:buFontTx/>
              <a:buChar char="•"/>
            </a:pPr>
            <a:r>
              <a:rPr lang="pt-BR" altLang="pt-BR" sz="2000" dirty="0"/>
              <a:t>Tempo dedicado </a:t>
            </a:r>
          </a:p>
          <a:p>
            <a:pPr lvl="0" eaLnBrk="0" fontAlgn="base" hangingPunct="0">
              <a:spcBef>
                <a:spcPct val="0"/>
              </a:spcBef>
              <a:spcAft>
                <a:spcPct val="0"/>
              </a:spcAft>
              <a:buFontTx/>
              <a:buChar char="•"/>
            </a:pPr>
            <a:r>
              <a:rPr lang="pt-BR" altLang="pt-BR" sz="2000" dirty="0"/>
              <a:t>Rigor técnico e metodológico - A proposta deve refletir o valor da entrega, não apenas o custo </a:t>
            </a:r>
          </a:p>
          <a:p>
            <a:pPr lvl="0" eaLnBrk="0" fontAlgn="base" hangingPunct="0">
              <a:spcBef>
                <a:spcPct val="0"/>
              </a:spcBef>
              <a:spcAft>
                <a:spcPct val="0"/>
              </a:spcAft>
            </a:pPr>
            <a:r>
              <a:rPr lang="pt-BR" altLang="pt-BR" sz="2000" b="1" dirty="0"/>
              <a:t>Mensagem-chave:</a:t>
            </a:r>
          </a:p>
          <a:p>
            <a:pPr lvl="0" eaLnBrk="0" fontAlgn="base" hangingPunct="0">
              <a:spcBef>
                <a:spcPct val="0"/>
              </a:spcBef>
              <a:spcAft>
                <a:spcPct val="0"/>
              </a:spcAft>
            </a:pPr>
            <a:r>
              <a:rPr lang="pt-BR" altLang="pt-BR" sz="2000" dirty="0"/>
              <a:t>Honorários subestimados podem gerar perícias frágeis e inconclusivas</a:t>
            </a:r>
            <a:endParaRPr lang="pt-BR" sz="2000" dirty="0"/>
          </a:p>
        </p:txBody>
      </p:sp>
    </p:spTree>
    <p:extLst>
      <p:ext uri="{BB962C8B-B14F-4D97-AF65-F5344CB8AC3E}">
        <p14:creationId xmlns:p14="http://schemas.microsoft.com/office/powerpoint/2010/main" val="14823767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88936" y="914400"/>
            <a:ext cx="10910806" cy="5891171"/>
          </a:xfrm>
          <a:prstGeom prst="rect">
            <a:avLst/>
          </a:prstGeom>
          <a:noFill/>
        </p:spPr>
        <p:txBody>
          <a:bodyPr wrap="square" lIns="42996" tIns="21498" rIns="42996" bIns="21498" rtlCol="0">
            <a:spAutoFit/>
          </a:bodyPr>
          <a:lstStyle/>
          <a:p>
            <a:pPr algn="ctr"/>
            <a:r>
              <a:rPr lang="pt-BR" sz="2000" b="1" dirty="0"/>
              <a:t>PONTOS DE ATENÇÃO PARA ARGUMENTAÇÃO TÉCNICA PARA RESPONDER IMPUGNAÇÕES Á PROPOSTA DE HONORÁRIOS PERICIAIS</a:t>
            </a:r>
          </a:p>
          <a:p>
            <a:r>
              <a:rPr lang="pt-BR" sz="2000" dirty="0"/>
              <a:t>🧩 </a:t>
            </a:r>
            <a:r>
              <a:rPr lang="pt-BR" sz="2000" b="1" dirty="0"/>
              <a:t>O magistrado arbitra honorários quando:</a:t>
            </a:r>
            <a:endParaRPr lang="pt-BR" sz="2000" dirty="0"/>
          </a:p>
          <a:p>
            <a:pPr marL="342900" indent="-342900">
              <a:buFont typeface="Arial" panose="020B0604020202020204" pitchFamily="34" charset="0"/>
              <a:buChar char="•"/>
            </a:pPr>
            <a:r>
              <a:rPr lang="pt-BR" sz="2000" dirty="0"/>
              <a:t>Não há consenso entre as partes</a:t>
            </a:r>
          </a:p>
          <a:p>
            <a:pPr marL="342900" indent="-342900">
              <a:buFont typeface="Arial" panose="020B0604020202020204" pitchFamily="34" charset="0"/>
              <a:buChar char="•"/>
            </a:pPr>
            <a:r>
              <a:rPr lang="pt-BR" sz="2000" dirty="0"/>
              <a:t>A proposta não é homologada</a:t>
            </a:r>
          </a:p>
          <a:p>
            <a:r>
              <a:rPr lang="pt-BR" sz="2000" dirty="0"/>
              <a:t>Baseia-se em:</a:t>
            </a:r>
          </a:p>
          <a:p>
            <a:pPr marL="342900" indent="-342900">
              <a:buFont typeface="Arial" panose="020B0604020202020204" pitchFamily="34" charset="0"/>
              <a:buChar char="•"/>
            </a:pPr>
            <a:r>
              <a:rPr lang="pt-BR" sz="2000" dirty="0"/>
              <a:t>Complexidade da perícia</a:t>
            </a:r>
          </a:p>
          <a:p>
            <a:pPr marL="342900" indent="-342900">
              <a:buFont typeface="Arial" panose="020B0604020202020204" pitchFamily="34" charset="0"/>
              <a:buChar char="•"/>
            </a:pPr>
            <a:r>
              <a:rPr lang="pt-BR" sz="2000" dirty="0"/>
              <a:t>Tempo estimado</a:t>
            </a:r>
          </a:p>
          <a:p>
            <a:pPr marL="342900" indent="-342900">
              <a:buFont typeface="Arial" panose="020B0604020202020204" pitchFamily="34" charset="0"/>
              <a:buChar char="•"/>
            </a:pPr>
            <a:r>
              <a:rPr lang="pt-BR" sz="2000" dirty="0"/>
              <a:t>Valor da causa</a:t>
            </a:r>
          </a:p>
          <a:p>
            <a:r>
              <a:rPr lang="pt-BR" sz="2000" b="1" dirty="0"/>
              <a:t>Mensagem-chave:</a:t>
            </a:r>
            <a:endParaRPr lang="pt-BR" sz="2000" dirty="0"/>
          </a:p>
          <a:p>
            <a:r>
              <a:rPr lang="pt-BR" sz="2000" dirty="0"/>
              <a:t>Arbitramento é uma solução legal, mas pode ser técnica e financeiramente limitada.</a:t>
            </a:r>
          </a:p>
          <a:p>
            <a:endParaRPr lang="pt-BR" sz="2000" dirty="0"/>
          </a:p>
          <a:p>
            <a:r>
              <a:rPr lang="pt-BR" sz="2000" dirty="0"/>
              <a:t>⚠️ </a:t>
            </a:r>
            <a:r>
              <a:rPr lang="pt-BR" sz="2000" b="1" dirty="0"/>
              <a:t>Riscos do arbitramento abaixo do razoável:</a:t>
            </a:r>
          </a:p>
          <a:p>
            <a:r>
              <a:rPr lang="pt-BR" sz="2000" b="1" dirty="0"/>
              <a:t>Impactos negativos:</a:t>
            </a:r>
            <a:endParaRPr lang="pt-BR" sz="2000" dirty="0"/>
          </a:p>
          <a:p>
            <a:r>
              <a:rPr lang="pt-BR" sz="2000" dirty="0"/>
              <a:t>💸 Desvalorização do trabalho técnico</a:t>
            </a:r>
          </a:p>
          <a:p>
            <a:r>
              <a:rPr lang="pt-BR" sz="2000" dirty="0"/>
              <a:t>❌ Comprometimento da qualidade da perícia</a:t>
            </a:r>
          </a:p>
          <a:p>
            <a:r>
              <a:rPr lang="pt-BR" sz="2000" dirty="0"/>
              <a:t>🚪 Afastamento de profissionais qualificados</a:t>
            </a:r>
          </a:p>
          <a:p>
            <a:r>
              <a:rPr lang="pt-BR" sz="2000" b="1" dirty="0"/>
              <a:t>Frase de alerta:</a:t>
            </a:r>
            <a:endParaRPr lang="pt-BR" sz="2000" dirty="0"/>
          </a:p>
          <a:p>
            <a:r>
              <a:rPr lang="pt-BR" sz="2000" i="1" dirty="0"/>
              <a:t>Honorários arbitrados abaixo do justo desestimulam a atuação técnica e isenta.</a:t>
            </a:r>
            <a:endParaRPr lang="pt-BR" sz="2000" dirty="0"/>
          </a:p>
        </p:txBody>
      </p:sp>
    </p:spTree>
    <p:extLst>
      <p:ext uri="{BB962C8B-B14F-4D97-AF65-F5344CB8AC3E}">
        <p14:creationId xmlns:p14="http://schemas.microsoft.com/office/powerpoint/2010/main" val="32170706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7F2CFD-471A-8922-3E06-E4A5386BC21D}"/>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171ECBC2-3950-3441-6FDD-F318068E4D9F}"/>
              </a:ext>
            </a:extLst>
          </p:cNvPr>
          <p:cNvSpPr txBox="1"/>
          <p:nvPr/>
        </p:nvSpPr>
        <p:spPr>
          <a:xfrm>
            <a:off x="960895" y="1276249"/>
            <a:ext cx="10585342" cy="4093428"/>
          </a:xfrm>
          <a:prstGeom prst="rect">
            <a:avLst/>
          </a:prstGeom>
          <a:noFill/>
        </p:spPr>
        <p:txBody>
          <a:bodyPr wrap="square">
            <a:spAutoFit/>
          </a:bodyPr>
          <a:lstStyle/>
          <a:p>
            <a:pPr algn="ctr"/>
            <a:r>
              <a:rPr lang="pt-BR" sz="2000" b="1" dirty="0"/>
              <a:t>PONTOS DE ATENÇÃO PARA ARGUMENTAÇÃO TÉCNICA PARA RESPONDER IMPUGNAÇÕES Á PROPOSTA DE HONORÁRIOS PERICIAIS</a:t>
            </a:r>
          </a:p>
          <a:p>
            <a:pPr>
              <a:buNone/>
            </a:pPr>
            <a:r>
              <a:rPr lang="pt-BR" sz="2000" dirty="0"/>
              <a:t>🎯 Assertividade</a:t>
            </a:r>
          </a:p>
          <a:p>
            <a:pPr>
              <a:buNone/>
            </a:pPr>
            <a:r>
              <a:rPr lang="pt-BR" sz="2000" b="1" dirty="0"/>
              <a:t>Responder com dados concretos e comparativos</a:t>
            </a:r>
            <a:endParaRPr lang="pt-BR" sz="2000" dirty="0"/>
          </a:p>
          <a:p>
            <a:pPr>
              <a:buFont typeface="Arial" panose="020B0604020202020204" pitchFamily="34" charset="0"/>
              <a:buChar char="•"/>
            </a:pPr>
            <a:r>
              <a:rPr lang="pt-BR" sz="2000" dirty="0"/>
              <a:t>📊 Propostas semelhantes em casos análogos</a:t>
            </a:r>
          </a:p>
          <a:p>
            <a:pPr>
              <a:buFont typeface="Arial" panose="020B0604020202020204" pitchFamily="34" charset="0"/>
              <a:buChar char="•"/>
            </a:pPr>
            <a:r>
              <a:rPr lang="pt-BR" sz="2000" dirty="0"/>
              <a:t>📈 Tabelas de mercado e referências judiciais</a:t>
            </a:r>
          </a:p>
          <a:p>
            <a:pPr>
              <a:buFont typeface="Arial" panose="020B0604020202020204" pitchFamily="34" charset="0"/>
              <a:buChar char="•"/>
            </a:pPr>
            <a:r>
              <a:rPr lang="pt-BR" sz="2000" dirty="0"/>
              <a:t>🏛️ Pesquisa de valores homologados em Varas similares</a:t>
            </a:r>
          </a:p>
          <a:p>
            <a:pPr>
              <a:buFont typeface="Arial" panose="020B0604020202020204" pitchFamily="34" charset="0"/>
              <a:buChar char="•"/>
            </a:pPr>
            <a:r>
              <a:rPr lang="pt-BR" sz="2000" dirty="0"/>
              <a:t>⚖️ Destacar o impacto da perícia no convencimento do juiz</a:t>
            </a:r>
          </a:p>
          <a:p>
            <a:pPr>
              <a:buNone/>
            </a:pPr>
            <a:r>
              <a:rPr lang="pt-BR" sz="2000" b="1" dirty="0"/>
              <a:t>Mensagem-chave:</a:t>
            </a:r>
            <a:endParaRPr lang="pt-BR" sz="2000" dirty="0"/>
          </a:p>
          <a:p>
            <a:pPr>
              <a:buNone/>
            </a:pPr>
            <a:r>
              <a:rPr lang="pt-BR" sz="2000" dirty="0"/>
              <a:t>A defesa do preço é técnica, comparativa e estratégica — não emocional.</a:t>
            </a:r>
          </a:p>
          <a:p>
            <a:pPr>
              <a:buNone/>
            </a:pPr>
            <a:endParaRPr lang="pt-BR" sz="2000" dirty="0"/>
          </a:p>
          <a:p>
            <a:pPr>
              <a:buNone/>
            </a:pPr>
            <a:r>
              <a:rPr lang="pt-BR" sz="2000" dirty="0"/>
              <a:t>✅ </a:t>
            </a:r>
            <a:r>
              <a:rPr lang="pt-BR" sz="2000" b="1" dirty="0"/>
              <a:t>Defender o preço é defender a qualidade da prova pericial</a:t>
            </a:r>
            <a:endParaRPr lang="pt-BR" sz="2000" dirty="0"/>
          </a:p>
          <a:p>
            <a:pPr>
              <a:buNone/>
            </a:pPr>
            <a:r>
              <a:rPr lang="pt-BR" sz="2000" i="1" dirty="0"/>
              <a:t>“Honorários justos garantem entrega técnica, isenta e útil ao processo.”</a:t>
            </a:r>
            <a:endParaRPr lang="pt-BR" sz="2000" dirty="0"/>
          </a:p>
        </p:txBody>
      </p:sp>
    </p:spTree>
    <p:extLst>
      <p:ext uri="{BB962C8B-B14F-4D97-AF65-F5344CB8AC3E}">
        <p14:creationId xmlns:p14="http://schemas.microsoft.com/office/powerpoint/2010/main" val="14047489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BFE31-2FD3-F602-C16E-0B15BE446D7A}"/>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8491F291-B9AC-FE08-7314-058BE3BC20D6}"/>
              </a:ext>
            </a:extLst>
          </p:cNvPr>
          <p:cNvSpPr txBox="1"/>
          <p:nvPr/>
        </p:nvSpPr>
        <p:spPr>
          <a:xfrm>
            <a:off x="1884264" y="1665112"/>
            <a:ext cx="8567465" cy="507703"/>
          </a:xfrm>
          <a:prstGeom prst="rect">
            <a:avLst/>
          </a:prstGeom>
          <a:noFill/>
        </p:spPr>
        <p:txBody>
          <a:bodyPr wrap="square" rtlCol="0">
            <a:spAutoFit/>
          </a:bodyPr>
          <a:lstStyle/>
          <a:p>
            <a:endParaRPr lang="pt-BR" sz="2699" dirty="0"/>
          </a:p>
        </p:txBody>
      </p:sp>
      <p:sp>
        <p:nvSpPr>
          <p:cNvPr id="3" name="Retângulo 2">
            <a:extLst>
              <a:ext uri="{FF2B5EF4-FFF2-40B4-BE49-F238E27FC236}">
                <a16:creationId xmlns:a16="http://schemas.microsoft.com/office/drawing/2014/main" id="{A2503FD2-AD57-A5E1-097B-B3ED4CA63E16}"/>
              </a:ext>
            </a:extLst>
          </p:cNvPr>
          <p:cNvSpPr/>
          <p:nvPr/>
        </p:nvSpPr>
        <p:spPr>
          <a:xfrm>
            <a:off x="1524000" y="188641"/>
            <a:ext cx="9036496" cy="2431435"/>
          </a:xfrm>
          <a:prstGeom prst="rect">
            <a:avLst/>
          </a:prstGeom>
        </p:spPr>
        <p:txBody>
          <a:bodyPr wrap="square">
            <a:spAutoFit/>
          </a:bodyPr>
          <a:lstStyle/>
          <a:p>
            <a:r>
              <a:rPr lang="pt-BR" sz="2200" b="1" u="sng" dirty="0">
                <a:highlight>
                  <a:srgbClr val="00FF00"/>
                </a:highlight>
              </a:rPr>
              <a:t>1º  Exemplo de Manifestação sobre os pedidos de impugnação/redução de estimativa dos honorários periciais</a:t>
            </a:r>
            <a:r>
              <a:rPr lang="pt-BR" sz="2200" dirty="0"/>
              <a:t>:</a:t>
            </a:r>
          </a:p>
          <a:p>
            <a:endParaRPr lang="pt-BR" sz="2200" dirty="0"/>
          </a:p>
          <a:p>
            <a:endParaRPr lang="pt-BR" sz="2200" dirty="0"/>
          </a:p>
          <a:p>
            <a:endParaRPr lang="pt-BR" sz="2200" dirty="0"/>
          </a:p>
          <a:p>
            <a:endParaRPr lang="pt-BR" sz="2200" dirty="0"/>
          </a:p>
          <a:p>
            <a:pPr algn="ctr"/>
            <a:endParaRPr lang="pt-BR" sz="2000" dirty="0"/>
          </a:p>
        </p:txBody>
      </p:sp>
      <p:pic>
        <p:nvPicPr>
          <p:cNvPr id="5" name="Imagem 4">
            <a:extLst>
              <a:ext uri="{FF2B5EF4-FFF2-40B4-BE49-F238E27FC236}">
                <a16:creationId xmlns:a16="http://schemas.microsoft.com/office/drawing/2014/main" id="{4A9005DB-4363-6473-EFC3-D77564139F33}"/>
              </a:ext>
            </a:extLst>
          </p:cNvPr>
          <p:cNvPicPr>
            <a:picLocks noChangeAspect="1"/>
          </p:cNvPicPr>
          <p:nvPr/>
        </p:nvPicPr>
        <p:blipFill>
          <a:blip r:embed="rId2"/>
          <a:stretch>
            <a:fillRect/>
          </a:stretch>
        </p:blipFill>
        <p:spPr>
          <a:xfrm>
            <a:off x="1270861" y="1035515"/>
            <a:ext cx="9541132" cy="5094013"/>
          </a:xfrm>
          <a:prstGeom prst="rect">
            <a:avLst/>
          </a:prstGeom>
        </p:spPr>
      </p:pic>
    </p:spTree>
    <p:extLst>
      <p:ext uri="{BB962C8B-B14F-4D97-AF65-F5344CB8AC3E}">
        <p14:creationId xmlns:p14="http://schemas.microsoft.com/office/powerpoint/2010/main" val="10901147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5204" y="1106431"/>
            <a:ext cx="5563369" cy="392415"/>
          </a:xfrm>
          <a:prstGeom prst="rect">
            <a:avLst/>
          </a:prstGeom>
        </p:spPr>
        <p:txBody>
          <a:bodyPr wrap="square">
            <a:spAutoFit/>
          </a:bodyPr>
          <a:lstStyle/>
          <a:p>
            <a:pPr lvl="0" algn="ctr"/>
            <a:endParaRPr lang="pt-BR" sz="1950" dirty="0"/>
          </a:p>
        </p:txBody>
      </p:sp>
      <p:sp>
        <p:nvSpPr>
          <p:cNvPr id="3" name="Retângulo 2"/>
          <p:cNvSpPr/>
          <p:nvPr/>
        </p:nvSpPr>
        <p:spPr>
          <a:xfrm>
            <a:off x="1991544" y="1430509"/>
            <a:ext cx="8352928" cy="715709"/>
          </a:xfrm>
          <a:prstGeom prst="rect">
            <a:avLst/>
          </a:prstGeom>
        </p:spPr>
        <p:txBody>
          <a:bodyPr wrap="square">
            <a:spAutoFit/>
          </a:bodyPr>
          <a:lstStyle/>
          <a:p>
            <a:pPr algn="ctr"/>
            <a:endParaRPr lang="pt-BR" altLang="pt-BR" sz="2251" dirty="0"/>
          </a:p>
          <a:p>
            <a:pPr lvl="2">
              <a:buNone/>
            </a:pPr>
            <a:endParaRPr lang="pt-BR" altLang="pt-BR" dirty="0"/>
          </a:p>
        </p:txBody>
      </p:sp>
      <p:pic>
        <p:nvPicPr>
          <p:cNvPr id="4" name="Imagem 3">
            <a:extLst>
              <a:ext uri="{FF2B5EF4-FFF2-40B4-BE49-F238E27FC236}">
                <a16:creationId xmlns:a16="http://schemas.microsoft.com/office/drawing/2014/main" id="{C826D935-603D-A0D6-FE4F-C888953BA1DB}"/>
              </a:ext>
            </a:extLst>
          </p:cNvPr>
          <p:cNvPicPr>
            <a:picLocks noChangeAspect="1"/>
          </p:cNvPicPr>
          <p:nvPr/>
        </p:nvPicPr>
        <p:blipFill>
          <a:blip r:embed="rId2"/>
          <a:stretch>
            <a:fillRect/>
          </a:stretch>
        </p:blipFill>
        <p:spPr>
          <a:xfrm>
            <a:off x="464949" y="1239864"/>
            <a:ext cx="10771321" cy="4781424"/>
          </a:xfrm>
          <a:prstGeom prst="rect">
            <a:avLst/>
          </a:prstGeom>
        </p:spPr>
      </p:pic>
    </p:spTree>
    <p:extLst>
      <p:ext uri="{BB962C8B-B14F-4D97-AF65-F5344CB8AC3E}">
        <p14:creationId xmlns:p14="http://schemas.microsoft.com/office/powerpoint/2010/main" val="143074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728420" y="908721"/>
            <a:ext cx="11298265" cy="5244840"/>
          </a:xfrm>
          <a:prstGeom prst="rect">
            <a:avLst/>
          </a:prstGeom>
          <a:noFill/>
        </p:spPr>
        <p:txBody>
          <a:bodyPr wrap="square" lIns="42996" tIns="21498" rIns="42996" bIns="21498" rtlCol="0">
            <a:spAutoFit/>
          </a:bodyPr>
          <a:lstStyle/>
          <a:p>
            <a:pPr lvl="0" algn="ctr"/>
            <a:endParaRPr lang="pt-BR" sz="3200" b="1" u="sng" dirty="0">
              <a:latin typeface="Candara" panose="020E0502030303020204" pitchFamily="34" charset="0"/>
            </a:endParaRPr>
          </a:p>
          <a:p>
            <a:r>
              <a:rPr lang="pt-BR" sz="2500" dirty="0">
                <a:latin typeface="Candara" panose="020E0502030303020204" pitchFamily="34" charset="0"/>
              </a:rPr>
              <a:t>“</a:t>
            </a:r>
            <a:r>
              <a:rPr lang="pt-BR" sz="2500" b="1" i="1" dirty="0">
                <a:latin typeface="Candara" panose="020E0502030303020204" pitchFamily="34" charset="0"/>
              </a:rPr>
              <a:t>Art. 465</a:t>
            </a:r>
            <a:r>
              <a:rPr lang="pt-BR" sz="2500" i="1" dirty="0">
                <a:latin typeface="Candara" panose="020E0502030303020204" pitchFamily="34" charset="0"/>
              </a:rPr>
              <a:t>.  O </a:t>
            </a:r>
            <a:r>
              <a:rPr lang="pt-BR" sz="2500" b="1" i="1" u="sng" dirty="0">
                <a:latin typeface="Candara" panose="020E0502030303020204" pitchFamily="34" charset="0"/>
              </a:rPr>
              <a:t>juiz nomeará perito especializado no objeto da perícia </a:t>
            </a:r>
            <a:r>
              <a:rPr lang="pt-BR" sz="2500" i="1" dirty="0">
                <a:latin typeface="Candara" panose="020E0502030303020204" pitchFamily="34" charset="0"/>
              </a:rPr>
              <a:t>e fixará de imediato o prazo para a entrega do laudo.</a:t>
            </a:r>
            <a:endParaRPr lang="pt-BR" sz="2500" dirty="0">
              <a:latin typeface="Candara" panose="020E0502030303020204" pitchFamily="34" charset="0"/>
            </a:endParaRPr>
          </a:p>
          <a:p>
            <a:r>
              <a:rPr lang="pt-BR" sz="2500" i="1" dirty="0">
                <a:latin typeface="Candara" panose="020E0502030303020204" pitchFamily="34" charset="0"/>
              </a:rPr>
              <a:t>§ 1</a:t>
            </a:r>
            <a:r>
              <a:rPr lang="pt-BR" sz="2500" i="1" u="sng" baseline="30000" dirty="0">
                <a:latin typeface="Candara" panose="020E0502030303020204" pitchFamily="34" charset="0"/>
              </a:rPr>
              <a:t>o</a:t>
            </a:r>
            <a:r>
              <a:rPr lang="pt-BR" sz="2500" i="1" dirty="0">
                <a:latin typeface="Candara" panose="020E0502030303020204" pitchFamily="34" charset="0"/>
              </a:rPr>
              <a:t> Incumbe às partes, dentro de 15 (quinze) dias contados da intimação do despacho de nomeação do perito:</a:t>
            </a:r>
            <a:endParaRPr lang="pt-BR" sz="2500" dirty="0">
              <a:latin typeface="Candara" panose="020E0502030303020204" pitchFamily="34" charset="0"/>
            </a:endParaRPr>
          </a:p>
          <a:p>
            <a:r>
              <a:rPr lang="pt-BR" sz="2500" i="1" dirty="0">
                <a:latin typeface="Candara" panose="020E0502030303020204" pitchFamily="34" charset="0"/>
              </a:rPr>
              <a:t>I - arguir o impedimento ou a suspeição do perito, se for o caso;</a:t>
            </a:r>
            <a:endParaRPr lang="pt-BR" sz="2500" dirty="0">
              <a:latin typeface="Candara" panose="020E0502030303020204" pitchFamily="34" charset="0"/>
            </a:endParaRPr>
          </a:p>
          <a:p>
            <a:r>
              <a:rPr lang="pt-BR" sz="2500" i="1" dirty="0">
                <a:latin typeface="Candara" panose="020E0502030303020204" pitchFamily="34" charset="0"/>
              </a:rPr>
              <a:t>II - indicar assistente técnico;</a:t>
            </a:r>
            <a:endParaRPr lang="pt-BR" sz="2500" dirty="0">
              <a:latin typeface="Candara" panose="020E0502030303020204" pitchFamily="34" charset="0"/>
            </a:endParaRPr>
          </a:p>
          <a:p>
            <a:r>
              <a:rPr lang="pt-BR" sz="2500" i="1" dirty="0">
                <a:latin typeface="Candara" panose="020E0502030303020204" pitchFamily="34" charset="0"/>
              </a:rPr>
              <a:t>III - apresentar quesitos.</a:t>
            </a:r>
            <a:endParaRPr lang="pt-BR" sz="2500" dirty="0">
              <a:latin typeface="Candara" panose="020E0502030303020204" pitchFamily="34" charset="0"/>
            </a:endParaRPr>
          </a:p>
          <a:p>
            <a:r>
              <a:rPr lang="pt-BR" sz="2500" i="1" dirty="0">
                <a:latin typeface="Candara" panose="020E0502030303020204" pitchFamily="34" charset="0"/>
              </a:rPr>
              <a:t>§ 2</a:t>
            </a:r>
            <a:r>
              <a:rPr lang="pt-BR" sz="2500" i="1" u="sng" baseline="30000" dirty="0">
                <a:latin typeface="Candara" panose="020E0502030303020204" pitchFamily="34" charset="0"/>
              </a:rPr>
              <a:t>o</a:t>
            </a:r>
            <a:r>
              <a:rPr lang="pt-BR" sz="2500" i="1" dirty="0">
                <a:latin typeface="Candara" panose="020E0502030303020204" pitchFamily="34" charset="0"/>
              </a:rPr>
              <a:t> </a:t>
            </a:r>
            <a:r>
              <a:rPr lang="pt-BR" sz="2800" b="1" i="1" u="sng" dirty="0">
                <a:latin typeface="Candara" panose="020E0502030303020204" pitchFamily="34" charset="0"/>
              </a:rPr>
              <a:t>Ciente da nomeação, o perito apresentará em 5 (cinco) dias</a:t>
            </a:r>
            <a:r>
              <a:rPr lang="pt-BR" sz="2800" i="1" dirty="0">
                <a:latin typeface="Candara" panose="020E0502030303020204" pitchFamily="34" charset="0"/>
              </a:rPr>
              <a:t>:</a:t>
            </a:r>
            <a:endParaRPr lang="pt-BR" sz="2800" dirty="0">
              <a:latin typeface="Candara" panose="020E0502030303020204" pitchFamily="34" charset="0"/>
            </a:endParaRPr>
          </a:p>
          <a:p>
            <a:r>
              <a:rPr lang="pt-BR" sz="2800" b="1" i="1" dirty="0">
                <a:latin typeface="Candara" panose="020E0502030303020204" pitchFamily="34" charset="0"/>
              </a:rPr>
              <a:t>I - </a:t>
            </a:r>
            <a:r>
              <a:rPr lang="pt-BR" sz="2800" b="1" i="1" u="sng" dirty="0">
                <a:latin typeface="Candara" panose="020E0502030303020204" pitchFamily="34" charset="0"/>
              </a:rPr>
              <a:t>proposta de honorários</a:t>
            </a:r>
            <a:r>
              <a:rPr lang="pt-BR" sz="2800" b="1" i="1" dirty="0">
                <a:latin typeface="Candara" panose="020E0502030303020204" pitchFamily="34" charset="0"/>
              </a:rPr>
              <a:t>;</a:t>
            </a:r>
            <a:endParaRPr lang="pt-BR" sz="2800" dirty="0">
              <a:latin typeface="Candara" panose="020E0502030303020204" pitchFamily="34" charset="0"/>
            </a:endParaRPr>
          </a:p>
          <a:p>
            <a:r>
              <a:rPr lang="pt-BR" sz="2500" i="1" dirty="0">
                <a:latin typeface="Candara" panose="020E0502030303020204" pitchFamily="34" charset="0"/>
              </a:rPr>
              <a:t>II - currículo, com comprovação de especialização;</a:t>
            </a:r>
            <a:endParaRPr lang="pt-BR" sz="2500" dirty="0">
              <a:latin typeface="Candara" panose="020E0502030303020204" pitchFamily="34" charset="0"/>
            </a:endParaRPr>
          </a:p>
          <a:p>
            <a:r>
              <a:rPr lang="pt-BR" sz="2500" i="1" dirty="0">
                <a:latin typeface="Candara" panose="020E0502030303020204" pitchFamily="34" charset="0"/>
              </a:rPr>
              <a:t>III - contatos profissionais, em especial o endereço eletrônico, para onde serão dirigidas as intimações pessoais.”</a:t>
            </a:r>
            <a:endParaRPr lang="pt-BR" sz="2500" dirty="0">
              <a:latin typeface="Candara" panose="020E0502030303020204" pitchFamily="34" charset="0"/>
            </a:endParaRPr>
          </a:p>
        </p:txBody>
      </p:sp>
    </p:spTree>
    <p:extLst>
      <p:ext uri="{BB962C8B-B14F-4D97-AF65-F5344CB8AC3E}">
        <p14:creationId xmlns:p14="http://schemas.microsoft.com/office/powerpoint/2010/main" val="33673259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F00DC-F481-3573-377B-04D2B77B267A}"/>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3F0E2CF2-2634-567A-0D96-1F7E974CD167}"/>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3" name="Retângulo 2">
            <a:extLst>
              <a:ext uri="{FF2B5EF4-FFF2-40B4-BE49-F238E27FC236}">
                <a16:creationId xmlns:a16="http://schemas.microsoft.com/office/drawing/2014/main" id="{186C356F-95FC-4694-433C-B3FD626F4EA7}"/>
              </a:ext>
            </a:extLst>
          </p:cNvPr>
          <p:cNvSpPr/>
          <p:nvPr/>
        </p:nvSpPr>
        <p:spPr>
          <a:xfrm>
            <a:off x="1703512" y="188640"/>
            <a:ext cx="8640960" cy="1823704"/>
          </a:xfrm>
          <a:prstGeom prst="rect">
            <a:avLst/>
          </a:prstGeom>
        </p:spPr>
        <p:txBody>
          <a:bodyPr wrap="square">
            <a:spAutoFit/>
          </a:bodyPr>
          <a:lstStyle/>
          <a:p>
            <a:pPr algn="ctr"/>
            <a:r>
              <a:rPr lang="pt-BR" sz="2200" b="1" u="sng" dirty="0">
                <a:highlight>
                  <a:srgbClr val="00FF00"/>
                </a:highlight>
              </a:rPr>
              <a:t>2º  Exemplo de Manifestação sobre os pedidos de impugnação/ redução de estimativa dos honorários periciais</a:t>
            </a:r>
            <a:r>
              <a:rPr lang="pt-BR" sz="2200" dirty="0">
                <a:highlight>
                  <a:srgbClr val="00FF00"/>
                </a:highlight>
              </a:rPr>
              <a:t>:</a:t>
            </a:r>
          </a:p>
          <a:p>
            <a:pPr algn="ctr"/>
            <a:endParaRPr lang="pt-BR" sz="2800" b="1" dirty="0"/>
          </a:p>
          <a:p>
            <a:endParaRPr lang="pt-BR" altLang="pt-BR" sz="2251" dirty="0"/>
          </a:p>
          <a:p>
            <a:pPr lvl="2">
              <a:buNone/>
            </a:pPr>
            <a:endParaRPr lang="pt-BR" altLang="pt-BR" dirty="0"/>
          </a:p>
        </p:txBody>
      </p:sp>
      <p:pic>
        <p:nvPicPr>
          <p:cNvPr id="4" name="Imagem 3">
            <a:extLst>
              <a:ext uri="{FF2B5EF4-FFF2-40B4-BE49-F238E27FC236}">
                <a16:creationId xmlns:a16="http://schemas.microsoft.com/office/drawing/2014/main" id="{30BE5F3E-C30B-5CB3-1CA9-77B7C4D0C273}"/>
              </a:ext>
            </a:extLst>
          </p:cNvPr>
          <p:cNvPicPr>
            <a:picLocks noChangeAspect="1"/>
          </p:cNvPicPr>
          <p:nvPr/>
        </p:nvPicPr>
        <p:blipFill>
          <a:blip r:embed="rId2"/>
          <a:stretch>
            <a:fillRect/>
          </a:stretch>
        </p:blipFill>
        <p:spPr>
          <a:xfrm>
            <a:off x="1271464" y="787908"/>
            <a:ext cx="9778828" cy="5282184"/>
          </a:xfrm>
          <a:prstGeom prst="rect">
            <a:avLst/>
          </a:prstGeom>
        </p:spPr>
      </p:pic>
    </p:spTree>
    <p:extLst>
      <p:ext uri="{BB962C8B-B14F-4D97-AF65-F5344CB8AC3E}">
        <p14:creationId xmlns:p14="http://schemas.microsoft.com/office/powerpoint/2010/main" val="42307643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10D02-E2FE-50CE-A0F6-72C2E8C09FF7}"/>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BEC23D17-1772-12DF-4E6C-BB1AE9FB26FC}"/>
              </a:ext>
            </a:extLst>
          </p:cNvPr>
          <p:cNvSpPr txBox="1"/>
          <p:nvPr/>
        </p:nvSpPr>
        <p:spPr>
          <a:xfrm>
            <a:off x="1884264" y="1665112"/>
            <a:ext cx="8567465" cy="507703"/>
          </a:xfrm>
          <a:prstGeom prst="rect">
            <a:avLst/>
          </a:prstGeom>
          <a:noFill/>
        </p:spPr>
        <p:txBody>
          <a:bodyPr wrap="square" rtlCol="0">
            <a:spAutoFit/>
          </a:bodyPr>
          <a:lstStyle/>
          <a:p>
            <a:endParaRPr lang="pt-BR" sz="2699" dirty="0"/>
          </a:p>
        </p:txBody>
      </p:sp>
      <p:pic>
        <p:nvPicPr>
          <p:cNvPr id="5" name="Imagem 4">
            <a:extLst>
              <a:ext uri="{FF2B5EF4-FFF2-40B4-BE49-F238E27FC236}">
                <a16:creationId xmlns:a16="http://schemas.microsoft.com/office/drawing/2014/main" id="{4213DFDA-0F97-0016-228E-6441E7B20130}"/>
              </a:ext>
            </a:extLst>
          </p:cNvPr>
          <p:cNvPicPr>
            <a:picLocks noChangeAspect="1"/>
          </p:cNvPicPr>
          <p:nvPr/>
        </p:nvPicPr>
        <p:blipFill>
          <a:blip r:embed="rId2"/>
          <a:stretch>
            <a:fillRect/>
          </a:stretch>
        </p:blipFill>
        <p:spPr>
          <a:xfrm>
            <a:off x="914400" y="551064"/>
            <a:ext cx="10895308" cy="6190303"/>
          </a:xfrm>
          <a:prstGeom prst="rect">
            <a:avLst/>
          </a:prstGeom>
        </p:spPr>
      </p:pic>
    </p:spTree>
    <p:extLst>
      <p:ext uri="{BB962C8B-B14F-4D97-AF65-F5344CB8AC3E}">
        <p14:creationId xmlns:p14="http://schemas.microsoft.com/office/powerpoint/2010/main" val="1740475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84ED6-22DF-A5DC-7569-DDB7876232A2}"/>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C1E60DD8-83F5-6989-5FE6-1D6CD42BB303}"/>
              </a:ext>
            </a:extLst>
          </p:cNvPr>
          <p:cNvSpPr txBox="1"/>
          <p:nvPr/>
        </p:nvSpPr>
        <p:spPr>
          <a:xfrm>
            <a:off x="1053884" y="1268761"/>
            <a:ext cx="10445857" cy="3998345"/>
          </a:xfrm>
          <a:prstGeom prst="rect">
            <a:avLst/>
          </a:prstGeom>
          <a:noFill/>
        </p:spPr>
        <p:txBody>
          <a:bodyPr wrap="square" lIns="42996" tIns="21498" rIns="42996" bIns="21498" rtlCol="0">
            <a:spAutoFit/>
          </a:bodyPr>
          <a:lstStyle/>
          <a:p>
            <a:pPr lvl="0" algn="ctr"/>
            <a:r>
              <a:rPr lang="pt-BR" sz="3200" b="1" u="sng" dirty="0">
                <a:latin typeface="Candara" panose="020E0502030303020204" pitchFamily="34" charset="0"/>
              </a:rPr>
              <a:t>Forma de Pagamento dos Honorários:</a:t>
            </a:r>
            <a:r>
              <a:rPr lang="pt-BR" sz="3200" i="1" dirty="0">
                <a:latin typeface="Candara" panose="020E0502030303020204" pitchFamily="34" charset="0"/>
              </a:rPr>
              <a:t> </a:t>
            </a:r>
          </a:p>
          <a:p>
            <a:pPr indent="333375"/>
            <a:endParaRPr lang="pt-BR" sz="2500" i="1" dirty="0">
              <a:solidFill>
                <a:srgbClr val="000000"/>
              </a:solidFill>
              <a:latin typeface="Candara" panose="020E0502030303020204" pitchFamily="34" charset="0"/>
              <a:ea typeface="Times New Roman" panose="02020603050405020304" pitchFamily="18" charset="0"/>
            </a:endParaRPr>
          </a:p>
          <a:p>
            <a:pPr indent="333375"/>
            <a:r>
              <a:rPr lang="pt-BR" sz="2500" i="1" dirty="0">
                <a:solidFill>
                  <a:srgbClr val="000000"/>
                </a:solidFill>
                <a:latin typeface="Candara" panose="020E0502030303020204" pitchFamily="34" charset="0"/>
                <a:ea typeface="Times New Roman" panose="02020603050405020304" pitchFamily="18" charset="0"/>
              </a:rPr>
              <a:t>Art. 95.  Cada parte adiantará a remuneração do assistente técnico que houver indicado, sendo a do perito adiantada pela parte que houver requerido a perícia ou rateada quando a perícia for determinada de ofício ou requerida por ambas as partes.</a:t>
            </a:r>
            <a:endParaRPr lang="pt-BR" sz="2500" i="1" dirty="0">
              <a:latin typeface="Candara" panose="020E0502030303020204" pitchFamily="34" charset="0"/>
              <a:ea typeface="Times New Roman" panose="02020603050405020304" pitchFamily="18" charset="0"/>
            </a:endParaRPr>
          </a:p>
          <a:p>
            <a:pPr indent="333375"/>
            <a:r>
              <a:rPr lang="pt-BR" sz="2500" i="1" dirty="0">
                <a:solidFill>
                  <a:srgbClr val="000000"/>
                </a:solidFill>
                <a:latin typeface="Candara" panose="020E0502030303020204" pitchFamily="34" charset="0"/>
                <a:ea typeface="Times New Roman" panose="02020603050405020304" pitchFamily="18" charset="0"/>
              </a:rPr>
              <a:t>§ 1</a:t>
            </a:r>
            <a:r>
              <a:rPr lang="pt-BR" sz="2500" i="1" u="sng" baseline="30000" dirty="0">
                <a:solidFill>
                  <a:srgbClr val="000000"/>
                </a:solidFill>
                <a:latin typeface="Candara" panose="020E0502030303020204" pitchFamily="34" charset="0"/>
                <a:ea typeface="Times New Roman" panose="02020603050405020304" pitchFamily="18" charset="0"/>
              </a:rPr>
              <a:t>o</a:t>
            </a:r>
            <a:r>
              <a:rPr lang="pt-BR" sz="2500" i="1" dirty="0">
                <a:solidFill>
                  <a:srgbClr val="000000"/>
                </a:solidFill>
                <a:latin typeface="Candara" panose="020E0502030303020204" pitchFamily="34" charset="0"/>
                <a:ea typeface="Times New Roman" panose="02020603050405020304" pitchFamily="18" charset="0"/>
              </a:rPr>
              <a:t> O juiz poderá determinar que a parte responsável pelo pagamento dos honorários do perito deposite em juízo o valor correspondente.</a:t>
            </a:r>
            <a:endParaRPr lang="pt-BR" sz="2500" i="1" dirty="0">
              <a:latin typeface="Candara" panose="020E0502030303020204" pitchFamily="34" charset="0"/>
              <a:ea typeface="Times New Roman" panose="02020603050405020304" pitchFamily="18" charset="0"/>
            </a:endParaRPr>
          </a:p>
          <a:p>
            <a:pPr indent="333375"/>
            <a:r>
              <a:rPr lang="pt-BR" sz="2500" i="1" dirty="0">
                <a:solidFill>
                  <a:srgbClr val="000000"/>
                </a:solidFill>
                <a:latin typeface="Candara" panose="020E0502030303020204" pitchFamily="34" charset="0"/>
                <a:ea typeface="Times New Roman" panose="02020603050405020304" pitchFamily="18" charset="0"/>
              </a:rPr>
              <a:t>§ 2</a:t>
            </a:r>
            <a:r>
              <a:rPr lang="pt-BR" sz="2500" i="1" u="sng" baseline="30000" dirty="0">
                <a:solidFill>
                  <a:srgbClr val="000000"/>
                </a:solidFill>
                <a:latin typeface="Candara" panose="020E0502030303020204" pitchFamily="34" charset="0"/>
                <a:ea typeface="Times New Roman" panose="02020603050405020304" pitchFamily="18" charset="0"/>
              </a:rPr>
              <a:t>o</a:t>
            </a:r>
            <a:r>
              <a:rPr lang="pt-BR" sz="2500" i="1" dirty="0">
                <a:solidFill>
                  <a:srgbClr val="000000"/>
                </a:solidFill>
                <a:latin typeface="Candara" panose="020E0502030303020204" pitchFamily="34" charset="0"/>
                <a:ea typeface="Times New Roman" panose="02020603050405020304" pitchFamily="18" charset="0"/>
              </a:rPr>
              <a:t> A quantia recolhida em depósito bancário à ordem do juízo será corrigida monetariamente e paga de acordo com o </a:t>
            </a:r>
            <a:r>
              <a:rPr lang="pt-BR" sz="2500" i="1" u="sng" dirty="0">
                <a:solidFill>
                  <a:srgbClr val="0000FF"/>
                </a:solidFill>
                <a:latin typeface="Candara" panose="020E0502030303020204" pitchFamily="34" charset="0"/>
                <a:ea typeface="Times New Roman" panose="02020603050405020304" pitchFamily="18" charset="0"/>
                <a:hlinkClick r:id="rId2"/>
              </a:rPr>
              <a:t>art. 465, § 4</a:t>
            </a:r>
            <a:r>
              <a:rPr lang="pt-BR" sz="2500" i="1" u="sng" baseline="30000" dirty="0">
                <a:solidFill>
                  <a:srgbClr val="0000FF"/>
                </a:solidFill>
                <a:latin typeface="Candara" panose="020E0502030303020204" pitchFamily="34" charset="0"/>
                <a:ea typeface="Times New Roman" panose="02020603050405020304" pitchFamily="18" charset="0"/>
                <a:hlinkClick r:id="rId2"/>
              </a:rPr>
              <a:t>o</a:t>
            </a:r>
            <a:r>
              <a:rPr lang="pt-BR" sz="2500" i="1" dirty="0">
                <a:solidFill>
                  <a:srgbClr val="000000"/>
                </a:solidFill>
                <a:latin typeface="Candara" panose="020E0502030303020204" pitchFamily="34" charset="0"/>
                <a:ea typeface="Times New Roman" panose="02020603050405020304" pitchFamily="18" charset="0"/>
              </a:rPr>
              <a:t>.</a:t>
            </a:r>
            <a:endParaRPr lang="pt-B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68048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2"/>
            <a:ext cx="8567465" cy="507703"/>
          </a:xfrm>
          <a:prstGeom prst="rect">
            <a:avLst/>
          </a:prstGeom>
          <a:noFill/>
        </p:spPr>
        <p:txBody>
          <a:bodyPr wrap="square" rtlCol="0">
            <a:spAutoFit/>
          </a:bodyPr>
          <a:lstStyle/>
          <a:p>
            <a:endParaRPr lang="pt-BR" sz="2699" dirty="0"/>
          </a:p>
        </p:txBody>
      </p:sp>
      <p:sp>
        <p:nvSpPr>
          <p:cNvPr id="3" name="Retângulo 2">
            <a:extLst>
              <a:ext uri="{FF2B5EF4-FFF2-40B4-BE49-F238E27FC236}">
                <a16:creationId xmlns:a16="http://schemas.microsoft.com/office/drawing/2014/main" id="{5CF554FB-3757-4197-84A6-2237F58F6BE6}"/>
              </a:ext>
            </a:extLst>
          </p:cNvPr>
          <p:cNvSpPr/>
          <p:nvPr/>
        </p:nvSpPr>
        <p:spPr>
          <a:xfrm>
            <a:off x="968991" y="1064525"/>
            <a:ext cx="10249469" cy="5078185"/>
          </a:xfrm>
          <a:prstGeom prst="rect">
            <a:avLst/>
          </a:prstGeom>
        </p:spPr>
        <p:txBody>
          <a:bodyPr wrap="square">
            <a:spAutoFit/>
          </a:bodyPr>
          <a:lstStyle/>
          <a:p>
            <a:r>
              <a:rPr lang="pt-BR" sz="2999" b="1" dirty="0"/>
              <a:t>	</a:t>
            </a:r>
            <a:r>
              <a:rPr lang="pt-BR" sz="2999" b="1" u="sng" dirty="0">
                <a:highlight>
                  <a:srgbClr val="00FF00"/>
                </a:highlight>
              </a:rPr>
              <a:t>Momentos para o levantamento dos honorários</a:t>
            </a:r>
            <a:r>
              <a:rPr lang="pt-BR" sz="2999" dirty="0"/>
              <a:t>:</a:t>
            </a:r>
          </a:p>
          <a:p>
            <a:pPr algn="ctr"/>
            <a:endParaRPr lang="pt-BR" sz="2000" dirty="0"/>
          </a:p>
          <a:p>
            <a:pPr marL="514350" indent="-514350" algn="just">
              <a:buAutoNum type="arabicParenR"/>
            </a:pPr>
            <a:r>
              <a:rPr lang="pt-BR" sz="2800" b="1" dirty="0"/>
              <a:t>Poderá</a:t>
            </a:r>
            <a:r>
              <a:rPr lang="pt-BR" sz="2800" dirty="0"/>
              <a:t> o magistrado autorizar o levantamento antecipado até </a:t>
            </a:r>
            <a:r>
              <a:rPr lang="pt-BR" sz="2800" i="1" dirty="0"/>
              <a:t>metade dos honorários periciais por ele fixados</a:t>
            </a:r>
            <a:r>
              <a:rPr lang="pt-BR" sz="2800" dirty="0"/>
              <a:t>, conforme § 4º do art. 465 do CPC/2015.</a:t>
            </a:r>
          </a:p>
          <a:p>
            <a:pPr lvl="1" algn="just"/>
            <a:endParaRPr lang="pt-BR" sz="2000" dirty="0"/>
          </a:p>
          <a:p>
            <a:pPr marL="514350" indent="-514350" algn="just">
              <a:buAutoNum type="arabicParenR"/>
            </a:pPr>
            <a:r>
              <a:rPr lang="pt-BR" sz="2800" dirty="0"/>
              <a:t>Após a entrega (protocolo) do Laudo Pericial Contábil (e confirmação da sua juntada nos autos), o perito encaminhará a petição requerendo o levantamento dos honorários periciais, quantia anteriormente recolhida pela parte responsável em depósito bancário efetuada em conta judicial à ordem do juízo. </a:t>
            </a:r>
          </a:p>
          <a:p>
            <a:pPr algn="just">
              <a:spcBef>
                <a:spcPct val="0"/>
              </a:spcBef>
            </a:pPr>
            <a:r>
              <a:rPr lang="pt-BR" sz="1500" dirty="0"/>
              <a:t>Nota: </a:t>
            </a:r>
            <a:r>
              <a:rPr lang="pt-BR" altLang="pt-BR" sz="1500" dirty="0">
                <a:solidFill>
                  <a:srgbClr val="000000"/>
                </a:solidFill>
                <a:cs typeface="Times New Roman" panose="02020603050405020304" pitchFamily="18" charset="0"/>
              </a:rPr>
              <a:t> - </a:t>
            </a:r>
            <a:r>
              <a:rPr lang="pt-BR" sz="1500" dirty="0"/>
              <a:t>categorização do documento para o peticionamento eletrônico para peritos(ESAJ): </a:t>
            </a:r>
            <a:r>
              <a:rPr lang="pt-BR" sz="1500" b="1" dirty="0"/>
              <a:t>Código 38049</a:t>
            </a:r>
            <a:r>
              <a:rPr lang="pt-BR" altLang="pt-BR" sz="1500" b="1" dirty="0">
                <a:solidFill>
                  <a:srgbClr val="000000"/>
                </a:solidFill>
                <a:cs typeface="Times New Roman" panose="02020603050405020304" pitchFamily="18" charset="0"/>
              </a:rPr>
              <a:t> </a:t>
            </a:r>
            <a:r>
              <a:rPr lang="pt-BR" altLang="pt-BR" sz="1500" dirty="0">
                <a:solidFill>
                  <a:srgbClr val="000000"/>
                </a:solidFill>
                <a:cs typeface="Times New Roman" panose="02020603050405020304" pitchFamily="18" charset="0"/>
              </a:rPr>
              <a:t>-</a:t>
            </a:r>
            <a:r>
              <a:rPr lang="pt-BR" sz="1500" dirty="0"/>
              <a:t> </a:t>
            </a:r>
            <a:r>
              <a:rPr lang="pt-BR" altLang="pt-BR" sz="1500" dirty="0">
                <a:solidFill>
                  <a:srgbClr val="000000"/>
                </a:solidFill>
                <a:cs typeface="Times New Roman" panose="02020603050405020304" pitchFamily="18" charset="0"/>
              </a:rPr>
              <a:t>Pedido de Expedição de Guia de Levantamento – Honorários (TJSP)</a:t>
            </a:r>
            <a:endParaRPr lang="pt-BR" sz="1500" dirty="0"/>
          </a:p>
        </p:txBody>
      </p:sp>
    </p:spTree>
    <p:extLst>
      <p:ext uri="{BB962C8B-B14F-4D97-AF65-F5344CB8AC3E}">
        <p14:creationId xmlns:p14="http://schemas.microsoft.com/office/powerpoint/2010/main" val="455846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E5D45-FBE8-9B4F-AA2A-8017DAAEEE5D}"/>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0BD343E5-885C-38CD-1850-25654AFB07FF}"/>
              </a:ext>
            </a:extLst>
          </p:cNvPr>
          <p:cNvSpPr txBox="1"/>
          <p:nvPr/>
        </p:nvSpPr>
        <p:spPr>
          <a:xfrm>
            <a:off x="960895" y="1665112"/>
            <a:ext cx="10492352" cy="3369384"/>
          </a:xfrm>
          <a:prstGeom prst="rect">
            <a:avLst/>
          </a:prstGeom>
          <a:noFill/>
        </p:spPr>
        <p:txBody>
          <a:bodyPr wrap="square" rtlCol="0">
            <a:spAutoFit/>
          </a:bodyPr>
          <a:lstStyle/>
          <a:p>
            <a:pPr algn="ctr"/>
            <a:r>
              <a:rPr lang="pt-BR" sz="2999" b="1" u="sng" dirty="0"/>
              <a:t>Código de Processo Civil – Lei 13.105/2015</a:t>
            </a:r>
            <a:r>
              <a:rPr lang="pt-BR" sz="2999" b="1" dirty="0"/>
              <a:t>:</a:t>
            </a:r>
            <a:endParaRPr lang="pt-BR" sz="600" b="1" dirty="0"/>
          </a:p>
          <a:p>
            <a:pPr algn="ctr"/>
            <a:r>
              <a:rPr lang="pt-BR" sz="2999" b="1" dirty="0"/>
              <a:t>Art. 465:</a:t>
            </a:r>
          </a:p>
          <a:p>
            <a:pPr algn="ctr"/>
            <a:r>
              <a:rPr lang="pt-BR" sz="2000" b="1" dirty="0"/>
              <a:t>[...]</a:t>
            </a:r>
          </a:p>
          <a:p>
            <a:pPr algn="just"/>
            <a:r>
              <a:rPr lang="pt-BR" sz="2699" i="1" dirty="0"/>
              <a:t>§ 4</a:t>
            </a:r>
            <a:r>
              <a:rPr lang="pt-BR" sz="2699" i="1" u="sng" baseline="30000" dirty="0"/>
              <a:t>o</a:t>
            </a:r>
            <a:r>
              <a:rPr lang="pt-BR" sz="2699" i="1" dirty="0"/>
              <a:t> O juiz poderá autorizar o </a:t>
            </a:r>
            <a:r>
              <a:rPr lang="pt-BR" sz="2699" b="1" i="1" u="sng" dirty="0"/>
              <a:t>pagamento de até cinquenta por cento dos honorários arbitrados a favor do perito no início dos trabalhos</a:t>
            </a:r>
            <a:r>
              <a:rPr lang="pt-BR" sz="2699" b="1" i="1" dirty="0"/>
              <a:t>, devendo o remanescente ser pago </a:t>
            </a:r>
            <a:r>
              <a:rPr lang="pt-BR" sz="2699" b="1" i="1" u="sng" dirty="0"/>
              <a:t>apenas ao final, depois de entregue o laudo e prestados todos os esclarecimentos necessários</a:t>
            </a:r>
            <a:r>
              <a:rPr lang="pt-BR" sz="2699" i="1" dirty="0"/>
              <a:t>.</a:t>
            </a:r>
          </a:p>
          <a:p>
            <a:pPr algn="r"/>
            <a:r>
              <a:rPr lang="pt-BR" sz="2500" dirty="0" err="1"/>
              <a:t>g.n</a:t>
            </a:r>
            <a:r>
              <a:rPr lang="pt-BR" sz="2500" dirty="0"/>
              <a:t>.</a:t>
            </a:r>
          </a:p>
        </p:txBody>
      </p:sp>
    </p:spTree>
    <p:extLst>
      <p:ext uri="{BB962C8B-B14F-4D97-AF65-F5344CB8AC3E}">
        <p14:creationId xmlns:p14="http://schemas.microsoft.com/office/powerpoint/2010/main" val="19676712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BAB5E-6A92-F281-1703-7B07B6E3F018}"/>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C33A7631-4383-902F-C52C-63D45CE9B9AA}"/>
              </a:ext>
            </a:extLst>
          </p:cNvPr>
          <p:cNvSpPr/>
          <p:nvPr/>
        </p:nvSpPr>
        <p:spPr>
          <a:xfrm>
            <a:off x="2855204" y="1106431"/>
            <a:ext cx="5563369" cy="392415"/>
          </a:xfrm>
          <a:prstGeom prst="rect">
            <a:avLst/>
          </a:prstGeom>
        </p:spPr>
        <p:txBody>
          <a:bodyPr wrap="square">
            <a:spAutoFit/>
          </a:bodyPr>
          <a:lstStyle/>
          <a:p>
            <a:pPr lvl="0" algn="ctr"/>
            <a:endParaRPr lang="pt-BR" sz="1950" dirty="0"/>
          </a:p>
        </p:txBody>
      </p:sp>
      <p:sp>
        <p:nvSpPr>
          <p:cNvPr id="3" name="Retângulo 2">
            <a:extLst>
              <a:ext uri="{FF2B5EF4-FFF2-40B4-BE49-F238E27FC236}">
                <a16:creationId xmlns:a16="http://schemas.microsoft.com/office/drawing/2014/main" id="{0E7B18BA-75D3-2D74-048A-FD81A90AD1C0}"/>
              </a:ext>
            </a:extLst>
          </p:cNvPr>
          <p:cNvSpPr/>
          <p:nvPr/>
        </p:nvSpPr>
        <p:spPr>
          <a:xfrm>
            <a:off x="898901" y="790414"/>
            <a:ext cx="11081289" cy="6124754"/>
          </a:xfrm>
          <a:prstGeom prst="rect">
            <a:avLst/>
          </a:prstGeom>
        </p:spPr>
        <p:txBody>
          <a:bodyPr wrap="square">
            <a:spAutoFit/>
          </a:bodyPr>
          <a:lstStyle/>
          <a:p>
            <a:pPr algn="ctr"/>
            <a:r>
              <a:rPr lang="pt-BR" sz="2800" b="1" dirty="0">
                <a:highlight>
                  <a:srgbClr val="00FF00"/>
                </a:highlight>
              </a:rPr>
              <a:t>Fixando</a:t>
            </a:r>
            <a:r>
              <a:rPr lang="pt-BR" sz="2800" b="1" dirty="0"/>
              <a:t>:</a:t>
            </a:r>
          </a:p>
          <a:p>
            <a:pPr marL="457200" indent="-457200">
              <a:buFont typeface="Wingdings" panose="05000000000000000000" pitchFamily="2" charset="2"/>
              <a:buChar char="v"/>
            </a:pPr>
            <a:r>
              <a:rPr lang="pt-BR" sz="2800" dirty="0"/>
              <a:t>Depósito prévio, complementar  ou depósito integral dos honorários periciais sempre serão efetuados em estabelecimentos bancários autorizados (BANCO DO BRASIL), em conta judicial, à ordem do juízo, consequentemente, só este pode autorizar sua movimentação/levantamento</a:t>
            </a:r>
          </a:p>
          <a:p>
            <a:endParaRPr lang="pt-BR" sz="2800" dirty="0"/>
          </a:p>
          <a:p>
            <a:pPr marL="457200" indent="-457200">
              <a:buFont typeface="Wingdings" panose="05000000000000000000" pitchFamily="2" charset="2"/>
              <a:buChar char="v"/>
            </a:pPr>
            <a:r>
              <a:rPr lang="pt-BR" sz="2800" dirty="0"/>
              <a:t>Referida movimentação é SEMPRE provocada pelo perito, por intermédio de peticionamento específico. </a:t>
            </a:r>
          </a:p>
          <a:p>
            <a:endParaRPr lang="pt-BR" sz="2800" dirty="0"/>
          </a:p>
          <a:p>
            <a:pPr marL="457200" indent="-457200">
              <a:buFont typeface="Wingdings" panose="05000000000000000000" pitchFamily="2" charset="2"/>
              <a:buChar char="v"/>
            </a:pPr>
            <a:r>
              <a:rPr lang="pt-BR" sz="2800" dirty="0"/>
              <a:t>Preste atenção se quando for intimado(a) para início dos trabalhos, o depósito judicial de seus honorários consta dos autos, lógico que dependerá da forma como o juiz arbitrou o pagamento dos seus honorários.</a:t>
            </a:r>
            <a:endParaRPr lang="pt-BR" altLang="pt-BR" dirty="0"/>
          </a:p>
        </p:txBody>
      </p:sp>
    </p:spTree>
    <p:extLst>
      <p:ext uri="{BB962C8B-B14F-4D97-AF65-F5344CB8AC3E}">
        <p14:creationId xmlns:p14="http://schemas.microsoft.com/office/powerpoint/2010/main" val="342224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19536" y="404664"/>
            <a:ext cx="7776864" cy="6192688"/>
          </a:xfrm>
          <a:prstGeom prst="rect">
            <a:avLst/>
          </a:prstGeom>
        </p:spPr>
        <p:txBody>
          <a:bodyPr wrap="square">
            <a:normAutofit/>
          </a:bodyPr>
          <a:lstStyle/>
          <a:p>
            <a:pPr algn="ctr"/>
            <a:endParaRPr lang="pt-BR" sz="3400" dirty="0"/>
          </a:p>
          <a:p>
            <a:pPr algn="ctr"/>
            <a:endParaRPr lang="pt-BR" sz="9600" dirty="0"/>
          </a:p>
          <a:p>
            <a:pPr algn="ctr"/>
            <a:endParaRPr lang="pt-BR" sz="9600" dirty="0"/>
          </a:p>
          <a:p>
            <a:pPr algn="ctr"/>
            <a:endParaRPr lang="pt-BR" sz="6000" dirty="0"/>
          </a:p>
          <a:p>
            <a:pPr algn="ctr"/>
            <a:endParaRPr lang="pt-BR" sz="6000" dirty="0"/>
          </a:p>
        </p:txBody>
      </p:sp>
      <p:sp>
        <p:nvSpPr>
          <p:cNvPr id="3" name="Retângulo 2"/>
          <p:cNvSpPr/>
          <p:nvPr/>
        </p:nvSpPr>
        <p:spPr>
          <a:xfrm>
            <a:off x="1919536" y="1412777"/>
            <a:ext cx="8208912" cy="2062103"/>
          </a:xfrm>
          <a:prstGeom prst="rect">
            <a:avLst/>
          </a:prstGeom>
        </p:spPr>
        <p:txBody>
          <a:bodyPr wrap="square">
            <a:spAutoFit/>
          </a:bodyPr>
          <a:lstStyle/>
          <a:p>
            <a:pPr algn="ctr">
              <a:buFontTx/>
              <a:buNone/>
            </a:pPr>
            <a:endParaRPr lang="pt-BR" altLang="pt-BR" sz="2600" dirty="0">
              <a:latin typeface="Candara" panose="020E0502030303020204" pitchFamily="34" charset="0"/>
            </a:endParaRPr>
          </a:p>
          <a:p>
            <a:pPr algn="ctr">
              <a:buFontTx/>
              <a:buNone/>
            </a:pPr>
            <a:endParaRPr lang="pt-BR" altLang="pt-BR" sz="2600" dirty="0">
              <a:latin typeface="Candara" panose="020E0502030303020204" pitchFamily="34" charset="0"/>
            </a:endParaRPr>
          </a:p>
          <a:p>
            <a:pPr algn="ctr">
              <a:buFontTx/>
              <a:buNone/>
            </a:pPr>
            <a:endParaRPr lang="pt-BR" altLang="pt-BR" sz="2600" dirty="0">
              <a:latin typeface="Candara" panose="020E0502030303020204" pitchFamily="34" charset="0"/>
            </a:endParaRPr>
          </a:p>
          <a:p>
            <a:pPr algn="ctr">
              <a:buFontTx/>
              <a:buNone/>
            </a:pPr>
            <a:r>
              <a:rPr lang="pt-BR" altLang="pt-BR" sz="2600" dirty="0">
                <a:latin typeface="Candara" panose="020E0502030303020204" pitchFamily="34" charset="0"/>
              </a:rPr>
              <a:t> </a:t>
            </a:r>
            <a:r>
              <a:rPr lang="pt-BR" altLang="pt-BR" sz="3200" b="1" dirty="0">
                <a:highlight>
                  <a:srgbClr val="FFFF00"/>
                </a:highlight>
                <a:latin typeface="Candara" panose="020E0502030303020204" pitchFamily="34" charset="0"/>
              </a:rPr>
              <a:t>Remuneração do Assistente Técnico</a:t>
            </a:r>
          </a:p>
          <a:p>
            <a:pPr algn="ctr"/>
            <a:endParaRPr lang="pt-BR" dirty="0">
              <a:latin typeface="Candara" panose="020E0502030303020204" pitchFamily="34" charset="0"/>
            </a:endParaRPr>
          </a:p>
        </p:txBody>
      </p:sp>
    </p:spTree>
    <p:extLst>
      <p:ext uri="{BB962C8B-B14F-4D97-AF65-F5344CB8AC3E}">
        <p14:creationId xmlns:p14="http://schemas.microsoft.com/office/powerpoint/2010/main" val="1614689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19536" y="404664"/>
            <a:ext cx="7776864" cy="6192688"/>
          </a:xfrm>
          <a:prstGeom prst="rect">
            <a:avLst/>
          </a:prstGeom>
        </p:spPr>
        <p:txBody>
          <a:bodyPr wrap="square">
            <a:normAutofit/>
          </a:bodyPr>
          <a:lstStyle/>
          <a:p>
            <a:pPr algn="ctr"/>
            <a:endParaRPr lang="pt-BR" sz="3400" dirty="0"/>
          </a:p>
          <a:p>
            <a:pPr algn="ctr"/>
            <a:endParaRPr lang="pt-BR" sz="9600" dirty="0"/>
          </a:p>
          <a:p>
            <a:pPr algn="ctr"/>
            <a:endParaRPr lang="pt-BR" sz="9600" dirty="0"/>
          </a:p>
          <a:p>
            <a:pPr algn="ctr"/>
            <a:endParaRPr lang="pt-BR" sz="6000" dirty="0"/>
          </a:p>
          <a:p>
            <a:pPr algn="ctr"/>
            <a:endParaRPr lang="pt-BR" sz="6000" dirty="0"/>
          </a:p>
        </p:txBody>
      </p:sp>
      <p:sp>
        <p:nvSpPr>
          <p:cNvPr id="3" name="Retângulo 2"/>
          <p:cNvSpPr/>
          <p:nvPr/>
        </p:nvSpPr>
        <p:spPr>
          <a:xfrm>
            <a:off x="1524000" y="188641"/>
            <a:ext cx="8604448" cy="6370975"/>
          </a:xfrm>
          <a:prstGeom prst="rect">
            <a:avLst/>
          </a:prstGeom>
        </p:spPr>
        <p:txBody>
          <a:bodyPr wrap="square">
            <a:spAutoFit/>
          </a:bodyPr>
          <a:lstStyle/>
          <a:p>
            <a:pPr algn="ctr">
              <a:buFontTx/>
              <a:buNone/>
            </a:pPr>
            <a:r>
              <a:rPr lang="pt-BR" altLang="pt-BR" sz="2600" dirty="0">
                <a:latin typeface="Candara" panose="020E0502030303020204" pitchFamily="34" charset="0"/>
              </a:rPr>
              <a:t> </a:t>
            </a:r>
            <a:r>
              <a:rPr lang="pt-BR" altLang="pt-BR" sz="2600" b="1" u="sng" dirty="0">
                <a:highlight>
                  <a:srgbClr val="FFFF00"/>
                </a:highlight>
                <a:latin typeface="Candara" panose="020E0502030303020204" pitchFamily="34" charset="0"/>
              </a:rPr>
              <a:t>Remuneração do Assistente Técnico</a:t>
            </a:r>
          </a:p>
          <a:p>
            <a:pPr algn="ctr">
              <a:buFontTx/>
              <a:buNone/>
            </a:pPr>
            <a:r>
              <a:rPr lang="pt-BR" altLang="pt-BR" sz="2600" dirty="0">
                <a:latin typeface="Candara" panose="020E0502030303020204" pitchFamily="34" charset="0"/>
              </a:rPr>
              <a:t>O profissional sendo consultado para atuar na </a:t>
            </a:r>
          </a:p>
          <a:p>
            <a:pPr algn="ctr">
              <a:buFontTx/>
              <a:buNone/>
            </a:pPr>
            <a:r>
              <a:rPr lang="pt-BR" altLang="pt-BR" sz="2600" b="1" u="sng" dirty="0">
                <a:latin typeface="Candara" panose="020E0502030303020204" pitchFamily="34" charset="0"/>
              </a:rPr>
              <a:t>função de Assistente Técnico</a:t>
            </a:r>
            <a:r>
              <a:rPr lang="pt-BR" altLang="pt-BR" sz="2600" dirty="0">
                <a:latin typeface="Candara" panose="020E0502030303020204" pitchFamily="34" charset="0"/>
              </a:rPr>
              <a:t>, deverá solicitar a </a:t>
            </a:r>
          </a:p>
          <a:p>
            <a:pPr algn="ctr">
              <a:buFontTx/>
              <a:buNone/>
            </a:pPr>
            <a:r>
              <a:rPr lang="pt-BR" altLang="pt-BR" sz="2600" dirty="0">
                <a:latin typeface="Candara" panose="020E0502030303020204" pitchFamily="34" charset="0"/>
              </a:rPr>
              <a:t>cópia integral do processo, para conhecer a extensão e o alcance dos trabalhos que deverão ser realizados para possibilitar a defesa dos pontos técnicos alegados pela parte.</a:t>
            </a:r>
          </a:p>
          <a:p>
            <a:pPr algn="ctr">
              <a:buFontTx/>
              <a:buNone/>
            </a:pPr>
            <a:r>
              <a:rPr lang="pt-BR" sz="2600" dirty="0">
                <a:latin typeface="Candara" panose="020E0502030303020204" pitchFamily="34" charset="0"/>
              </a:rPr>
              <a:t>Após a conclusão deste estudo preliminar, apresentará sua “Proposta de Serviços Profissionais” e/ou “Orçamento Proposta”. Com a aprovação de referida proposta, formalizar a contratação de seus serviços, mediante a emissão do correspondente contrato.</a:t>
            </a:r>
          </a:p>
          <a:p>
            <a:pPr algn="ctr"/>
            <a:endParaRPr lang="pt-BR" altLang="pt-BR" dirty="0">
              <a:latin typeface="Candara" panose="020E0502030303020204" pitchFamily="34" charset="0"/>
            </a:endParaRPr>
          </a:p>
          <a:p>
            <a:pPr algn="ctr"/>
            <a:r>
              <a:rPr lang="pt-BR" altLang="pt-BR" sz="2600" dirty="0">
                <a:latin typeface="Candara" panose="020E0502030303020204" pitchFamily="34" charset="0"/>
              </a:rPr>
              <a:t>O próximo passo será apresentar os quesitos técnicos respeitando o prazo processual e fornecer os seus dados para indicação na </a:t>
            </a:r>
            <a:r>
              <a:rPr lang="pt-BR" altLang="pt-BR" sz="2600" b="1" u="sng" dirty="0">
                <a:latin typeface="Candara" panose="020E0502030303020204" pitchFamily="34" charset="0"/>
              </a:rPr>
              <a:t>função de Assistente Técnico</a:t>
            </a:r>
            <a:endParaRPr lang="pt-BR" dirty="0">
              <a:latin typeface="Candara" panose="020E0502030303020204" pitchFamily="34" charset="0"/>
            </a:endParaRPr>
          </a:p>
        </p:txBody>
      </p:sp>
    </p:spTree>
    <p:extLst>
      <p:ext uri="{BB962C8B-B14F-4D97-AF65-F5344CB8AC3E}">
        <p14:creationId xmlns:p14="http://schemas.microsoft.com/office/powerpoint/2010/main" val="17284836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p:cNvSpPr/>
          <p:nvPr/>
        </p:nvSpPr>
        <p:spPr>
          <a:xfrm>
            <a:off x="1775520" y="188641"/>
            <a:ext cx="8136904" cy="6078587"/>
          </a:xfrm>
          <a:prstGeom prst="rect">
            <a:avLst/>
          </a:prstGeom>
        </p:spPr>
        <p:txBody>
          <a:bodyPr wrap="square">
            <a:spAutoFit/>
          </a:bodyPr>
          <a:lstStyle/>
          <a:p>
            <a:pPr algn="ctr">
              <a:spcAft>
                <a:spcPts val="600"/>
              </a:spcAft>
              <a:buFontTx/>
              <a:buChar char="-"/>
            </a:pPr>
            <a:r>
              <a:rPr lang="pt-BR" sz="2800" b="1" u="sng" dirty="0">
                <a:highlight>
                  <a:srgbClr val="FFFF00"/>
                </a:highlight>
              </a:rPr>
              <a:t>Remuneração do Assistente Técnico</a:t>
            </a:r>
            <a:r>
              <a:rPr lang="pt-BR" sz="2800" dirty="0">
                <a:highlight>
                  <a:srgbClr val="FFFF00"/>
                </a:highlight>
              </a:rPr>
              <a:t>:</a:t>
            </a:r>
          </a:p>
          <a:p>
            <a:pPr algn="ctr">
              <a:spcAft>
                <a:spcPts val="600"/>
              </a:spcAft>
              <a:buFontTx/>
              <a:buChar char="-"/>
            </a:pPr>
            <a:endParaRPr lang="pt-BR" sz="2800" dirty="0"/>
          </a:p>
          <a:p>
            <a:pPr algn="ctr">
              <a:spcAft>
                <a:spcPts val="600"/>
              </a:spcAft>
              <a:buFontTx/>
              <a:buChar char="-"/>
            </a:pPr>
            <a:r>
              <a:rPr lang="pt-BR" sz="2800" dirty="0"/>
              <a:t>Remuneração é paga pelo contratante (parte que o indicou);</a:t>
            </a:r>
          </a:p>
          <a:p>
            <a:pPr algn="ctr">
              <a:spcAft>
                <a:spcPts val="600"/>
              </a:spcAft>
              <a:buFontTx/>
              <a:buChar char="-"/>
            </a:pPr>
            <a:r>
              <a:rPr lang="pt-BR" sz="2800" dirty="0"/>
              <a:t>Não existe depósito judicial de seus honorários;</a:t>
            </a:r>
          </a:p>
          <a:p>
            <a:pPr algn="ctr">
              <a:spcAft>
                <a:spcPts val="600"/>
              </a:spcAft>
              <a:buFontTx/>
              <a:buChar char="-"/>
            </a:pPr>
            <a:r>
              <a:rPr lang="pt-BR" sz="2800" dirty="0"/>
              <a:t>Não existe determinação sobre a forma ou o momento para pagamento de seus honorários;</a:t>
            </a:r>
          </a:p>
          <a:p>
            <a:pPr algn="ctr">
              <a:spcAft>
                <a:spcPts val="600"/>
              </a:spcAft>
              <a:buFontTx/>
              <a:buChar char="-"/>
            </a:pPr>
            <a:r>
              <a:rPr lang="pt-BR" sz="2800" dirty="0"/>
              <a:t>A forma de pagamento e o valor pela remuneração do assistente técnico dependem, exclusivamente, das condições negociadas com a parte que o contratou para atuar na ação (exigência NBC PP 01(R2): emissão contrato particular de prestação de serviços profissionais – modelo 09);</a:t>
            </a:r>
          </a:p>
        </p:txBody>
      </p:sp>
    </p:spTree>
    <p:extLst>
      <p:ext uri="{BB962C8B-B14F-4D97-AF65-F5344CB8AC3E}">
        <p14:creationId xmlns:p14="http://schemas.microsoft.com/office/powerpoint/2010/main" val="33192878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EB312-024F-9BCE-42D7-8E05CE19ED54}"/>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F75F1907-AAE5-CCBD-8185-88214E7DEA12}"/>
              </a:ext>
            </a:extLst>
          </p:cNvPr>
          <p:cNvSpPr/>
          <p:nvPr/>
        </p:nvSpPr>
        <p:spPr>
          <a:xfrm>
            <a:off x="1775520" y="332658"/>
            <a:ext cx="7416824" cy="492443"/>
          </a:xfrm>
          <a:prstGeom prst="rect">
            <a:avLst/>
          </a:prstGeom>
        </p:spPr>
        <p:txBody>
          <a:bodyPr wrap="square">
            <a:spAutoFit/>
          </a:bodyPr>
          <a:lstStyle/>
          <a:p>
            <a:pPr lvl="0" algn="ctr"/>
            <a:endParaRPr lang="pt-BR" sz="2600" dirty="0"/>
          </a:p>
        </p:txBody>
      </p:sp>
      <p:pic>
        <p:nvPicPr>
          <p:cNvPr id="3" name="Imagem 2">
            <a:extLst>
              <a:ext uri="{FF2B5EF4-FFF2-40B4-BE49-F238E27FC236}">
                <a16:creationId xmlns:a16="http://schemas.microsoft.com/office/drawing/2014/main" id="{D78B5E47-56CA-C89B-D8A2-3882303E97F7}"/>
              </a:ext>
            </a:extLst>
          </p:cNvPr>
          <p:cNvPicPr>
            <a:picLocks noChangeAspect="1"/>
          </p:cNvPicPr>
          <p:nvPr/>
        </p:nvPicPr>
        <p:blipFill>
          <a:blip r:embed="rId2"/>
          <a:stretch>
            <a:fillRect/>
          </a:stretch>
        </p:blipFill>
        <p:spPr>
          <a:xfrm>
            <a:off x="1394847" y="-142419"/>
            <a:ext cx="9903417" cy="7000419"/>
          </a:xfrm>
          <a:prstGeom prst="rect">
            <a:avLst/>
          </a:prstGeom>
        </p:spPr>
      </p:pic>
    </p:spTree>
    <p:extLst>
      <p:ext uri="{BB962C8B-B14F-4D97-AF65-F5344CB8AC3E}">
        <p14:creationId xmlns:p14="http://schemas.microsoft.com/office/powerpoint/2010/main" val="424993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p:cNvSpPr/>
          <p:nvPr/>
        </p:nvSpPr>
        <p:spPr>
          <a:xfrm>
            <a:off x="371959" y="666427"/>
            <a:ext cx="11670224" cy="6232475"/>
          </a:xfrm>
          <a:prstGeom prst="rect">
            <a:avLst/>
          </a:prstGeom>
        </p:spPr>
        <p:txBody>
          <a:bodyPr wrap="square">
            <a:spAutoFit/>
          </a:bodyPr>
          <a:lstStyle/>
          <a:p>
            <a:pPr algn="ctr"/>
            <a:r>
              <a:rPr lang="pt-BR" sz="1900" b="1" dirty="0">
                <a:highlight>
                  <a:srgbClr val="FFFF00"/>
                </a:highlight>
              </a:rPr>
              <a:t>Proposta de Honorários: Cartão de Visita do Perito – VITRINE PROFISSIONAL</a:t>
            </a:r>
          </a:p>
          <a:p>
            <a:r>
              <a:rPr lang="pt-BR" sz="1900" dirty="0"/>
              <a:t>A proposta de honorários profissionais vai muito além de um simples orçamento: é uma apresentação profissional. Reflete seu perfil técnico e ético. Ela representa o </a:t>
            </a:r>
            <a:r>
              <a:rPr lang="pt-BR" sz="1900" b="1" dirty="0"/>
              <a:t>primeiro contato formal</a:t>
            </a:r>
            <a:r>
              <a:rPr lang="pt-BR" sz="1900" dirty="0"/>
              <a:t> entre o perito, o Magistrado e as partes envolvidas — funcionando como um verdadeiro </a:t>
            </a:r>
            <a:r>
              <a:rPr lang="pt-BR" sz="1900" b="1" dirty="0"/>
              <a:t>cartão de visita</a:t>
            </a:r>
            <a:r>
              <a:rPr lang="pt-BR" sz="1900" dirty="0"/>
              <a:t>.</a:t>
            </a:r>
          </a:p>
          <a:p>
            <a:endParaRPr lang="pt-BR" sz="1900" dirty="0"/>
          </a:p>
          <a:p>
            <a:r>
              <a:rPr lang="pt-BR" sz="1900" dirty="0"/>
              <a:t>📌 </a:t>
            </a:r>
            <a:r>
              <a:rPr lang="pt-BR" sz="1900" b="1" dirty="0"/>
              <a:t>Por que isso importa?</a:t>
            </a:r>
            <a:endParaRPr lang="pt-BR" sz="1900" dirty="0"/>
          </a:p>
          <a:p>
            <a:r>
              <a:rPr lang="pt-BR" sz="1900" dirty="0"/>
              <a:t>Reflete o nível de </a:t>
            </a:r>
            <a:r>
              <a:rPr lang="pt-BR" sz="1900" b="1" dirty="0"/>
              <a:t>organização</a:t>
            </a:r>
            <a:r>
              <a:rPr lang="pt-BR" sz="1900" dirty="0"/>
              <a:t>, </a:t>
            </a:r>
            <a:r>
              <a:rPr lang="pt-BR" sz="1900" b="1" dirty="0"/>
              <a:t>clareza</a:t>
            </a:r>
            <a:r>
              <a:rPr lang="pt-BR" sz="1900" dirty="0"/>
              <a:t> e </a:t>
            </a:r>
            <a:r>
              <a:rPr lang="pt-BR" sz="1900" b="1" dirty="0"/>
              <a:t>profissionalismo</a:t>
            </a:r>
            <a:r>
              <a:rPr lang="pt-BR" sz="1900" dirty="0"/>
              <a:t> do perito.</a:t>
            </a:r>
          </a:p>
          <a:p>
            <a:r>
              <a:rPr lang="pt-BR" sz="1900" dirty="0"/>
              <a:t>Demonstra a </a:t>
            </a:r>
            <a:r>
              <a:rPr lang="pt-BR" sz="1900" b="1" dirty="0"/>
              <a:t>especificidade técnica</a:t>
            </a:r>
            <a:r>
              <a:rPr lang="pt-BR" sz="1900" dirty="0"/>
              <a:t> e o domínio sobre o objeto da perícia.</a:t>
            </a:r>
          </a:p>
          <a:p>
            <a:r>
              <a:rPr lang="pt-BR" sz="1900" dirty="0"/>
              <a:t>Contribui diretamente para a </a:t>
            </a:r>
            <a:r>
              <a:rPr lang="pt-BR" sz="1900" b="1" dirty="0"/>
              <a:t>credibilidade</a:t>
            </a:r>
            <a:r>
              <a:rPr lang="pt-BR" sz="1900" dirty="0"/>
              <a:t> do trabalho antes mesmo de sua execução.</a:t>
            </a:r>
          </a:p>
          <a:p>
            <a:endParaRPr lang="pt-BR" sz="1900" dirty="0"/>
          </a:p>
          <a:p>
            <a:r>
              <a:rPr lang="pt-BR" sz="1900" dirty="0"/>
              <a:t>🧠 </a:t>
            </a:r>
            <a:r>
              <a:rPr lang="pt-BR" sz="1900" b="1" dirty="0"/>
              <a:t>Impacto na percepção do Juízo e das partes - Primeira Impressão importa </a:t>
            </a:r>
            <a:br>
              <a:rPr lang="pt-BR" sz="1900" dirty="0"/>
            </a:br>
            <a:r>
              <a:rPr lang="pt-BR" sz="1900" dirty="0"/>
              <a:t>A forma como a proposta é apresentada pode influenciar decisivamente a </a:t>
            </a:r>
            <a:r>
              <a:rPr lang="pt-BR" sz="1900" b="1" dirty="0"/>
              <a:t>aceitação e homologação dos honorários</a:t>
            </a:r>
            <a:r>
              <a:rPr lang="pt-BR" sz="1900" dirty="0"/>
              <a:t>. Uma comunicação bem estruturada, objetiva e respeitosa transmite confiança e seriedade.</a:t>
            </a:r>
          </a:p>
          <a:p>
            <a:endParaRPr lang="pt-BR" sz="1900" dirty="0"/>
          </a:p>
          <a:p>
            <a:r>
              <a:rPr lang="pt-BR" sz="1900" dirty="0"/>
              <a:t>✅ </a:t>
            </a:r>
            <a:r>
              <a:rPr lang="pt-BR" sz="1900" b="1" dirty="0"/>
              <a:t>Dica de ouro</a:t>
            </a:r>
            <a:br>
              <a:rPr lang="pt-BR" sz="1900" dirty="0"/>
            </a:br>
            <a:r>
              <a:rPr lang="pt-BR" sz="1900" dirty="0"/>
              <a:t>Transforme sua proposta em uma peça técnica: </a:t>
            </a:r>
          </a:p>
          <a:p>
            <a:pPr marL="285750" indent="-285750">
              <a:buFont typeface="Courier New" panose="02070309020205020404" pitchFamily="49" charset="0"/>
              <a:buChar char="o"/>
            </a:pPr>
            <a:r>
              <a:rPr lang="pt-BR" sz="1900" dirty="0"/>
              <a:t>use linguagem objetiva e respeitosa;</a:t>
            </a:r>
          </a:p>
          <a:p>
            <a:pPr marL="285750" indent="-285750">
              <a:buFont typeface="Courier New" panose="02070309020205020404" pitchFamily="49" charset="0"/>
              <a:buChar char="o"/>
            </a:pPr>
            <a:r>
              <a:rPr lang="pt-BR" sz="1900" dirty="0"/>
              <a:t>Justificativa clara do valor proposto, com base em critérios objetivos (tempo estimado, complexidade, deslocamentos, etc.)</a:t>
            </a:r>
          </a:p>
          <a:p>
            <a:pPr marL="285750" indent="-285750">
              <a:buFont typeface="Courier New" panose="02070309020205020404" pitchFamily="49" charset="0"/>
              <a:buChar char="o"/>
            </a:pPr>
            <a:r>
              <a:rPr lang="pt-BR" sz="1900" dirty="0"/>
              <a:t>Apresente um layout limpo, estruturado e profissional;</a:t>
            </a:r>
          </a:p>
          <a:p>
            <a:pPr marL="285750" indent="-285750">
              <a:buFont typeface="Courier New" panose="02070309020205020404" pitchFamily="49" charset="0"/>
              <a:buChar char="o"/>
            </a:pPr>
            <a:r>
              <a:rPr lang="pt-BR" sz="1900" dirty="0"/>
              <a:t>Inclusão de prazos, etapas e escopo</a:t>
            </a:r>
            <a:endParaRPr lang="pt-BR" sz="1600" dirty="0"/>
          </a:p>
        </p:txBody>
      </p:sp>
    </p:spTree>
    <p:extLst>
      <p:ext uri="{BB962C8B-B14F-4D97-AF65-F5344CB8AC3E}">
        <p14:creationId xmlns:p14="http://schemas.microsoft.com/office/powerpoint/2010/main" val="1005474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1775520" y="825100"/>
            <a:ext cx="8640960" cy="923330"/>
          </a:xfrm>
          <a:prstGeom prst="rect">
            <a:avLst/>
          </a:prstGeom>
        </p:spPr>
        <p:txBody>
          <a:bodyPr wrap="square">
            <a:spAutoFit/>
          </a:bodyPr>
          <a:lstStyle/>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r>
              <a:rPr lang="pt-BR" dirty="0">
                <a:latin typeface="Arial" panose="020B0604020202020204" pitchFamily="34" charset="0"/>
                <a:ea typeface="Times New Roman" panose="02020603050405020304" pitchFamily="18" charset="0"/>
              </a:rPr>
              <a:t> </a:t>
            </a:r>
            <a:endParaRPr lang="pt-BR" dirty="0">
              <a:latin typeface="Times New Roman" panose="02020603050405020304" pitchFamily="18" charset="0"/>
              <a:ea typeface="Times New Roman" panose="02020603050405020304" pitchFamily="18" charset="0"/>
            </a:endParaRPr>
          </a:p>
          <a:p>
            <a:pPr algn="just"/>
            <a:endParaRPr lang="pt-BR" dirty="0"/>
          </a:p>
        </p:txBody>
      </p:sp>
      <p:pic>
        <p:nvPicPr>
          <p:cNvPr id="5" name="Imagem 4">
            <a:extLst>
              <a:ext uri="{FF2B5EF4-FFF2-40B4-BE49-F238E27FC236}">
                <a16:creationId xmlns:a16="http://schemas.microsoft.com/office/drawing/2014/main" id="{1423C28E-4BC8-D8E6-C4D8-84CCCABC7DE4}"/>
              </a:ext>
            </a:extLst>
          </p:cNvPr>
          <p:cNvPicPr>
            <a:picLocks noChangeAspect="1"/>
          </p:cNvPicPr>
          <p:nvPr/>
        </p:nvPicPr>
        <p:blipFill>
          <a:blip r:embed="rId2"/>
          <a:stretch>
            <a:fillRect/>
          </a:stretch>
        </p:blipFill>
        <p:spPr>
          <a:xfrm>
            <a:off x="1503336" y="368047"/>
            <a:ext cx="9082006" cy="5995683"/>
          </a:xfrm>
          <a:prstGeom prst="rect">
            <a:avLst/>
          </a:prstGeom>
        </p:spPr>
      </p:pic>
    </p:spTree>
    <p:extLst>
      <p:ext uri="{BB962C8B-B14F-4D97-AF65-F5344CB8AC3E}">
        <p14:creationId xmlns:p14="http://schemas.microsoft.com/office/powerpoint/2010/main" val="36342423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3" name="Retângulo 2"/>
          <p:cNvSpPr/>
          <p:nvPr/>
        </p:nvSpPr>
        <p:spPr>
          <a:xfrm>
            <a:off x="1201003" y="1241946"/>
            <a:ext cx="9894627" cy="5170646"/>
          </a:xfrm>
          <a:prstGeom prst="rect">
            <a:avLst/>
          </a:prstGeom>
        </p:spPr>
        <p:txBody>
          <a:bodyPr wrap="square">
            <a:spAutoFit/>
          </a:bodyPr>
          <a:lstStyle/>
          <a:p>
            <a:r>
              <a:rPr lang="pt-BR" sz="2200" b="1" u="sng" dirty="0"/>
              <a:t>Código de Processo Civil – Lei 13.105/2015</a:t>
            </a:r>
            <a:r>
              <a:rPr lang="pt-BR" sz="2200" b="1" dirty="0"/>
              <a:t>: </a:t>
            </a:r>
            <a:endParaRPr lang="pt-BR" sz="2200" dirty="0"/>
          </a:p>
          <a:p>
            <a:pPr algn="ctr"/>
            <a:r>
              <a:rPr lang="pt-BR" sz="2200" b="1" dirty="0"/>
              <a:t>Art. 82.  </a:t>
            </a:r>
          </a:p>
          <a:p>
            <a:endParaRPr lang="pt-BR" altLang="pt-BR" sz="2200" b="1" dirty="0"/>
          </a:p>
          <a:p>
            <a:r>
              <a:rPr lang="pt-BR" altLang="pt-BR" sz="2200" b="1" dirty="0"/>
              <a:t>“</a:t>
            </a:r>
            <a:r>
              <a:rPr lang="pt-BR" altLang="pt-BR" sz="2200" b="1" i="1" dirty="0"/>
              <a:t>Das Despesas, dos Honorários Advocatícios e das Multas</a:t>
            </a:r>
            <a:endParaRPr lang="pt-BR" altLang="pt-BR" sz="2200" i="1" dirty="0"/>
          </a:p>
          <a:p>
            <a:r>
              <a:rPr lang="pt-BR" altLang="pt-BR" sz="2200" i="1" dirty="0"/>
              <a:t>Art. 82.  Salvo as disposições concernentes à gratuidade da justiça, </a:t>
            </a:r>
            <a:r>
              <a:rPr lang="pt-BR" altLang="pt-BR" sz="2200" b="1" i="1" u="sng" dirty="0"/>
              <a:t>incumbe às partes prover as despesas dos atos que realizarem ou requererem no processo, antecipando-lhes o pagamento</a:t>
            </a:r>
            <a:r>
              <a:rPr lang="pt-BR" altLang="pt-BR" sz="2200" i="1" dirty="0"/>
              <a:t>, desde o início até a sentença final ou, na execução, até a plena satisfação do direito reconhecido no título.</a:t>
            </a:r>
          </a:p>
          <a:p>
            <a:r>
              <a:rPr lang="pt-BR" altLang="pt-BR" sz="2200" i="1" dirty="0"/>
              <a:t>§ 1</a:t>
            </a:r>
            <a:r>
              <a:rPr lang="pt-BR" altLang="pt-BR" sz="2200" i="1" u="sng" baseline="30000" dirty="0"/>
              <a:t>o</a:t>
            </a:r>
            <a:r>
              <a:rPr lang="pt-BR" altLang="pt-BR" sz="2200" i="1" dirty="0"/>
              <a:t> Incumbe ao autor adiantar as despesas relativas a ato cuja realização o juiz determinar de ofício ou a requerimento do Ministério Público, quando sua intervenção ocorrer como fiscal da ordem jurídica.</a:t>
            </a:r>
          </a:p>
          <a:p>
            <a:r>
              <a:rPr lang="pt-BR" altLang="pt-BR" sz="2200" i="1" dirty="0"/>
              <a:t>§ 2</a:t>
            </a:r>
            <a:r>
              <a:rPr lang="pt-BR" altLang="pt-BR" sz="2200" i="1" u="sng" baseline="30000" dirty="0"/>
              <a:t>o</a:t>
            </a:r>
            <a:r>
              <a:rPr lang="pt-BR" altLang="pt-BR" sz="2200" i="1" dirty="0"/>
              <a:t> A sentença condenará o vencido a pagar ao vencedor as despesas que antecipou.</a:t>
            </a:r>
          </a:p>
          <a:p>
            <a:r>
              <a:rPr lang="pt-BR" altLang="pt-BR" sz="2200" i="1" dirty="0"/>
              <a:t>Art. 84.  </a:t>
            </a:r>
            <a:r>
              <a:rPr lang="pt-BR" altLang="pt-BR" sz="2200" i="1" dirty="0">
                <a:highlight>
                  <a:srgbClr val="FFFF00"/>
                </a:highlight>
              </a:rPr>
              <a:t>As </a:t>
            </a:r>
            <a:r>
              <a:rPr lang="pt-BR" altLang="pt-BR" sz="2200" b="1" i="1" dirty="0">
                <a:highlight>
                  <a:srgbClr val="FFFF00"/>
                </a:highlight>
              </a:rPr>
              <a:t>despesas</a:t>
            </a:r>
            <a:r>
              <a:rPr lang="pt-BR" altLang="pt-BR" sz="2200" i="1" dirty="0">
                <a:highlight>
                  <a:srgbClr val="FFFF00"/>
                </a:highlight>
              </a:rPr>
              <a:t> abrangem as custas dos atos do processo, a indenização de viagem, a </a:t>
            </a:r>
            <a:r>
              <a:rPr lang="pt-BR" altLang="pt-BR" sz="2200" b="1" i="1" dirty="0">
                <a:highlight>
                  <a:srgbClr val="FFFF00"/>
                </a:highlight>
              </a:rPr>
              <a:t>remuneração do assistente técnico </a:t>
            </a:r>
            <a:r>
              <a:rPr lang="pt-BR" altLang="pt-BR" sz="2200" i="1" dirty="0">
                <a:highlight>
                  <a:srgbClr val="FFFF00"/>
                </a:highlight>
              </a:rPr>
              <a:t>e a diária de testemunha.”</a:t>
            </a:r>
            <a:r>
              <a:rPr lang="pt-BR" altLang="pt-BR" sz="2200" i="1" dirty="0"/>
              <a:t>							</a:t>
            </a:r>
            <a:r>
              <a:rPr lang="pt-BR" altLang="pt-BR" sz="2200" b="1" i="1" dirty="0" err="1"/>
              <a:t>g.n</a:t>
            </a:r>
            <a:r>
              <a:rPr lang="pt-BR" altLang="pt-BR" sz="2200" b="1" i="1" dirty="0"/>
              <a:t>.</a:t>
            </a:r>
            <a:endParaRPr lang="pt-BR" sz="2200" i="1" dirty="0"/>
          </a:p>
        </p:txBody>
      </p:sp>
    </p:spTree>
    <p:extLst>
      <p:ext uri="{BB962C8B-B14F-4D97-AF65-F5344CB8AC3E}">
        <p14:creationId xmlns:p14="http://schemas.microsoft.com/office/powerpoint/2010/main" val="30103675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759418" y="945397"/>
            <a:ext cx="10926304" cy="5078313"/>
          </a:xfrm>
          <a:prstGeom prst="rect">
            <a:avLst/>
          </a:prstGeom>
          <a:noFill/>
        </p:spPr>
        <p:txBody>
          <a:bodyPr wrap="square" rtlCol="0">
            <a:spAutoFit/>
          </a:bodyPr>
          <a:lstStyle/>
          <a:p>
            <a:pPr algn="ctr">
              <a:spcBef>
                <a:spcPct val="0"/>
              </a:spcBef>
            </a:pPr>
            <a:r>
              <a:rPr lang="pt-BR" sz="2800" b="1" dirty="0">
                <a:solidFill>
                  <a:srgbClr val="15039B"/>
                </a:solidFill>
                <a:latin typeface="Candara" panose="020E0502030303020204" pitchFamily="34" charset="0"/>
                <a:cs typeface="Arial" panose="020B0604020202020204" pitchFamily="34" charset="0"/>
              </a:rPr>
              <a:t>A questão econômico-financeira e os maiores </a:t>
            </a:r>
          </a:p>
          <a:p>
            <a:pPr algn="ctr">
              <a:spcBef>
                <a:spcPct val="0"/>
              </a:spcBef>
            </a:pPr>
            <a:r>
              <a:rPr lang="pt-BR" sz="2800" b="1" dirty="0">
                <a:solidFill>
                  <a:srgbClr val="15039B"/>
                </a:solidFill>
                <a:latin typeface="Candara" panose="020E0502030303020204" pitchFamily="34" charset="0"/>
                <a:cs typeface="Arial" panose="020B0604020202020204" pitchFamily="34" charset="0"/>
              </a:rPr>
              <a:t>desafios para o perito ingressante:</a:t>
            </a:r>
          </a:p>
          <a:p>
            <a:pPr algn="ctr">
              <a:spcBef>
                <a:spcPct val="0"/>
              </a:spcBef>
            </a:pPr>
            <a:endParaRPr lang="pt-BR" sz="2800" dirty="0">
              <a:latin typeface="Candara" panose="020E0502030303020204" pitchFamily="34" charset="0"/>
              <a:cs typeface="Arial" panose="020B0604020202020204" pitchFamily="34" charset="0"/>
            </a:endParaRPr>
          </a:p>
          <a:p>
            <a:pPr marL="285750" indent="-285750" algn="just">
              <a:spcBef>
                <a:spcPct val="0"/>
              </a:spcBef>
              <a:spcAft>
                <a:spcPts val="1200"/>
              </a:spcAft>
              <a:buFont typeface="Arial" panose="020B0604020202020204" pitchFamily="34" charset="0"/>
              <a:buChar char="•"/>
            </a:pPr>
            <a:r>
              <a:rPr lang="pt-BR" sz="2000" dirty="0">
                <a:latin typeface="Candara" panose="020E0502030303020204" pitchFamily="34" charset="0"/>
                <a:cs typeface="Arial" panose="020B0604020202020204" pitchFamily="34" charset="0"/>
              </a:rPr>
              <a:t>Estabelecer um fluxo de caixa para a manutenção do escritório e da sua retirada mínima (permitir a transição da carreira);</a:t>
            </a:r>
          </a:p>
          <a:p>
            <a:pPr marL="285750" indent="-285750" algn="just">
              <a:spcBef>
                <a:spcPct val="0"/>
              </a:spcBef>
              <a:spcAft>
                <a:spcPts val="1200"/>
              </a:spcAft>
              <a:buFont typeface="Arial" panose="020B0604020202020204" pitchFamily="34" charset="0"/>
              <a:buChar char="•"/>
            </a:pPr>
            <a:r>
              <a:rPr lang="pt-BR" sz="2000" dirty="0">
                <a:latin typeface="Candara" panose="020E0502030303020204" pitchFamily="34" charset="0"/>
                <a:cs typeface="Arial" panose="020B0604020202020204" pitchFamily="34" charset="0"/>
              </a:rPr>
              <a:t>Conquistar seu espaço junto à justiça, ao mercado ou a ambos, criando a carteira de clientes (advogados, empresas), nomeações frequentes (juízes);</a:t>
            </a:r>
          </a:p>
          <a:p>
            <a:pPr marL="285750" indent="-285750" algn="just">
              <a:spcBef>
                <a:spcPct val="0"/>
              </a:spcBef>
              <a:spcAft>
                <a:spcPts val="1200"/>
              </a:spcAft>
              <a:buFont typeface="Arial" panose="020B0604020202020204" pitchFamily="34" charset="0"/>
              <a:buChar char="•"/>
            </a:pPr>
            <a:r>
              <a:rPr lang="pt-BR" sz="2000" dirty="0">
                <a:latin typeface="Candara" panose="020E0502030303020204" pitchFamily="34" charset="0"/>
                <a:cs typeface="Arial" panose="020B0604020202020204" pitchFamily="34" charset="0"/>
              </a:rPr>
              <a:t>Criar uma estrutura enxuta e suficientemente capaz de atender as necessidades operacionais, usando tecnologia e gestão avançada;</a:t>
            </a:r>
          </a:p>
          <a:p>
            <a:pPr marL="285750" indent="-285750" algn="just">
              <a:spcBef>
                <a:spcPct val="0"/>
              </a:spcBef>
              <a:spcAft>
                <a:spcPts val="1200"/>
              </a:spcAft>
              <a:buFont typeface="Arial" panose="020B0604020202020204" pitchFamily="34" charset="0"/>
              <a:buChar char="•"/>
            </a:pPr>
            <a:r>
              <a:rPr lang="pt-BR" sz="2000" dirty="0">
                <a:latin typeface="Candara" panose="020E0502030303020204" pitchFamily="34" charset="0"/>
                <a:cs typeface="Arial" panose="020B0604020202020204" pitchFamily="34" charset="0"/>
              </a:rPr>
              <a:t>Estimar o investimento inicial e os investimentos de capacitação continuada (investimento na educação continuada);</a:t>
            </a:r>
          </a:p>
          <a:p>
            <a:pPr marL="285750" indent="-285750" algn="just">
              <a:spcBef>
                <a:spcPct val="0"/>
              </a:spcBef>
              <a:spcAft>
                <a:spcPts val="1200"/>
              </a:spcAft>
              <a:buFont typeface="Arial" panose="020B0604020202020204" pitchFamily="34" charset="0"/>
              <a:buChar char="•"/>
            </a:pPr>
            <a:r>
              <a:rPr lang="pt-BR" sz="2000" dirty="0">
                <a:latin typeface="Candara" panose="020E0502030303020204" pitchFamily="34" charset="0"/>
                <a:cs typeface="Arial" panose="020B0604020202020204" pitchFamily="34" charset="0"/>
              </a:rPr>
              <a:t>Fazer a migração ou transição de carreira para a área pericial, ajustando sua rotina e seu fluxo de caixa até atingir a autonomia profissional como Perito. </a:t>
            </a:r>
            <a:endParaRPr lang="pt-BR" sz="2800" dirty="0">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20949152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5204" y="1106431"/>
            <a:ext cx="5563369" cy="392415"/>
          </a:xfrm>
          <a:prstGeom prst="rect">
            <a:avLst/>
          </a:prstGeom>
        </p:spPr>
        <p:txBody>
          <a:bodyPr wrap="square">
            <a:spAutoFit/>
          </a:bodyPr>
          <a:lstStyle/>
          <a:p>
            <a:pPr lvl="0" algn="ctr"/>
            <a:endParaRPr lang="pt-BR" sz="1950" dirty="0"/>
          </a:p>
        </p:txBody>
      </p:sp>
      <p:sp>
        <p:nvSpPr>
          <p:cNvPr id="3" name="Retângulo 2"/>
          <p:cNvSpPr/>
          <p:nvPr/>
        </p:nvSpPr>
        <p:spPr>
          <a:xfrm>
            <a:off x="1131377" y="743919"/>
            <a:ext cx="10213382" cy="5800819"/>
          </a:xfrm>
          <a:prstGeom prst="rect">
            <a:avLst/>
          </a:prstGeom>
        </p:spPr>
        <p:txBody>
          <a:bodyPr wrap="square">
            <a:spAutoFit/>
          </a:bodyPr>
          <a:lstStyle/>
          <a:p>
            <a:pPr algn="ctr"/>
            <a:endParaRPr lang="pt-BR" sz="2400" b="1" dirty="0"/>
          </a:p>
          <a:p>
            <a:pPr algn="ctr"/>
            <a:r>
              <a:rPr lang="pt-BR" sz="2799" b="1" u="sng" dirty="0">
                <a:highlight>
                  <a:srgbClr val="FFFF00"/>
                </a:highlight>
              </a:rPr>
              <a:t>Material de Apoio</a:t>
            </a:r>
            <a:r>
              <a:rPr lang="pt-BR" sz="2799" b="1" u="sng" dirty="0"/>
              <a:t>:</a:t>
            </a:r>
          </a:p>
          <a:p>
            <a:pPr algn="ctr"/>
            <a:r>
              <a:rPr lang="pt-BR" sz="2799" dirty="0"/>
              <a:t>(slides 74 ao 107)</a:t>
            </a:r>
          </a:p>
          <a:p>
            <a:pPr algn="ctr"/>
            <a:endParaRPr lang="pt-BR" sz="1100" b="1" dirty="0"/>
          </a:p>
          <a:p>
            <a:pPr algn="ctr"/>
            <a:r>
              <a:rPr lang="pt-BR" sz="2799" b="1" dirty="0"/>
              <a:t>Código de Processo Civil – Lei 13.105/2015:</a:t>
            </a:r>
          </a:p>
          <a:p>
            <a:pPr marL="257209" indent="-257209" algn="ctr">
              <a:buFont typeface="Wingdings" panose="05000000000000000000" pitchFamily="2" charset="2"/>
              <a:buChar char="v"/>
            </a:pPr>
            <a:r>
              <a:rPr lang="pt-BR" sz="2799" dirty="0"/>
              <a:t> Honorários do Perito: artigo 95, 465, 468 e 515</a:t>
            </a:r>
          </a:p>
          <a:p>
            <a:pPr marL="257209" indent="-257209" algn="ctr">
              <a:buFont typeface="Wingdings" panose="05000000000000000000" pitchFamily="2" charset="2"/>
              <a:buChar char="v"/>
            </a:pPr>
            <a:r>
              <a:rPr lang="pt-BR" sz="2799" dirty="0"/>
              <a:t>Gratuidade da Justiça: do artigo 98 ao 102;</a:t>
            </a:r>
          </a:p>
          <a:p>
            <a:pPr marL="257209" indent="-257209" algn="ctr">
              <a:buFont typeface="Wingdings" panose="05000000000000000000" pitchFamily="2" charset="2"/>
              <a:buChar char="v"/>
            </a:pPr>
            <a:endParaRPr lang="pt-BR" sz="2799" dirty="0"/>
          </a:p>
          <a:p>
            <a:pPr marL="257209" indent="-257209" algn="ctr">
              <a:buFont typeface="Wingdings" panose="05000000000000000000" pitchFamily="2" charset="2"/>
              <a:buChar char="v"/>
            </a:pPr>
            <a:r>
              <a:rPr lang="pt-BR" sz="2800" b="1" dirty="0"/>
              <a:t>Resolução CNJ 232/2016 </a:t>
            </a:r>
            <a:r>
              <a:rPr lang="pt-BR" sz="2800" dirty="0"/>
              <a:t>– Fixa os valores dos honorários a serem pagos aos peritos, </a:t>
            </a:r>
            <a:r>
              <a:rPr lang="pt-BR" sz="2100" dirty="0"/>
              <a:t>no âmbito da Justiça de primeiro e segundo graus,</a:t>
            </a:r>
            <a:r>
              <a:rPr lang="pt-BR" sz="2800" dirty="0"/>
              <a:t> </a:t>
            </a:r>
            <a:r>
              <a:rPr lang="pt-BR" sz="2800" dirty="0">
                <a:latin typeface="Calibri" panose="020F0502020204030204" pitchFamily="34" charset="0"/>
                <a:cs typeface="Calibri" panose="020F0502020204030204" pitchFamily="34" charset="0"/>
              </a:rPr>
              <a:t>pelos serviços de perícia de responsabilidade de beneficiário da gratuidade da justiça;</a:t>
            </a:r>
          </a:p>
          <a:p>
            <a:pPr marL="257209" indent="-257209" algn="ctr">
              <a:buFont typeface="Wingdings" panose="05000000000000000000" pitchFamily="2" charset="2"/>
              <a:buChar char="v"/>
            </a:pPr>
            <a:endParaRPr lang="pt-BR" sz="2800" dirty="0">
              <a:latin typeface="Calibri" panose="020F0502020204030204" pitchFamily="34" charset="0"/>
              <a:cs typeface="Calibri" panose="020F0502020204030204" pitchFamily="34" charset="0"/>
            </a:endParaRPr>
          </a:p>
          <a:p>
            <a:pPr marL="257209" indent="-257209" algn="ctr">
              <a:buFont typeface="Wingdings" panose="05000000000000000000" pitchFamily="2" charset="2"/>
              <a:buChar char="v"/>
            </a:pPr>
            <a:r>
              <a:rPr lang="pt-BR" sz="2800" b="1" dirty="0"/>
              <a:t>NBC PP 01 (R2) - Perito Contábil </a:t>
            </a:r>
            <a:r>
              <a:rPr lang="pt-BR" sz="2800" dirty="0"/>
              <a:t>- itens 32 a 36.</a:t>
            </a:r>
            <a:endParaRPr lang="pt-BR" altLang="pt-BR" dirty="0"/>
          </a:p>
        </p:txBody>
      </p:sp>
    </p:spTree>
    <p:extLst>
      <p:ext uri="{BB962C8B-B14F-4D97-AF65-F5344CB8AC3E}">
        <p14:creationId xmlns:p14="http://schemas.microsoft.com/office/powerpoint/2010/main" val="16152659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665646" y="1106744"/>
            <a:ext cx="4511818" cy="415498"/>
          </a:xfrm>
          <a:prstGeom prst="rect">
            <a:avLst/>
          </a:prstGeom>
        </p:spPr>
        <p:txBody>
          <a:bodyPr wrap="square">
            <a:spAutoFit/>
          </a:bodyPr>
          <a:lstStyle/>
          <a:p>
            <a:pPr lvl="0" algn="ctr"/>
            <a:r>
              <a:rPr lang="pt-BR" sz="2100" b="1" dirty="0"/>
              <a:t>Regras Processuais e Normativas</a:t>
            </a:r>
          </a:p>
        </p:txBody>
      </p:sp>
      <p:graphicFrame>
        <p:nvGraphicFramePr>
          <p:cNvPr id="5" name="Diagrama 4">
            <a:extLst>
              <a:ext uri="{FF2B5EF4-FFF2-40B4-BE49-F238E27FC236}">
                <a16:creationId xmlns:a16="http://schemas.microsoft.com/office/drawing/2014/main" id="{1B4F4CD0-B9EA-410E-836D-03B3DFCCB6E3}"/>
              </a:ext>
            </a:extLst>
          </p:cNvPr>
          <p:cNvGraphicFramePr/>
          <p:nvPr>
            <p:extLst>
              <p:ext uri="{D42A27DB-BD31-4B8C-83A1-F6EECF244321}">
                <p14:modId xmlns:p14="http://schemas.microsoft.com/office/powerpoint/2010/main" val="2232479252"/>
              </p:ext>
            </p:extLst>
          </p:nvPr>
        </p:nvGraphicFramePr>
        <p:xfrm>
          <a:off x="2431366" y="1792472"/>
          <a:ext cx="7501138" cy="330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13091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00865" y="1052736"/>
            <a:ext cx="8443913" cy="270030"/>
          </a:xfrm>
          <a:prstGeom prst="rect">
            <a:avLst/>
          </a:prstGeom>
          <a:ln>
            <a:noFill/>
          </a:ln>
        </p:spPr>
        <p:txBody>
          <a:bodyPr lIns="91427" tIns="45713" rIns="91427" bIns="45713" anchor="ctr"/>
          <a:lstStyle>
            <a:defPPr>
              <a:defRPr lang="pt-BR"/>
            </a:defPPr>
            <a:lvl1pPr>
              <a:lnSpc>
                <a:spcPct val="90000"/>
              </a:lnSpc>
              <a:spcBef>
                <a:spcPct val="0"/>
              </a:spcBef>
              <a:buNone/>
              <a:defRPr sz="3200" b="1">
                <a:solidFill>
                  <a:schemeClr val="accent5">
                    <a:lumMod val="75000"/>
                  </a:schemeClr>
                </a:solidFill>
                <a:latin typeface="+mj-lt"/>
                <a:ea typeface="+mj-ea"/>
                <a:cs typeface="+mj-cs"/>
              </a:defRPr>
            </a:lvl1pPr>
          </a:lstStyle>
          <a:p>
            <a:endParaRPr lang="pt-BR" dirty="0"/>
          </a:p>
        </p:txBody>
      </p:sp>
      <p:grpSp>
        <p:nvGrpSpPr>
          <p:cNvPr id="2" name="Grupo 6"/>
          <p:cNvGrpSpPr/>
          <p:nvPr/>
        </p:nvGrpSpPr>
        <p:grpSpPr>
          <a:xfrm>
            <a:off x="1616596" y="2242674"/>
            <a:ext cx="3635896" cy="2656390"/>
            <a:chOff x="2561166" y="1206500"/>
            <a:chExt cx="3005666" cy="3005666"/>
          </a:xfrm>
        </p:grpSpPr>
        <p:sp>
          <p:nvSpPr>
            <p:cNvPr id="20" name="Elipse 19"/>
            <p:cNvSpPr/>
            <p:nvPr/>
          </p:nvSpPr>
          <p:spPr>
            <a:xfrm>
              <a:off x="2561166" y="1206500"/>
              <a:ext cx="3005666" cy="300566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pt-BR"/>
            </a:p>
          </p:txBody>
        </p:sp>
        <p:sp>
          <p:nvSpPr>
            <p:cNvPr id="21" name="Elipse 4"/>
            <p:cNvSpPr/>
            <p:nvPr/>
          </p:nvSpPr>
          <p:spPr>
            <a:xfrm>
              <a:off x="3001153" y="1646670"/>
              <a:ext cx="2125508" cy="2125326"/>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36830" tIns="36830" rIns="36830" bIns="36830" numCol="1" spcCol="1270" anchor="ctr" anchorCtr="0">
              <a:noAutofit/>
            </a:bodyPr>
            <a:lstStyle/>
            <a:p>
              <a:pPr algn="ctr" defTabSz="1288868">
                <a:lnSpc>
                  <a:spcPct val="90000"/>
                </a:lnSpc>
                <a:spcBef>
                  <a:spcPct val="0"/>
                </a:spcBef>
                <a:spcAft>
                  <a:spcPct val="35000"/>
                </a:spcAft>
              </a:pPr>
              <a:r>
                <a:rPr lang="pt-BR" sz="2600" dirty="0"/>
                <a:t>Fundamentos legais da Perícia e do Perito Contábil</a:t>
              </a:r>
            </a:p>
          </p:txBody>
        </p:sp>
      </p:grpSp>
      <p:grpSp>
        <p:nvGrpSpPr>
          <p:cNvPr id="3" name="Grupo 7"/>
          <p:cNvGrpSpPr/>
          <p:nvPr/>
        </p:nvGrpSpPr>
        <p:grpSpPr>
          <a:xfrm>
            <a:off x="1630083" y="4490095"/>
            <a:ext cx="1692483" cy="1127125"/>
            <a:chOff x="2791406" y="88477"/>
            <a:chExt cx="2302243" cy="1502833"/>
          </a:xfrm>
        </p:grpSpPr>
        <p:sp>
          <p:nvSpPr>
            <p:cNvPr id="18" name="Elipse 17"/>
            <p:cNvSpPr/>
            <p:nvPr/>
          </p:nvSpPr>
          <p:spPr>
            <a:xfrm>
              <a:off x="2791406" y="88477"/>
              <a:ext cx="2302243" cy="150283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pt-BR"/>
            </a:p>
          </p:txBody>
        </p:sp>
        <p:sp>
          <p:nvSpPr>
            <p:cNvPr id="19" name="Elipse 6"/>
            <p:cNvSpPr/>
            <p:nvPr/>
          </p:nvSpPr>
          <p:spPr>
            <a:xfrm>
              <a:off x="2887690" y="220621"/>
              <a:ext cx="2094222" cy="1062663"/>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algn="ctr" defTabSz="799987">
                <a:lnSpc>
                  <a:spcPct val="90000"/>
                </a:lnSpc>
                <a:spcBef>
                  <a:spcPct val="0"/>
                </a:spcBef>
                <a:spcAft>
                  <a:spcPct val="35000"/>
                </a:spcAft>
              </a:pPr>
              <a:r>
                <a:rPr lang="pt-BR" dirty="0"/>
                <a:t>Código de Processo Civil – Lei 13105/2015</a:t>
              </a:r>
            </a:p>
          </p:txBody>
        </p:sp>
      </p:grpSp>
      <p:grpSp>
        <p:nvGrpSpPr>
          <p:cNvPr id="5" name="Grupo 8"/>
          <p:cNvGrpSpPr/>
          <p:nvPr/>
        </p:nvGrpSpPr>
        <p:grpSpPr>
          <a:xfrm>
            <a:off x="4016858" y="2074995"/>
            <a:ext cx="1565362" cy="1220183"/>
            <a:chOff x="5269963" y="1957916"/>
            <a:chExt cx="1502833" cy="1502833"/>
          </a:xfrm>
        </p:grpSpPr>
        <p:sp>
          <p:nvSpPr>
            <p:cNvPr id="16" name="Elipse 15"/>
            <p:cNvSpPr/>
            <p:nvPr/>
          </p:nvSpPr>
          <p:spPr>
            <a:xfrm>
              <a:off x="5269963" y="1957916"/>
              <a:ext cx="1502833" cy="150283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pt-BR"/>
            </a:p>
          </p:txBody>
        </p:sp>
        <p:sp>
          <p:nvSpPr>
            <p:cNvPr id="17" name="Elipse 8"/>
            <p:cNvSpPr/>
            <p:nvPr/>
          </p:nvSpPr>
          <p:spPr>
            <a:xfrm>
              <a:off x="5269963" y="2055637"/>
              <a:ext cx="1502833" cy="118502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algn="ctr" defTabSz="799987">
                <a:lnSpc>
                  <a:spcPct val="90000"/>
                </a:lnSpc>
                <a:spcBef>
                  <a:spcPct val="0"/>
                </a:spcBef>
                <a:spcAft>
                  <a:spcPct val="35000"/>
                </a:spcAft>
              </a:pPr>
              <a:r>
                <a:rPr lang="pt-BR" dirty="0"/>
                <a:t>Legislação contábil (CFC)</a:t>
              </a:r>
            </a:p>
          </p:txBody>
        </p:sp>
      </p:grpSp>
      <p:grpSp>
        <p:nvGrpSpPr>
          <p:cNvPr id="6" name="Grupo 9"/>
          <p:cNvGrpSpPr/>
          <p:nvPr/>
        </p:nvGrpSpPr>
        <p:grpSpPr>
          <a:xfrm>
            <a:off x="3797536" y="4325032"/>
            <a:ext cx="1768696" cy="1127125"/>
            <a:chOff x="3312583" y="3915297"/>
            <a:chExt cx="1502833" cy="1502833"/>
          </a:xfrm>
        </p:grpSpPr>
        <p:sp>
          <p:nvSpPr>
            <p:cNvPr id="14" name="Elipse 13"/>
            <p:cNvSpPr/>
            <p:nvPr/>
          </p:nvSpPr>
          <p:spPr>
            <a:xfrm>
              <a:off x="3312583" y="3915297"/>
              <a:ext cx="1502833" cy="150283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pt-BR"/>
            </a:p>
          </p:txBody>
        </p:sp>
        <p:sp>
          <p:nvSpPr>
            <p:cNvPr id="15" name="Elipse 10"/>
            <p:cNvSpPr/>
            <p:nvPr/>
          </p:nvSpPr>
          <p:spPr>
            <a:xfrm>
              <a:off x="3457157" y="4135381"/>
              <a:ext cx="1282748" cy="1062663"/>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algn="ctr" defTabSz="799987">
                <a:lnSpc>
                  <a:spcPct val="90000"/>
                </a:lnSpc>
                <a:spcBef>
                  <a:spcPct val="0"/>
                </a:spcBef>
                <a:spcAft>
                  <a:spcPct val="35000"/>
                </a:spcAft>
              </a:pPr>
              <a:r>
                <a:rPr lang="pt-BR" dirty="0"/>
                <a:t>CNJ – Conselho Nacional da Justiça</a:t>
              </a:r>
            </a:p>
          </p:txBody>
        </p:sp>
      </p:grpSp>
      <p:grpSp>
        <p:nvGrpSpPr>
          <p:cNvPr id="7" name="Grupo 10"/>
          <p:cNvGrpSpPr/>
          <p:nvPr/>
        </p:nvGrpSpPr>
        <p:grpSpPr>
          <a:xfrm>
            <a:off x="1616957" y="1762932"/>
            <a:ext cx="1757711" cy="1127125"/>
            <a:chOff x="1355202" y="1957916"/>
            <a:chExt cx="1502833" cy="1502833"/>
          </a:xfrm>
        </p:grpSpPr>
        <p:sp>
          <p:nvSpPr>
            <p:cNvPr id="12" name="Elipse 11"/>
            <p:cNvSpPr/>
            <p:nvPr/>
          </p:nvSpPr>
          <p:spPr>
            <a:xfrm>
              <a:off x="1355202" y="1957916"/>
              <a:ext cx="1502833" cy="150283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pt-BR"/>
            </a:p>
          </p:txBody>
        </p:sp>
        <p:sp>
          <p:nvSpPr>
            <p:cNvPr id="13" name="Elipse 12"/>
            <p:cNvSpPr/>
            <p:nvPr/>
          </p:nvSpPr>
          <p:spPr>
            <a:xfrm>
              <a:off x="1575287" y="2178001"/>
              <a:ext cx="1062663" cy="1062663"/>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algn="ctr" defTabSz="799987">
                <a:lnSpc>
                  <a:spcPct val="90000"/>
                </a:lnSpc>
                <a:spcBef>
                  <a:spcPct val="0"/>
                </a:spcBef>
                <a:spcAft>
                  <a:spcPct val="35000"/>
                </a:spcAft>
              </a:pPr>
              <a:r>
                <a:rPr lang="pt-BR" dirty="0"/>
                <a:t>Código Civil – Lei 10406/ 2002 </a:t>
              </a:r>
            </a:p>
          </p:txBody>
        </p:sp>
      </p:grpSp>
      <p:sp>
        <p:nvSpPr>
          <p:cNvPr id="22" name="Título 1"/>
          <p:cNvSpPr txBox="1">
            <a:spLocks/>
          </p:cNvSpPr>
          <p:nvPr/>
        </p:nvSpPr>
        <p:spPr>
          <a:xfrm>
            <a:off x="5591946" y="1124745"/>
            <a:ext cx="4968553" cy="2952328"/>
          </a:xfrm>
          <a:prstGeom prst="rect">
            <a:avLst/>
          </a:prstGeom>
          <a:ln/>
        </p:spPr>
        <p:style>
          <a:lnRef idx="1">
            <a:schemeClr val="accent4"/>
          </a:lnRef>
          <a:fillRef idx="2">
            <a:schemeClr val="accent4"/>
          </a:fillRef>
          <a:effectRef idx="1">
            <a:schemeClr val="accent4"/>
          </a:effectRef>
          <a:fontRef idx="minor">
            <a:schemeClr val="dk1"/>
          </a:fontRef>
        </p:style>
        <p:txBody>
          <a:bodyPr lIns="91427" tIns="45713" rIns="91427" bIns="45713"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852" indent="-342852">
              <a:buFont typeface="Arial" panose="020B0604020202020204" pitchFamily="34" charset="0"/>
              <a:buChar char="•"/>
            </a:pPr>
            <a:r>
              <a:rPr lang="pt-BR" sz="2000" dirty="0"/>
              <a:t>Resolução 1560/2019 - NBC PG 01 -Código de Ética Profissional do Contador </a:t>
            </a:r>
          </a:p>
          <a:p>
            <a:pPr marL="342852" indent="-342852">
              <a:buFont typeface="Arial" panose="020B0604020202020204" pitchFamily="34" charset="0"/>
              <a:buChar char="•"/>
            </a:pPr>
            <a:r>
              <a:rPr lang="pt-BR" sz="2000" dirty="0"/>
              <a:t>NBC PP01/2025(R2) –Perícia Contábil</a:t>
            </a:r>
          </a:p>
          <a:p>
            <a:pPr marL="342852" indent="-342852">
              <a:buFont typeface="Arial" panose="020B0604020202020204" pitchFamily="34" charset="0"/>
              <a:buChar char="•"/>
            </a:pPr>
            <a:r>
              <a:rPr lang="pt-BR" sz="2000" dirty="0"/>
              <a:t>NBC TP01/2025(R2) – Perito Contábil</a:t>
            </a:r>
          </a:p>
          <a:p>
            <a:pPr marL="342852" indent="-342852">
              <a:buFont typeface="Arial" panose="020B0604020202020204" pitchFamily="34" charset="0"/>
              <a:buChar char="•"/>
            </a:pPr>
            <a:r>
              <a:rPr lang="pt-BR" sz="2000" dirty="0"/>
              <a:t>NBC PP02/2016 – Exame de Qualificação Técnica (EQT)</a:t>
            </a:r>
          </a:p>
          <a:p>
            <a:pPr marL="342852" indent="-342852">
              <a:buFont typeface="Arial" panose="020B0604020202020204" pitchFamily="34" charset="0"/>
              <a:buChar char="•"/>
            </a:pPr>
            <a:r>
              <a:rPr lang="pt-BR" sz="2000" dirty="0"/>
              <a:t>Resolução CFC 1.502/2016 - CNPC Cadastro Nacional de Peritos Contábeis</a:t>
            </a:r>
          </a:p>
          <a:p>
            <a:pPr marL="342852" indent="-342852">
              <a:buFont typeface="Arial" panose="020B0604020202020204" pitchFamily="34" charset="0"/>
              <a:buChar char="•"/>
            </a:pPr>
            <a:r>
              <a:rPr lang="pt-BR" sz="2000" dirty="0"/>
              <a:t>NBC / CPC (IFRS) - pertinentes ao objeto da Perícia</a:t>
            </a:r>
          </a:p>
        </p:txBody>
      </p:sp>
      <p:sp>
        <p:nvSpPr>
          <p:cNvPr id="23" name="Título 1"/>
          <p:cNvSpPr txBox="1">
            <a:spLocks/>
          </p:cNvSpPr>
          <p:nvPr/>
        </p:nvSpPr>
        <p:spPr>
          <a:xfrm>
            <a:off x="5647514" y="4250227"/>
            <a:ext cx="4926571" cy="2131103"/>
          </a:xfrm>
          <a:prstGeom prst="rect">
            <a:avLst/>
          </a:prstGeom>
          <a:ln/>
        </p:spPr>
        <p:style>
          <a:lnRef idx="1">
            <a:schemeClr val="accent4"/>
          </a:lnRef>
          <a:fillRef idx="2">
            <a:schemeClr val="accent4"/>
          </a:fillRef>
          <a:effectRef idx="1">
            <a:schemeClr val="accent4"/>
          </a:effectRef>
          <a:fontRef idx="minor">
            <a:schemeClr val="dk1"/>
          </a:fontRef>
        </p:style>
        <p:txBody>
          <a:bodyPr lIns="91427" tIns="45713" rIns="91427" bIns="45713"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852" indent="-342852">
              <a:buFont typeface="Arial" panose="020B0604020202020204" pitchFamily="34" charset="0"/>
              <a:buChar char="•"/>
            </a:pPr>
            <a:r>
              <a:rPr lang="pt-BR" sz="2000" dirty="0"/>
              <a:t>Resolução CNJ 233/2016 – Criação do Cadastro Eletrônico de Peritos e Órgãos Técnicos ou Científicos (CPTEC)</a:t>
            </a:r>
          </a:p>
          <a:p>
            <a:pPr marL="342852" indent="-342852">
              <a:buFont typeface="Arial" panose="020B0604020202020204" pitchFamily="34" charset="0"/>
              <a:buChar char="•"/>
            </a:pPr>
            <a:r>
              <a:rPr lang="pt-BR" sz="2000" dirty="0"/>
              <a:t>Resolução CNJ 232/2016 – Fixa os valores dos honorários a serem pagos aos peritos, no âmbito da Justiça de primeiro e segundo graus.</a:t>
            </a:r>
          </a:p>
        </p:txBody>
      </p:sp>
    </p:spTree>
    <p:extLst>
      <p:ext uri="{BB962C8B-B14F-4D97-AF65-F5344CB8AC3E}">
        <p14:creationId xmlns:p14="http://schemas.microsoft.com/office/powerpoint/2010/main" val="337639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1"/>
            <a:ext cx="8567465" cy="4153829"/>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(1/21)</a:t>
            </a:r>
            <a:endParaRPr lang="pt-BR" sz="2000" dirty="0"/>
          </a:p>
          <a:p>
            <a:pPr algn="ctr"/>
            <a:r>
              <a:rPr lang="pt-BR" sz="2999" b="1" dirty="0"/>
              <a:t>Art. 95. </a:t>
            </a:r>
          </a:p>
          <a:p>
            <a:pPr algn="just"/>
            <a:r>
              <a:rPr lang="pt-BR" sz="2999" i="1" dirty="0"/>
              <a:t>Cada parte adiantará a remuneração do assistente técnico que houver indicado, </a:t>
            </a:r>
            <a:r>
              <a:rPr lang="pt-BR" sz="2999" b="1" i="1" dirty="0"/>
              <a:t>sendo a do perito adiantada pela parte que houver requerido a perícia ou </a:t>
            </a:r>
            <a:r>
              <a:rPr lang="pt-BR" sz="2999" b="1" i="1" u="sng" dirty="0"/>
              <a:t>rateada</a:t>
            </a:r>
            <a:r>
              <a:rPr lang="pt-BR" sz="2999" b="1" i="1" dirty="0"/>
              <a:t> quando a perícia for determinada de ofício ou requerida por ambas as partes</a:t>
            </a:r>
            <a:r>
              <a:rPr lang="pt-BR" sz="2999" i="1" dirty="0"/>
              <a:t>.</a:t>
            </a:r>
          </a:p>
          <a:p>
            <a:pPr algn="r"/>
            <a:r>
              <a:rPr lang="pt-BR" sz="2699" b="1" i="1" dirty="0" err="1"/>
              <a:t>g.n</a:t>
            </a:r>
            <a:r>
              <a:rPr lang="pt-BR" sz="2699" dirty="0"/>
              <a:t>.</a:t>
            </a:r>
          </a:p>
          <a:p>
            <a:endParaRPr lang="pt-BR" sz="2699" dirty="0"/>
          </a:p>
        </p:txBody>
      </p:sp>
    </p:spTree>
    <p:extLst>
      <p:ext uri="{BB962C8B-B14F-4D97-AF65-F5344CB8AC3E}">
        <p14:creationId xmlns:p14="http://schemas.microsoft.com/office/powerpoint/2010/main" val="25470271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3" y="1665110"/>
            <a:ext cx="8639460" cy="3107902"/>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(2/21)</a:t>
            </a:r>
            <a:endParaRPr lang="pt-BR" sz="2000" dirty="0"/>
          </a:p>
          <a:p>
            <a:pPr marL="428539" indent="-428539" algn="ctr">
              <a:buFontTx/>
              <a:buChar char="-"/>
            </a:pPr>
            <a:endParaRPr lang="pt-BR" sz="2000" dirty="0"/>
          </a:p>
          <a:p>
            <a:pPr algn="ctr"/>
            <a:endParaRPr lang="pt-BR" sz="600" b="1" dirty="0"/>
          </a:p>
          <a:p>
            <a:pPr algn="ctr"/>
            <a:r>
              <a:rPr lang="pt-BR" sz="2999" b="1" dirty="0"/>
              <a:t>Art. 95. </a:t>
            </a:r>
          </a:p>
          <a:p>
            <a:pPr algn="ctr"/>
            <a:r>
              <a:rPr lang="pt-BR" sz="2000" b="1" dirty="0"/>
              <a:t>[...]</a:t>
            </a:r>
          </a:p>
          <a:p>
            <a:pPr algn="just"/>
            <a:r>
              <a:rPr lang="pt-BR" sz="2999" i="1" dirty="0"/>
              <a:t>§ 1</a:t>
            </a:r>
            <a:r>
              <a:rPr lang="pt-BR" sz="2999" i="1" u="sng" baseline="30000" dirty="0"/>
              <a:t>o</a:t>
            </a:r>
            <a:r>
              <a:rPr lang="pt-BR" sz="2999" i="1" dirty="0"/>
              <a:t> O juiz poderá determinar que a parte responsável pelo pagamento dos honorários do perito deposite em juízo o valor correspondente.</a:t>
            </a:r>
          </a:p>
        </p:txBody>
      </p:sp>
    </p:spTree>
    <p:extLst>
      <p:ext uri="{BB962C8B-B14F-4D97-AF65-F5344CB8AC3E}">
        <p14:creationId xmlns:p14="http://schemas.microsoft.com/office/powerpoint/2010/main" val="18293934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6" y="1593116"/>
            <a:ext cx="8783451" cy="3723199"/>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(3/21)</a:t>
            </a:r>
            <a:endParaRPr lang="pt-BR" sz="2000" dirty="0"/>
          </a:p>
          <a:p>
            <a:pPr algn="ctr"/>
            <a:endParaRPr lang="pt-BR" sz="600" b="1" dirty="0"/>
          </a:p>
          <a:p>
            <a:pPr algn="ctr"/>
            <a:r>
              <a:rPr lang="pt-BR" sz="2999" b="1" dirty="0"/>
              <a:t>Art. 95. </a:t>
            </a:r>
          </a:p>
          <a:p>
            <a:pPr algn="ctr"/>
            <a:r>
              <a:rPr lang="pt-BR" sz="2000" b="1" dirty="0"/>
              <a:t>[...]</a:t>
            </a:r>
          </a:p>
          <a:p>
            <a:pPr algn="just"/>
            <a:r>
              <a:rPr lang="pt-BR" sz="2999" i="1" dirty="0"/>
              <a:t>§ 2</a:t>
            </a:r>
            <a:r>
              <a:rPr lang="pt-BR" sz="2999" i="1" u="sng" baseline="30000" dirty="0"/>
              <a:t>o</a:t>
            </a:r>
            <a:r>
              <a:rPr lang="pt-BR" sz="2999" i="1" dirty="0"/>
              <a:t> A </a:t>
            </a:r>
            <a:r>
              <a:rPr lang="pt-BR" sz="2999" i="1" u="sng" dirty="0"/>
              <a:t>quantia recolhida em depósito bancário à ordem do juízo será corrigida monetariamente e paga de acordo com o art. 465, § 4</a:t>
            </a:r>
            <a:r>
              <a:rPr lang="pt-BR" sz="2999" i="1" u="sng" baseline="30000" dirty="0"/>
              <a:t>o</a:t>
            </a:r>
            <a:r>
              <a:rPr lang="pt-BR" sz="2999" i="1" dirty="0"/>
              <a:t>.</a:t>
            </a:r>
          </a:p>
          <a:p>
            <a:pPr algn="r"/>
            <a:r>
              <a:rPr lang="pt-BR" sz="2999" i="1" dirty="0"/>
              <a:t>									     </a:t>
            </a:r>
            <a:r>
              <a:rPr lang="pt-BR" sz="2999" i="1" dirty="0" err="1"/>
              <a:t>g.n</a:t>
            </a:r>
            <a:r>
              <a:rPr lang="pt-BR" sz="2999" i="1" dirty="0"/>
              <a:t>.</a:t>
            </a:r>
          </a:p>
        </p:txBody>
      </p:sp>
    </p:spTree>
    <p:extLst>
      <p:ext uri="{BB962C8B-B14F-4D97-AF65-F5344CB8AC3E}">
        <p14:creationId xmlns:p14="http://schemas.microsoft.com/office/powerpoint/2010/main" val="35230260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3" y="1665110"/>
            <a:ext cx="8675458" cy="2800126"/>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(4/21)</a:t>
            </a:r>
            <a:endParaRPr lang="pt-BR" sz="2000" dirty="0"/>
          </a:p>
          <a:p>
            <a:pPr algn="ctr"/>
            <a:endParaRPr lang="pt-BR" sz="600" b="1" dirty="0"/>
          </a:p>
          <a:p>
            <a:pPr algn="ctr"/>
            <a:r>
              <a:rPr lang="pt-BR" sz="2999" b="1" dirty="0"/>
              <a:t>Art. 95. </a:t>
            </a:r>
          </a:p>
          <a:p>
            <a:pPr algn="ctr"/>
            <a:r>
              <a:rPr lang="pt-BR" sz="2000" b="1" dirty="0"/>
              <a:t>[...]</a:t>
            </a:r>
          </a:p>
          <a:p>
            <a:pPr algn="just"/>
            <a:r>
              <a:rPr lang="pt-BR" sz="2999" i="1" dirty="0"/>
              <a:t>§ 3</a:t>
            </a:r>
            <a:r>
              <a:rPr lang="pt-BR" sz="2999" i="1" u="sng" baseline="30000" dirty="0"/>
              <a:t>o</a:t>
            </a:r>
            <a:r>
              <a:rPr lang="pt-BR" sz="2999" i="1" dirty="0"/>
              <a:t> Quando o pagamento da perícia for de responsabilidade de beneficiário de gratuidade da justiça, ela poderá ser:</a:t>
            </a:r>
          </a:p>
        </p:txBody>
      </p:sp>
    </p:spTree>
    <p:extLst>
      <p:ext uri="{BB962C8B-B14F-4D97-AF65-F5344CB8AC3E}">
        <p14:creationId xmlns:p14="http://schemas.microsoft.com/office/powerpoint/2010/main" val="301892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498-E5A5-81DB-E058-3C1DA657E195}"/>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7DDF97AD-5418-6FF7-614B-7DF0B5D5055A}"/>
              </a:ext>
            </a:extLst>
          </p:cNvPr>
          <p:cNvSpPr/>
          <p:nvPr/>
        </p:nvSpPr>
        <p:spPr>
          <a:xfrm>
            <a:off x="805912" y="736978"/>
            <a:ext cx="10786820" cy="5860373"/>
          </a:xfrm>
          <a:prstGeom prst="rect">
            <a:avLst/>
          </a:prstGeom>
        </p:spPr>
        <p:txBody>
          <a:bodyPr wrap="square">
            <a:normAutofit fontScale="25000" lnSpcReduction="20000"/>
          </a:bodyPr>
          <a:lstStyle/>
          <a:p>
            <a:pPr algn="ctr"/>
            <a:endParaRPr lang="pt-BR" altLang="pt-BR" sz="7500" b="1" u="sng" dirty="0"/>
          </a:p>
          <a:p>
            <a:pPr algn="ctr"/>
            <a:endParaRPr lang="pt-BR" sz="11200" dirty="0"/>
          </a:p>
          <a:p>
            <a:pPr algn="ctr"/>
            <a:endParaRPr lang="pt-BR" sz="11200" dirty="0"/>
          </a:p>
          <a:p>
            <a:pPr algn="ctr"/>
            <a:endParaRPr lang="pt-BR" sz="11200" dirty="0"/>
          </a:p>
          <a:p>
            <a:pPr algn="ctr"/>
            <a:r>
              <a:rPr lang="pt-BR" sz="12800" b="1" dirty="0"/>
              <a:t>Remuneração pelos trabalhos periciais (honorários):</a:t>
            </a:r>
          </a:p>
          <a:p>
            <a:pPr algn="ctr"/>
            <a:endParaRPr lang="pt-BR" sz="12800" b="1" dirty="0"/>
          </a:p>
          <a:p>
            <a:pPr algn="ctr"/>
            <a:r>
              <a:rPr lang="pt-BR" sz="11200" dirty="0"/>
              <a:t>1) </a:t>
            </a:r>
            <a:r>
              <a:rPr lang="pt-BR" sz="11200" b="1" dirty="0"/>
              <a:t>Perito do Juízo</a:t>
            </a:r>
            <a:r>
              <a:rPr lang="pt-BR" sz="11200" dirty="0"/>
              <a:t>: Proposta e estimativa de honorários provisórios/definitivos; </a:t>
            </a:r>
          </a:p>
          <a:p>
            <a:pPr algn="ctr"/>
            <a:r>
              <a:rPr lang="pt-BR" sz="11200" dirty="0"/>
              <a:t>Justiça Gratuita, impugnação, homologação, depósito judicial, antecipação de levantamento, levantamento dos honorários definitivos;</a:t>
            </a:r>
          </a:p>
          <a:p>
            <a:pPr algn="ctr"/>
            <a:endParaRPr lang="pt-BR" sz="11200" dirty="0"/>
          </a:p>
          <a:p>
            <a:pPr algn="ctr"/>
            <a:endParaRPr lang="pt-BR" sz="11200" dirty="0"/>
          </a:p>
          <a:p>
            <a:pPr algn="ctr"/>
            <a:r>
              <a:rPr lang="pt-BR" sz="11200" dirty="0"/>
              <a:t>2) </a:t>
            </a:r>
            <a:r>
              <a:rPr lang="pt-BR" sz="11200" b="1" dirty="0"/>
              <a:t>Assistente Técnico</a:t>
            </a:r>
            <a:r>
              <a:rPr lang="pt-BR" sz="11200" dirty="0"/>
              <a:t>: Contrato de Prestação de Serviços do Perito Assistente;</a:t>
            </a:r>
          </a:p>
          <a:p>
            <a:pPr algn="ctr"/>
            <a:endParaRPr lang="pt-BR" sz="11200" b="1" dirty="0"/>
          </a:p>
          <a:p>
            <a:pPr algn="ctr"/>
            <a:endParaRPr lang="pt-BR" sz="9600" dirty="0"/>
          </a:p>
          <a:p>
            <a:pPr algn="ctr"/>
            <a:endParaRPr lang="pt-BR" sz="9600" dirty="0"/>
          </a:p>
          <a:p>
            <a:pPr algn="ctr"/>
            <a:endParaRPr lang="pt-BR" sz="6000" dirty="0"/>
          </a:p>
          <a:p>
            <a:pPr algn="ctr"/>
            <a:endParaRPr lang="pt-BR" sz="6000" dirty="0"/>
          </a:p>
        </p:txBody>
      </p:sp>
    </p:spTree>
    <p:extLst>
      <p:ext uri="{BB962C8B-B14F-4D97-AF65-F5344CB8AC3E}">
        <p14:creationId xmlns:p14="http://schemas.microsoft.com/office/powerpoint/2010/main" val="32110793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0"/>
            <a:ext cx="8495469" cy="2661626"/>
          </a:xfrm>
          <a:prstGeom prst="rect">
            <a:avLst/>
          </a:prstGeom>
          <a:noFill/>
        </p:spPr>
        <p:txBody>
          <a:bodyPr wrap="square" rtlCol="0">
            <a:spAutoFit/>
          </a:bodyPr>
          <a:lstStyle/>
          <a:p>
            <a:pPr algn="ctr"/>
            <a:r>
              <a:rPr lang="pt-BR" sz="2999" b="1" u="sng" dirty="0"/>
              <a:t>Código de Processo Civil – Lei 13.105/2015</a:t>
            </a:r>
            <a:r>
              <a:rPr lang="pt-BR" sz="2000" b="1" dirty="0"/>
              <a:t>: (5/21)</a:t>
            </a:r>
            <a:endParaRPr lang="pt-BR" sz="2000" dirty="0"/>
          </a:p>
          <a:p>
            <a:pPr algn="ctr"/>
            <a:endParaRPr lang="pt-BR" sz="600" b="1" dirty="0"/>
          </a:p>
          <a:p>
            <a:pPr algn="ctr"/>
            <a:r>
              <a:rPr lang="pt-BR" sz="2999" b="1" dirty="0"/>
              <a:t>Art. 95. </a:t>
            </a:r>
          </a:p>
          <a:p>
            <a:pPr algn="ctr"/>
            <a:r>
              <a:rPr lang="pt-BR" sz="2000" b="1" dirty="0"/>
              <a:t>[...]</a:t>
            </a:r>
          </a:p>
          <a:p>
            <a:pPr algn="just"/>
            <a:r>
              <a:rPr lang="pt-BR" sz="2699" i="1" dirty="0"/>
              <a:t>I - custeada com recursos alocados no orçamento do ente público e realizada por servidor do Poder Judiciário ou por órgão público conveniado;</a:t>
            </a:r>
          </a:p>
        </p:txBody>
      </p:sp>
    </p:spTree>
    <p:extLst>
      <p:ext uri="{BB962C8B-B14F-4D97-AF65-F5344CB8AC3E}">
        <p14:creationId xmlns:p14="http://schemas.microsoft.com/office/powerpoint/2010/main" val="34765738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0"/>
            <a:ext cx="8495469" cy="4354012"/>
          </a:xfrm>
          <a:prstGeom prst="rect">
            <a:avLst/>
          </a:prstGeom>
          <a:noFill/>
        </p:spPr>
        <p:txBody>
          <a:bodyPr wrap="square" rtlCol="0">
            <a:spAutoFit/>
          </a:bodyPr>
          <a:lstStyle/>
          <a:p>
            <a:pPr algn="ctr"/>
            <a:r>
              <a:rPr lang="pt-BR" sz="2999" b="1" u="sng" dirty="0"/>
              <a:t>Código de Processo Civil – Lei 13.105/2015</a:t>
            </a:r>
            <a:r>
              <a:rPr lang="pt-BR" sz="2999" b="1" dirty="0"/>
              <a:t>:</a:t>
            </a:r>
            <a:r>
              <a:rPr lang="pt-BR" sz="2000" b="1" dirty="0"/>
              <a:t>(6/21)</a:t>
            </a:r>
            <a:endParaRPr lang="pt-BR" sz="2000" dirty="0"/>
          </a:p>
          <a:p>
            <a:pPr algn="ctr"/>
            <a:endParaRPr lang="pt-BR" sz="600" b="1" dirty="0"/>
          </a:p>
          <a:p>
            <a:pPr algn="ctr"/>
            <a:r>
              <a:rPr lang="pt-BR" sz="2999" b="1" dirty="0"/>
              <a:t>Art. 95. </a:t>
            </a:r>
          </a:p>
          <a:p>
            <a:pPr algn="ctr"/>
            <a:r>
              <a:rPr lang="pt-BR" sz="2000" b="1" dirty="0"/>
              <a:t>[...]</a:t>
            </a:r>
          </a:p>
          <a:p>
            <a:r>
              <a:rPr lang="pt-BR" sz="2699" i="1" dirty="0"/>
              <a:t>II - paga com recursos alocados no orçamento da União, do Estado ou do Distrito Federal, no caso de ser realizada por particular, hipótese em que o valor será fixado conforme tabela do tribunal respectivo ou, em caso de sua omissão, do Conselho Nacional de Justiça.</a:t>
            </a:r>
          </a:p>
          <a:p>
            <a:pPr algn="r"/>
            <a:r>
              <a:rPr lang="pt-BR" sz="2000" b="1" dirty="0" err="1"/>
              <a:t>g.n</a:t>
            </a:r>
            <a:r>
              <a:rPr lang="pt-BR" sz="2000" b="1" dirty="0"/>
              <a:t>.</a:t>
            </a:r>
          </a:p>
          <a:p>
            <a:pPr algn="just"/>
            <a:endParaRPr lang="pt-BR" sz="3599" b="1" dirty="0"/>
          </a:p>
        </p:txBody>
      </p:sp>
    </p:spTree>
    <p:extLst>
      <p:ext uri="{BB962C8B-B14F-4D97-AF65-F5344CB8AC3E}">
        <p14:creationId xmlns:p14="http://schemas.microsoft.com/office/powerpoint/2010/main" val="9555510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4" y="1665110"/>
            <a:ext cx="8495469" cy="3569952"/>
          </a:xfrm>
          <a:prstGeom prst="rect">
            <a:avLst/>
          </a:prstGeom>
          <a:noFill/>
        </p:spPr>
        <p:txBody>
          <a:bodyPr wrap="square" rtlCol="0">
            <a:spAutoFit/>
          </a:bodyPr>
          <a:lstStyle/>
          <a:p>
            <a:pPr algn="ctr"/>
            <a:r>
              <a:rPr lang="pt-BR" sz="2999" b="1" u="sng" dirty="0"/>
              <a:t>Código de Processo Civil – Lei 13.105/2015 </a:t>
            </a:r>
            <a:r>
              <a:rPr lang="pt-BR" sz="2000" b="1" dirty="0"/>
              <a:t>(</a:t>
            </a:r>
            <a:r>
              <a:rPr lang="pt-BR" sz="2000" b="1" dirty="0">
                <a:sym typeface="Wingdings" panose="05000000000000000000" pitchFamily="2" charset="2"/>
              </a:rPr>
              <a:t>7/21)</a:t>
            </a:r>
            <a:endParaRPr lang="pt-BR" sz="2000" dirty="0"/>
          </a:p>
          <a:p>
            <a:pPr algn="ctr"/>
            <a:endParaRPr lang="pt-BR" sz="600" b="1" dirty="0"/>
          </a:p>
          <a:p>
            <a:pPr algn="ctr"/>
            <a:r>
              <a:rPr lang="pt-BR" sz="2999" b="1" dirty="0"/>
              <a:t>Art. 95. </a:t>
            </a:r>
          </a:p>
          <a:p>
            <a:pPr algn="ctr"/>
            <a:r>
              <a:rPr lang="pt-BR" sz="2000" b="1" dirty="0"/>
              <a:t>[...]</a:t>
            </a:r>
          </a:p>
          <a:p>
            <a:pPr algn="ctr"/>
            <a:r>
              <a:rPr lang="pt-BR" sz="2000" i="1" dirty="0">
                <a:latin typeface="Arial" charset="0"/>
              </a:rPr>
              <a:t>§ 4</a:t>
            </a:r>
            <a:r>
              <a:rPr lang="pt-BR" sz="2000" i="1" u="sng" dirty="0">
                <a:latin typeface="Arial" charset="0"/>
              </a:rPr>
              <a:t>o</a:t>
            </a:r>
            <a:r>
              <a:rPr lang="pt-BR" sz="2000" i="1" dirty="0">
                <a:latin typeface="Arial" charset="0"/>
              </a:rPr>
              <a:t> Na hipótese do § 3</a:t>
            </a:r>
            <a:r>
              <a:rPr lang="pt-BR" sz="2000" i="1" u="sng" dirty="0">
                <a:latin typeface="Arial" charset="0"/>
              </a:rPr>
              <a:t>o</a:t>
            </a:r>
            <a:r>
              <a:rPr lang="pt-BR" sz="2000" i="1" dirty="0">
                <a:latin typeface="Arial" charset="0"/>
              </a:rPr>
              <a:t>, o juiz, após o trânsito em julgado da decisão final, oficiará a Fazenda Pública para que promova, contra quem tiver sido condenado ao pagamento das despesas processuais, a execução dos valores gastos com a perícia particular ou com a utilização de servidor público ou da estrutura de órgão público, observando-se, caso o responsável pelo pagamento das despesas seja beneficiário de gratuidade da justiça, o disposto no </a:t>
            </a:r>
            <a:r>
              <a:rPr lang="pt-BR" sz="2000" i="1" dirty="0">
                <a:latin typeface="Arial" charset="0"/>
                <a:hlinkClick r:id="rId2"/>
              </a:rPr>
              <a:t>art. 98, § 2</a:t>
            </a:r>
            <a:r>
              <a:rPr lang="pt-BR" sz="2000" i="1" u="sng" dirty="0">
                <a:latin typeface="Arial" charset="0"/>
                <a:hlinkClick r:id="rId2"/>
              </a:rPr>
              <a:t>o</a:t>
            </a:r>
            <a:endParaRPr lang="pt-BR" sz="2000" b="1" dirty="0"/>
          </a:p>
        </p:txBody>
      </p:sp>
    </p:spTree>
    <p:extLst>
      <p:ext uri="{BB962C8B-B14F-4D97-AF65-F5344CB8AC3E}">
        <p14:creationId xmlns:p14="http://schemas.microsoft.com/office/powerpoint/2010/main" val="4142005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0"/>
            <a:ext cx="8855447" cy="2246256"/>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(8/21)</a:t>
            </a:r>
            <a:endParaRPr lang="pt-BR" sz="2000" dirty="0"/>
          </a:p>
          <a:p>
            <a:pPr algn="ctr"/>
            <a:endParaRPr lang="pt-BR" sz="600" b="1" dirty="0"/>
          </a:p>
          <a:p>
            <a:pPr algn="ctr"/>
            <a:r>
              <a:rPr lang="pt-BR" sz="2999" b="1" dirty="0"/>
              <a:t>Art. 95. </a:t>
            </a:r>
          </a:p>
          <a:p>
            <a:pPr algn="ctr"/>
            <a:r>
              <a:rPr lang="pt-BR" sz="2000" b="1" dirty="0"/>
              <a:t>[...]</a:t>
            </a:r>
          </a:p>
          <a:p>
            <a:pPr lvl="0" algn="just"/>
            <a:r>
              <a:rPr lang="pt-BR" sz="2699" i="1" dirty="0">
                <a:solidFill>
                  <a:prstClr val="black"/>
                </a:solidFill>
              </a:rPr>
              <a:t>§ 5</a:t>
            </a:r>
            <a:r>
              <a:rPr lang="pt-BR" sz="2699" i="1" u="sng" baseline="30000" dirty="0">
                <a:solidFill>
                  <a:prstClr val="black"/>
                </a:solidFill>
              </a:rPr>
              <a:t>o</a:t>
            </a:r>
            <a:r>
              <a:rPr lang="pt-BR" sz="2699" i="1" dirty="0">
                <a:solidFill>
                  <a:prstClr val="black"/>
                </a:solidFill>
              </a:rPr>
              <a:t> Para fins de aplicação do § 3</a:t>
            </a:r>
            <a:r>
              <a:rPr lang="pt-BR" sz="2699" i="1" u="sng" baseline="30000" dirty="0">
                <a:solidFill>
                  <a:prstClr val="black"/>
                </a:solidFill>
              </a:rPr>
              <a:t>o</a:t>
            </a:r>
            <a:r>
              <a:rPr lang="pt-BR" sz="2699" i="1" dirty="0">
                <a:solidFill>
                  <a:prstClr val="black"/>
                </a:solidFill>
              </a:rPr>
              <a:t>, é </a:t>
            </a:r>
            <a:r>
              <a:rPr lang="pt-BR" sz="2699" i="1" u="sng" dirty="0">
                <a:solidFill>
                  <a:prstClr val="black"/>
                </a:solidFill>
              </a:rPr>
              <a:t>vedada a utilização de recursos do fundo de custeio da Defensoria Pública</a:t>
            </a:r>
            <a:r>
              <a:rPr lang="pt-BR" sz="2699" i="1" dirty="0">
                <a:solidFill>
                  <a:prstClr val="black"/>
                </a:solidFill>
              </a:rPr>
              <a:t>.</a:t>
            </a:r>
          </a:p>
        </p:txBody>
      </p:sp>
    </p:spTree>
    <p:extLst>
      <p:ext uri="{BB962C8B-B14F-4D97-AF65-F5344CB8AC3E}">
        <p14:creationId xmlns:p14="http://schemas.microsoft.com/office/powerpoint/2010/main" val="24662577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3" y="1665110"/>
            <a:ext cx="8675458" cy="4462504"/>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(9/21)</a:t>
            </a:r>
            <a:endParaRPr lang="pt-BR" sz="2000" dirty="0"/>
          </a:p>
          <a:p>
            <a:pPr algn="ctr"/>
            <a:endParaRPr lang="pt-BR" sz="600" b="1" dirty="0"/>
          </a:p>
          <a:p>
            <a:pPr algn="ctr"/>
            <a:r>
              <a:rPr lang="pt-BR" sz="2999" b="1" dirty="0"/>
              <a:t>Art. 98. </a:t>
            </a:r>
          </a:p>
          <a:p>
            <a:pPr algn="ctr"/>
            <a:r>
              <a:rPr lang="pt-BR" b="1" dirty="0"/>
              <a:t>Da Gratuidade da Justiça</a:t>
            </a:r>
            <a:endParaRPr lang="pt-BR" dirty="0"/>
          </a:p>
          <a:p>
            <a:pPr algn="just"/>
            <a:r>
              <a:rPr lang="pt-BR" sz="2000" i="1" dirty="0"/>
              <a:t>A </a:t>
            </a:r>
            <a:r>
              <a:rPr lang="pt-BR" sz="2000" b="1" i="1" u="sng" dirty="0"/>
              <a:t>pessoa natural ou jurídica, brasileira ou estrangeira, com insuficiência de recursos para pagar as custas, as despesas processuais e os honorários advocatícios tem direito à gratuidade da justiça, na forma da lei</a:t>
            </a:r>
            <a:r>
              <a:rPr lang="pt-BR" sz="2000" i="1" dirty="0"/>
              <a:t>.</a:t>
            </a:r>
          </a:p>
          <a:p>
            <a:pPr algn="just"/>
            <a:r>
              <a:rPr lang="pt-BR" sz="2000" i="1" dirty="0"/>
              <a:t>§ 1</a:t>
            </a:r>
            <a:r>
              <a:rPr lang="pt-BR" sz="2000" i="1" u="sng" baseline="30000" dirty="0"/>
              <a:t>o</a:t>
            </a:r>
            <a:r>
              <a:rPr lang="pt-BR" sz="2000" i="1" dirty="0"/>
              <a:t> A gratuidade da justiça compreende:</a:t>
            </a:r>
          </a:p>
          <a:p>
            <a:pPr algn="just"/>
            <a:r>
              <a:rPr lang="pt-BR" sz="2000" i="1" dirty="0"/>
              <a:t>I - as taxas ou as custas judiciais;</a:t>
            </a:r>
          </a:p>
          <a:p>
            <a:pPr algn="just"/>
            <a:r>
              <a:rPr lang="pt-BR" sz="2000" i="1" dirty="0"/>
              <a:t>II a V - [...];</a:t>
            </a:r>
          </a:p>
          <a:p>
            <a:pPr algn="just"/>
            <a:r>
              <a:rPr lang="pt-BR" sz="2000" i="1" dirty="0"/>
              <a:t>VI - </a:t>
            </a:r>
            <a:r>
              <a:rPr lang="pt-BR" sz="2000" b="1" i="1" dirty="0"/>
              <a:t>os honorários </a:t>
            </a:r>
            <a:r>
              <a:rPr lang="pt-BR" sz="2000" i="1" dirty="0"/>
              <a:t>do advogado e do</a:t>
            </a:r>
            <a:r>
              <a:rPr lang="pt-BR" sz="2000" b="1" i="1" dirty="0"/>
              <a:t> perito </a:t>
            </a:r>
            <a:r>
              <a:rPr lang="pt-BR" sz="2000" i="1" dirty="0"/>
              <a:t>[...];</a:t>
            </a:r>
          </a:p>
          <a:p>
            <a:pPr algn="just"/>
            <a:r>
              <a:rPr lang="pt-BR" sz="2000" i="1" dirty="0"/>
              <a:t>VII - o custo com a elaboração de memória de cálculo, quando exigida para instauração da execução;															    </a:t>
            </a:r>
            <a:r>
              <a:rPr lang="pt-BR" sz="2000" i="1" dirty="0" err="1"/>
              <a:t>g.n</a:t>
            </a:r>
            <a:r>
              <a:rPr lang="pt-BR" sz="2000" i="1" dirty="0"/>
              <a:t>.</a:t>
            </a:r>
          </a:p>
        </p:txBody>
      </p:sp>
    </p:spTree>
    <p:extLst>
      <p:ext uri="{BB962C8B-B14F-4D97-AF65-F5344CB8AC3E}">
        <p14:creationId xmlns:p14="http://schemas.microsoft.com/office/powerpoint/2010/main" val="21342190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84263" y="1665110"/>
            <a:ext cx="8675458" cy="4508670"/>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b="1" dirty="0"/>
              <a:t>(10/21)</a:t>
            </a:r>
            <a:endParaRPr lang="pt-BR" dirty="0"/>
          </a:p>
          <a:p>
            <a:pPr algn="ctr"/>
            <a:endParaRPr lang="pt-BR" sz="600" b="1" dirty="0"/>
          </a:p>
          <a:p>
            <a:pPr algn="ctr"/>
            <a:r>
              <a:rPr lang="pt-BR" sz="2999" b="1" dirty="0"/>
              <a:t>Art. 98. </a:t>
            </a:r>
          </a:p>
          <a:p>
            <a:pPr algn="just"/>
            <a:r>
              <a:rPr lang="pt-BR" sz="1900" dirty="0"/>
              <a:t>§ 2º </a:t>
            </a:r>
            <a:r>
              <a:rPr lang="pt-BR" sz="1900" i="1" dirty="0"/>
              <a:t>A concessão de gratuidade não afasta a responsabilidade do beneficiário pelas despesas processuais e pelos honorários advocatícios decorrentes de sua sucumbência.</a:t>
            </a:r>
          </a:p>
          <a:p>
            <a:endParaRPr lang="pt-BR" sz="500" dirty="0"/>
          </a:p>
          <a:p>
            <a:r>
              <a:rPr lang="pt-BR" sz="1900" dirty="0"/>
              <a:t>§ 3º ao 4º [...]</a:t>
            </a:r>
          </a:p>
          <a:p>
            <a:endParaRPr lang="pt-BR" sz="500" dirty="0"/>
          </a:p>
          <a:p>
            <a:pPr algn="just"/>
            <a:r>
              <a:rPr lang="pt-BR" sz="1900" i="1" dirty="0"/>
              <a:t>§ 5</a:t>
            </a:r>
            <a:r>
              <a:rPr lang="pt-BR" sz="1900" i="1" u="sng" baseline="30000" dirty="0"/>
              <a:t>o</a:t>
            </a:r>
            <a:r>
              <a:rPr lang="pt-BR" sz="1900" i="1" dirty="0"/>
              <a:t> </a:t>
            </a:r>
            <a:r>
              <a:rPr lang="pt-BR" sz="1900" i="1" dirty="0">
                <a:highlight>
                  <a:srgbClr val="00FF00"/>
                </a:highlight>
              </a:rPr>
              <a:t>A </a:t>
            </a:r>
            <a:r>
              <a:rPr lang="pt-BR" sz="1900" b="1" i="1" dirty="0">
                <a:highlight>
                  <a:srgbClr val="00FF00"/>
                </a:highlight>
              </a:rPr>
              <a:t>gratuidade poderá ser concedida em relação a algum ou a todos os atos processuais</a:t>
            </a:r>
            <a:r>
              <a:rPr lang="pt-BR" sz="1900" i="1" dirty="0"/>
              <a:t>, ou consistir na redução percentual de despesas processuais que o beneficiário tiver de adiantar no curso do procedimento.</a:t>
            </a:r>
          </a:p>
          <a:p>
            <a:pPr algn="just"/>
            <a:endParaRPr lang="pt-BR" sz="1900" i="1" dirty="0"/>
          </a:p>
          <a:p>
            <a:pPr algn="just"/>
            <a:r>
              <a:rPr lang="pt-BR" sz="1900" i="1" dirty="0"/>
              <a:t>§ 6</a:t>
            </a:r>
            <a:r>
              <a:rPr lang="pt-BR" sz="1900" i="1" u="sng" baseline="30000" dirty="0"/>
              <a:t>o</a:t>
            </a:r>
            <a:r>
              <a:rPr lang="pt-BR" sz="1900" i="1" dirty="0"/>
              <a:t> Conforme o caso, o juiz poderá conceder direito ao parcelamento de despesas processuais que o beneficiário tiver de adiantar no curso do procedimento. [...]							</a:t>
            </a:r>
            <a:r>
              <a:rPr lang="pt-BR" sz="2000" i="1" dirty="0"/>
              <a:t>	                                      								       </a:t>
            </a:r>
            <a:r>
              <a:rPr lang="pt-BR" sz="2000" i="1" dirty="0" err="1"/>
              <a:t>g.n</a:t>
            </a:r>
            <a:r>
              <a:rPr lang="pt-BR" sz="2000" i="1" dirty="0"/>
              <a:t>.</a:t>
            </a:r>
          </a:p>
        </p:txBody>
      </p:sp>
    </p:spTree>
    <p:extLst>
      <p:ext uri="{BB962C8B-B14F-4D97-AF65-F5344CB8AC3E}">
        <p14:creationId xmlns:p14="http://schemas.microsoft.com/office/powerpoint/2010/main" val="33789097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0"/>
            <a:ext cx="8855447" cy="3493008"/>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(11/21)</a:t>
            </a:r>
            <a:endParaRPr lang="pt-BR" sz="2000" dirty="0"/>
          </a:p>
          <a:p>
            <a:pPr algn="ctr"/>
            <a:endParaRPr lang="pt-BR" sz="600" b="1" dirty="0"/>
          </a:p>
          <a:p>
            <a:pPr algn="ctr"/>
            <a:r>
              <a:rPr lang="pt-BR" sz="2999" b="1" dirty="0"/>
              <a:t>Art. 99. </a:t>
            </a:r>
          </a:p>
          <a:p>
            <a:endParaRPr lang="pt-BR" sz="500" dirty="0"/>
          </a:p>
          <a:p>
            <a:pPr algn="just"/>
            <a:r>
              <a:rPr lang="pt-BR" sz="2000" i="1" dirty="0">
                <a:highlight>
                  <a:srgbClr val="00FF00"/>
                </a:highlight>
              </a:rPr>
              <a:t>O pedido de gratuidade da justiça </a:t>
            </a:r>
            <a:r>
              <a:rPr lang="pt-BR" sz="2000" i="1" u="sng" dirty="0">
                <a:highlight>
                  <a:srgbClr val="00FF00"/>
                </a:highlight>
              </a:rPr>
              <a:t>pode ser formulado na petição inicial, na contestação, na petição para ingresso de terceiro no processo ou em recurso</a:t>
            </a:r>
            <a:r>
              <a:rPr lang="pt-BR" sz="2000" i="1" dirty="0"/>
              <a:t>.</a:t>
            </a:r>
          </a:p>
          <a:p>
            <a:pPr algn="just"/>
            <a:endParaRPr lang="pt-BR" sz="2000" i="1" dirty="0"/>
          </a:p>
          <a:p>
            <a:pPr algn="just"/>
            <a:r>
              <a:rPr lang="pt-BR" sz="2000" i="1" dirty="0"/>
              <a:t>§ 1</a:t>
            </a:r>
            <a:r>
              <a:rPr lang="pt-BR" sz="2000" i="1" u="sng" baseline="30000" dirty="0"/>
              <a:t>o</a:t>
            </a:r>
            <a:r>
              <a:rPr lang="pt-BR" sz="2000" i="1" dirty="0"/>
              <a:t> Se superveniente à primeira manifestação da parte na instância, o pedido poderá ser formulado por petição simples, nos autos do próprio processo, e não suspenderá seu curso.</a:t>
            </a:r>
          </a:p>
          <a:p>
            <a:pPr algn="just"/>
            <a:endParaRPr lang="pt-BR" sz="1000" i="1" dirty="0"/>
          </a:p>
          <a:p>
            <a:pPr algn="r"/>
            <a:r>
              <a:rPr lang="pt-BR" sz="2000" i="1" dirty="0"/>
              <a:t>					                          </a:t>
            </a:r>
            <a:r>
              <a:rPr lang="pt-BR" sz="2000" i="1" dirty="0" err="1"/>
              <a:t>g.n</a:t>
            </a:r>
            <a:r>
              <a:rPr lang="pt-BR" sz="2000" i="1" dirty="0"/>
              <a:t>.</a:t>
            </a:r>
          </a:p>
        </p:txBody>
      </p:sp>
    </p:spTree>
    <p:extLst>
      <p:ext uri="{BB962C8B-B14F-4D97-AF65-F5344CB8AC3E}">
        <p14:creationId xmlns:p14="http://schemas.microsoft.com/office/powerpoint/2010/main" val="33430356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1"/>
            <a:ext cx="8855447" cy="4808881"/>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(12/21)</a:t>
            </a:r>
            <a:endParaRPr lang="pt-BR" sz="2000" dirty="0"/>
          </a:p>
          <a:p>
            <a:pPr algn="ctr"/>
            <a:endParaRPr lang="pt-BR" sz="600" b="1" dirty="0"/>
          </a:p>
          <a:p>
            <a:pPr algn="ctr"/>
            <a:r>
              <a:rPr lang="pt-BR" sz="2250" b="1" dirty="0"/>
              <a:t>Art. 99</a:t>
            </a:r>
            <a:r>
              <a:rPr lang="pt-BR" sz="2500" b="1" dirty="0"/>
              <a:t>. </a:t>
            </a:r>
          </a:p>
          <a:p>
            <a:endParaRPr lang="pt-BR" sz="500" dirty="0"/>
          </a:p>
          <a:p>
            <a:pPr algn="ctr"/>
            <a:r>
              <a:rPr lang="pt-BR" sz="1500" b="1" dirty="0"/>
              <a:t>[...] </a:t>
            </a:r>
          </a:p>
          <a:p>
            <a:pPr algn="just"/>
            <a:r>
              <a:rPr lang="pt-BR" sz="2000" i="1" dirty="0"/>
              <a:t>§ 2</a:t>
            </a:r>
            <a:r>
              <a:rPr lang="pt-BR" sz="2000" i="1" u="sng" baseline="30000" dirty="0"/>
              <a:t>o</a:t>
            </a:r>
            <a:r>
              <a:rPr lang="pt-BR" sz="2000" i="1" dirty="0"/>
              <a:t> O juiz </a:t>
            </a:r>
            <a:r>
              <a:rPr lang="pt-BR" sz="2000" i="1" u="sng" dirty="0"/>
              <a:t>somente poderá indeferir o pedido se houver nos autos elementos que evidenciem a falta dos pressupostos legais para a concessão de gratuid</a:t>
            </a:r>
            <a:r>
              <a:rPr lang="pt-BR" sz="2000" i="1" dirty="0"/>
              <a:t>ade, devendo, </a:t>
            </a:r>
            <a:r>
              <a:rPr lang="pt-BR" sz="2000" i="1" u="sng" dirty="0"/>
              <a:t>antes de indeferir o pedido, determinar à parte a comprovação do preenchimento dos referidos pressupostos</a:t>
            </a:r>
            <a:r>
              <a:rPr lang="pt-BR" sz="2000" i="1" dirty="0"/>
              <a:t>.</a:t>
            </a:r>
          </a:p>
          <a:p>
            <a:pPr algn="just"/>
            <a:endParaRPr lang="pt-BR" sz="750" i="1" dirty="0"/>
          </a:p>
          <a:p>
            <a:pPr algn="just"/>
            <a:r>
              <a:rPr lang="pt-BR" sz="2000" i="1" dirty="0"/>
              <a:t>§ 3</a:t>
            </a:r>
            <a:r>
              <a:rPr lang="pt-BR" sz="2000" i="1" u="sng" baseline="30000" dirty="0"/>
              <a:t>o</a:t>
            </a:r>
            <a:r>
              <a:rPr lang="pt-BR" sz="2000" i="1" dirty="0"/>
              <a:t> </a:t>
            </a:r>
            <a:r>
              <a:rPr lang="pt-BR" sz="2000" i="1" u="sng" dirty="0">
                <a:highlight>
                  <a:srgbClr val="00FF00"/>
                </a:highlight>
              </a:rPr>
              <a:t>Presume-se verdadeira a alegação de insuficiência deduzida exclusivamente por pessoa natural</a:t>
            </a:r>
            <a:r>
              <a:rPr lang="pt-BR" sz="2000" i="1" dirty="0"/>
              <a:t>. [...]</a:t>
            </a:r>
          </a:p>
          <a:p>
            <a:pPr algn="just"/>
            <a:endParaRPr lang="pt-BR" dirty="0"/>
          </a:p>
          <a:p>
            <a:r>
              <a:rPr lang="pt-BR" sz="2000" i="1" dirty="0"/>
              <a:t>§ 4</a:t>
            </a:r>
            <a:r>
              <a:rPr lang="pt-BR" sz="2000" i="1" u="sng" baseline="30000" dirty="0"/>
              <a:t>o</a:t>
            </a:r>
            <a:r>
              <a:rPr lang="pt-BR" sz="2000" i="1" dirty="0"/>
              <a:t> </a:t>
            </a:r>
            <a:r>
              <a:rPr lang="pt-BR" sz="2000" i="1" dirty="0">
                <a:highlight>
                  <a:srgbClr val="00FF00"/>
                </a:highlight>
              </a:rPr>
              <a:t>A assistência do requerente por advogado particular não impede a concessão de gratuidade da justiça</a:t>
            </a:r>
            <a:r>
              <a:rPr lang="pt-BR" sz="2000" i="1" dirty="0"/>
              <a:t>.                                                 §5 ao § 7º [..]                                                                                  																	        </a:t>
            </a:r>
            <a:r>
              <a:rPr lang="pt-BR" sz="2000" i="1" dirty="0" err="1"/>
              <a:t>g.n</a:t>
            </a:r>
            <a:r>
              <a:rPr lang="pt-BR" sz="2000" i="1" dirty="0"/>
              <a:t>.</a:t>
            </a:r>
          </a:p>
        </p:txBody>
      </p:sp>
    </p:spTree>
    <p:extLst>
      <p:ext uri="{BB962C8B-B14F-4D97-AF65-F5344CB8AC3E}">
        <p14:creationId xmlns:p14="http://schemas.microsoft.com/office/powerpoint/2010/main" val="12387120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47528" y="1268761"/>
            <a:ext cx="8208912" cy="5155001"/>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1750" b="1" dirty="0"/>
              <a:t>(13/21)</a:t>
            </a:r>
            <a:endParaRPr lang="pt-BR" sz="1750" dirty="0"/>
          </a:p>
          <a:p>
            <a:pPr algn="ctr"/>
            <a:r>
              <a:rPr lang="pt-BR" sz="2999" b="1" dirty="0"/>
              <a:t>Art. 100. </a:t>
            </a:r>
          </a:p>
          <a:p>
            <a:endParaRPr lang="pt-BR" sz="500" dirty="0"/>
          </a:p>
          <a:p>
            <a:pPr algn="just"/>
            <a:r>
              <a:rPr lang="pt-BR" sz="2000" i="1" dirty="0"/>
              <a:t>Deferido o pedido, a parte contrária poderá oferecer impugnação na contestação, na réplica, nas contrarrazões de recurso ou, nos casos de pedido superveniente ou formulado por terceiro, por meio de petição simples, a ser apresentada no prazo de 15 (quinze) dias, nos autos do próprio processo, sem suspensão de seu curso.</a:t>
            </a:r>
          </a:p>
          <a:p>
            <a:pPr algn="just"/>
            <a:endParaRPr lang="pt-BR" sz="1000" i="1" dirty="0"/>
          </a:p>
          <a:p>
            <a:pPr algn="just"/>
            <a:r>
              <a:rPr lang="pt-BR" sz="2000" i="1" dirty="0"/>
              <a:t>Parágrafo único.  Revogado o benefício, a parte arcará com as despesas processuais que tiver deixado de adiantar e pagará, </a:t>
            </a:r>
            <a:r>
              <a:rPr lang="pt-BR" sz="2000" b="1" i="1" u="sng" dirty="0">
                <a:highlight>
                  <a:srgbClr val="00FF00"/>
                </a:highlight>
              </a:rPr>
              <a:t>em caso de má-fé, até o décuplo de seu valor a título de multa</a:t>
            </a:r>
            <a:r>
              <a:rPr lang="pt-BR" sz="2000" i="1" dirty="0"/>
              <a:t>, que será revertida em benefício da Fazenda Pública estadual ou federal e poderá ser inscrita em dívida ativa.</a:t>
            </a:r>
          </a:p>
          <a:p>
            <a:pPr algn="just"/>
            <a:r>
              <a:rPr lang="pt-BR" sz="2000" i="1" dirty="0"/>
              <a:t>								</a:t>
            </a:r>
            <a:r>
              <a:rPr lang="pt-BR" sz="2000" i="1" dirty="0" err="1"/>
              <a:t>g.n</a:t>
            </a:r>
            <a:r>
              <a:rPr lang="pt-BR" sz="2000" i="1" dirty="0"/>
              <a:t>.	</a:t>
            </a:r>
          </a:p>
          <a:p>
            <a:pPr algn="just"/>
            <a:endParaRPr lang="pt-BR" sz="2000" dirty="0"/>
          </a:p>
          <a:p>
            <a:pPr algn="just"/>
            <a:r>
              <a:rPr lang="pt-BR" sz="1400" dirty="0"/>
              <a:t>décuplo: dez vezes maior </a:t>
            </a:r>
          </a:p>
        </p:txBody>
      </p:sp>
    </p:spTree>
    <p:extLst>
      <p:ext uri="{BB962C8B-B14F-4D97-AF65-F5344CB8AC3E}">
        <p14:creationId xmlns:p14="http://schemas.microsoft.com/office/powerpoint/2010/main" val="341230870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40273" y="1665111"/>
            <a:ext cx="8747453" cy="3646383"/>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b="1" dirty="0"/>
              <a:t>(14/21)</a:t>
            </a:r>
            <a:endParaRPr lang="pt-BR" dirty="0"/>
          </a:p>
          <a:p>
            <a:pPr algn="ctr"/>
            <a:endParaRPr lang="pt-BR" sz="600" b="1" dirty="0"/>
          </a:p>
          <a:p>
            <a:pPr algn="ctr"/>
            <a:r>
              <a:rPr lang="pt-BR" sz="2999" b="1" dirty="0"/>
              <a:t>Art. 465:</a:t>
            </a:r>
          </a:p>
          <a:p>
            <a:pPr algn="ctr"/>
            <a:endParaRPr lang="pt-BR" sz="2999" b="1" dirty="0"/>
          </a:p>
          <a:p>
            <a:pPr algn="ctr"/>
            <a:r>
              <a:rPr lang="pt-BR" sz="2999" b="1" i="1" dirty="0"/>
              <a:t>O </a:t>
            </a:r>
            <a:r>
              <a:rPr lang="pt-BR" sz="2999" b="1" i="1" u="sng" dirty="0"/>
              <a:t>Juiz nomeará perito especializado no objeto da perícia</a:t>
            </a:r>
            <a:r>
              <a:rPr lang="pt-BR" sz="2999" b="1" i="1" dirty="0"/>
              <a:t> </a:t>
            </a:r>
            <a:r>
              <a:rPr lang="pt-BR" sz="2999" i="1" dirty="0"/>
              <a:t>e fixará de imediato o prazo para entrega do laudo. </a:t>
            </a:r>
          </a:p>
          <a:p>
            <a:pPr algn="ctr"/>
            <a:r>
              <a:rPr lang="pt-BR" sz="2000" i="1" dirty="0"/>
              <a:t>[...]</a:t>
            </a:r>
          </a:p>
          <a:p>
            <a:pPr algn="r"/>
            <a:r>
              <a:rPr lang="pt-BR" sz="2500" dirty="0" err="1"/>
              <a:t>g.n</a:t>
            </a:r>
            <a:r>
              <a:rPr lang="pt-BR" sz="2500" dirty="0"/>
              <a:t>.</a:t>
            </a:r>
          </a:p>
        </p:txBody>
      </p:sp>
    </p:spTree>
    <p:extLst>
      <p:ext uri="{BB962C8B-B14F-4D97-AF65-F5344CB8AC3E}">
        <p14:creationId xmlns:p14="http://schemas.microsoft.com/office/powerpoint/2010/main" val="296516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5204" y="1106431"/>
            <a:ext cx="5563369" cy="392415"/>
          </a:xfrm>
          <a:prstGeom prst="rect">
            <a:avLst/>
          </a:prstGeom>
        </p:spPr>
        <p:txBody>
          <a:bodyPr wrap="square">
            <a:spAutoFit/>
          </a:bodyPr>
          <a:lstStyle/>
          <a:p>
            <a:pPr lvl="0" algn="ctr"/>
            <a:endParaRPr lang="pt-BR" sz="1950" dirty="0"/>
          </a:p>
        </p:txBody>
      </p:sp>
      <p:sp>
        <p:nvSpPr>
          <p:cNvPr id="4" name="Retângulo 3"/>
          <p:cNvSpPr/>
          <p:nvPr/>
        </p:nvSpPr>
        <p:spPr>
          <a:xfrm>
            <a:off x="836909" y="836712"/>
            <a:ext cx="11174278" cy="5270674"/>
          </a:xfrm>
          <a:prstGeom prst="rect">
            <a:avLst/>
          </a:prstGeom>
        </p:spPr>
        <p:txBody>
          <a:bodyPr wrap="square">
            <a:spAutoFit/>
          </a:bodyPr>
          <a:lstStyle/>
          <a:p>
            <a:pPr algn="ctr"/>
            <a:endParaRPr lang="pt-BR" sz="1650" b="1" dirty="0"/>
          </a:p>
          <a:p>
            <a:pPr algn="ctr"/>
            <a:r>
              <a:rPr lang="pt-BR" sz="2600" b="1" dirty="0"/>
              <a:t>Formas de deferimento dos honorários periciais</a:t>
            </a:r>
          </a:p>
          <a:p>
            <a:pPr algn="ctr"/>
            <a:r>
              <a:rPr lang="pt-BR" sz="2600" b="1" dirty="0"/>
              <a:t>Perito do Juízo</a:t>
            </a:r>
            <a:r>
              <a:rPr lang="pt-BR" sz="2600" dirty="0"/>
              <a:t>:</a:t>
            </a:r>
            <a:endParaRPr lang="pt-BR" sz="2600" b="1" dirty="0"/>
          </a:p>
          <a:p>
            <a:endParaRPr lang="pt-BR" sz="1200" b="1" dirty="0"/>
          </a:p>
          <a:p>
            <a:pPr algn="just"/>
            <a:r>
              <a:rPr lang="pt-BR" sz="2200" dirty="0"/>
              <a:t>1) </a:t>
            </a:r>
            <a:r>
              <a:rPr lang="pt-BR" sz="2200" b="1" dirty="0">
                <a:highlight>
                  <a:srgbClr val="FFFF00"/>
                </a:highlight>
              </a:rPr>
              <a:t>ESTIMADO pelo PERITO DO JUÍZO</a:t>
            </a:r>
            <a:r>
              <a:rPr lang="pt-BR" sz="2200" dirty="0"/>
              <a:t>, por intermédio de PROPOSTA DE HONORÁRIOS, devidamente fundamentada (</a:t>
            </a:r>
            <a:r>
              <a:rPr lang="pt-BR" sz="2200" b="1" dirty="0"/>
              <a:t>observar os critérios definidos nos itens 34 ao 36 da Resolução NBC PP 01(R2) (DOU 14/03/2025</a:t>
            </a:r>
            <a:r>
              <a:rPr lang="pt-BR" sz="2200" dirty="0"/>
              <a:t>) apresentada nos autos do processo, cujo montante requerido pode ser apresentado como: PROVISÓRIO ou DEFINITIVO.</a:t>
            </a:r>
          </a:p>
          <a:p>
            <a:endParaRPr lang="pt-BR" sz="2200" dirty="0"/>
          </a:p>
          <a:p>
            <a:pPr algn="just"/>
            <a:r>
              <a:rPr lang="pt-BR" sz="2200" dirty="0"/>
              <a:t>2) </a:t>
            </a:r>
            <a:r>
              <a:rPr lang="pt-BR" sz="2200" b="1" dirty="0">
                <a:highlight>
                  <a:srgbClr val="FFFF00"/>
                </a:highlight>
              </a:rPr>
              <a:t>ARBITRADO pelo Meritíssimo Juiz</a:t>
            </a:r>
            <a:r>
              <a:rPr lang="pt-BR" sz="2200" dirty="0"/>
              <a:t>, o qual também poderá ser deferido como: PROVISÓRIOS ou DEFINITIVOS.</a:t>
            </a:r>
          </a:p>
          <a:p>
            <a:pPr algn="just"/>
            <a:endParaRPr lang="pt-BR" sz="2200" dirty="0"/>
          </a:p>
          <a:p>
            <a:pPr algn="just"/>
            <a:r>
              <a:rPr lang="pt-BR" sz="2200" dirty="0"/>
              <a:t>3) </a:t>
            </a:r>
            <a:r>
              <a:rPr lang="pt-BR" sz="2200" b="1" dirty="0">
                <a:highlight>
                  <a:srgbClr val="FFFF00"/>
                </a:highlight>
              </a:rPr>
              <a:t>JUSTIÇA GRATUITA</a:t>
            </a:r>
            <a:r>
              <a:rPr lang="pt-BR" sz="2200" dirty="0"/>
              <a:t>, determinada pelo Meritíssimo Juiz, todavia, haverá pagamento de honorários periciais (</a:t>
            </a:r>
            <a:r>
              <a:rPr lang="pt-BR" b="1" u="sng" dirty="0"/>
              <a:t>Resolução 232 do Conselho Nacional de Justiça</a:t>
            </a:r>
            <a:r>
              <a:rPr lang="pt-BR" dirty="0"/>
              <a:t> passou a fixar os valores dos honorários a serem pagos aos peritos, referente à perícia de responsabilidade de beneficiário da gratuidade da justiça (em vigor desde 12/10/2016) (custeio conforme tabela, art. 1º da Deliberação CSDP nº 92/2008 - SP).</a:t>
            </a:r>
            <a:r>
              <a:rPr lang="pt-BR" b="1" u="sng" dirty="0"/>
              <a:t> </a:t>
            </a:r>
            <a:endParaRPr lang="pt-BR" sz="2401" dirty="0"/>
          </a:p>
        </p:txBody>
      </p:sp>
    </p:spTree>
    <p:extLst>
      <p:ext uri="{BB962C8B-B14F-4D97-AF65-F5344CB8AC3E}">
        <p14:creationId xmlns:p14="http://schemas.microsoft.com/office/powerpoint/2010/main" val="280529351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40273" y="1665111"/>
            <a:ext cx="8747453" cy="4446217"/>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(15/21)</a:t>
            </a:r>
            <a:endParaRPr lang="pt-BR" sz="2000" dirty="0"/>
          </a:p>
          <a:p>
            <a:pPr algn="ctr"/>
            <a:endParaRPr lang="pt-BR" sz="600" b="1" dirty="0"/>
          </a:p>
          <a:p>
            <a:pPr algn="ctr"/>
            <a:r>
              <a:rPr lang="pt-BR" sz="2999" b="1" dirty="0"/>
              <a:t>Art. 465:</a:t>
            </a:r>
          </a:p>
          <a:p>
            <a:pPr algn="ctr"/>
            <a:r>
              <a:rPr lang="pt-BR" sz="2999" dirty="0"/>
              <a:t>[...]</a:t>
            </a:r>
          </a:p>
          <a:p>
            <a:r>
              <a:rPr lang="pt-BR" sz="2699" i="1" dirty="0"/>
              <a:t>§ 1</a:t>
            </a:r>
            <a:r>
              <a:rPr lang="pt-BR" sz="2699" i="1" u="sng" baseline="30000" dirty="0"/>
              <a:t>o</a:t>
            </a:r>
            <a:r>
              <a:rPr lang="pt-BR" sz="2699" i="1" dirty="0"/>
              <a:t> Incumbe às partes, dentro de 15 (quinze) dias contados da intimação do despacho de nomeação do perito:</a:t>
            </a:r>
          </a:p>
          <a:p>
            <a:r>
              <a:rPr lang="pt-BR" sz="2699" i="1" dirty="0"/>
              <a:t>I - arguir o impedimento ou a suspeição do perito, se for o caso;</a:t>
            </a:r>
          </a:p>
          <a:p>
            <a:r>
              <a:rPr lang="pt-BR" sz="2699" i="1" dirty="0"/>
              <a:t>II - indicar assistente técnico;</a:t>
            </a:r>
          </a:p>
          <a:p>
            <a:r>
              <a:rPr lang="pt-BR" sz="2699" i="1" dirty="0"/>
              <a:t>III - apresentar quesitos.</a:t>
            </a:r>
          </a:p>
          <a:p>
            <a:pPr algn="r"/>
            <a:r>
              <a:rPr lang="pt-BR" sz="2500" dirty="0" err="1"/>
              <a:t>g.n</a:t>
            </a:r>
            <a:r>
              <a:rPr lang="pt-BR" sz="2500" dirty="0"/>
              <a:t>.</a:t>
            </a:r>
          </a:p>
        </p:txBody>
      </p:sp>
    </p:spTree>
    <p:extLst>
      <p:ext uri="{BB962C8B-B14F-4D97-AF65-F5344CB8AC3E}">
        <p14:creationId xmlns:p14="http://schemas.microsoft.com/office/powerpoint/2010/main" val="20817964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0"/>
            <a:ext cx="8819449" cy="3800656"/>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(16/21)</a:t>
            </a:r>
            <a:endParaRPr lang="pt-BR" sz="2000" dirty="0"/>
          </a:p>
          <a:p>
            <a:pPr algn="ctr"/>
            <a:endParaRPr lang="pt-BR" sz="600" b="1" dirty="0"/>
          </a:p>
          <a:p>
            <a:pPr algn="ctr"/>
            <a:r>
              <a:rPr lang="pt-BR" sz="2999" b="1" dirty="0"/>
              <a:t>Art. 465:</a:t>
            </a:r>
          </a:p>
          <a:p>
            <a:pPr algn="ctr"/>
            <a:r>
              <a:rPr lang="pt-BR" sz="2000" b="1" dirty="0"/>
              <a:t>[...]</a:t>
            </a:r>
          </a:p>
          <a:p>
            <a:r>
              <a:rPr lang="pt-BR" sz="2500" i="1" dirty="0"/>
              <a:t>§ 2</a:t>
            </a:r>
            <a:r>
              <a:rPr lang="pt-BR" sz="2500" i="1" u="sng" baseline="30000" dirty="0"/>
              <a:t>o</a:t>
            </a:r>
            <a:r>
              <a:rPr lang="pt-BR" sz="2500" i="1" dirty="0"/>
              <a:t> Ciente da nomeação, o perito apresentará em 5 (cinco) dias:</a:t>
            </a:r>
          </a:p>
          <a:p>
            <a:r>
              <a:rPr lang="pt-BR" sz="2500" i="1" dirty="0"/>
              <a:t>I - </a:t>
            </a:r>
            <a:r>
              <a:rPr lang="pt-BR" sz="2500" b="1" i="1" u="sng" dirty="0"/>
              <a:t>proposta de honorários</a:t>
            </a:r>
            <a:r>
              <a:rPr lang="pt-BR" sz="2500" i="1" dirty="0"/>
              <a:t>;</a:t>
            </a:r>
          </a:p>
          <a:p>
            <a:r>
              <a:rPr lang="pt-BR" sz="2999" i="1" dirty="0"/>
              <a:t>II - </a:t>
            </a:r>
            <a:r>
              <a:rPr lang="pt-BR" sz="2500" b="1" i="1" u="sng" dirty="0"/>
              <a:t>currículo, com comprovação de especialização</a:t>
            </a:r>
            <a:r>
              <a:rPr lang="pt-BR" sz="2500" i="1" dirty="0"/>
              <a:t>;</a:t>
            </a:r>
          </a:p>
          <a:p>
            <a:r>
              <a:rPr lang="pt-BR" sz="2500" i="1" dirty="0"/>
              <a:t>III - contatos profissionais, em especial o endereço eletrônico, para onde serão dirigidas as intimações pessoais.</a:t>
            </a:r>
          </a:p>
          <a:p>
            <a:pPr algn="r"/>
            <a:r>
              <a:rPr lang="pt-BR" sz="2500" dirty="0" err="1"/>
              <a:t>g.n</a:t>
            </a:r>
            <a:r>
              <a:rPr lang="pt-BR" sz="2500" dirty="0"/>
              <a:t>.</a:t>
            </a:r>
          </a:p>
        </p:txBody>
      </p:sp>
    </p:spTree>
    <p:extLst>
      <p:ext uri="{BB962C8B-B14F-4D97-AF65-F5344CB8AC3E}">
        <p14:creationId xmlns:p14="http://schemas.microsoft.com/office/powerpoint/2010/main" val="2428017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2"/>
            <a:ext cx="8819449" cy="3461717"/>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(17/21)</a:t>
            </a:r>
            <a:endParaRPr lang="pt-BR" sz="2000" dirty="0"/>
          </a:p>
          <a:p>
            <a:pPr algn="ctr"/>
            <a:endParaRPr lang="pt-BR" sz="600" b="1" dirty="0"/>
          </a:p>
          <a:p>
            <a:pPr algn="ctr"/>
            <a:r>
              <a:rPr lang="pt-BR" sz="2999" b="1" dirty="0"/>
              <a:t>Art. 465:</a:t>
            </a:r>
          </a:p>
          <a:p>
            <a:pPr algn="ctr"/>
            <a:r>
              <a:rPr lang="pt-BR" sz="2000" b="1" dirty="0"/>
              <a:t>[...]</a:t>
            </a:r>
          </a:p>
          <a:p>
            <a:pPr algn="just"/>
            <a:r>
              <a:rPr lang="pt-BR" sz="2699" i="1" dirty="0"/>
              <a:t>§ 3</a:t>
            </a:r>
            <a:r>
              <a:rPr lang="pt-BR" sz="2699" i="1" u="sng" baseline="30000" dirty="0"/>
              <a:t>o</a:t>
            </a:r>
            <a:r>
              <a:rPr lang="pt-BR" sz="2699" i="1" dirty="0"/>
              <a:t> As partes serão intimadas da proposta de honorários para, querendo, manifestar-se no prazo comum de 5 (cinco) dias, após o que o juiz arbitrará o valor, intimando-se as partes para os fins do art. 95.</a:t>
            </a:r>
          </a:p>
          <a:p>
            <a:pPr algn="r"/>
            <a:r>
              <a:rPr lang="pt-BR" sz="2500" dirty="0" err="1"/>
              <a:t>g.n</a:t>
            </a:r>
            <a:r>
              <a:rPr lang="pt-BR" sz="2500" dirty="0"/>
              <a:t>.</a:t>
            </a:r>
          </a:p>
        </p:txBody>
      </p:sp>
    </p:spTree>
    <p:extLst>
      <p:ext uri="{BB962C8B-B14F-4D97-AF65-F5344CB8AC3E}">
        <p14:creationId xmlns:p14="http://schemas.microsoft.com/office/powerpoint/2010/main" val="328992645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2"/>
            <a:ext cx="8819449" cy="3877087"/>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(18/21)</a:t>
            </a:r>
            <a:endParaRPr lang="pt-BR" sz="2000" dirty="0"/>
          </a:p>
          <a:p>
            <a:pPr algn="ctr"/>
            <a:endParaRPr lang="pt-BR" sz="600" b="1" dirty="0"/>
          </a:p>
          <a:p>
            <a:pPr algn="ctr"/>
            <a:r>
              <a:rPr lang="pt-BR" sz="2999" b="1" dirty="0"/>
              <a:t>Art. 465:</a:t>
            </a:r>
          </a:p>
          <a:p>
            <a:pPr algn="ctr"/>
            <a:r>
              <a:rPr lang="pt-BR" sz="2000" b="1" dirty="0"/>
              <a:t>[...]</a:t>
            </a:r>
          </a:p>
          <a:p>
            <a:pPr algn="just"/>
            <a:r>
              <a:rPr lang="pt-BR" sz="2699" i="1" dirty="0"/>
              <a:t>§ 4</a:t>
            </a:r>
            <a:r>
              <a:rPr lang="pt-BR" sz="2699" i="1" u="sng" baseline="30000" dirty="0"/>
              <a:t>o</a:t>
            </a:r>
            <a:r>
              <a:rPr lang="pt-BR" sz="2699" i="1" dirty="0"/>
              <a:t> O juiz poderá autorizar o </a:t>
            </a:r>
            <a:r>
              <a:rPr lang="pt-BR" sz="2699" b="1" i="1" u="sng" dirty="0"/>
              <a:t>pagamento de até cinquenta por cento dos honorários arbitrados a favor do perito no início dos trabalhos</a:t>
            </a:r>
            <a:r>
              <a:rPr lang="pt-BR" sz="2699" b="1" i="1" dirty="0"/>
              <a:t>, devendo o remanescente ser pago </a:t>
            </a:r>
            <a:r>
              <a:rPr lang="pt-BR" sz="2699" b="1" i="1" u="sng" dirty="0"/>
              <a:t>apenas ao final, depois de entregue o laudo e prestados todos os esclarecimentos necessários</a:t>
            </a:r>
            <a:r>
              <a:rPr lang="pt-BR" sz="2699" i="1" dirty="0"/>
              <a:t>.</a:t>
            </a:r>
          </a:p>
          <a:p>
            <a:pPr algn="r"/>
            <a:r>
              <a:rPr lang="pt-BR" sz="2500" dirty="0" err="1"/>
              <a:t>g.n</a:t>
            </a:r>
            <a:r>
              <a:rPr lang="pt-BR" sz="2500" dirty="0"/>
              <a:t>.</a:t>
            </a:r>
          </a:p>
        </p:txBody>
      </p:sp>
    </p:spTree>
    <p:extLst>
      <p:ext uri="{BB962C8B-B14F-4D97-AF65-F5344CB8AC3E}">
        <p14:creationId xmlns:p14="http://schemas.microsoft.com/office/powerpoint/2010/main" val="280730446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2"/>
            <a:ext cx="8819449" cy="3046347"/>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(19/21)</a:t>
            </a:r>
            <a:endParaRPr lang="pt-BR" sz="2000" dirty="0"/>
          </a:p>
          <a:p>
            <a:pPr algn="ctr"/>
            <a:endParaRPr lang="pt-BR" sz="600" b="1" dirty="0"/>
          </a:p>
          <a:p>
            <a:pPr algn="ctr"/>
            <a:r>
              <a:rPr lang="pt-BR" sz="2999" b="1" dirty="0"/>
              <a:t>Art. 465:</a:t>
            </a:r>
          </a:p>
          <a:p>
            <a:pPr algn="ctr"/>
            <a:r>
              <a:rPr lang="pt-BR" sz="2000" b="1" dirty="0"/>
              <a:t>[...]</a:t>
            </a:r>
          </a:p>
          <a:p>
            <a:pPr algn="just"/>
            <a:r>
              <a:rPr lang="pt-BR" sz="2699" i="1" dirty="0"/>
              <a:t>§ 5</a:t>
            </a:r>
            <a:r>
              <a:rPr lang="pt-BR" sz="2699" i="1" u="sng" baseline="30000" dirty="0"/>
              <a:t>o</a:t>
            </a:r>
            <a:r>
              <a:rPr lang="pt-BR" sz="2699" i="1" dirty="0"/>
              <a:t> Quando a </a:t>
            </a:r>
            <a:r>
              <a:rPr lang="pt-BR" sz="2699" b="1" i="1" dirty="0"/>
              <a:t>perícia for inconclusiva ou deficiente, o </a:t>
            </a:r>
            <a:r>
              <a:rPr lang="pt-BR" sz="2699" b="1" i="1" u="sng" dirty="0"/>
              <a:t>juiz poderá reduzir a remuneração inicialmente arbitrada para o trabalho</a:t>
            </a:r>
            <a:r>
              <a:rPr lang="pt-BR" sz="2699" i="1" dirty="0"/>
              <a:t>.</a:t>
            </a:r>
          </a:p>
          <a:p>
            <a:pPr algn="r"/>
            <a:r>
              <a:rPr lang="pt-BR" sz="2500" dirty="0" err="1"/>
              <a:t>g.n</a:t>
            </a:r>
            <a:r>
              <a:rPr lang="pt-BR" sz="2500" dirty="0"/>
              <a:t>.</a:t>
            </a:r>
          </a:p>
        </p:txBody>
      </p:sp>
    </p:spTree>
    <p:extLst>
      <p:ext uri="{BB962C8B-B14F-4D97-AF65-F5344CB8AC3E}">
        <p14:creationId xmlns:p14="http://schemas.microsoft.com/office/powerpoint/2010/main" val="324014679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04275" y="1665111"/>
            <a:ext cx="8819449" cy="4447115"/>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sz="2000" b="1" dirty="0"/>
              <a:t>(20/21)</a:t>
            </a:r>
            <a:endParaRPr lang="pt-BR" sz="2000" dirty="0"/>
          </a:p>
          <a:p>
            <a:pPr algn="ctr"/>
            <a:endParaRPr lang="pt-BR" sz="600" b="1" dirty="0"/>
          </a:p>
          <a:p>
            <a:pPr algn="ctr"/>
            <a:r>
              <a:rPr lang="pt-BR" sz="2999" b="1" dirty="0"/>
              <a:t>Art. 468:</a:t>
            </a:r>
          </a:p>
          <a:p>
            <a:r>
              <a:rPr lang="pt-BR" sz="2400" i="1" dirty="0"/>
              <a:t>O perito pode ser substituído quando:</a:t>
            </a:r>
          </a:p>
          <a:p>
            <a:r>
              <a:rPr lang="pt-BR" sz="2400" i="1" dirty="0"/>
              <a:t>I - faltar-lhe conhecimento técnico ou científico;</a:t>
            </a:r>
          </a:p>
          <a:p>
            <a:r>
              <a:rPr lang="pt-BR" sz="2400" i="1" dirty="0"/>
              <a:t>II - sem motivo legítimo, deixar de cumprir o encargo no prazo que lhe foi assinado.</a:t>
            </a:r>
          </a:p>
          <a:p>
            <a:r>
              <a:rPr lang="pt-BR" sz="2400" i="1" dirty="0"/>
              <a:t>§ 1</a:t>
            </a:r>
            <a:r>
              <a:rPr lang="pt-BR" sz="2400" i="1" u="sng" baseline="30000" dirty="0"/>
              <a:t>o</a:t>
            </a:r>
            <a:r>
              <a:rPr lang="pt-BR" sz="2400" i="1" dirty="0"/>
              <a:t> No caso previsto no inciso II, o juiz comunicará a ocorrência à corporação profissional respectiva, podendo, ainda, impor multa ao perito, fixada tendo em vista o valor da causa e o possível prejuízo decorrente do atraso no processo.</a:t>
            </a:r>
            <a:r>
              <a:rPr lang="pt-BR" sz="2250" i="1" dirty="0"/>
              <a:t>								</a:t>
            </a:r>
            <a:r>
              <a:rPr lang="pt-BR" sz="2500" dirty="0" err="1"/>
              <a:t>g.n</a:t>
            </a:r>
            <a:r>
              <a:rPr lang="pt-BR" sz="2500" dirty="0"/>
              <a:t>.</a:t>
            </a:r>
          </a:p>
        </p:txBody>
      </p:sp>
    </p:spTree>
    <p:extLst>
      <p:ext uri="{BB962C8B-B14F-4D97-AF65-F5344CB8AC3E}">
        <p14:creationId xmlns:p14="http://schemas.microsoft.com/office/powerpoint/2010/main" val="191518583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632279" y="1665111"/>
            <a:ext cx="8891444" cy="4554837"/>
          </a:xfrm>
          <a:prstGeom prst="rect">
            <a:avLst/>
          </a:prstGeom>
          <a:noFill/>
        </p:spPr>
        <p:txBody>
          <a:bodyPr wrap="square" rtlCol="0">
            <a:spAutoFit/>
          </a:bodyPr>
          <a:lstStyle/>
          <a:p>
            <a:pPr algn="ctr"/>
            <a:r>
              <a:rPr lang="pt-BR" sz="2999" b="1" u="sng" dirty="0"/>
              <a:t>Código de Processo Civil – Lei 13.105/2015</a:t>
            </a:r>
            <a:r>
              <a:rPr lang="pt-BR" sz="2999" b="1" dirty="0"/>
              <a:t>: </a:t>
            </a:r>
            <a:r>
              <a:rPr lang="pt-BR" b="1" dirty="0"/>
              <a:t>(21/21)</a:t>
            </a:r>
            <a:endParaRPr lang="pt-BR" dirty="0"/>
          </a:p>
          <a:p>
            <a:pPr algn="ctr"/>
            <a:r>
              <a:rPr lang="pt-BR" sz="2999" b="1" dirty="0"/>
              <a:t>Art. 468:</a:t>
            </a:r>
          </a:p>
          <a:p>
            <a:pPr algn="ctr"/>
            <a:r>
              <a:rPr lang="pt-BR" sz="1500" b="1" dirty="0"/>
              <a:t>[...]</a:t>
            </a:r>
          </a:p>
          <a:p>
            <a:pPr algn="just"/>
            <a:r>
              <a:rPr lang="pt-BR" sz="2250" i="1" dirty="0"/>
              <a:t>§ 2</a:t>
            </a:r>
            <a:r>
              <a:rPr lang="pt-BR" sz="2250" i="1" u="sng" baseline="30000" dirty="0"/>
              <a:t>o</a:t>
            </a:r>
            <a:r>
              <a:rPr lang="pt-BR" sz="2250" i="1" dirty="0"/>
              <a:t> </a:t>
            </a:r>
            <a:r>
              <a:rPr lang="pt-BR" sz="2250" i="1" dirty="0">
                <a:highlight>
                  <a:srgbClr val="00FF00"/>
                </a:highlight>
              </a:rPr>
              <a:t>O </a:t>
            </a:r>
            <a:r>
              <a:rPr lang="pt-BR" sz="2250" b="1" i="1" u="sng" dirty="0">
                <a:highlight>
                  <a:srgbClr val="00FF00"/>
                </a:highlight>
              </a:rPr>
              <a:t>perito substituído restituirá, no prazo de 15 (quinze) dias, os valores recebidos pelo trabalho não realizado</a:t>
            </a:r>
            <a:r>
              <a:rPr lang="pt-BR" sz="2250" i="1" dirty="0">
                <a:highlight>
                  <a:srgbClr val="00FF00"/>
                </a:highlight>
              </a:rPr>
              <a:t>, sob pena de ficar impedido de atuar como perito judicial pelo prazo de 5 (cinco) anos</a:t>
            </a:r>
            <a:r>
              <a:rPr lang="pt-BR" sz="2250" i="1" dirty="0"/>
              <a:t>.</a:t>
            </a:r>
          </a:p>
          <a:p>
            <a:pPr algn="just"/>
            <a:endParaRPr lang="pt-BR" sz="1000" i="1" dirty="0"/>
          </a:p>
          <a:p>
            <a:r>
              <a:rPr lang="pt-BR" sz="2250" i="1" dirty="0"/>
              <a:t>§ 3</a:t>
            </a:r>
            <a:r>
              <a:rPr lang="pt-BR" sz="2250" i="1" u="sng" baseline="30000" dirty="0"/>
              <a:t>o</a:t>
            </a:r>
            <a:r>
              <a:rPr lang="pt-BR" sz="2250" i="1" dirty="0"/>
              <a:t> </a:t>
            </a:r>
            <a:r>
              <a:rPr lang="pt-BR" sz="2250" b="1" i="1" u="sng" dirty="0"/>
              <a:t>Não ocorrendo a restituição voluntária de que trata o § 2</a:t>
            </a:r>
            <a:r>
              <a:rPr lang="pt-BR" sz="2250" b="1" i="1" u="sng" baseline="30000" dirty="0"/>
              <a:t>o</a:t>
            </a:r>
            <a:r>
              <a:rPr lang="pt-BR" sz="2250" b="1" i="1" u="sng" dirty="0"/>
              <a:t>, a parte que tiver realizado o adiantamento dos honorários poderá promover execução contra o perito</a:t>
            </a:r>
            <a:r>
              <a:rPr lang="pt-BR" sz="2250" i="1" dirty="0"/>
              <a:t>, na forma dos </a:t>
            </a:r>
            <a:r>
              <a:rPr lang="pt-BR" sz="2250" i="1" dirty="0" err="1"/>
              <a:t>arts</a:t>
            </a:r>
            <a:r>
              <a:rPr lang="pt-BR" sz="2250" i="1" dirty="0"/>
              <a:t>. 513 e seguintes deste Código, </a:t>
            </a:r>
            <a:r>
              <a:rPr lang="pt-BR" sz="1500" dirty="0"/>
              <a:t>(Do Cumprimento da Sentença)</a:t>
            </a:r>
            <a:r>
              <a:rPr lang="pt-BR" sz="1500" i="1" dirty="0"/>
              <a:t> </a:t>
            </a:r>
            <a:r>
              <a:rPr lang="pt-BR" sz="2250" i="1" dirty="0"/>
              <a:t>com fundamento na decisão que determinar a devolução do numerário.				     			 								</a:t>
            </a:r>
            <a:r>
              <a:rPr lang="pt-BR" sz="2500" dirty="0" err="1"/>
              <a:t>g.n</a:t>
            </a:r>
            <a:r>
              <a:rPr lang="pt-BR" sz="2500" dirty="0"/>
              <a:t>.</a:t>
            </a:r>
          </a:p>
        </p:txBody>
      </p:sp>
    </p:spTree>
    <p:extLst>
      <p:ext uri="{BB962C8B-B14F-4D97-AF65-F5344CB8AC3E}">
        <p14:creationId xmlns:p14="http://schemas.microsoft.com/office/powerpoint/2010/main" val="8236082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75520" y="332658"/>
            <a:ext cx="7416824" cy="492443"/>
          </a:xfrm>
          <a:prstGeom prst="rect">
            <a:avLst/>
          </a:prstGeom>
        </p:spPr>
        <p:txBody>
          <a:bodyPr wrap="square">
            <a:spAutoFit/>
          </a:bodyPr>
          <a:lstStyle/>
          <a:p>
            <a:pPr lvl="0" algn="ctr"/>
            <a:endParaRPr lang="pt-BR" sz="2600" dirty="0"/>
          </a:p>
        </p:txBody>
      </p:sp>
      <p:sp>
        <p:nvSpPr>
          <p:cNvPr id="4" name="Retângulo 3"/>
          <p:cNvSpPr/>
          <p:nvPr/>
        </p:nvSpPr>
        <p:spPr>
          <a:xfrm>
            <a:off x="1132764" y="641445"/>
            <a:ext cx="9826388" cy="4739759"/>
          </a:xfrm>
          <a:prstGeom prst="rect">
            <a:avLst/>
          </a:prstGeom>
        </p:spPr>
        <p:txBody>
          <a:bodyPr wrap="square">
            <a:spAutoFit/>
          </a:bodyPr>
          <a:lstStyle/>
          <a:p>
            <a:endParaRPr lang="pt-BR" sz="2400" u="sng" dirty="0"/>
          </a:p>
          <a:p>
            <a:endParaRPr lang="pt-BR" sz="2400" u="sng" dirty="0"/>
          </a:p>
          <a:p>
            <a:endParaRPr lang="pt-BR" sz="1000" i="1" dirty="0"/>
          </a:p>
          <a:p>
            <a:endParaRPr lang="pt-BR" sz="2400" dirty="0"/>
          </a:p>
          <a:p>
            <a:pPr marL="76200"/>
            <a:endParaRPr lang="pt-BR" sz="2400" b="1" i="1" dirty="0">
              <a:solidFill>
                <a:srgbClr val="000000"/>
              </a:solidFill>
              <a:latin typeface="Candara" panose="020E0502030303020204" pitchFamily="34" charset="0"/>
            </a:endParaRPr>
          </a:p>
          <a:p>
            <a:pPr marL="76200"/>
            <a:r>
              <a:rPr lang="pt-BR" sz="2800" b="1" i="1" dirty="0">
                <a:solidFill>
                  <a:srgbClr val="000000"/>
                </a:solidFill>
                <a:latin typeface="Candara" panose="020E0502030303020204" pitchFamily="34" charset="0"/>
              </a:rPr>
              <a:t>Art. 515</a:t>
            </a:r>
            <a:r>
              <a:rPr lang="pt-BR" sz="2800" i="1" dirty="0">
                <a:solidFill>
                  <a:srgbClr val="000000"/>
                </a:solidFill>
                <a:latin typeface="Candara" panose="020E0502030303020204" pitchFamily="34" charset="0"/>
              </a:rPr>
              <a:t>.  São títulos executivos judiciais, cujo cumprimento dar-se-á de acordo com os artigos previstos neste Título:</a:t>
            </a:r>
            <a:endParaRPr lang="pt-BR" sz="2800" dirty="0">
              <a:solidFill>
                <a:srgbClr val="000000"/>
              </a:solidFill>
              <a:latin typeface="Candara" panose="020E0502030303020204" pitchFamily="34" charset="0"/>
            </a:endParaRPr>
          </a:p>
          <a:p>
            <a:pPr marL="76200"/>
            <a:r>
              <a:rPr lang="pt-BR" sz="2800" dirty="0">
                <a:solidFill>
                  <a:srgbClr val="000000"/>
                </a:solidFill>
                <a:latin typeface="Candara" panose="020E0502030303020204" pitchFamily="34" charset="0"/>
              </a:rPr>
              <a:t>[...]</a:t>
            </a:r>
          </a:p>
          <a:p>
            <a:pPr marL="76200"/>
            <a:r>
              <a:rPr lang="pt-BR" sz="2800" i="1" dirty="0">
                <a:solidFill>
                  <a:srgbClr val="000000"/>
                </a:solidFill>
                <a:latin typeface="Candara" panose="020E0502030303020204" pitchFamily="34" charset="0"/>
              </a:rPr>
              <a:t>V - o crédito de auxiliar da justiça, quando as custas, emolumentos ou honorários tiverem sido aprovados por decisão judicial;</a:t>
            </a:r>
            <a:br>
              <a:rPr lang="pt-BR" sz="2800" i="1" dirty="0">
                <a:solidFill>
                  <a:srgbClr val="000000"/>
                </a:solidFill>
                <a:latin typeface="Candara" panose="020E0502030303020204" pitchFamily="34" charset="0"/>
              </a:rPr>
            </a:br>
            <a:endParaRPr lang="pt-BR" sz="28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34560221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CF235-2489-7A74-F34A-0EDB34410AB4}"/>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2605C9EE-8DDD-74B5-E90F-E5AA431AB929}"/>
              </a:ext>
            </a:extLst>
          </p:cNvPr>
          <p:cNvSpPr txBox="1"/>
          <p:nvPr/>
        </p:nvSpPr>
        <p:spPr>
          <a:xfrm>
            <a:off x="1991544" y="1340768"/>
            <a:ext cx="8496944" cy="4201150"/>
          </a:xfrm>
          <a:prstGeom prst="rect">
            <a:avLst/>
          </a:prstGeom>
          <a:noFill/>
        </p:spPr>
        <p:txBody>
          <a:bodyPr wrap="square" rtlCol="0">
            <a:spAutoFit/>
          </a:bodyPr>
          <a:lstStyle/>
          <a:p>
            <a:r>
              <a:rPr lang="pt-BR" sz="1900" b="1" dirty="0">
                <a:highlight>
                  <a:srgbClr val="00FF00"/>
                </a:highlight>
                <a:latin typeface="Candara" panose="020E0502030303020204" pitchFamily="34" charset="0"/>
              </a:rPr>
              <a:t>RESOLUÇÃO 232 </a:t>
            </a:r>
            <a:r>
              <a:rPr lang="pt-BR" sz="1900" b="1" dirty="0">
                <a:latin typeface="Candara" panose="020E0502030303020204" pitchFamily="34" charset="0"/>
              </a:rPr>
              <a:t>do Conselho Nacional de Justiça, DE 13 DE JULHO DE 2016</a:t>
            </a:r>
            <a:r>
              <a:rPr lang="pt-BR" sz="1900" dirty="0">
                <a:latin typeface="Candara" panose="020E0502030303020204" pitchFamily="34" charset="0"/>
              </a:rPr>
              <a:t> </a:t>
            </a:r>
            <a:br>
              <a:rPr lang="pt-BR" sz="1900" dirty="0">
                <a:latin typeface="Candara" panose="020E0502030303020204" pitchFamily="34" charset="0"/>
              </a:rPr>
            </a:br>
            <a:r>
              <a:rPr lang="pt-BR" sz="1900" dirty="0">
                <a:latin typeface="Candara" panose="020E0502030303020204" pitchFamily="34" charset="0"/>
              </a:rPr>
              <a:t>Disponibilizada no </a:t>
            </a:r>
            <a:r>
              <a:rPr lang="pt-BR" sz="1900" dirty="0" err="1">
                <a:latin typeface="Candara" panose="020E0502030303020204" pitchFamily="34" charset="0"/>
              </a:rPr>
              <a:t>DJe</a:t>
            </a:r>
            <a:r>
              <a:rPr lang="pt-BR" sz="1900" dirty="0">
                <a:latin typeface="Candara" panose="020E0502030303020204" pitchFamily="34" charset="0"/>
              </a:rPr>
              <a:t> de 14/07/2016, em vigor desde 12/10/2016</a:t>
            </a:r>
          </a:p>
          <a:p>
            <a:endParaRPr lang="pt-BR" sz="1000" i="1" dirty="0">
              <a:latin typeface="Candara" panose="020E0502030303020204" pitchFamily="34" charset="0"/>
            </a:endParaRPr>
          </a:p>
          <a:p>
            <a:r>
              <a:rPr lang="pt-BR" sz="1900" i="1" dirty="0">
                <a:latin typeface="Candara" panose="020E0502030303020204" pitchFamily="34" charset="0"/>
              </a:rPr>
              <a:t>Fixa os valores dos honorários a serem pagos aos peritos, no âmbito da Justiça de primeiro e segundo graus, nos termos do disposto no </a:t>
            </a:r>
            <a:r>
              <a:rPr lang="pt-BR" sz="1900" i="1" u="sng" dirty="0">
                <a:latin typeface="Candara" panose="020E0502030303020204" pitchFamily="34" charset="0"/>
                <a:hlinkClick r:id="rId2"/>
              </a:rPr>
              <a:t>art. 95, § 3º, II</a:t>
            </a:r>
            <a:r>
              <a:rPr lang="pt-BR" sz="1900" i="1" dirty="0">
                <a:latin typeface="Candara" panose="020E0502030303020204" pitchFamily="34" charset="0"/>
              </a:rPr>
              <a:t>, do Código de Processo Civil – </a:t>
            </a:r>
            <a:r>
              <a:rPr lang="pt-BR" sz="1900" i="1" u="sng" dirty="0">
                <a:latin typeface="Candara" panose="020E0502030303020204" pitchFamily="34" charset="0"/>
                <a:hlinkClick r:id="rId3"/>
              </a:rPr>
              <a:t>Lei 13.105/2015</a:t>
            </a:r>
            <a:r>
              <a:rPr lang="pt-BR" sz="1900" i="1" dirty="0">
                <a:latin typeface="Candara" panose="020E0502030303020204" pitchFamily="34" charset="0"/>
              </a:rPr>
              <a:t>. </a:t>
            </a:r>
            <a:endParaRPr lang="pt-BR" sz="1900" dirty="0">
              <a:latin typeface="Candara" panose="020E0502030303020204" pitchFamily="34" charset="0"/>
            </a:endParaRPr>
          </a:p>
          <a:p>
            <a:r>
              <a:rPr lang="pt-BR" sz="1900" i="1" dirty="0">
                <a:latin typeface="Candara" panose="020E0502030303020204" pitchFamily="34" charset="0"/>
              </a:rPr>
              <a:t>[...]</a:t>
            </a:r>
          </a:p>
          <a:p>
            <a:r>
              <a:rPr lang="pt-BR" sz="1900" i="1" dirty="0">
                <a:latin typeface="Candara" panose="020E0502030303020204" pitchFamily="34" charset="0"/>
              </a:rPr>
              <a:t>Art. 1º </a:t>
            </a:r>
            <a:r>
              <a:rPr lang="pt-BR" sz="1900" b="1" i="1" u="sng" dirty="0">
                <a:latin typeface="Candara" panose="020E0502030303020204" pitchFamily="34" charset="0"/>
              </a:rPr>
              <a:t>Os valores a serem pagos pelos serviços de perícia de responsabilidade de beneficiário da gratuidade da justiça são os fixados na Tabela</a:t>
            </a:r>
            <a:r>
              <a:rPr lang="pt-BR" sz="1900" i="1" dirty="0">
                <a:latin typeface="Candara" panose="020E0502030303020204" pitchFamily="34" charset="0"/>
              </a:rPr>
              <a:t> constante do </a:t>
            </a:r>
            <a:r>
              <a:rPr lang="pt-BR" sz="1900" i="1" u="sng" dirty="0">
                <a:latin typeface="Candara" panose="020E0502030303020204" pitchFamily="34" charset="0"/>
                <a:hlinkClick r:id="rId4"/>
              </a:rPr>
              <a:t>Anexo</a:t>
            </a:r>
            <a:r>
              <a:rPr lang="pt-BR" sz="1900" i="1" dirty="0">
                <a:latin typeface="Candara" panose="020E0502030303020204" pitchFamily="34" charset="0"/>
              </a:rPr>
              <a:t> desta Resolução, na hipótese do </a:t>
            </a:r>
            <a:r>
              <a:rPr lang="pt-BR" sz="1900" i="1" u="sng" dirty="0">
                <a:latin typeface="Candara" panose="020E0502030303020204" pitchFamily="34" charset="0"/>
                <a:hlinkClick r:id="rId2"/>
              </a:rPr>
              <a:t>art. 95, § 3º, II</a:t>
            </a:r>
            <a:r>
              <a:rPr lang="pt-BR" sz="1900" i="1" dirty="0">
                <a:latin typeface="Candara" panose="020E0502030303020204" pitchFamily="34" charset="0"/>
              </a:rPr>
              <a:t>, do Código de Processo Civil. </a:t>
            </a:r>
            <a:br>
              <a:rPr lang="pt-BR" sz="1900" i="1" dirty="0">
                <a:latin typeface="Candara" panose="020E0502030303020204" pitchFamily="34" charset="0"/>
              </a:rPr>
            </a:br>
            <a:r>
              <a:rPr lang="pt-BR" sz="1400" i="1" dirty="0">
                <a:latin typeface="Candara" panose="020E0502030303020204" pitchFamily="34" charset="0"/>
              </a:rPr>
              <a:t>[...]</a:t>
            </a:r>
          </a:p>
          <a:p>
            <a:r>
              <a:rPr lang="pt-BR" sz="1400" i="1" dirty="0">
                <a:latin typeface="Candara" panose="020E0502030303020204" pitchFamily="34" charset="0"/>
              </a:rPr>
              <a:t>Art. 2º:</a:t>
            </a:r>
          </a:p>
          <a:p>
            <a:r>
              <a:rPr lang="pt-BR" sz="1400" i="1" dirty="0">
                <a:latin typeface="Candara" panose="020E0502030303020204" pitchFamily="34" charset="0"/>
              </a:rPr>
              <a:t>[...]</a:t>
            </a:r>
          </a:p>
          <a:p>
            <a:r>
              <a:rPr lang="pt-BR" sz="2200" i="1" dirty="0">
                <a:latin typeface="Candara" panose="020E0502030303020204" pitchFamily="34" charset="0"/>
              </a:rPr>
              <a:t>§ 4º </a:t>
            </a:r>
            <a:r>
              <a:rPr lang="pt-BR" sz="2200" i="1" dirty="0">
                <a:highlight>
                  <a:srgbClr val="00FF00"/>
                </a:highlight>
                <a:latin typeface="Candara" panose="020E0502030303020204" pitchFamily="34" charset="0"/>
              </a:rPr>
              <a:t>O </a:t>
            </a:r>
            <a:r>
              <a:rPr lang="pt-BR" sz="2200" i="1" u="sng" dirty="0">
                <a:highlight>
                  <a:srgbClr val="00FF00"/>
                </a:highlight>
                <a:latin typeface="Candara" panose="020E0502030303020204" pitchFamily="34" charset="0"/>
              </a:rPr>
              <a:t>juiz, ao fixar os honorários, poderá ultrapassar o limite fixado na tabela em até 5 (cinco) vezes, desde que de forma fundamentada</a:t>
            </a:r>
            <a:r>
              <a:rPr lang="pt-BR" sz="2200" i="1" dirty="0">
                <a:latin typeface="Candara" panose="020E0502030303020204" pitchFamily="34" charset="0"/>
              </a:rPr>
              <a:t>. </a:t>
            </a:r>
          </a:p>
        </p:txBody>
      </p:sp>
    </p:spTree>
    <p:extLst>
      <p:ext uri="{BB962C8B-B14F-4D97-AF65-F5344CB8AC3E}">
        <p14:creationId xmlns:p14="http://schemas.microsoft.com/office/powerpoint/2010/main" val="33713925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40273" y="1665110"/>
            <a:ext cx="8747453" cy="523220"/>
          </a:xfrm>
          <a:prstGeom prst="rect">
            <a:avLst/>
          </a:prstGeom>
          <a:noFill/>
        </p:spPr>
        <p:txBody>
          <a:bodyPr wrap="square" rtlCol="0">
            <a:spAutoFit/>
          </a:bodyPr>
          <a:lstStyle/>
          <a:p>
            <a:endParaRPr lang="pt-BR" sz="1400" dirty="0"/>
          </a:p>
          <a:p>
            <a:endParaRPr lang="pt-BR" sz="1400" dirty="0"/>
          </a:p>
        </p:txBody>
      </p:sp>
      <p:pic>
        <p:nvPicPr>
          <p:cNvPr id="3" name="Imagem 2" descr="http://www.trtsp.jus.br/geral/tribunal2/Trib_Sup/STF/CNJ/Res_232_16.png">
            <a:extLst>
              <a:ext uri="{FF2B5EF4-FFF2-40B4-BE49-F238E27FC236}">
                <a16:creationId xmlns:a16="http://schemas.microsoft.com/office/drawing/2014/main" id="{7DF09837-E2C7-4C07-AA07-127DB18590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67608" y="1665110"/>
            <a:ext cx="7488832" cy="4572202"/>
          </a:xfrm>
          <a:prstGeom prst="rect">
            <a:avLst/>
          </a:prstGeom>
          <a:noFill/>
          <a:ln>
            <a:noFill/>
          </a:ln>
        </p:spPr>
      </p:pic>
    </p:spTree>
    <p:extLst>
      <p:ext uri="{BB962C8B-B14F-4D97-AF65-F5344CB8AC3E}">
        <p14:creationId xmlns:p14="http://schemas.microsoft.com/office/powerpoint/2010/main" val="400916542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1465</TotalTime>
  <Words>12498</Words>
  <Application>Microsoft Office PowerPoint</Application>
  <PresentationFormat>Widescreen</PresentationFormat>
  <Paragraphs>976</Paragraphs>
  <Slides>109</Slides>
  <Notes>1</Notes>
  <HiddenSlides>0</HiddenSlides>
  <MMClips>0</MMClips>
  <ScaleCrop>false</ScaleCrop>
  <HeadingPairs>
    <vt:vector size="6" baseType="variant">
      <vt:variant>
        <vt:lpstr>Fontes usadas</vt:lpstr>
      </vt:variant>
      <vt:variant>
        <vt:i4>12</vt:i4>
      </vt:variant>
      <vt:variant>
        <vt:lpstr>Tema</vt:lpstr>
      </vt:variant>
      <vt:variant>
        <vt:i4>1</vt:i4>
      </vt:variant>
      <vt:variant>
        <vt:lpstr>Títulos de slides</vt:lpstr>
      </vt:variant>
      <vt:variant>
        <vt:i4>109</vt:i4>
      </vt:variant>
    </vt:vector>
  </HeadingPairs>
  <TitlesOfParts>
    <vt:vector size="122" baseType="lpstr">
      <vt:lpstr>Aptos</vt:lpstr>
      <vt:lpstr>Arial</vt:lpstr>
      <vt:lpstr>Calibri</vt:lpstr>
      <vt:lpstr>Calibri Light</vt:lpstr>
      <vt:lpstr>Candara</vt:lpstr>
      <vt:lpstr>Courier New</vt:lpstr>
      <vt:lpstr>CourierNew</vt:lpstr>
      <vt:lpstr>Times New Roman</vt:lpstr>
      <vt:lpstr>TimesNewRoman</vt:lpstr>
      <vt:lpstr>TimesNewRomanPS-BoldMT</vt:lpstr>
      <vt:lpstr>TimesNewRomanPSMT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PERITO DO JUÍZO POSSUI IMPEDIMENTOS e SUSPEIÇÕES PARA EXERCER A NOMEAÇÃO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Academia Paulista de Contabilidade – www.apcsp.org.br/acervo </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Suely Bossa</dc:creator>
  <cp:lastModifiedBy>Suely Gualano Bossa Serrati Bossa Serrati</cp:lastModifiedBy>
  <cp:revision>63</cp:revision>
  <dcterms:created xsi:type="dcterms:W3CDTF">2020-10-26T18:41:02Z</dcterms:created>
  <dcterms:modified xsi:type="dcterms:W3CDTF">2025-08-10T16:14:46Z</dcterms:modified>
</cp:coreProperties>
</file>