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slides/slide40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Masters/notesMaster10.xml" ContentType="application/vnd.openxmlformats-officedocument.presentationml.notesMaster+xml"/>
  <Override PartName="/ppt/slideMasters/slideMaster2.xml" ContentType="application/vnd.openxmlformats-officedocument.presentationml.slideMaster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0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16" r:id="rId2"/>
    <p:sldId id="3008" r:id="rId3"/>
    <p:sldId id="395" r:id="rId4"/>
    <p:sldId id="261" r:id="rId5"/>
    <p:sldId id="2885" r:id="rId6"/>
    <p:sldId id="2956" r:id="rId7"/>
    <p:sldId id="2887" r:id="rId8"/>
    <p:sldId id="421" r:id="rId9"/>
    <p:sldId id="3010" r:id="rId10"/>
    <p:sldId id="3011" r:id="rId11"/>
    <p:sldId id="3012" r:id="rId12"/>
    <p:sldId id="2839" r:id="rId13"/>
    <p:sldId id="3015" r:id="rId14"/>
    <p:sldId id="3013" r:id="rId15"/>
    <p:sldId id="3007" r:id="rId16"/>
    <p:sldId id="286" r:id="rId17"/>
    <p:sldId id="3014" r:id="rId18"/>
    <p:sldId id="412" r:id="rId19"/>
    <p:sldId id="2985" r:id="rId20"/>
    <p:sldId id="2893" r:id="rId21"/>
    <p:sldId id="3003" r:id="rId22"/>
    <p:sldId id="2986" r:id="rId23"/>
    <p:sldId id="2833" r:id="rId24"/>
    <p:sldId id="415" r:id="rId25"/>
    <p:sldId id="414" r:id="rId26"/>
    <p:sldId id="3009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89411C-01B6-1BE6-6F1C-08E3484EA7DC}" name="Marcos Hubner Flores" initials="MHF" userId="S::marcos.flores@rfb.gov.br::88fbb0b6-9689-4da0-8968-bb2da1ce6e43" providerId="AD"/>
  <p188:author id="{0FAE339E-0F8D-3D27-151E-32E277E7FC29}" name="Silva Lima, Sra. Lorena (BRA)" initials="LS" userId="S::silvallor@paho.org::2211cb17-7dcf-4c69-9b2d-77f70e6da4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84746" autoAdjust="0"/>
  </p:normalViewPr>
  <p:slideViewPr>
    <p:cSldViewPr snapToGrid="0">
      <p:cViewPr varScale="1">
        <p:scale>
          <a:sx n="53" d="100"/>
          <a:sy n="53" d="100"/>
        </p:scale>
        <p:origin x="11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Hubner Flores" userId="88fbb0b6-9689-4da0-8968-bb2da1ce6e43" providerId="ADAL" clId="{0BB40928-3751-4F9A-BFC1-130217D08FB9}"/>
    <pc:docChg chg="undo custSel addSld delSld modSld">
      <pc:chgData name="Marcos Hubner Flores" userId="88fbb0b6-9689-4da0-8968-bb2da1ce6e43" providerId="ADAL" clId="{0BB40928-3751-4F9A-BFC1-130217D08FB9}" dt="2025-08-11T23:59:53.922" v="52" actId="1076"/>
      <pc:docMkLst>
        <pc:docMk/>
      </pc:docMkLst>
      <pc:sldChg chg="delSp mod">
        <pc:chgData name="Marcos Hubner Flores" userId="88fbb0b6-9689-4da0-8968-bb2da1ce6e43" providerId="ADAL" clId="{0BB40928-3751-4F9A-BFC1-130217D08FB9}" dt="2025-08-11T23:57:26.474" v="21" actId="478"/>
        <pc:sldMkLst>
          <pc:docMk/>
          <pc:sldMk cId="815047851" sldId="261"/>
        </pc:sldMkLst>
        <pc:picChg chg="del">
          <ac:chgData name="Marcos Hubner Flores" userId="88fbb0b6-9689-4da0-8968-bb2da1ce6e43" providerId="ADAL" clId="{0BB40928-3751-4F9A-BFC1-130217D08FB9}" dt="2025-08-11T23:57:26.474" v="21" actId="478"/>
          <ac:picMkLst>
            <pc:docMk/>
            <pc:sldMk cId="815047851" sldId="261"/>
            <ac:picMk id="3" creationId="{B8DF7D74-F8D0-3DB7-AF65-CE8958A24410}"/>
          </ac:picMkLst>
        </pc:picChg>
      </pc:sldChg>
      <pc:sldChg chg="delSp mod">
        <pc:chgData name="Marcos Hubner Flores" userId="88fbb0b6-9689-4da0-8968-bb2da1ce6e43" providerId="ADAL" clId="{0BB40928-3751-4F9A-BFC1-130217D08FB9}" dt="2025-08-11T23:58:27.980" v="29" actId="478"/>
        <pc:sldMkLst>
          <pc:docMk/>
          <pc:sldMk cId="2934592163" sldId="412"/>
        </pc:sldMkLst>
        <pc:picChg chg="del">
          <ac:chgData name="Marcos Hubner Flores" userId="88fbb0b6-9689-4da0-8968-bb2da1ce6e43" providerId="ADAL" clId="{0BB40928-3751-4F9A-BFC1-130217D08FB9}" dt="2025-08-11T23:58:27.980" v="29" actId="478"/>
          <ac:picMkLst>
            <pc:docMk/>
            <pc:sldMk cId="2934592163" sldId="412"/>
            <ac:picMk id="4" creationId="{E114648A-4BDC-F1B0-A92A-6257F7D55CA3}"/>
          </ac:picMkLst>
        </pc:picChg>
      </pc:sldChg>
      <pc:sldChg chg="delSp mod">
        <pc:chgData name="Marcos Hubner Flores" userId="88fbb0b6-9689-4da0-8968-bb2da1ce6e43" providerId="ADAL" clId="{0BB40928-3751-4F9A-BFC1-130217D08FB9}" dt="2025-08-11T23:58:39.851" v="31" actId="478"/>
        <pc:sldMkLst>
          <pc:docMk/>
          <pc:sldMk cId="330873582" sldId="414"/>
        </pc:sldMkLst>
        <pc:picChg chg="del">
          <ac:chgData name="Marcos Hubner Flores" userId="88fbb0b6-9689-4da0-8968-bb2da1ce6e43" providerId="ADAL" clId="{0BB40928-3751-4F9A-BFC1-130217D08FB9}" dt="2025-08-11T23:58:39.851" v="31" actId="478"/>
          <ac:picMkLst>
            <pc:docMk/>
            <pc:sldMk cId="330873582" sldId="414"/>
            <ac:picMk id="3" creationId="{9D064F69-907D-CFAD-1DA6-8F5C7F60CF35}"/>
          </ac:picMkLst>
        </pc:picChg>
      </pc:sldChg>
      <pc:sldChg chg="delSp mod">
        <pc:chgData name="Marcos Hubner Flores" userId="88fbb0b6-9689-4da0-8968-bb2da1ce6e43" providerId="ADAL" clId="{0BB40928-3751-4F9A-BFC1-130217D08FB9}" dt="2025-08-11T23:58:35.879" v="30" actId="478"/>
        <pc:sldMkLst>
          <pc:docMk/>
          <pc:sldMk cId="1071591119" sldId="415"/>
        </pc:sldMkLst>
        <pc:picChg chg="del">
          <ac:chgData name="Marcos Hubner Flores" userId="88fbb0b6-9689-4da0-8968-bb2da1ce6e43" providerId="ADAL" clId="{0BB40928-3751-4F9A-BFC1-130217D08FB9}" dt="2025-08-11T23:58:35.879" v="30" actId="478"/>
          <ac:picMkLst>
            <pc:docMk/>
            <pc:sldMk cId="1071591119" sldId="415"/>
            <ac:picMk id="9" creationId="{5BD60278-6767-D31F-C4A4-3CFC709F2631}"/>
          </ac:picMkLst>
        </pc:picChg>
      </pc:sldChg>
      <pc:sldChg chg="delSp mod">
        <pc:chgData name="Marcos Hubner Flores" userId="88fbb0b6-9689-4da0-8968-bb2da1ce6e43" providerId="ADAL" clId="{0BB40928-3751-4F9A-BFC1-130217D08FB9}" dt="2025-08-11T23:58:02.791" v="25" actId="478"/>
        <pc:sldMkLst>
          <pc:docMk/>
          <pc:sldMk cId="2533264143" sldId="2839"/>
        </pc:sldMkLst>
        <pc:picChg chg="del">
          <ac:chgData name="Marcos Hubner Flores" userId="88fbb0b6-9689-4da0-8968-bb2da1ce6e43" providerId="ADAL" clId="{0BB40928-3751-4F9A-BFC1-130217D08FB9}" dt="2025-08-11T23:58:02.791" v="25" actId="478"/>
          <ac:picMkLst>
            <pc:docMk/>
            <pc:sldMk cId="2533264143" sldId="2839"/>
            <ac:picMk id="4" creationId="{4C1A9A0E-5698-6EF1-6137-F1152A09E894}"/>
          </ac:picMkLst>
        </pc:picChg>
      </pc:sldChg>
      <pc:sldChg chg="modSp del mod">
        <pc:chgData name="Marcos Hubner Flores" userId="88fbb0b6-9689-4da0-8968-bb2da1ce6e43" providerId="ADAL" clId="{0BB40928-3751-4F9A-BFC1-130217D08FB9}" dt="2025-08-11T23:57:01.528" v="19" actId="47"/>
        <pc:sldMkLst>
          <pc:docMk/>
          <pc:sldMk cId="1139340250" sldId="2972"/>
        </pc:sldMkLst>
        <pc:spChg chg="mod">
          <ac:chgData name="Marcos Hubner Flores" userId="88fbb0b6-9689-4da0-8968-bb2da1ce6e43" providerId="ADAL" clId="{0BB40928-3751-4F9A-BFC1-130217D08FB9}" dt="2025-08-11T23:52:10.649" v="13" actId="20577"/>
          <ac:spMkLst>
            <pc:docMk/>
            <pc:sldMk cId="1139340250" sldId="2972"/>
            <ac:spMk id="2" creationId="{A785F097-2E41-9AB8-5C27-89937A6D6D89}"/>
          </ac:spMkLst>
        </pc:spChg>
        <pc:spChg chg="mod">
          <ac:chgData name="Marcos Hubner Flores" userId="88fbb0b6-9689-4da0-8968-bb2da1ce6e43" providerId="ADAL" clId="{0BB40928-3751-4F9A-BFC1-130217D08FB9}" dt="2025-08-11T23:52:23.035" v="14" actId="1076"/>
          <ac:spMkLst>
            <pc:docMk/>
            <pc:sldMk cId="1139340250" sldId="2972"/>
            <ac:spMk id="3" creationId="{16F3B0E2-9296-957A-9461-E7F475DB0541}"/>
          </ac:spMkLst>
        </pc:spChg>
      </pc:sldChg>
      <pc:sldChg chg="delSp mod">
        <pc:chgData name="Marcos Hubner Flores" userId="88fbb0b6-9689-4da0-8968-bb2da1ce6e43" providerId="ADAL" clId="{0BB40928-3751-4F9A-BFC1-130217D08FB9}" dt="2025-08-11T23:58:14.126" v="27" actId="478"/>
        <pc:sldMkLst>
          <pc:docMk/>
          <pc:sldMk cId="3995512813" sldId="3007"/>
        </pc:sldMkLst>
        <pc:picChg chg="del">
          <ac:chgData name="Marcos Hubner Flores" userId="88fbb0b6-9689-4da0-8968-bb2da1ce6e43" providerId="ADAL" clId="{0BB40928-3751-4F9A-BFC1-130217D08FB9}" dt="2025-08-11T23:58:14.126" v="27" actId="478"/>
          <ac:picMkLst>
            <pc:docMk/>
            <pc:sldMk cId="3995512813" sldId="3007"/>
            <ac:picMk id="5" creationId="{4DE46636-A2D1-A538-7EE2-B4346DC52B75}"/>
          </ac:picMkLst>
        </pc:picChg>
      </pc:sldChg>
      <pc:sldChg chg="delSp modSp mod">
        <pc:chgData name="Marcos Hubner Flores" userId="88fbb0b6-9689-4da0-8968-bb2da1ce6e43" providerId="ADAL" clId="{0BB40928-3751-4F9A-BFC1-130217D08FB9}" dt="2025-08-11T23:59:09.034" v="36" actId="1076"/>
        <pc:sldMkLst>
          <pc:docMk/>
          <pc:sldMk cId="3111833937" sldId="3008"/>
        </pc:sldMkLst>
        <pc:spChg chg="mod">
          <ac:chgData name="Marcos Hubner Flores" userId="88fbb0b6-9689-4da0-8968-bb2da1ce6e43" providerId="ADAL" clId="{0BB40928-3751-4F9A-BFC1-130217D08FB9}" dt="2025-08-11T23:59:09.034" v="36" actId="1076"/>
          <ac:spMkLst>
            <pc:docMk/>
            <pc:sldMk cId="3111833937" sldId="3008"/>
            <ac:spMk id="4" creationId="{37E7D141-D547-42E6-74C6-68B89B0E6A67}"/>
          </ac:spMkLst>
        </pc:spChg>
        <pc:picChg chg="del">
          <ac:chgData name="Marcos Hubner Flores" userId="88fbb0b6-9689-4da0-8968-bb2da1ce6e43" providerId="ADAL" clId="{0BB40928-3751-4F9A-BFC1-130217D08FB9}" dt="2025-08-11T23:57:13.991" v="20" actId="478"/>
          <ac:picMkLst>
            <pc:docMk/>
            <pc:sldMk cId="3111833937" sldId="3008"/>
            <ac:picMk id="6" creationId="{CC86123E-25B8-75E8-6C4D-BC5EBC8285A0}"/>
          </ac:picMkLst>
        </pc:picChg>
      </pc:sldChg>
      <pc:sldChg chg="addSp delSp modSp mod">
        <pc:chgData name="Marcos Hubner Flores" userId="88fbb0b6-9689-4da0-8968-bb2da1ce6e43" providerId="ADAL" clId="{0BB40928-3751-4F9A-BFC1-130217D08FB9}" dt="2025-08-11T23:58:53.500" v="35" actId="478"/>
        <pc:sldMkLst>
          <pc:docMk/>
          <pc:sldMk cId="1048281366" sldId="3009"/>
        </pc:sldMkLst>
        <pc:spChg chg="add del mod">
          <ac:chgData name="Marcos Hubner Flores" userId="88fbb0b6-9689-4da0-8968-bb2da1ce6e43" providerId="ADAL" clId="{0BB40928-3751-4F9A-BFC1-130217D08FB9}" dt="2025-08-11T23:58:51.478" v="34" actId="1076"/>
          <ac:spMkLst>
            <pc:docMk/>
            <pc:sldMk cId="1048281366" sldId="3009"/>
            <ac:spMk id="5" creationId="{72AE1E35-1D9A-7140-AADE-255424940EE2}"/>
          </ac:spMkLst>
        </pc:spChg>
        <pc:picChg chg="del">
          <ac:chgData name="Marcos Hubner Flores" userId="88fbb0b6-9689-4da0-8968-bb2da1ce6e43" providerId="ADAL" clId="{0BB40928-3751-4F9A-BFC1-130217D08FB9}" dt="2025-08-11T23:58:53.500" v="35" actId="478"/>
          <ac:picMkLst>
            <pc:docMk/>
            <pc:sldMk cId="1048281366" sldId="3009"/>
            <ac:picMk id="2" creationId="{FDFD5B40-9CF3-71CE-37E1-E85D4FD3A897}"/>
          </ac:picMkLst>
        </pc:picChg>
      </pc:sldChg>
      <pc:sldChg chg="delSp mod">
        <pc:chgData name="Marcos Hubner Flores" userId="88fbb0b6-9689-4da0-8968-bb2da1ce6e43" providerId="ADAL" clId="{0BB40928-3751-4F9A-BFC1-130217D08FB9}" dt="2025-08-11T23:57:35.503" v="22" actId="478"/>
        <pc:sldMkLst>
          <pc:docMk/>
          <pc:sldMk cId="406086635" sldId="3010"/>
        </pc:sldMkLst>
        <pc:picChg chg="del">
          <ac:chgData name="Marcos Hubner Flores" userId="88fbb0b6-9689-4da0-8968-bb2da1ce6e43" providerId="ADAL" clId="{0BB40928-3751-4F9A-BFC1-130217D08FB9}" dt="2025-08-11T23:57:35.503" v="22" actId="478"/>
          <ac:picMkLst>
            <pc:docMk/>
            <pc:sldMk cId="406086635" sldId="3010"/>
            <ac:picMk id="5" creationId="{3E04DE0C-4AB7-4A18-A151-DF1AEB367A37}"/>
          </ac:picMkLst>
        </pc:picChg>
      </pc:sldChg>
      <pc:sldChg chg="delSp mod">
        <pc:chgData name="Marcos Hubner Flores" userId="88fbb0b6-9689-4da0-8968-bb2da1ce6e43" providerId="ADAL" clId="{0BB40928-3751-4F9A-BFC1-130217D08FB9}" dt="2025-08-11T23:57:43.194" v="23" actId="478"/>
        <pc:sldMkLst>
          <pc:docMk/>
          <pc:sldMk cId="1939324958" sldId="3011"/>
        </pc:sldMkLst>
        <pc:picChg chg="del">
          <ac:chgData name="Marcos Hubner Flores" userId="88fbb0b6-9689-4da0-8968-bb2da1ce6e43" providerId="ADAL" clId="{0BB40928-3751-4F9A-BFC1-130217D08FB9}" dt="2025-08-11T23:57:43.194" v="23" actId="478"/>
          <ac:picMkLst>
            <pc:docMk/>
            <pc:sldMk cId="1939324958" sldId="3011"/>
            <ac:picMk id="5" creationId="{58CCF21A-C39B-28CF-2760-987363494DC9}"/>
          </ac:picMkLst>
        </pc:picChg>
      </pc:sldChg>
      <pc:sldChg chg="delSp mod">
        <pc:chgData name="Marcos Hubner Flores" userId="88fbb0b6-9689-4da0-8968-bb2da1ce6e43" providerId="ADAL" clId="{0BB40928-3751-4F9A-BFC1-130217D08FB9}" dt="2025-08-11T23:57:58.104" v="24" actId="478"/>
        <pc:sldMkLst>
          <pc:docMk/>
          <pc:sldMk cId="2417323992" sldId="3012"/>
        </pc:sldMkLst>
        <pc:picChg chg="del">
          <ac:chgData name="Marcos Hubner Flores" userId="88fbb0b6-9689-4da0-8968-bb2da1ce6e43" providerId="ADAL" clId="{0BB40928-3751-4F9A-BFC1-130217D08FB9}" dt="2025-08-11T23:57:58.104" v="24" actId="478"/>
          <ac:picMkLst>
            <pc:docMk/>
            <pc:sldMk cId="2417323992" sldId="3012"/>
            <ac:picMk id="2" creationId="{A2C73678-32AE-D4D0-4512-3EABA5E62957}"/>
          </ac:picMkLst>
        </pc:picChg>
      </pc:sldChg>
      <pc:sldChg chg="delSp mod">
        <pc:chgData name="Marcos Hubner Flores" userId="88fbb0b6-9689-4da0-8968-bb2da1ce6e43" providerId="ADAL" clId="{0BB40928-3751-4F9A-BFC1-130217D08FB9}" dt="2025-08-11T23:58:23.031" v="28" actId="478"/>
        <pc:sldMkLst>
          <pc:docMk/>
          <pc:sldMk cId="1070026931" sldId="3014"/>
        </pc:sldMkLst>
        <pc:picChg chg="del">
          <ac:chgData name="Marcos Hubner Flores" userId="88fbb0b6-9689-4da0-8968-bb2da1ce6e43" providerId="ADAL" clId="{0BB40928-3751-4F9A-BFC1-130217D08FB9}" dt="2025-08-11T23:58:23.031" v="28" actId="478"/>
          <ac:picMkLst>
            <pc:docMk/>
            <pc:sldMk cId="1070026931" sldId="3014"/>
            <ac:picMk id="7" creationId="{D7EEB3DA-031B-2CDB-BC33-92345780BD0E}"/>
          </ac:picMkLst>
        </pc:picChg>
      </pc:sldChg>
      <pc:sldChg chg="delSp mod">
        <pc:chgData name="Marcos Hubner Flores" userId="88fbb0b6-9689-4da0-8968-bb2da1ce6e43" providerId="ADAL" clId="{0BB40928-3751-4F9A-BFC1-130217D08FB9}" dt="2025-08-11T23:58:06.392" v="26" actId="478"/>
        <pc:sldMkLst>
          <pc:docMk/>
          <pc:sldMk cId="978212783" sldId="3015"/>
        </pc:sldMkLst>
        <pc:picChg chg="del">
          <ac:chgData name="Marcos Hubner Flores" userId="88fbb0b6-9689-4da0-8968-bb2da1ce6e43" providerId="ADAL" clId="{0BB40928-3751-4F9A-BFC1-130217D08FB9}" dt="2025-08-11T23:58:06.392" v="26" actId="478"/>
          <ac:picMkLst>
            <pc:docMk/>
            <pc:sldMk cId="978212783" sldId="3015"/>
            <ac:picMk id="2" creationId="{A2C73678-32AE-D4D0-4512-3EABA5E62957}"/>
          </ac:picMkLst>
        </pc:picChg>
      </pc:sldChg>
      <pc:sldChg chg="addSp delSp modSp add mod">
        <pc:chgData name="Marcos Hubner Flores" userId="88fbb0b6-9689-4da0-8968-bb2da1ce6e43" providerId="ADAL" clId="{0BB40928-3751-4F9A-BFC1-130217D08FB9}" dt="2025-08-11T23:59:53.922" v="52" actId="1076"/>
        <pc:sldMkLst>
          <pc:docMk/>
          <pc:sldMk cId="1391845291" sldId="3016"/>
        </pc:sldMkLst>
        <pc:spChg chg="del">
          <ac:chgData name="Marcos Hubner Flores" userId="88fbb0b6-9689-4da0-8968-bb2da1ce6e43" providerId="ADAL" clId="{0BB40928-3751-4F9A-BFC1-130217D08FB9}" dt="2025-08-11T23:59:47.145" v="51" actId="478"/>
          <ac:spMkLst>
            <pc:docMk/>
            <pc:sldMk cId="1391845291" sldId="3016"/>
            <ac:spMk id="2" creationId="{52C71707-71EE-7703-E6FA-C3365E2C21D4}"/>
          </ac:spMkLst>
        </pc:spChg>
        <pc:spChg chg="mod">
          <ac:chgData name="Marcos Hubner Flores" userId="88fbb0b6-9689-4da0-8968-bb2da1ce6e43" providerId="ADAL" clId="{0BB40928-3751-4F9A-BFC1-130217D08FB9}" dt="2025-08-11T23:59:53.922" v="52" actId="1076"/>
          <ac:spMkLst>
            <pc:docMk/>
            <pc:sldMk cId="1391845291" sldId="3016"/>
            <ac:spMk id="3" creationId="{E01CA743-C482-3571-3C3F-4588147370EB}"/>
          </ac:spMkLst>
        </pc:spChg>
        <pc:picChg chg="del">
          <ac:chgData name="Marcos Hubner Flores" userId="88fbb0b6-9689-4da0-8968-bb2da1ce6e43" providerId="ADAL" clId="{0BB40928-3751-4F9A-BFC1-130217D08FB9}" dt="2025-08-11T23:56:42.460" v="17" actId="478"/>
          <ac:picMkLst>
            <pc:docMk/>
            <pc:sldMk cId="1391845291" sldId="3016"/>
            <ac:picMk id="5" creationId="{3C83BEC8-67ED-F2C7-CD1D-62FEA8A34B2C}"/>
          </ac:picMkLst>
        </pc:picChg>
        <pc:picChg chg="add mod">
          <ac:chgData name="Marcos Hubner Flores" userId="88fbb0b6-9689-4da0-8968-bb2da1ce6e43" providerId="ADAL" clId="{0BB40928-3751-4F9A-BFC1-130217D08FB9}" dt="2025-08-11T23:56:46.133" v="18" actId="1076"/>
          <ac:picMkLst>
            <pc:docMk/>
            <pc:sldMk cId="1391845291" sldId="3016"/>
            <ac:picMk id="6" creationId="{0E4EB480-D0CA-925D-4227-5F90CBF05AD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_rels/notes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1164C-904C-4298-9E08-A08630E655E2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B106-D635-4605-841A-7174BB25C8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37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Masters/notesMaster10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D7765-C0BD-417F-94B2-6FBF119411E9}" type="datetimeFigureOut">
              <a:rPr lang="pt-BR" smtClean="0"/>
              <a:t>30/07/2025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26A81-A0E4-435E-8282-365347F17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62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37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58FBB-A274-4292-82E8-48F5B609B46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96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97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58FBB-A274-4292-82E8-48F5B609B46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96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71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12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256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994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35E7C-2009-44C3-804C-E8626BED2345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21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DA5D0-2088-46D7-C67B-860FA1288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7A9768-3B01-696D-7478-1991C0D0E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FCD647-5308-696B-2136-54564B752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D0A4-E338-4070-964E-E3F06EFAE240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D42137-6939-3B26-5D57-F29D6A041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C1CC80-1E7C-D468-54CB-BF9EFA74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8B7-F5BD-498D-8D32-93879E4DD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4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FA3F2-558F-983D-0FB1-E4026B89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0E3D560-156A-C8DA-5465-39C21037D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431349-B629-BFDC-D731-2FC2126A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D0A4-E338-4070-964E-E3F06EFAE240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6E2F2-DC34-B0F9-20C3-4620FF721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12B678-49B6-4EDA-5F3A-A3D613A0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8B7-F5BD-498D-8D32-93879E4DD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25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E7122A-1FA2-BC40-6393-ECEDFBC6B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5EBBEA-14DF-58D9-81E8-AEBAE6B49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C589E4-E5D2-6B15-4356-E44A24F4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D0A4-E338-4070-964E-E3F06EFAE240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2C2513-EBB3-87D6-2240-84C0D0B3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CE7239-773E-1AC7-4913-24D216F5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8B7-F5BD-498D-8D32-93879E4DD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32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Gráfico, Gráfico de cascata&#10;&#10;Descrição gerada automaticamente">
            <a:extLst>
              <a:ext uri="{FF2B5EF4-FFF2-40B4-BE49-F238E27FC236}">
                <a16:creationId xmlns:a16="http://schemas.microsoft.com/office/drawing/2014/main" id="{AD2F8FB8-B414-E5FD-296E-441B057DFC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" y="1"/>
            <a:ext cx="12190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19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Logotipo&#10;&#10;Descrição gerada automaticamente">
            <a:extLst>
              <a:ext uri="{FF2B5EF4-FFF2-40B4-BE49-F238E27FC236}">
                <a16:creationId xmlns:a16="http://schemas.microsoft.com/office/drawing/2014/main" id="{20580789-AD84-93C6-919E-357D4CDFC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4178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62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71" indent="0" algn="ctr">
              <a:buNone/>
              <a:defRPr sz="1875"/>
            </a:lvl2pPr>
            <a:lvl3pPr marL="857341" indent="0" algn="ctr">
              <a:buNone/>
              <a:defRPr sz="1688"/>
            </a:lvl3pPr>
            <a:lvl4pPr marL="1286012" indent="0" algn="ctr">
              <a:buNone/>
              <a:defRPr sz="1500"/>
            </a:lvl4pPr>
            <a:lvl5pPr marL="1714683" indent="0" algn="ctr">
              <a:buNone/>
              <a:defRPr sz="1500"/>
            </a:lvl5pPr>
            <a:lvl6pPr marL="2143354" indent="0" algn="ctr">
              <a:buNone/>
              <a:defRPr sz="1500"/>
            </a:lvl6pPr>
            <a:lvl7pPr marL="2572024" indent="0" algn="ctr">
              <a:buNone/>
              <a:defRPr sz="1500"/>
            </a:lvl7pPr>
            <a:lvl8pPr marL="3000695" indent="0" algn="ctr">
              <a:buNone/>
              <a:defRPr sz="1500"/>
            </a:lvl8pPr>
            <a:lvl9pPr marL="3429366" indent="0" algn="ctr">
              <a:buNone/>
              <a:defRPr sz="15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30/07/2025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129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30/07/2025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98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6"/>
          </a:xfrm>
        </p:spPr>
        <p:txBody>
          <a:bodyPr anchor="b"/>
          <a:lstStyle>
            <a:lvl1pPr>
              <a:defRPr sz="562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71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341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60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6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20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6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3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30/07/2025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750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30/07/2025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737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8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71" indent="0">
              <a:buNone/>
              <a:defRPr sz="1875" b="1"/>
            </a:lvl2pPr>
            <a:lvl3pPr marL="857341" indent="0">
              <a:buNone/>
              <a:defRPr sz="1688" b="1"/>
            </a:lvl3pPr>
            <a:lvl4pPr marL="1286012" indent="0">
              <a:buNone/>
              <a:defRPr sz="1500" b="1"/>
            </a:lvl4pPr>
            <a:lvl5pPr marL="1714683" indent="0">
              <a:buNone/>
              <a:defRPr sz="1500" b="1"/>
            </a:lvl5pPr>
            <a:lvl6pPr marL="2143354" indent="0">
              <a:buNone/>
              <a:defRPr sz="1500" b="1"/>
            </a:lvl6pPr>
            <a:lvl7pPr marL="2572024" indent="0">
              <a:buNone/>
              <a:defRPr sz="1500" b="1"/>
            </a:lvl7pPr>
            <a:lvl8pPr marL="3000695" indent="0">
              <a:buNone/>
              <a:defRPr sz="1500" b="1"/>
            </a:lvl8pPr>
            <a:lvl9pPr marL="3429366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71" indent="0">
              <a:buNone/>
              <a:defRPr sz="1875" b="1"/>
            </a:lvl2pPr>
            <a:lvl3pPr marL="857341" indent="0">
              <a:buNone/>
              <a:defRPr sz="1688" b="1"/>
            </a:lvl3pPr>
            <a:lvl4pPr marL="1286012" indent="0">
              <a:buNone/>
              <a:defRPr sz="1500" b="1"/>
            </a:lvl4pPr>
            <a:lvl5pPr marL="1714683" indent="0">
              <a:buNone/>
              <a:defRPr sz="1500" b="1"/>
            </a:lvl5pPr>
            <a:lvl6pPr marL="2143354" indent="0">
              <a:buNone/>
              <a:defRPr sz="1500" b="1"/>
            </a:lvl6pPr>
            <a:lvl7pPr marL="2572024" indent="0">
              <a:buNone/>
              <a:defRPr sz="1500" b="1"/>
            </a:lvl7pPr>
            <a:lvl8pPr marL="3000695" indent="0">
              <a:buNone/>
              <a:defRPr sz="1500" b="1"/>
            </a:lvl8pPr>
            <a:lvl9pPr marL="3429366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30/07/2025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532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30/07/2025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957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30/07/2025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06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F1BDD-3C58-CDAB-FA8D-B8961D37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D6ADF5-D1BD-36C0-6AF4-1359B0C1A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C261BB-7A9F-1127-A75A-2F8B7D68A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D0A4-E338-4070-964E-E3F06EFAE240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377434-668D-4B50-BC23-812025A1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28A583-9843-F601-2F8E-4605486D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8B7-F5BD-498D-8D32-93879E4DD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708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71" indent="0">
              <a:buNone/>
              <a:defRPr sz="1313"/>
            </a:lvl2pPr>
            <a:lvl3pPr marL="857341" indent="0">
              <a:buNone/>
              <a:defRPr sz="1125"/>
            </a:lvl3pPr>
            <a:lvl4pPr marL="1286012" indent="0">
              <a:buNone/>
              <a:defRPr sz="938"/>
            </a:lvl4pPr>
            <a:lvl5pPr marL="1714683" indent="0">
              <a:buNone/>
              <a:defRPr sz="938"/>
            </a:lvl5pPr>
            <a:lvl6pPr marL="2143354" indent="0">
              <a:buNone/>
              <a:defRPr sz="938"/>
            </a:lvl6pPr>
            <a:lvl7pPr marL="2572024" indent="0">
              <a:buNone/>
              <a:defRPr sz="938"/>
            </a:lvl7pPr>
            <a:lvl8pPr marL="3000695" indent="0">
              <a:buNone/>
              <a:defRPr sz="938"/>
            </a:lvl8pPr>
            <a:lvl9pPr marL="3429366" indent="0">
              <a:buNone/>
              <a:defRPr sz="938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30/07/2025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750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71" indent="0">
              <a:buNone/>
              <a:defRPr sz="2625"/>
            </a:lvl2pPr>
            <a:lvl3pPr marL="857341" indent="0">
              <a:buNone/>
              <a:defRPr sz="2250"/>
            </a:lvl3pPr>
            <a:lvl4pPr marL="1286012" indent="0">
              <a:buNone/>
              <a:defRPr sz="1875"/>
            </a:lvl4pPr>
            <a:lvl5pPr marL="1714683" indent="0">
              <a:buNone/>
              <a:defRPr sz="1875"/>
            </a:lvl5pPr>
            <a:lvl6pPr marL="2143354" indent="0">
              <a:buNone/>
              <a:defRPr sz="1875"/>
            </a:lvl6pPr>
            <a:lvl7pPr marL="2572024" indent="0">
              <a:buNone/>
              <a:defRPr sz="1875"/>
            </a:lvl7pPr>
            <a:lvl8pPr marL="3000695" indent="0">
              <a:buNone/>
              <a:defRPr sz="1875"/>
            </a:lvl8pPr>
            <a:lvl9pPr marL="3429366" indent="0">
              <a:buNone/>
              <a:defRPr sz="187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71" indent="0">
              <a:buNone/>
              <a:defRPr sz="1313"/>
            </a:lvl2pPr>
            <a:lvl3pPr marL="857341" indent="0">
              <a:buNone/>
              <a:defRPr sz="1125"/>
            </a:lvl3pPr>
            <a:lvl4pPr marL="1286012" indent="0">
              <a:buNone/>
              <a:defRPr sz="938"/>
            </a:lvl4pPr>
            <a:lvl5pPr marL="1714683" indent="0">
              <a:buNone/>
              <a:defRPr sz="938"/>
            </a:lvl5pPr>
            <a:lvl6pPr marL="2143354" indent="0">
              <a:buNone/>
              <a:defRPr sz="938"/>
            </a:lvl6pPr>
            <a:lvl7pPr marL="2572024" indent="0">
              <a:buNone/>
              <a:defRPr sz="938"/>
            </a:lvl7pPr>
            <a:lvl8pPr marL="3000695" indent="0">
              <a:buNone/>
              <a:defRPr sz="938"/>
            </a:lvl8pPr>
            <a:lvl9pPr marL="3429366" indent="0">
              <a:buNone/>
              <a:defRPr sz="938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30/07/2025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507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30/07/2025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740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30/07/2025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978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Gráfico, Gráfico de cascata&#10;&#10;Descrição gerada automaticamente">
            <a:extLst>
              <a:ext uri="{FF2B5EF4-FFF2-40B4-BE49-F238E27FC236}">
                <a16:creationId xmlns:a16="http://schemas.microsoft.com/office/drawing/2014/main" id="{AD2F8FB8-B414-E5FD-296E-441B057DFC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" y="1"/>
            <a:ext cx="12190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9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Logotipo&#10;&#10;Descrição gerada automaticamente">
            <a:extLst>
              <a:ext uri="{FF2B5EF4-FFF2-40B4-BE49-F238E27FC236}">
                <a16:creationId xmlns:a16="http://schemas.microsoft.com/office/drawing/2014/main" id="{20580789-AD84-93C6-919E-357D4CDFC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7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D122C-8ACE-91CA-0276-64E6B41C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A45CF0-B533-4ECC-5D9B-9B383BE82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8980B7-1644-912F-037E-3798CDE4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D0A4-E338-4070-964E-E3F06EFAE240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3E1E56-5907-4011-A397-9B7B37DE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F061AA-4C7D-0F11-8311-4F3A4C95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8B7-F5BD-498D-8D32-93879E4DD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44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E9EA9-5854-0839-9058-CBDBD512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02352F-DEB4-8FA0-325F-F9ED51656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9D0988-808F-90EA-AA80-A11EF6FB8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B1972C-03D6-915E-3522-3B1C6B32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D0A4-E338-4070-964E-E3F06EFAE240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1E6E3A-DB64-559F-091E-FEE576CFE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8A39DB-3BD3-00D2-13E8-B65FFFD5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8B7-F5BD-498D-8D32-93879E4DD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58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AA912-95DC-AADE-D4A7-0DCB8508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103CEF-34F5-AE5A-CC33-C69FB3AF4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4AB30F-1C49-3289-17AF-E5B262EDE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741ABBF-B933-6147-5800-8F95B58D6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7809199-3F14-3091-BE3F-7263F76EA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3FFFE15-AFDC-2589-5240-9907F971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D0A4-E338-4070-964E-E3F06EFAE240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D846516-7049-C3B1-AA55-B7AD4097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2B0A22C-4E8C-7FF5-5502-937F6813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8B7-F5BD-498D-8D32-93879E4DD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28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F0F69-4C0B-7B8A-4A55-ABE4380C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7651DD-DE42-0469-FF27-A28C30EA1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D0A4-E338-4070-964E-E3F06EFAE240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5CF51C6-E920-44EC-B223-18D6919A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54DE85-5D61-13C1-7ACA-48EB74E3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8B7-F5BD-498D-8D32-93879E4DD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80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E1AC1A3-5087-641E-AC78-76428C4B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D0A4-E338-4070-964E-E3F06EFAE240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0FC2690-9422-F065-929F-0D671E390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A1DA81-DD14-A85C-FCF7-DCE9D19C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8B7-F5BD-498D-8D32-93879E4DD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46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B6DD7-8289-A527-2AA3-0C7F587B4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6F0F40-13CD-B469-8D12-2E33C3239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7A0678-58B0-A353-F452-BC53E9E08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C2303B-BE34-C520-DEF9-B1CF40EB2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D0A4-E338-4070-964E-E3F06EFAE240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E7140E-47A9-B3CD-D69C-8455C9146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F78B68-F5AE-CE17-8B93-4E3BD0A7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8B7-F5BD-498D-8D32-93879E4DD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35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4D4B0-46B8-F5D9-77FA-6019AB07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540B41-5D0A-E609-1AF7-ADCE5B706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8B6EB5-9EE3-A0D4-AEEA-88B95D436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FE01CF-B8D8-038A-168B-B5298654C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D0A4-E338-4070-964E-E3F06EFAE240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9D4661-3C9C-A6D4-5A9B-C069BA35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DC25FD-5FC7-27EE-F6AB-6847F8A3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E8B7-F5BD-498D-8D32-93879E4DD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52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5F8AA6-AE99-ECC4-CF52-EA27ABA9D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1D300C-1019-17AE-0D0E-08DB10637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30898D-2720-3EFB-645C-20AFB07CF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D0A4-E338-4070-964E-E3F06EFAE240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F6791D-810C-A629-9A3F-7B3FC6E4B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179F4D-7455-05E3-24AC-EAEC1902F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7E8B7-F5BD-498D-8D32-93879E4DD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95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6867-FD9D-47EA-93E2-48DF948016A4}" type="datetimeFigureOut">
              <a:rPr lang="pt-BR" smtClean="0"/>
              <a:t>30/07/2025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71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857341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35" indent="-214335" algn="l" defTabSz="857341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3006" indent="-214335" algn="l" defTabSz="857341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677" indent="-214335" algn="l" defTabSz="857341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348" indent="-214335" algn="l" defTabSz="857341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9018" indent="-214335" algn="l" defTabSz="857341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689" indent="-214335" algn="l" defTabSz="857341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360" indent="-214335" algn="l" defTabSz="857341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5030" indent="-214335" algn="l" defTabSz="857341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701" indent="-214335" algn="l" defTabSz="857341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341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71" algn="l" defTabSz="857341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341" algn="l" defTabSz="857341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6012" algn="l" defTabSz="857341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683" algn="l" defTabSz="857341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354" algn="l" defTabSz="857341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2024" algn="l" defTabSz="857341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695" algn="l" defTabSz="857341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366" algn="l" defTabSz="857341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ecd.org/en/networks/oecd-forum-on-tax-administration.html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io.fgv.br/items/3c748abc-50d6-4655-af0b-231840596f8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ecd.org/en/networks/oecd-forum-on-tax-administration.html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8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ciadenoticias.ibge.gov.br/lentes-doc/26571-40-anos-ipca-inpc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rograms/govtech/2022-gtm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5B895-6DDD-1C34-BCCB-BDA4AE7A0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01CA743-C482-3571-3C3F-4588147370EB}"/>
              </a:ext>
            </a:extLst>
          </p:cNvPr>
          <p:cNvSpPr txBox="1"/>
          <p:nvPr/>
        </p:nvSpPr>
        <p:spPr>
          <a:xfrm>
            <a:off x="6256422" y="4501278"/>
            <a:ext cx="5702068" cy="17697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rgbClr val="002060"/>
                </a:solidFill>
                <a:latin typeface="Century Gothic"/>
              </a:rPr>
              <a:t>Marcos Hübner Flores</a:t>
            </a:r>
          </a:p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rgbClr val="002060"/>
                </a:solidFill>
                <a:latin typeface="Century Gothic"/>
              </a:rPr>
              <a:t>Auditor-Fiscal da Receita Federal do Brasil</a:t>
            </a:r>
          </a:p>
          <a:p>
            <a:pPr algn="r">
              <a:spcAft>
                <a:spcPts val="600"/>
              </a:spcAft>
            </a:pPr>
            <a:r>
              <a:rPr lang="en-US" sz="1400" b="1" dirty="0" err="1">
                <a:solidFill>
                  <a:srgbClr val="002060"/>
                </a:solidFill>
                <a:latin typeface="Century Gothic"/>
              </a:rPr>
              <a:t>Gerente</a:t>
            </a:r>
            <a:r>
              <a:rPr lang="en-US" sz="1400" b="1" dirty="0">
                <a:solidFill>
                  <a:srgbClr val="002060"/>
                </a:solidFill>
                <a:latin typeface="Century Gothic"/>
              </a:rPr>
              <a:t> da </a:t>
            </a:r>
            <a:r>
              <a:rPr lang="en-US" sz="1400" b="1" dirty="0" err="1">
                <a:solidFill>
                  <a:srgbClr val="002060"/>
                </a:solidFill>
                <a:latin typeface="Century Gothic"/>
              </a:rPr>
              <a:t>Implementação</a:t>
            </a:r>
            <a:r>
              <a:rPr lang="en-US" sz="1400" b="1" dirty="0">
                <a:solidFill>
                  <a:srgbClr val="002060"/>
                </a:solidFill>
                <a:latin typeface="Century Gothic"/>
              </a:rPr>
              <a:t> da Reforma </a:t>
            </a:r>
            <a:r>
              <a:rPr lang="en-US" sz="1400" b="1" dirty="0" err="1">
                <a:solidFill>
                  <a:srgbClr val="002060"/>
                </a:solidFill>
                <a:latin typeface="Century Gothic"/>
              </a:rPr>
              <a:t>na</a:t>
            </a:r>
            <a:r>
              <a:rPr lang="en-US" sz="1400" b="1" dirty="0">
                <a:solidFill>
                  <a:srgbClr val="002060"/>
                </a:solidFill>
                <a:latin typeface="Century Gothic"/>
              </a:rPr>
              <a:t> Receita Federal</a:t>
            </a:r>
          </a:p>
          <a:p>
            <a:pPr algn="r">
              <a:spcAft>
                <a:spcPts val="600"/>
              </a:spcAft>
            </a:pPr>
            <a:r>
              <a:rPr lang="en-US" sz="1400" b="1" dirty="0">
                <a:solidFill>
                  <a:srgbClr val="002060"/>
                </a:solidFill>
                <a:latin typeface="Century Gothic"/>
              </a:rPr>
              <a:t>Agosto 2025</a:t>
            </a:r>
          </a:p>
          <a:p>
            <a:pPr algn="r">
              <a:spcAft>
                <a:spcPts val="600"/>
              </a:spcAft>
            </a:pPr>
            <a:endParaRPr lang="en-US" sz="1400" b="1" dirty="0">
              <a:solidFill>
                <a:srgbClr val="002060"/>
              </a:solidFill>
              <a:latin typeface="Century Gothic"/>
            </a:endParaRPr>
          </a:p>
          <a:p>
            <a:pPr algn="r">
              <a:spcAft>
                <a:spcPts val="600"/>
              </a:spcAft>
            </a:pPr>
            <a:endParaRPr lang="en-US" sz="1400" b="1" dirty="0">
              <a:solidFill>
                <a:srgbClr val="002060"/>
              </a:solidFill>
              <a:latin typeface="Century Gothic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E4EB480-D0CA-925D-4227-5F90CBF05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797" y="509336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4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2AF8F77-6981-EF62-DF49-2DB153A3C121}"/>
              </a:ext>
            </a:extLst>
          </p:cNvPr>
          <p:cNvSpPr/>
          <p:nvPr/>
        </p:nvSpPr>
        <p:spPr>
          <a:xfrm>
            <a:off x="380381" y="2"/>
            <a:ext cx="8028949" cy="61321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10">
              <a:solidFill>
                <a:srgbClr val="00206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C2CA56-0002-EC47-9234-37D436A1343F}"/>
              </a:ext>
            </a:extLst>
          </p:cNvPr>
          <p:cNvSpPr txBox="1"/>
          <p:nvPr/>
        </p:nvSpPr>
        <p:spPr>
          <a:xfrm>
            <a:off x="380381" y="1"/>
            <a:ext cx="7968450" cy="597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82" b="1" dirty="0">
                <a:solidFill>
                  <a:schemeClr val="bg1"/>
                </a:solidFill>
                <a:latin typeface="Century Gothic" panose="020B0502020202020204" pitchFamily="34" charset="0"/>
              </a:rPr>
              <a:t>CRONOGRAMA DE DESENVOVIMENTO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2817436-2946-8E50-6B3A-0997B569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43" y="695603"/>
            <a:ext cx="10150600" cy="530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2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DCF7E6A-3CF4-6221-74C8-6E1A864F465B}"/>
              </a:ext>
            </a:extLst>
          </p:cNvPr>
          <p:cNvSpPr txBox="1">
            <a:spLocks/>
          </p:cNvSpPr>
          <p:nvPr/>
        </p:nvSpPr>
        <p:spPr>
          <a:xfrm>
            <a:off x="1905001" y="371920"/>
            <a:ext cx="8380572" cy="352019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91440" tIns="45720" rIns="91440" bIns="45720" rtlCol="0" anchor="b" anchorCtr="1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/>
            <a:r>
              <a:rPr lang="pt-BR" sz="1875" b="1" dirty="0">
                <a:solidFill>
                  <a:srgbClr val="4472C4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</a:rPr>
              <a:t>Identificação Única Cadastral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C487AF0-D456-FCB6-13CA-B4B60BD5B876}"/>
              </a:ext>
            </a:extLst>
          </p:cNvPr>
          <p:cNvSpPr txBox="1"/>
          <p:nvPr/>
        </p:nvSpPr>
        <p:spPr>
          <a:xfrm>
            <a:off x="975850" y="1651334"/>
            <a:ext cx="10238873" cy="355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13" b="1" dirty="0">
                <a:solidFill>
                  <a:schemeClr val="accent1">
                    <a:lumMod val="75000"/>
                  </a:schemeClr>
                </a:solidFill>
              </a:rPr>
              <a:t>Cadastro com identificação única para contribuintes de CBS e IBS:</a:t>
            </a:r>
          </a:p>
          <a:p>
            <a:endParaRPr lang="pt-BR" sz="2813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2813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813" b="1" dirty="0">
                <a:solidFill>
                  <a:schemeClr val="accent1">
                    <a:lumMod val="75000"/>
                  </a:schemeClr>
                </a:solidFill>
              </a:rPr>
              <a:t>Cadastro de Pessoas Físicas (CPF) </a:t>
            </a:r>
          </a:p>
          <a:p>
            <a:endParaRPr lang="pt-BR" sz="2813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813" b="1" dirty="0">
                <a:solidFill>
                  <a:schemeClr val="accent1">
                    <a:lumMod val="75000"/>
                  </a:schemeClr>
                </a:solidFill>
              </a:rPr>
              <a:t>Cadastro Nacional da Pessoa Jurídica (CNPJ) </a:t>
            </a:r>
          </a:p>
          <a:p>
            <a:endParaRPr lang="pt-BR" sz="2813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pt-BR" sz="2813" b="1" dirty="0">
                <a:solidFill>
                  <a:schemeClr val="accent1">
                    <a:lumMod val="75000"/>
                  </a:schemeClr>
                </a:solidFill>
              </a:rPr>
              <a:t>Cadastro Imobiliário Brasileiro (CIB)</a:t>
            </a:r>
          </a:p>
        </p:txBody>
      </p:sp>
    </p:spTree>
    <p:extLst>
      <p:ext uri="{BB962C8B-B14F-4D97-AF65-F5344CB8AC3E}">
        <p14:creationId xmlns:p14="http://schemas.microsoft.com/office/powerpoint/2010/main" val="2417323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02ECC2A-333D-0E09-1512-61C0868AAF99}"/>
              </a:ext>
            </a:extLst>
          </p:cNvPr>
          <p:cNvSpPr txBox="1"/>
          <p:nvPr/>
        </p:nvSpPr>
        <p:spPr>
          <a:xfrm>
            <a:off x="716579" y="535474"/>
            <a:ext cx="10758842" cy="417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10" b="1" dirty="0">
                <a:solidFill>
                  <a:schemeClr val="accent1">
                    <a:lumMod val="75000"/>
                  </a:schemeClr>
                </a:solidFill>
              </a:rPr>
              <a:t>LC 214/2025 – DECLARAÇÃO VIA DOCUMENTO FISCAL: REDUÇÃO DE OBRIGAÇÕES ACESSÓRIAS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74F9FE-8D69-DC7E-83DE-7A429EADA7D8}"/>
              </a:ext>
            </a:extLst>
          </p:cNvPr>
          <p:cNvSpPr txBox="1"/>
          <p:nvPr/>
        </p:nvSpPr>
        <p:spPr>
          <a:xfrm>
            <a:off x="716579" y="1749699"/>
            <a:ext cx="10417180" cy="341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899" indent="-334899">
              <a:buFont typeface="Arial" panose="020B0604020202020204" pitchFamily="34" charset="0"/>
              <a:buChar char="•"/>
            </a:pPr>
            <a:endParaRPr lang="pt-BR" sz="1875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pPr algn="just"/>
            <a:r>
              <a:rPr lang="pt-BR" sz="2813" b="1" dirty="0">
                <a:solidFill>
                  <a:schemeClr val="accent1">
                    <a:lumMod val="75000"/>
                  </a:schemeClr>
                </a:solidFill>
              </a:rPr>
              <a:t>Art. 44. O sujeito passivo do IBS e da CBS, (...) deverá emitir documento fiscal eletrônico.</a:t>
            </a:r>
          </a:p>
          <a:p>
            <a:pPr algn="just"/>
            <a:endParaRPr lang="pt-BR" sz="2813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t-BR" sz="2813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t-BR" sz="2813" b="1" dirty="0">
                <a:solidFill>
                  <a:schemeClr val="accent1">
                    <a:lumMod val="75000"/>
                  </a:schemeClr>
                </a:solidFill>
              </a:rPr>
              <a:t>§ 1º (...) possuem caráter declaratório e constituem confissão do valor devido de IBS e de CBS consignados no documento fiscal. </a:t>
            </a:r>
            <a:br>
              <a:rPr lang="pt-BR" sz="2813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2813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6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DCF7E6A-3CF4-6221-74C8-6E1A864F465B}"/>
              </a:ext>
            </a:extLst>
          </p:cNvPr>
          <p:cNvSpPr txBox="1">
            <a:spLocks/>
          </p:cNvSpPr>
          <p:nvPr/>
        </p:nvSpPr>
        <p:spPr>
          <a:xfrm>
            <a:off x="1905001" y="371920"/>
            <a:ext cx="8380572" cy="352019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91440" tIns="45720" rIns="91440" bIns="45720" rtlCol="0" anchor="b" anchorCtr="1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/>
            <a:r>
              <a:rPr lang="pt-BR" sz="1875" b="1" dirty="0">
                <a:solidFill>
                  <a:srgbClr val="4472C4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</a:rPr>
              <a:t>Documentos Fiscais Eletrônicos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CFD9B6-6850-DB1A-8231-20CFBA4D5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987" y="3966988"/>
            <a:ext cx="1733550" cy="19716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C49212F-2005-D28B-383F-33C257CD3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717" y="3966988"/>
            <a:ext cx="1733550" cy="19716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EFEF949-1CAA-F645-CDE7-22ED2E15A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795" y="1172301"/>
            <a:ext cx="1547172" cy="1097086"/>
          </a:xfrm>
          <a:prstGeom prst="rect">
            <a:avLst/>
          </a:prstGeom>
        </p:spPr>
      </p:pic>
      <p:sp>
        <p:nvSpPr>
          <p:cNvPr id="7" name="Seta: para a Direita Listrada 6">
            <a:extLst>
              <a:ext uri="{FF2B5EF4-FFF2-40B4-BE49-F238E27FC236}">
                <a16:creationId xmlns:a16="http://schemas.microsoft.com/office/drawing/2014/main" id="{E7D72253-27D8-FE55-7750-4B3B14791196}"/>
              </a:ext>
            </a:extLst>
          </p:cNvPr>
          <p:cNvSpPr/>
          <p:nvPr/>
        </p:nvSpPr>
        <p:spPr>
          <a:xfrm>
            <a:off x="7063677" y="4347224"/>
            <a:ext cx="1053387" cy="236893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Listrada 7">
            <a:extLst>
              <a:ext uri="{FF2B5EF4-FFF2-40B4-BE49-F238E27FC236}">
                <a16:creationId xmlns:a16="http://schemas.microsoft.com/office/drawing/2014/main" id="{D3A9D0F2-88E6-6AED-A73D-489ECB50701D}"/>
              </a:ext>
            </a:extLst>
          </p:cNvPr>
          <p:cNvSpPr/>
          <p:nvPr/>
        </p:nvSpPr>
        <p:spPr>
          <a:xfrm rot="10800000">
            <a:off x="7023101" y="5230550"/>
            <a:ext cx="999069" cy="236892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29AE27C-93BD-A512-4AC5-A324C00A6F84}"/>
              </a:ext>
            </a:extLst>
          </p:cNvPr>
          <p:cNvSpPr txBox="1"/>
          <p:nvPr/>
        </p:nvSpPr>
        <p:spPr>
          <a:xfrm>
            <a:off x="5249503" y="3472089"/>
            <a:ext cx="5545332" cy="546100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ea typeface="Calibri" panose="020F0502020204030204" pitchFamily="34" charset="0"/>
                <a:cs typeface="Times New Roman" panose="02020603050405020304" pitchFamily="18" charset="0"/>
              </a:rPr>
              <a:t>Repositórios Sincronizados: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D06EBA5-5054-7B5C-A7BE-D613C34C8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067" y="1172301"/>
            <a:ext cx="4275666" cy="206913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C487AF0-D456-FCB6-13CA-B4B60BD5B876}"/>
              </a:ext>
            </a:extLst>
          </p:cNvPr>
          <p:cNvSpPr txBox="1"/>
          <p:nvPr/>
        </p:nvSpPr>
        <p:spPr>
          <a:xfrm>
            <a:off x="1929282" y="3137356"/>
            <a:ext cx="28160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9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898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347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797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463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955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1448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5940" algn="l" defTabSz="748985" rtl="0" eaLnBrk="1" latinLnBrk="0" hangingPunct="1">
              <a:defRPr sz="14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Novos documentos fiscais e declarações:</a:t>
            </a:r>
          </a:p>
          <a:p>
            <a:endParaRPr lang="pt-B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s-ES" sz="1600" dirty="0" err="1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Instituções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Financeiras</a:t>
            </a:r>
            <a:endParaRPr lang="es-ES" sz="1600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Planos de </a:t>
            </a:r>
            <a:r>
              <a:rPr lang="es-ES" sz="1600" dirty="0" err="1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Saúde</a:t>
            </a:r>
            <a:endParaRPr lang="es-ES" sz="1600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Seguros</a:t>
            </a:r>
          </a:p>
          <a:p>
            <a:pPr marL="285750" indent="-285750">
              <a:buFontTx/>
              <a:buChar char="-"/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SAF – </a:t>
            </a:r>
            <a:r>
              <a:rPr lang="es-ES" sz="1600" dirty="0" err="1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Sociedade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Anônima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 de </a:t>
            </a:r>
            <a:r>
              <a:rPr lang="es-ES" sz="1600" dirty="0" err="1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Futebol</a:t>
            </a:r>
            <a:endParaRPr lang="es-ES" sz="1600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Contas de </a:t>
            </a:r>
            <a:r>
              <a:rPr lang="es-ES" sz="1600" dirty="0" err="1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Água</a:t>
            </a:r>
            <a:endParaRPr lang="es-ES" sz="1600" dirty="0">
              <a:solidFill>
                <a:schemeClr val="accent1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s-ES" sz="1600" dirty="0" err="1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</a:rPr>
              <a:t>ProUni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12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C99E853F-68BA-1A3F-0DDC-036514414412}"/>
              </a:ext>
            </a:extLst>
          </p:cNvPr>
          <p:cNvSpPr/>
          <p:nvPr/>
        </p:nvSpPr>
        <p:spPr>
          <a:xfrm>
            <a:off x="380380" y="2"/>
            <a:ext cx="7126206" cy="61321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10" dirty="0">
                <a:solidFill>
                  <a:schemeClr val="bg1"/>
                </a:solidFill>
              </a:rPr>
              <a:t>Calculadora Open </a:t>
            </a:r>
            <a:r>
              <a:rPr lang="pt-BR" sz="2110" dirty="0" err="1">
                <a:solidFill>
                  <a:schemeClr val="bg1"/>
                </a:solidFill>
              </a:rPr>
              <a:t>Tax</a:t>
            </a:r>
            <a:endParaRPr lang="pt-BR" sz="2110" dirty="0">
              <a:solidFill>
                <a:schemeClr val="bg1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5A27B10-851B-C32A-0A4C-EE246B343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29" y="782777"/>
            <a:ext cx="8919535" cy="529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88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0" y="1"/>
            <a:ext cx="11430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5529778-1601-994C-6147-C3BAE8688C9A}"/>
              </a:ext>
            </a:extLst>
          </p:cNvPr>
          <p:cNvSpPr txBox="1"/>
          <p:nvPr/>
        </p:nvSpPr>
        <p:spPr>
          <a:xfrm>
            <a:off x="802301" y="126577"/>
            <a:ext cx="8599568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82">
                <a:solidFill>
                  <a:schemeClr val="accent5">
                    <a:lumMod val="50000"/>
                  </a:schemeClr>
                </a:solidFill>
              </a:rPr>
              <a:t>Modelo Operacional – Visão atual</a:t>
            </a:r>
            <a:endParaRPr lang="pt-BR" sz="3282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D22C2A-2971-D492-F881-5A5881DF5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01" y="609600"/>
            <a:ext cx="10089219" cy="538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12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0" y="1"/>
            <a:ext cx="11430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5529778-1601-994C-6147-C3BAE8688C9A}"/>
              </a:ext>
            </a:extLst>
          </p:cNvPr>
          <p:cNvSpPr txBox="1"/>
          <p:nvPr/>
        </p:nvSpPr>
        <p:spPr>
          <a:xfrm>
            <a:off x="802301" y="421922"/>
            <a:ext cx="8599568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82" dirty="0">
                <a:solidFill>
                  <a:schemeClr val="accent5">
                    <a:lumMod val="50000"/>
                  </a:schemeClr>
                </a:solidFill>
              </a:rPr>
              <a:t>OCDE – Experiências e recomendações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88E70D-A302-9A7D-081A-8409716F7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20" y="939606"/>
            <a:ext cx="9406958" cy="500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2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cascata&#10;&#10;Descrição gerada automaticamente">
            <a:extLst>
              <a:ext uri="{FF2B5EF4-FFF2-40B4-BE49-F238E27FC236}">
                <a16:creationId xmlns:a16="http://schemas.microsoft.com/office/drawing/2014/main" id="{6B97E3C5-9893-ADF2-CFE7-19156EDE0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0" y="1"/>
            <a:ext cx="11430000" cy="6858000"/>
          </a:xfrm>
          <a:prstGeom prst="rect">
            <a:avLst/>
          </a:prstGeom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id="{47CD2F39-EC7E-6881-4727-E253E8DF32F4}"/>
              </a:ext>
            </a:extLst>
          </p:cNvPr>
          <p:cNvSpPr txBox="1">
            <a:spLocks/>
          </p:cNvSpPr>
          <p:nvPr/>
        </p:nvSpPr>
        <p:spPr>
          <a:xfrm>
            <a:off x="1905001" y="371920"/>
            <a:ext cx="8380572" cy="352019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91440" tIns="45720" rIns="91440" bIns="45720" rtlCol="0" anchor="b" anchorCtr="1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/>
            <a:r>
              <a:rPr lang="pt-BR" sz="1875" b="1" dirty="0">
                <a:solidFill>
                  <a:srgbClr val="4472C4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</a:rPr>
              <a:t>Portal do Contribuinte - Apuração da CBS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4CDBA19-734D-8694-4BA7-225040A7B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1" y="1220684"/>
            <a:ext cx="8449132" cy="441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26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02ECC2A-333D-0E09-1512-61C0868AAF99}"/>
              </a:ext>
            </a:extLst>
          </p:cNvPr>
          <p:cNvSpPr txBox="1"/>
          <p:nvPr/>
        </p:nvSpPr>
        <p:spPr>
          <a:xfrm>
            <a:off x="783699" y="507638"/>
            <a:ext cx="10624603" cy="417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10" b="1" dirty="0">
                <a:solidFill>
                  <a:schemeClr val="accent1">
                    <a:lumMod val="75000"/>
                  </a:schemeClr>
                </a:solidFill>
              </a:rPr>
              <a:t>EMENDA CONSTITUCIONAL Nº 132, DE 2023 – CRÉDITO FINANCIERO IBS/CBS ART. 156-A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74F9FE-8D69-DC7E-83DE-7A429EADA7D8}"/>
              </a:ext>
            </a:extLst>
          </p:cNvPr>
          <p:cNvSpPr txBox="1"/>
          <p:nvPr/>
        </p:nvSpPr>
        <p:spPr>
          <a:xfrm>
            <a:off x="783698" y="979279"/>
            <a:ext cx="10417180" cy="4709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899" indent="-334899">
              <a:buFont typeface="Arial" panose="020B0604020202020204" pitchFamily="34" charset="0"/>
              <a:buChar char="•"/>
            </a:pPr>
            <a:endParaRPr lang="pt-BR" sz="1875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pPr algn="just"/>
            <a:r>
              <a:rPr lang="pt-BR" sz="2813" b="1" dirty="0">
                <a:solidFill>
                  <a:schemeClr val="accent1">
                    <a:lumMod val="75000"/>
                  </a:schemeClr>
                </a:solidFill>
              </a:rPr>
              <a:t>Art. 156-A § 5º</a:t>
            </a:r>
          </a:p>
          <a:p>
            <a:pPr algn="just"/>
            <a:endParaRPr lang="pt-BR" sz="2813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t-BR" sz="2813" b="1" dirty="0">
                <a:solidFill>
                  <a:schemeClr val="accent1">
                    <a:lumMod val="75000"/>
                  </a:schemeClr>
                </a:solidFill>
              </a:rPr>
              <a:t>II - ... o aproveitamento do crédito ficará condicionado à verificação do efetivo recolhimento ..., desde que:</a:t>
            </a:r>
          </a:p>
          <a:p>
            <a:pPr algn="just"/>
            <a:r>
              <a:rPr lang="pt-BR" sz="2813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401879" indent="-401879" algn="just">
              <a:buAutoNum type="alphaLcParenR"/>
            </a:pPr>
            <a:r>
              <a:rPr lang="pt-BR" sz="2813" b="1" dirty="0">
                <a:solidFill>
                  <a:schemeClr val="accent1">
                    <a:lumMod val="75000"/>
                  </a:schemeClr>
                </a:solidFill>
              </a:rPr>
              <a:t>o adquirente possa efetuar o recolhimento do imposto incidente nas suas aquisições ...; ou </a:t>
            </a:r>
          </a:p>
          <a:p>
            <a:pPr marL="401879" indent="-401879" algn="just">
              <a:buAutoNum type="alphaLcParenR"/>
            </a:pPr>
            <a:endParaRPr lang="pt-BR" sz="2813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t-BR" sz="2813" b="1" dirty="0">
                <a:solidFill>
                  <a:schemeClr val="accent1">
                    <a:lumMod val="75000"/>
                  </a:schemeClr>
                </a:solidFill>
              </a:rPr>
              <a:t>b) o recolhimento do imposto ocorra na liquidação financeira da operação; </a:t>
            </a:r>
          </a:p>
        </p:txBody>
      </p:sp>
    </p:spTree>
    <p:extLst>
      <p:ext uri="{BB962C8B-B14F-4D97-AF65-F5344CB8AC3E}">
        <p14:creationId xmlns:p14="http://schemas.microsoft.com/office/powerpoint/2010/main" val="2934592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C11814D-070F-F82A-9B0A-D57295995E6A}"/>
              </a:ext>
            </a:extLst>
          </p:cNvPr>
          <p:cNvSpPr txBox="1"/>
          <p:nvPr/>
        </p:nvSpPr>
        <p:spPr>
          <a:xfrm>
            <a:off x="1383709" y="3007473"/>
            <a:ext cx="9988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50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F7FFDC3-3E17-F2D4-CE41-C1DFDF3F1109}"/>
              </a:ext>
            </a:extLst>
          </p:cNvPr>
          <p:cNvSpPr txBox="1"/>
          <p:nvPr/>
        </p:nvSpPr>
        <p:spPr>
          <a:xfrm>
            <a:off x="5530067" y="3007473"/>
            <a:ext cx="11720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50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0FD4B41-ABF5-3C11-0A81-6096FCFBE426}"/>
              </a:ext>
            </a:extLst>
          </p:cNvPr>
          <p:cNvSpPr txBox="1"/>
          <p:nvPr/>
        </p:nvSpPr>
        <p:spPr>
          <a:xfrm>
            <a:off x="9846469" y="3007473"/>
            <a:ext cx="9988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50" dirty="0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3A16670-0DCA-C79B-7994-5223D69DD8AF}"/>
              </a:ext>
            </a:extLst>
          </p:cNvPr>
          <p:cNvSpPr txBox="1"/>
          <p:nvPr/>
        </p:nvSpPr>
        <p:spPr>
          <a:xfrm>
            <a:off x="2711538" y="2799379"/>
            <a:ext cx="25451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Pagamento: </a:t>
            </a:r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R$ 100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1CE5A79-546F-5698-0A5C-387DEC92E7D7}"/>
              </a:ext>
            </a:extLst>
          </p:cNvPr>
          <p:cNvSpPr txBox="1"/>
          <p:nvPr/>
        </p:nvSpPr>
        <p:spPr>
          <a:xfrm>
            <a:off x="6739903" y="3198787"/>
            <a:ext cx="25451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bem ou serviço</a:t>
            </a:r>
            <a:endParaRPr lang="pt-BR" sz="15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448ED21-2F52-643B-DD17-01093D1DB3AE}"/>
              </a:ext>
            </a:extLst>
          </p:cNvPr>
          <p:cNvSpPr txBox="1"/>
          <p:nvPr/>
        </p:nvSpPr>
        <p:spPr>
          <a:xfrm>
            <a:off x="2756600" y="3198787"/>
            <a:ext cx="25451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bem ou serviço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701959C-49B2-D659-ABF8-3CFD0010E9FA}"/>
              </a:ext>
            </a:extLst>
          </p:cNvPr>
          <p:cNvCxnSpPr>
            <a:cxnSpLocks/>
          </p:cNvCxnSpPr>
          <p:nvPr/>
        </p:nvCxnSpPr>
        <p:spPr>
          <a:xfrm flipH="1">
            <a:off x="2644432" y="3142075"/>
            <a:ext cx="3286199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3E83532-6319-1B1D-CB07-27280D83D371}"/>
              </a:ext>
            </a:extLst>
          </p:cNvPr>
          <p:cNvSpPr txBox="1"/>
          <p:nvPr/>
        </p:nvSpPr>
        <p:spPr>
          <a:xfrm>
            <a:off x="380381" y="5739541"/>
            <a:ext cx="2006015" cy="3520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88" b="1" dirty="0">
                <a:solidFill>
                  <a:srgbClr val="002060"/>
                </a:solidFill>
                <a:latin typeface="Century Gothic" panose="020B0502020202020204" pitchFamily="34" charset="0"/>
              </a:rPr>
              <a:t>IBS + CBS = 26%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F6C93E-B33F-4C2A-E932-A2509232220C}"/>
              </a:ext>
            </a:extLst>
          </p:cNvPr>
          <p:cNvSpPr txBox="1"/>
          <p:nvPr/>
        </p:nvSpPr>
        <p:spPr>
          <a:xfrm>
            <a:off x="6652820" y="2784106"/>
            <a:ext cx="25797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Pagamento: </a:t>
            </a:r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R$ 150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7DAA5F1F-C2F5-201A-494B-CABFC329F85F}"/>
              </a:ext>
            </a:extLst>
          </p:cNvPr>
          <p:cNvCxnSpPr>
            <a:cxnSpLocks/>
          </p:cNvCxnSpPr>
          <p:nvPr/>
        </p:nvCxnSpPr>
        <p:spPr>
          <a:xfrm flipV="1">
            <a:off x="5930629" y="1694942"/>
            <a:ext cx="11073" cy="143629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38EEA088-247B-2B3C-F42E-39CE93A1DCBD}"/>
              </a:ext>
            </a:extLst>
          </p:cNvPr>
          <p:cNvCxnSpPr>
            <a:cxnSpLocks/>
          </p:cNvCxnSpPr>
          <p:nvPr/>
        </p:nvCxnSpPr>
        <p:spPr>
          <a:xfrm>
            <a:off x="6228717" y="1703266"/>
            <a:ext cx="11997" cy="1413541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ACD69B8-3CD2-3C0F-D786-174381329576}"/>
              </a:ext>
            </a:extLst>
          </p:cNvPr>
          <p:cNvSpPr txBox="1"/>
          <p:nvPr/>
        </p:nvSpPr>
        <p:spPr>
          <a:xfrm>
            <a:off x="4606733" y="1923944"/>
            <a:ext cx="1390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Split 1: </a:t>
            </a:r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R$ 26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A7B03695-C840-38AE-8A10-94FD662D669B}"/>
              </a:ext>
            </a:extLst>
          </p:cNvPr>
          <p:cNvCxnSpPr>
            <a:cxnSpLocks/>
          </p:cNvCxnSpPr>
          <p:nvPr/>
        </p:nvCxnSpPr>
        <p:spPr>
          <a:xfrm flipH="1" flipV="1">
            <a:off x="7023001" y="1574178"/>
            <a:ext cx="3213726" cy="149812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1A629C4-C827-151C-AA4E-95B885912B15}"/>
              </a:ext>
            </a:extLst>
          </p:cNvPr>
          <p:cNvSpPr txBox="1"/>
          <p:nvPr/>
        </p:nvSpPr>
        <p:spPr>
          <a:xfrm>
            <a:off x="8279190" y="1923944"/>
            <a:ext cx="29261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Split 2: </a:t>
            </a:r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R$ 39 </a:t>
            </a:r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para consulta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2E0F4CB-811E-CC17-4AAB-F6D8A881C5F4}"/>
              </a:ext>
            </a:extLst>
          </p:cNvPr>
          <p:cNvSpPr txBox="1"/>
          <p:nvPr/>
        </p:nvSpPr>
        <p:spPr>
          <a:xfrm>
            <a:off x="6257685" y="1923123"/>
            <a:ext cx="2326373" cy="929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R$ 26</a:t>
            </a:r>
          </a:p>
          <a:p>
            <a:r>
              <a:rPr lang="pt-BR" sz="1313" dirty="0">
                <a:solidFill>
                  <a:srgbClr val="002060"/>
                </a:solidFill>
                <a:latin typeface="Century Gothic" panose="020B0502020202020204" pitchFamily="34" charset="0"/>
              </a:rPr>
              <a:t>(devolução do valor já compensado - 3 dias úteis)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91D164D-6CA0-AC91-8631-A4D355352031}"/>
              </a:ext>
            </a:extLst>
          </p:cNvPr>
          <p:cNvSpPr txBox="1"/>
          <p:nvPr/>
        </p:nvSpPr>
        <p:spPr>
          <a:xfrm>
            <a:off x="2756601" y="3439144"/>
            <a:ext cx="2714553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13">
                <a:solidFill>
                  <a:srgbClr val="002060"/>
                </a:solidFill>
                <a:latin typeface="Century Gothic" panose="020B0502020202020204" pitchFamily="34" charset="0"/>
              </a:rPr>
              <a:t>(R$ 100 + 26% IVA = </a:t>
            </a:r>
            <a:r>
              <a:rPr lang="pt-BR" sz="1313" b="1">
                <a:solidFill>
                  <a:srgbClr val="002060"/>
                </a:solidFill>
                <a:latin typeface="Century Gothic" panose="020B0502020202020204" pitchFamily="34" charset="0"/>
              </a:rPr>
              <a:t>R$ 126</a:t>
            </a:r>
            <a:r>
              <a:rPr lang="pt-BR" sz="1313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690F1E5-2ABC-AF86-9C37-8E79BFB933A5}"/>
              </a:ext>
            </a:extLst>
          </p:cNvPr>
          <p:cNvSpPr txBox="1"/>
          <p:nvPr/>
        </p:nvSpPr>
        <p:spPr>
          <a:xfrm>
            <a:off x="6739904" y="3439144"/>
            <a:ext cx="2714553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13" dirty="0">
                <a:solidFill>
                  <a:srgbClr val="002060"/>
                </a:solidFill>
                <a:latin typeface="Century Gothic" panose="020B0502020202020204" pitchFamily="34" charset="0"/>
              </a:rPr>
              <a:t>(R$ 150 + 26% IVA = </a:t>
            </a:r>
            <a:r>
              <a:rPr lang="pt-BR" sz="1313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R$ 189</a:t>
            </a:r>
            <a:r>
              <a:rPr lang="pt-BR" sz="1313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58434602-E636-E8B1-6601-622FD445760B}"/>
              </a:ext>
            </a:extLst>
          </p:cNvPr>
          <p:cNvCxnSpPr>
            <a:cxnSpLocks/>
          </p:cNvCxnSpPr>
          <p:nvPr/>
        </p:nvCxnSpPr>
        <p:spPr>
          <a:xfrm>
            <a:off x="2644430" y="3771702"/>
            <a:ext cx="2657325" cy="0"/>
          </a:xfrm>
          <a:prstGeom prst="straightConnector1">
            <a:avLst/>
          </a:prstGeom>
          <a:ln w="38100">
            <a:solidFill>
              <a:srgbClr val="183E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007F7254-08EF-0ED6-267F-1522D1436B16}"/>
              </a:ext>
            </a:extLst>
          </p:cNvPr>
          <p:cNvCxnSpPr>
            <a:cxnSpLocks/>
          </p:cNvCxnSpPr>
          <p:nvPr/>
        </p:nvCxnSpPr>
        <p:spPr>
          <a:xfrm>
            <a:off x="6743735" y="3747502"/>
            <a:ext cx="2470924" cy="8294"/>
          </a:xfrm>
          <a:prstGeom prst="straightConnector1">
            <a:avLst/>
          </a:prstGeom>
          <a:ln w="38100">
            <a:solidFill>
              <a:srgbClr val="183E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7796D03E-226F-83C2-F9F0-9E4FC944F2E0}"/>
              </a:ext>
            </a:extLst>
          </p:cNvPr>
          <p:cNvCxnSpPr>
            <a:cxnSpLocks/>
          </p:cNvCxnSpPr>
          <p:nvPr/>
        </p:nvCxnSpPr>
        <p:spPr>
          <a:xfrm flipH="1">
            <a:off x="6332274" y="3115026"/>
            <a:ext cx="3795180" cy="1150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8F4AFB0-1673-7002-DB57-6827041D707F}"/>
              </a:ext>
            </a:extLst>
          </p:cNvPr>
          <p:cNvSpPr txBox="1"/>
          <p:nvPr/>
        </p:nvSpPr>
        <p:spPr>
          <a:xfrm>
            <a:off x="479155" y="3595001"/>
            <a:ext cx="254515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1688" b="1" dirty="0">
                <a:solidFill>
                  <a:srgbClr val="002060"/>
                </a:solidFill>
                <a:latin typeface="Century Gothic" panose="020B0502020202020204" pitchFamily="34" charset="0"/>
              </a:rPr>
              <a:t>ATACADISTA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61B18CB-E91B-3552-833E-8A01F391D2AE}"/>
              </a:ext>
            </a:extLst>
          </p:cNvPr>
          <p:cNvSpPr txBox="1"/>
          <p:nvPr/>
        </p:nvSpPr>
        <p:spPr>
          <a:xfrm>
            <a:off x="9214659" y="3518541"/>
            <a:ext cx="254515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1688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CONSUMIDOR FINAL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11588344-0558-E328-6C3E-D640A8550134}"/>
              </a:ext>
            </a:extLst>
          </p:cNvPr>
          <p:cNvSpPr txBox="1"/>
          <p:nvPr/>
        </p:nvSpPr>
        <p:spPr>
          <a:xfrm>
            <a:off x="4762552" y="3560007"/>
            <a:ext cx="254515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1688" b="1" dirty="0">
                <a:solidFill>
                  <a:srgbClr val="002060"/>
                </a:solidFill>
                <a:latin typeface="Century Gothic" panose="020B0502020202020204" pitchFamily="34" charset="0"/>
              </a:rPr>
              <a:t>VAREJISTA</a:t>
            </a:r>
          </a:p>
        </p:txBody>
      </p:sp>
      <p:graphicFrame>
        <p:nvGraphicFramePr>
          <p:cNvPr id="39" name="Tabela 38">
            <a:extLst>
              <a:ext uri="{FF2B5EF4-FFF2-40B4-BE49-F238E27FC236}">
                <a16:creationId xmlns:a16="http://schemas.microsoft.com/office/drawing/2014/main" id="{B5AE6548-4C19-11F7-EEBD-E5038A705A92}"/>
              </a:ext>
            </a:extLst>
          </p:cNvPr>
          <p:cNvGraphicFramePr>
            <a:graphicFrameLocks noGrp="1"/>
          </p:cNvGraphicFramePr>
          <p:nvPr/>
        </p:nvGraphicFramePr>
        <p:xfrm>
          <a:off x="4701324" y="4040988"/>
          <a:ext cx="1539889" cy="11870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9889">
                  <a:extLst>
                    <a:ext uri="{9D8B030D-6E8A-4147-A177-3AD203B41FA5}">
                      <a16:colId xmlns:a16="http://schemas.microsoft.com/office/drawing/2014/main" val="1401663092"/>
                    </a:ext>
                  </a:extLst>
                </a:gridCol>
              </a:tblGrid>
              <a:tr h="6726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COMPRADOR</a:t>
                      </a:r>
                    </a:p>
                    <a:p>
                      <a:pPr algn="ctr"/>
                      <a:r>
                        <a:rPr lang="pt-BR" sz="1400" b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CRÉDITO</a:t>
                      </a: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18260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R$ 26</a:t>
                      </a:r>
                    </a:p>
                    <a:p>
                      <a:pPr algn="ctr"/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101913"/>
                  </a:ext>
                </a:extLst>
              </a:tr>
            </a:tbl>
          </a:graphicData>
        </a:graphic>
      </p:graphicFrame>
      <p:graphicFrame>
        <p:nvGraphicFramePr>
          <p:cNvPr id="40" name="Tabela 39">
            <a:extLst>
              <a:ext uri="{FF2B5EF4-FFF2-40B4-BE49-F238E27FC236}">
                <a16:creationId xmlns:a16="http://schemas.microsoft.com/office/drawing/2014/main" id="{B41CB20B-375E-1584-0502-4941F786F4E3}"/>
              </a:ext>
            </a:extLst>
          </p:cNvPr>
          <p:cNvGraphicFramePr>
            <a:graphicFrameLocks noGrp="1"/>
          </p:cNvGraphicFramePr>
          <p:nvPr/>
        </p:nvGraphicFramePr>
        <p:xfrm>
          <a:off x="6240715" y="4039822"/>
          <a:ext cx="1593350" cy="11870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3350">
                  <a:extLst>
                    <a:ext uri="{9D8B030D-6E8A-4147-A177-3AD203B41FA5}">
                      <a16:colId xmlns:a16="http://schemas.microsoft.com/office/drawing/2014/main" val="2353230037"/>
                    </a:ext>
                  </a:extLst>
                </a:gridCol>
              </a:tblGrid>
              <a:tr h="6726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FORNECEDOR</a:t>
                      </a:r>
                    </a:p>
                    <a:p>
                      <a:pPr algn="ctr"/>
                      <a:r>
                        <a:rPr lang="pt-BR" sz="1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DÉBITO</a:t>
                      </a: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18260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R$ 39</a:t>
                      </a:r>
                    </a:p>
                    <a:p>
                      <a:pPr algn="ctr"/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101913"/>
                  </a:ext>
                </a:extLst>
              </a:tr>
            </a:tbl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F24C36A-4EFF-BFEB-8831-873B5846C880}"/>
              </a:ext>
            </a:extLst>
          </p:cNvPr>
          <p:cNvGraphicFramePr>
            <a:graphicFrameLocks noGrp="1"/>
          </p:cNvGraphicFramePr>
          <p:nvPr/>
        </p:nvGraphicFramePr>
        <p:xfrm>
          <a:off x="1025761" y="4064813"/>
          <a:ext cx="1593350" cy="11870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3350">
                  <a:extLst>
                    <a:ext uri="{9D8B030D-6E8A-4147-A177-3AD203B41FA5}">
                      <a16:colId xmlns:a16="http://schemas.microsoft.com/office/drawing/2014/main" val="2353230037"/>
                    </a:ext>
                  </a:extLst>
                </a:gridCol>
              </a:tblGrid>
              <a:tr h="6726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FORNECEDOR</a:t>
                      </a:r>
                    </a:p>
                    <a:p>
                      <a:pPr algn="ctr"/>
                      <a:r>
                        <a:rPr lang="pt-BR" sz="1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DÉBITO</a:t>
                      </a: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18260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R$ 26</a:t>
                      </a:r>
                    </a:p>
                    <a:p>
                      <a:pPr algn="ctr"/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101913"/>
                  </a:ext>
                </a:extLst>
              </a:tr>
            </a:tbl>
          </a:graphicData>
        </a:graphic>
      </p:graphicFrame>
      <p:sp>
        <p:nvSpPr>
          <p:cNvPr id="45" name="CaixaDeTexto 44">
            <a:extLst>
              <a:ext uri="{FF2B5EF4-FFF2-40B4-BE49-F238E27FC236}">
                <a16:creationId xmlns:a16="http://schemas.microsoft.com/office/drawing/2014/main" id="{E7B57592-7E2E-7B63-8472-7FE0DFF195FE}"/>
              </a:ext>
            </a:extLst>
          </p:cNvPr>
          <p:cNvSpPr txBox="1"/>
          <p:nvPr/>
        </p:nvSpPr>
        <p:spPr>
          <a:xfrm>
            <a:off x="4323460" y="5283822"/>
            <a:ext cx="3788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t-BR" sz="1500" b="1" dirty="0">
                <a:solidFill>
                  <a:srgbClr val="FF0000"/>
                </a:solidFill>
              </a:rPr>
              <a:t>Diferença retida no Split 2 = R$ 13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661661B-B67A-46DA-FF86-69B97A568154}"/>
              </a:ext>
            </a:extLst>
          </p:cNvPr>
          <p:cNvSpPr txBox="1"/>
          <p:nvPr/>
        </p:nvSpPr>
        <p:spPr>
          <a:xfrm>
            <a:off x="9073316" y="4887011"/>
            <a:ext cx="2545155" cy="87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1688" dirty="0">
                <a:solidFill>
                  <a:srgbClr val="183EFF"/>
                </a:solidFill>
                <a:latin typeface="Century Gothic" panose="020B0502020202020204" pitchFamily="34" charset="0"/>
              </a:rPr>
              <a:t>TOTAL de IBS e CBS recolhidos na cadeia = R$ 39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2BB3B9F-7481-B850-B1A7-BA721095ACA1}"/>
              </a:ext>
            </a:extLst>
          </p:cNvPr>
          <p:cNvSpPr txBox="1"/>
          <p:nvPr/>
        </p:nvSpPr>
        <p:spPr>
          <a:xfrm>
            <a:off x="3769628" y="814380"/>
            <a:ext cx="497611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COMITÊ GESTOR DO IBS e RFB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00C985-DD5A-80DD-6BF7-E2EC7079D248}"/>
              </a:ext>
            </a:extLst>
          </p:cNvPr>
          <p:cNvSpPr txBox="1"/>
          <p:nvPr/>
        </p:nvSpPr>
        <p:spPr>
          <a:xfrm>
            <a:off x="9454457" y="4169283"/>
            <a:ext cx="2222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(não tem crédito)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39DEBCD-9B7C-DBFC-2AED-902C0B0FF031}"/>
              </a:ext>
            </a:extLst>
          </p:cNvPr>
          <p:cNvSpPr txBox="1"/>
          <p:nvPr/>
        </p:nvSpPr>
        <p:spPr>
          <a:xfrm>
            <a:off x="61273" y="126453"/>
            <a:ext cx="75273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EXEMPLO 1 </a:t>
            </a:r>
            <a:r>
              <a:rPr lang="en-CA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|SPLIT INTELIGENTE (OFFLINE)</a:t>
            </a:r>
            <a:endParaRPr lang="en-CA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spaço Reservado para Número de Slide 1">
            <a:extLst>
              <a:ext uri="{FF2B5EF4-FFF2-40B4-BE49-F238E27FC236}">
                <a16:creationId xmlns:a16="http://schemas.microsoft.com/office/drawing/2014/main" id="{DA9E058D-BD1B-3C0F-C1C0-0647E65CEF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6050"/>
            <a:ext cx="2743200" cy="365125"/>
          </a:xfrm>
        </p:spPr>
        <p:txBody>
          <a:bodyPr/>
          <a:lstStyle/>
          <a:p>
            <a:r>
              <a:rPr lang="pt-BR" dirty="0"/>
              <a:t>15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202DAE0-0010-345C-D8F3-C16020CEF606}"/>
              </a:ext>
            </a:extLst>
          </p:cNvPr>
          <p:cNvCxnSpPr/>
          <p:nvPr/>
        </p:nvCxnSpPr>
        <p:spPr>
          <a:xfrm>
            <a:off x="0" y="546592"/>
            <a:ext cx="652157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4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2" grpId="0"/>
      <p:bldP spid="13" grpId="0"/>
      <p:bldP spid="15" grpId="0" animBg="1"/>
      <p:bldP spid="16" grpId="0"/>
      <p:bldP spid="20" grpId="0"/>
      <p:bldP spid="22" grpId="0"/>
      <p:bldP spid="23" grpId="0"/>
      <p:bldP spid="26" grpId="0"/>
      <p:bldP spid="27" grpId="0"/>
      <p:bldP spid="36" grpId="0"/>
      <p:bldP spid="37" grpId="0"/>
      <p:bldP spid="38" grpId="0"/>
      <p:bldP spid="45" grpId="0"/>
      <p:bldP spid="46" grpId="0"/>
      <p:bldP spid="4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4DB125C6-360F-27EF-6773-EBBBF2FCDB4B}"/>
              </a:ext>
            </a:extLst>
          </p:cNvPr>
          <p:cNvSpPr txBox="1">
            <a:spLocks/>
          </p:cNvSpPr>
          <p:nvPr/>
        </p:nvSpPr>
        <p:spPr>
          <a:xfrm>
            <a:off x="1905001" y="371920"/>
            <a:ext cx="8380572" cy="352019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91440" tIns="45720" rIns="91440" bIns="45720" rtlCol="0" anchor="b" anchorCtr="1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/>
            <a:r>
              <a:rPr lang="pt-BR" sz="1875" b="1" dirty="0">
                <a:solidFill>
                  <a:srgbClr val="4472C4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</a:rPr>
              <a:t>Administração Tributária 3.0: a transformação digital, OCDE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17F74BD-16BB-0467-039D-77FA3108CB8D}"/>
              </a:ext>
            </a:extLst>
          </p:cNvPr>
          <p:cNvSpPr txBox="1"/>
          <p:nvPr/>
        </p:nvSpPr>
        <p:spPr>
          <a:xfrm>
            <a:off x="1343912" y="2017323"/>
            <a:ext cx="97696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TRIBUTAÇÃO INCORPORADA AOS SISTEMAS NATURAIS DO CONTRIBUINTE:</a:t>
            </a:r>
          </a:p>
          <a:p>
            <a:endParaRPr lang="pt-BR" sz="2400" b="1" dirty="0">
              <a:solidFill>
                <a:srgbClr val="002060"/>
              </a:solidFill>
            </a:endParaRPr>
          </a:p>
          <a:p>
            <a:endParaRPr lang="pt-BR" sz="2400" b="1" dirty="0">
              <a:solidFill>
                <a:srgbClr val="002060"/>
              </a:solidFill>
            </a:endParaRPr>
          </a:p>
          <a:p>
            <a:r>
              <a:rPr lang="pt-BR" sz="2800" b="1" dirty="0">
                <a:solidFill>
                  <a:srgbClr val="002060"/>
                </a:solidFill>
              </a:rPr>
              <a:t>- A adaptação do processo tributário para se adequar aos sistemas naturais do contribuinte facilitará a conformidade por desenho e “impostos simplesmente ocorrerão”.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E7D141-D547-42E6-74C6-68B89B0E6A67}"/>
              </a:ext>
            </a:extLst>
          </p:cNvPr>
          <p:cNvSpPr txBox="1"/>
          <p:nvPr/>
        </p:nvSpPr>
        <p:spPr>
          <a:xfrm>
            <a:off x="1252099" y="5652926"/>
            <a:ext cx="46566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pt-BR" sz="1200" dirty="0">
                <a:solidFill>
                  <a:srgbClr val="4285F4">
                    <a:lumMod val="75000"/>
                  </a:srgbClr>
                </a:solidFill>
                <a:latin typeface="Poppins"/>
                <a:cs typeface="Poppins"/>
              </a:rPr>
              <a:t>OCDE, </a:t>
            </a:r>
            <a:r>
              <a:rPr lang="pt-BR" sz="1200" dirty="0" err="1">
                <a:solidFill>
                  <a:srgbClr val="4285F4">
                    <a:lumMod val="75000"/>
                  </a:srgbClr>
                </a:solidFill>
                <a:latin typeface="Poppins"/>
                <a:cs typeface="Poppins"/>
              </a:rPr>
              <a:t>Forum</a:t>
            </a:r>
            <a:r>
              <a:rPr lang="pt-BR" sz="1200" dirty="0">
                <a:solidFill>
                  <a:srgbClr val="4285F4">
                    <a:lumMod val="75000"/>
                  </a:srgbClr>
                </a:solidFill>
                <a:latin typeface="Poppins"/>
                <a:cs typeface="Poppins"/>
              </a:rPr>
              <a:t> de Administração Tributária</a:t>
            </a:r>
          </a:p>
          <a:p>
            <a:pPr defTabSz="457200"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hlinkClick r:id="rId2"/>
              </a:rPr>
              <a:t>OECD Forum on Tax Administration | OECD</a:t>
            </a:r>
            <a:r>
              <a:rPr lang="pt-BR" b="1" dirty="0">
                <a:solidFill>
                  <a:srgbClr val="FFFFFF"/>
                </a:solidFill>
                <a:latin typeface="Poppins"/>
                <a:cs typeface="Poppins"/>
              </a:rPr>
              <a:t>.</a:t>
            </a:r>
            <a:r>
              <a:rPr lang="pt-BR" b="1" dirty="0" err="1">
                <a:solidFill>
                  <a:srgbClr val="FFFFFF"/>
                </a:solidFill>
                <a:latin typeface="Poppins"/>
                <a:cs typeface="Poppins"/>
              </a:rPr>
              <a:t>pdf</a:t>
            </a:r>
            <a:endParaRPr lang="pt-BR" b="1" dirty="0">
              <a:solidFill>
                <a:srgbClr val="FFFFFF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111833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8A33F9A-2466-7D56-9C47-C6E813E696C8}"/>
              </a:ext>
            </a:extLst>
          </p:cNvPr>
          <p:cNvGraphicFramePr>
            <a:graphicFrameLocks noGrp="1"/>
          </p:cNvGraphicFramePr>
          <p:nvPr/>
        </p:nvGraphicFramePr>
        <p:xfrm>
          <a:off x="4701324" y="4040988"/>
          <a:ext cx="1539889" cy="11870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9889">
                  <a:extLst>
                    <a:ext uri="{9D8B030D-6E8A-4147-A177-3AD203B41FA5}">
                      <a16:colId xmlns:a16="http://schemas.microsoft.com/office/drawing/2014/main" val="1401663092"/>
                    </a:ext>
                  </a:extLst>
                </a:gridCol>
              </a:tblGrid>
              <a:tr h="6726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COMPRADOR</a:t>
                      </a:r>
                    </a:p>
                    <a:p>
                      <a:pPr algn="ctr"/>
                      <a:r>
                        <a:rPr lang="pt-BR" sz="1400" b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CRÉDITO</a:t>
                      </a: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18260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R$ 26</a:t>
                      </a:r>
                    </a:p>
                    <a:p>
                      <a:pPr algn="ctr"/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10191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9AA498CA-CBA3-3EF6-635B-828ECFB1A5C8}"/>
              </a:ext>
            </a:extLst>
          </p:cNvPr>
          <p:cNvSpPr txBox="1"/>
          <p:nvPr/>
        </p:nvSpPr>
        <p:spPr>
          <a:xfrm>
            <a:off x="4336445" y="5322803"/>
            <a:ext cx="3788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t-BR" sz="1500" b="1" dirty="0">
                <a:solidFill>
                  <a:srgbClr val="FF0000"/>
                </a:solidFill>
              </a:rPr>
              <a:t>Diferença retida no Split 2 = R$ 13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329D8A-4C0B-44F0-35CC-5AA8CE8A275B}"/>
              </a:ext>
            </a:extLst>
          </p:cNvPr>
          <p:cNvSpPr txBox="1"/>
          <p:nvPr/>
        </p:nvSpPr>
        <p:spPr>
          <a:xfrm>
            <a:off x="1383709" y="3007473"/>
            <a:ext cx="9988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50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080661B-C853-1E05-C3CA-29B3F7DD6D51}"/>
              </a:ext>
            </a:extLst>
          </p:cNvPr>
          <p:cNvSpPr txBox="1"/>
          <p:nvPr/>
        </p:nvSpPr>
        <p:spPr>
          <a:xfrm>
            <a:off x="550583" y="3612223"/>
            <a:ext cx="254515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1688" b="1" dirty="0">
                <a:solidFill>
                  <a:srgbClr val="002060"/>
                </a:solidFill>
                <a:latin typeface="Century Gothic" panose="020B0502020202020204" pitchFamily="34" charset="0"/>
              </a:rPr>
              <a:t>ATACADISTA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62199B8B-BECA-A8A2-79CB-2E79DA7A8C0F}"/>
              </a:ext>
            </a:extLst>
          </p:cNvPr>
          <p:cNvCxnSpPr>
            <a:cxnSpLocks/>
          </p:cNvCxnSpPr>
          <p:nvPr/>
        </p:nvCxnSpPr>
        <p:spPr>
          <a:xfrm>
            <a:off x="2644430" y="3771702"/>
            <a:ext cx="2657325" cy="0"/>
          </a:xfrm>
          <a:prstGeom prst="straightConnector1">
            <a:avLst/>
          </a:prstGeom>
          <a:ln w="38100">
            <a:solidFill>
              <a:srgbClr val="183E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A95AA7-0D4D-8025-3C78-2701B5E08FAC}"/>
              </a:ext>
            </a:extLst>
          </p:cNvPr>
          <p:cNvSpPr txBox="1"/>
          <p:nvPr/>
        </p:nvSpPr>
        <p:spPr>
          <a:xfrm>
            <a:off x="9073316" y="3582652"/>
            <a:ext cx="2545155" cy="688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1688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CONSUMIDOR</a:t>
            </a:r>
            <a:r>
              <a:rPr lang="pt-BR" sz="1688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1688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FINAL</a:t>
            </a:r>
          </a:p>
          <a:p>
            <a:pPr algn="ctr"/>
            <a:r>
              <a:rPr lang="pt-BR" sz="1688" dirty="0">
                <a:solidFill>
                  <a:srgbClr val="002060"/>
                </a:solidFill>
                <a:latin typeface="Century Gothic" panose="020B0502020202020204" pitchFamily="34" charset="0"/>
              </a:rPr>
              <a:t>(não tem crédito)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3E50DBD-7D11-28F1-0644-97F6504A11BC}"/>
              </a:ext>
            </a:extLst>
          </p:cNvPr>
          <p:cNvSpPr txBox="1"/>
          <p:nvPr/>
        </p:nvSpPr>
        <p:spPr>
          <a:xfrm>
            <a:off x="9073316" y="4887011"/>
            <a:ext cx="2545155" cy="87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1688" dirty="0">
                <a:solidFill>
                  <a:srgbClr val="183EFF"/>
                </a:solidFill>
                <a:latin typeface="Century Gothic" panose="020B0502020202020204" pitchFamily="34" charset="0"/>
              </a:rPr>
              <a:t>TOTAL de IBS e CBS recolhidos na cadeia = R$ 39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89D8E5-1B53-1E38-BDE2-D81AF7F2443E}"/>
              </a:ext>
            </a:extLst>
          </p:cNvPr>
          <p:cNvSpPr txBox="1"/>
          <p:nvPr/>
        </p:nvSpPr>
        <p:spPr>
          <a:xfrm>
            <a:off x="2711538" y="2799379"/>
            <a:ext cx="25451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Pagamento: </a:t>
            </a:r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R$ 100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06E0105-974D-1C21-0585-1F764787151A}"/>
              </a:ext>
            </a:extLst>
          </p:cNvPr>
          <p:cNvSpPr txBox="1"/>
          <p:nvPr/>
        </p:nvSpPr>
        <p:spPr>
          <a:xfrm>
            <a:off x="6739903" y="3198787"/>
            <a:ext cx="25451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bem ou serviço</a:t>
            </a:r>
            <a:endParaRPr lang="pt-BR" sz="15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1FFF303-107A-ED3D-B006-3BA9809C88B4}"/>
              </a:ext>
            </a:extLst>
          </p:cNvPr>
          <p:cNvSpPr txBox="1"/>
          <p:nvPr/>
        </p:nvSpPr>
        <p:spPr>
          <a:xfrm>
            <a:off x="2756600" y="3198787"/>
            <a:ext cx="25451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bem ou serviço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215431F-760F-EE40-922F-5633A8411218}"/>
              </a:ext>
            </a:extLst>
          </p:cNvPr>
          <p:cNvCxnSpPr>
            <a:cxnSpLocks/>
          </p:cNvCxnSpPr>
          <p:nvPr/>
        </p:nvCxnSpPr>
        <p:spPr>
          <a:xfrm flipH="1">
            <a:off x="2644432" y="3142075"/>
            <a:ext cx="3286199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840867B-756C-4922-E618-FB7A5A90632E}"/>
              </a:ext>
            </a:extLst>
          </p:cNvPr>
          <p:cNvSpPr txBox="1"/>
          <p:nvPr/>
        </p:nvSpPr>
        <p:spPr>
          <a:xfrm>
            <a:off x="380381" y="5739541"/>
            <a:ext cx="2006015" cy="3520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88" b="1" dirty="0">
                <a:solidFill>
                  <a:srgbClr val="002060"/>
                </a:solidFill>
                <a:latin typeface="Century Gothic" panose="020B0502020202020204" pitchFamily="34" charset="0"/>
              </a:rPr>
              <a:t>IBS + CBS = 26%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18C279D2-AC7D-625C-2059-C0CA3E8FA3E7}"/>
              </a:ext>
            </a:extLst>
          </p:cNvPr>
          <p:cNvCxnSpPr>
            <a:cxnSpLocks/>
          </p:cNvCxnSpPr>
          <p:nvPr/>
        </p:nvCxnSpPr>
        <p:spPr>
          <a:xfrm flipH="1">
            <a:off x="6332274" y="3115026"/>
            <a:ext cx="3795180" cy="1150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0A4F912-3077-8850-3595-E8195B7DD1DC}"/>
              </a:ext>
            </a:extLst>
          </p:cNvPr>
          <p:cNvSpPr txBox="1"/>
          <p:nvPr/>
        </p:nvSpPr>
        <p:spPr>
          <a:xfrm>
            <a:off x="6527728" y="2784106"/>
            <a:ext cx="28396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Pagamento: </a:t>
            </a:r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R$ 150 + R$ 26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043FB977-FD89-FC9B-C883-C27BD66FF755}"/>
              </a:ext>
            </a:extLst>
          </p:cNvPr>
          <p:cNvCxnSpPr>
            <a:cxnSpLocks/>
          </p:cNvCxnSpPr>
          <p:nvPr/>
        </p:nvCxnSpPr>
        <p:spPr>
          <a:xfrm flipV="1">
            <a:off x="5930629" y="1694942"/>
            <a:ext cx="11073" cy="143629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29AD63-459D-DEE3-2928-40937E0B92C3}"/>
              </a:ext>
            </a:extLst>
          </p:cNvPr>
          <p:cNvSpPr txBox="1"/>
          <p:nvPr/>
        </p:nvSpPr>
        <p:spPr>
          <a:xfrm>
            <a:off x="4367231" y="1934763"/>
            <a:ext cx="1607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Parcelamento 1: </a:t>
            </a:r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R$ 26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002BAB89-5B8E-F2EB-038F-0191771B6FF4}"/>
              </a:ext>
            </a:extLst>
          </p:cNvPr>
          <p:cNvCxnSpPr>
            <a:cxnSpLocks/>
          </p:cNvCxnSpPr>
          <p:nvPr/>
        </p:nvCxnSpPr>
        <p:spPr>
          <a:xfrm flipH="1" flipV="1">
            <a:off x="7170337" y="1516288"/>
            <a:ext cx="3213726" cy="149812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B8AF947-F412-84F6-31C9-545120FE0184}"/>
              </a:ext>
            </a:extLst>
          </p:cNvPr>
          <p:cNvSpPr txBox="1"/>
          <p:nvPr/>
        </p:nvSpPr>
        <p:spPr>
          <a:xfrm>
            <a:off x="8432472" y="1283292"/>
            <a:ext cx="2926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Consulta (comunicação de ida e volta) e</a:t>
            </a:r>
            <a:endParaRPr lang="pt-BR" sz="15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E9C1FE6-3CCB-6B81-C638-FA0ABA18C5F1}"/>
              </a:ext>
            </a:extLst>
          </p:cNvPr>
          <p:cNvSpPr txBox="1"/>
          <p:nvPr/>
        </p:nvSpPr>
        <p:spPr>
          <a:xfrm>
            <a:off x="4805939" y="3590975"/>
            <a:ext cx="254515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1688" b="1" dirty="0">
                <a:solidFill>
                  <a:srgbClr val="002060"/>
                </a:solidFill>
                <a:latin typeface="Century Gothic" panose="020B0502020202020204" pitchFamily="34" charset="0"/>
              </a:rPr>
              <a:t>VAREJISTA</a:t>
            </a: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C53CDC2D-A9EC-84FC-B622-E8ABFB68D360}"/>
              </a:ext>
            </a:extLst>
          </p:cNvPr>
          <p:cNvGraphicFramePr>
            <a:graphicFrameLocks noGrp="1"/>
          </p:cNvGraphicFramePr>
          <p:nvPr/>
        </p:nvGraphicFramePr>
        <p:xfrm>
          <a:off x="6240715" y="4039822"/>
          <a:ext cx="1593350" cy="11870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3350">
                  <a:extLst>
                    <a:ext uri="{9D8B030D-6E8A-4147-A177-3AD203B41FA5}">
                      <a16:colId xmlns:a16="http://schemas.microsoft.com/office/drawing/2014/main" val="2353230037"/>
                    </a:ext>
                  </a:extLst>
                </a:gridCol>
              </a:tblGrid>
              <a:tr h="6726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FORNECEDOR</a:t>
                      </a:r>
                    </a:p>
                    <a:p>
                      <a:pPr algn="ctr"/>
                      <a:r>
                        <a:rPr lang="pt-BR" sz="1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DÉBITO</a:t>
                      </a: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18260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R$ 39</a:t>
                      </a:r>
                    </a:p>
                    <a:p>
                      <a:pPr algn="ctr"/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101913"/>
                  </a:ext>
                </a:extLst>
              </a:tr>
            </a:tbl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:a16="http://schemas.microsoft.com/office/drawing/2014/main" id="{BFD0782B-487E-8AD2-08A9-BF530D38AD26}"/>
              </a:ext>
            </a:extLst>
          </p:cNvPr>
          <p:cNvSpPr txBox="1"/>
          <p:nvPr/>
        </p:nvSpPr>
        <p:spPr>
          <a:xfrm>
            <a:off x="2756601" y="3439144"/>
            <a:ext cx="2714553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13" dirty="0">
                <a:solidFill>
                  <a:srgbClr val="002060"/>
                </a:solidFill>
                <a:latin typeface="Century Gothic" panose="020B0502020202020204" pitchFamily="34" charset="0"/>
              </a:rPr>
              <a:t>(R$ 100 + 26% IVA = </a:t>
            </a:r>
            <a:r>
              <a:rPr lang="pt-BR" sz="1313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R$ 126</a:t>
            </a:r>
            <a:r>
              <a:rPr lang="pt-BR" sz="1313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4C9CEEB-5A85-38E6-7D7C-EED721E79FAF}"/>
              </a:ext>
            </a:extLst>
          </p:cNvPr>
          <p:cNvSpPr txBox="1"/>
          <p:nvPr/>
        </p:nvSpPr>
        <p:spPr>
          <a:xfrm>
            <a:off x="6739904" y="3439144"/>
            <a:ext cx="2714553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13" dirty="0">
                <a:solidFill>
                  <a:srgbClr val="002060"/>
                </a:solidFill>
                <a:latin typeface="Century Gothic" panose="020B0502020202020204" pitchFamily="34" charset="0"/>
              </a:rPr>
              <a:t>(R$ 150 + 26% IVA = </a:t>
            </a:r>
            <a:r>
              <a:rPr lang="pt-BR" sz="1313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R$ 189</a:t>
            </a:r>
            <a:r>
              <a:rPr lang="pt-BR" sz="1313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</p:txBody>
      </p:sp>
      <p:graphicFrame>
        <p:nvGraphicFramePr>
          <p:cNvPr id="27" name="Tabela 26">
            <a:extLst>
              <a:ext uri="{FF2B5EF4-FFF2-40B4-BE49-F238E27FC236}">
                <a16:creationId xmlns:a16="http://schemas.microsoft.com/office/drawing/2014/main" id="{81846C3C-FC73-ADD0-2A86-31549D5C19D0}"/>
              </a:ext>
            </a:extLst>
          </p:cNvPr>
          <p:cNvGraphicFramePr>
            <a:graphicFrameLocks noGrp="1"/>
          </p:cNvGraphicFramePr>
          <p:nvPr/>
        </p:nvGraphicFramePr>
        <p:xfrm>
          <a:off x="1025761" y="4064813"/>
          <a:ext cx="1593350" cy="11870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3350">
                  <a:extLst>
                    <a:ext uri="{9D8B030D-6E8A-4147-A177-3AD203B41FA5}">
                      <a16:colId xmlns:a16="http://schemas.microsoft.com/office/drawing/2014/main" val="2353230037"/>
                    </a:ext>
                  </a:extLst>
                </a:gridCol>
              </a:tblGrid>
              <a:tr h="6726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FORNECEDOR</a:t>
                      </a:r>
                    </a:p>
                    <a:p>
                      <a:pPr algn="ctr"/>
                      <a:r>
                        <a:rPr lang="pt-BR" sz="1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DÉBITO</a:t>
                      </a: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18260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R$ 26</a:t>
                      </a:r>
                    </a:p>
                    <a:p>
                      <a:pPr algn="ctr"/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101913"/>
                  </a:ext>
                </a:extLst>
              </a:tr>
            </a:tbl>
          </a:graphicData>
        </a:graphic>
      </p:graphicFrame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08E54ADE-8343-92AC-13F7-2F50251A15CD}"/>
              </a:ext>
            </a:extLst>
          </p:cNvPr>
          <p:cNvCxnSpPr>
            <a:cxnSpLocks/>
          </p:cNvCxnSpPr>
          <p:nvPr/>
        </p:nvCxnSpPr>
        <p:spPr>
          <a:xfrm flipH="1" flipV="1">
            <a:off x="6905605" y="1522453"/>
            <a:ext cx="3213726" cy="149812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484A2E3-AB5C-538F-2460-D6D48AFFFA8F}"/>
              </a:ext>
            </a:extLst>
          </p:cNvPr>
          <p:cNvSpPr txBox="1"/>
          <p:nvPr/>
        </p:nvSpPr>
        <p:spPr>
          <a:xfrm>
            <a:off x="8431199" y="1764276"/>
            <a:ext cx="29261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Pagamento: </a:t>
            </a:r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R$ 13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A72DDB6-C30A-5272-C184-CA1C4259C8E9}"/>
              </a:ext>
            </a:extLst>
          </p:cNvPr>
          <p:cNvSpPr txBox="1"/>
          <p:nvPr/>
        </p:nvSpPr>
        <p:spPr>
          <a:xfrm>
            <a:off x="5530067" y="3007473"/>
            <a:ext cx="11720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50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F4C93A8-B922-D7CD-43BF-2A075CFD8A83}"/>
              </a:ext>
            </a:extLst>
          </p:cNvPr>
          <p:cNvSpPr txBox="1"/>
          <p:nvPr/>
        </p:nvSpPr>
        <p:spPr>
          <a:xfrm>
            <a:off x="9846469" y="3007473"/>
            <a:ext cx="9988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50" dirty="0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E1AF83AA-BA01-63DA-989C-EC4C0ABEDF13}"/>
              </a:ext>
            </a:extLst>
          </p:cNvPr>
          <p:cNvCxnSpPr>
            <a:cxnSpLocks/>
          </p:cNvCxnSpPr>
          <p:nvPr/>
        </p:nvCxnSpPr>
        <p:spPr>
          <a:xfrm>
            <a:off x="6743735" y="3747502"/>
            <a:ext cx="2470924" cy="8294"/>
          </a:xfrm>
          <a:prstGeom prst="straightConnector1">
            <a:avLst/>
          </a:prstGeom>
          <a:ln w="38100">
            <a:solidFill>
              <a:srgbClr val="183E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E15A54C3-1C67-706F-999A-190A40F04012}"/>
              </a:ext>
            </a:extLst>
          </p:cNvPr>
          <p:cNvSpPr txBox="1"/>
          <p:nvPr/>
        </p:nvSpPr>
        <p:spPr>
          <a:xfrm>
            <a:off x="3769628" y="814380"/>
            <a:ext cx="497611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COMITÊ GESTOR DO IBS e RFB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BA84935-DEDF-3AB2-B34E-FE3EF08D1ADB}"/>
              </a:ext>
            </a:extLst>
          </p:cNvPr>
          <p:cNvSpPr txBox="1"/>
          <p:nvPr/>
        </p:nvSpPr>
        <p:spPr>
          <a:xfrm>
            <a:off x="1927" y="83706"/>
            <a:ext cx="75866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EXEMPLO 2 </a:t>
            </a:r>
            <a:r>
              <a:rPr lang="en-CA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| SPLIT SUPER INTELIGENTE (ON LINE)</a:t>
            </a:r>
            <a:endParaRPr lang="en-CA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Espaço Reservado para Número de Slide 1">
            <a:extLst>
              <a:ext uri="{FF2B5EF4-FFF2-40B4-BE49-F238E27FC236}">
                <a16:creationId xmlns:a16="http://schemas.microsoft.com/office/drawing/2014/main" id="{A19ADB6A-EB64-0096-F63F-DAB04136FB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6050"/>
            <a:ext cx="2743200" cy="365125"/>
          </a:xfrm>
        </p:spPr>
        <p:txBody>
          <a:bodyPr/>
          <a:lstStyle/>
          <a:p>
            <a:r>
              <a:rPr lang="pt-BR" dirty="0"/>
              <a:t>16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BD7C7F1-FD27-6FFD-13F0-F2CE4BBA2D5B}"/>
              </a:ext>
            </a:extLst>
          </p:cNvPr>
          <p:cNvCxnSpPr/>
          <p:nvPr/>
        </p:nvCxnSpPr>
        <p:spPr>
          <a:xfrm>
            <a:off x="0" y="546592"/>
            <a:ext cx="652157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95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54D0E72-9888-5FB7-B24A-011C78DED121}"/>
              </a:ext>
            </a:extLst>
          </p:cNvPr>
          <p:cNvGraphicFramePr>
            <a:graphicFrameLocks noGrp="1"/>
          </p:cNvGraphicFramePr>
          <p:nvPr/>
        </p:nvGraphicFramePr>
        <p:xfrm>
          <a:off x="4701324" y="4040988"/>
          <a:ext cx="1539889" cy="11870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9889">
                  <a:extLst>
                    <a:ext uri="{9D8B030D-6E8A-4147-A177-3AD203B41FA5}">
                      <a16:colId xmlns:a16="http://schemas.microsoft.com/office/drawing/2014/main" val="1401663092"/>
                    </a:ext>
                  </a:extLst>
                </a:gridCol>
              </a:tblGrid>
              <a:tr h="6726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COMPRADOR</a:t>
                      </a:r>
                    </a:p>
                    <a:p>
                      <a:pPr algn="ctr"/>
                      <a:r>
                        <a:rPr lang="pt-BR" sz="1400" b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CRÉDITO</a:t>
                      </a: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18260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R$ 26</a:t>
                      </a:r>
                    </a:p>
                    <a:p>
                      <a:pPr algn="ctr"/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101913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932CB1F3-2C4B-4DC2-11E3-D8E86F7B66B5}"/>
              </a:ext>
            </a:extLst>
          </p:cNvPr>
          <p:cNvSpPr txBox="1"/>
          <p:nvPr/>
        </p:nvSpPr>
        <p:spPr>
          <a:xfrm>
            <a:off x="4346377" y="5317010"/>
            <a:ext cx="3788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Diferença retida no Split 2 = R$ 13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732C53-AF59-8CA0-BBF8-5CC71D740964}"/>
              </a:ext>
            </a:extLst>
          </p:cNvPr>
          <p:cNvSpPr txBox="1"/>
          <p:nvPr/>
        </p:nvSpPr>
        <p:spPr>
          <a:xfrm>
            <a:off x="1383709" y="3007473"/>
            <a:ext cx="9988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50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6B435E-447A-F579-2CE0-DBDF4765071A}"/>
              </a:ext>
            </a:extLst>
          </p:cNvPr>
          <p:cNvSpPr txBox="1"/>
          <p:nvPr/>
        </p:nvSpPr>
        <p:spPr>
          <a:xfrm>
            <a:off x="550583" y="3612223"/>
            <a:ext cx="254515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1688" b="1" dirty="0">
                <a:solidFill>
                  <a:srgbClr val="002060"/>
                </a:solidFill>
                <a:latin typeface="Century Gothic" panose="020B0502020202020204" pitchFamily="34" charset="0"/>
              </a:rPr>
              <a:t>ATACADISTA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D90CF3-3707-9B5F-1D6E-D94D462DF919}"/>
              </a:ext>
            </a:extLst>
          </p:cNvPr>
          <p:cNvSpPr txBox="1"/>
          <p:nvPr/>
        </p:nvSpPr>
        <p:spPr>
          <a:xfrm>
            <a:off x="5530067" y="3007473"/>
            <a:ext cx="11720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50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2D0348-EED2-93F7-5FE5-7F7AA2771505}"/>
              </a:ext>
            </a:extLst>
          </p:cNvPr>
          <p:cNvSpPr txBox="1"/>
          <p:nvPr/>
        </p:nvSpPr>
        <p:spPr>
          <a:xfrm>
            <a:off x="9887770" y="3007473"/>
            <a:ext cx="9988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50" dirty="0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09C59D5-EB20-A8B5-BB12-37DF369E2C24}"/>
              </a:ext>
            </a:extLst>
          </p:cNvPr>
          <p:cNvSpPr txBox="1"/>
          <p:nvPr/>
        </p:nvSpPr>
        <p:spPr>
          <a:xfrm>
            <a:off x="9073316" y="3582652"/>
            <a:ext cx="2545155" cy="688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1688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CONSUMIDOR FINAL</a:t>
            </a:r>
          </a:p>
          <a:p>
            <a:pPr algn="ctr"/>
            <a:r>
              <a:rPr lang="pt-BR" sz="1688" dirty="0">
                <a:solidFill>
                  <a:srgbClr val="002060"/>
                </a:solidFill>
                <a:latin typeface="Century Gothic" panose="020B0502020202020204" pitchFamily="34" charset="0"/>
              </a:rPr>
              <a:t>(não tem crédito)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1D5BF6-AEB7-D6F0-82FF-720D4E5DBA7D}"/>
              </a:ext>
            </a:extLst>
          </p:cNvPr>
          <p:cNvSpPr txBox="1"/>
          <p:nvPr/>
        </p:nvSpPr>
        <p:spPr>
          <a:xfrm>
            <a:off x="9073316" y="4887011"/>
            <a:ext cx="2545155" cy="87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1688" dirty="0">
                <a:solidFill>
                  <a:srgbClr val="183EFF"/>
                </a:solidFill>
                <a:latin typeface="Century Gothic" panose="020B0502020202020204" pitchFamily="34" charset="0"/>
              </a:rPr>
              <a:t>TOTAL de IBS e CBS recolhidos na cadeia = R$ 39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29D5A86-F881-323A-C2EF-721F43B68007}"/>
              </a:ext>
            </a:extLst>
          </p:cNvPr>
          <p:cNvSpPr txBox="1"/>
          <p:nvPr/>
        </p:nvSpPr>
        <p:spPr>
          <a:xfrm>
            <a:off x="2711538" y="2799379"/>
            <a:ext cx="25451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Pagamento: </a:t>
            </a:r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R$ 100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2EFA7C9-B500-9661-3132-647AE40E753F}"/>
              </a:ext>
            </a:extLst>
          </p:cNvPr>
          <p:cNvSpPr txBox="1"/>
          <p:nvPr/>
        </p:nvSpPr>
        <p:spPr>
          <a:xfrm>
            <a:off x="6739903" y="3198787"/>
            <a:ext cx="25451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bem ou serviço</a:t>
            </a:r>
            <a:endParaRPr lang="pt-BR" sz="15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8DCD5A5-B32D-0DCC-C919-5EA1838641F2}"/>
              </a:ext>
            </a:extLst>
          </p:cNvPr>
          <p:cNvSpPr txBox="1"/>
          <p:nvPr/>
        </p:nvSpPr>
        <p:spPr>
          <a:xfrm>
            <a:off x="2756600" y="3198787"/>
            <a:ext cx="25451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bem ou serviço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7F8A8BC-B016-2626-5BD8-A2C97E47E797}"/>
              </a:ext>
            </a:extLst>
          </p:cNvPr>
          <p:cNvSpPr txBox="1"/>
          <p:nvPr/>
        </p:nvSpPr>
        <p:spPr>
          <a:xfrm>
            <a:off x="380381" y="5739541"/>
            <a:ext cx="2006015" cy="3520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88" b="1" dirty="0">
                <a:solidFill>
                  <a:srgbClr val="002060"/>
                </a:solidFill>
                <a:latin typeface="Century Gothic" panose="020B0502020202020204" pitchFamily="34" charset="0"/>
              </a:rPr>
              <a:t>IBS + CBS = 26%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1340C5EE-1291-689E-46BE-A66FCF7BE93A}"/>
              </a:ext>
            </a:extLst>
          </p:cNvPr>
          <p:cNvCxnSpPr>
            <a:cxnSpLocks/>
          </p:cNvCxnSpPr>
          <p:nvPr/>
        </p:nvCxnSpPr>
        <p:spPr>
          <a:xfrm flipH="1">
            <a:off x="6332274" y="3115026"/>
            <a:ext cx="3795180" cy="1150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498B46D-1FD5-34CB-A1A1-4ACC03345251}"/>
              </a:ext>
            </a:extLst>
          </p:cNvPr>
          <p:cNvCxnSpPr>
            <a:cxnSpLocks/>
          </p:cNvCxnSpPr>
          <p:nvPr/>
        </p:nvCxnSpPr>
        <p:spPr>
          <a:xfrm>
            <a:off x="6743735" y="3747502"/>
            <a:ext cx="2470924" cy="8294"/>
          </a:xfrm>
          <a:prstGeom prst="straightConnector1">
            <a:avLst/>
          </a:prstGeom>
          <a:ln w="38100">
            <a:solidFill>
              <a:srgbClr val="183E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2E246ACC-B9FF-6256-D75C-892A01D28140}"/>
              </a:ext>
            </a:extLst>
          </p:cNvPr>
          <p:cNvCxnSpPr>
            <a:cxnSpLocks/>
          </p:cNvCxnSpPr>
          <p:nvPr/>
        </p:nvCxnSpPr>
        <p:spPr>
          <a:xfrm flipV="1">
            <a:off x="5930630" y="1540990"/>
            <a:ext cx="20658" cy="159024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3ECF1356-8B60-9239-6B71-865DDDD0A194}"/>
              </a:ext>
            </a:extLst>
          </p:cNvPr>
          <p:cNvCxnSpPr>
            <a:cxnSpLocks/>
          </p:cNvCxnSpPr>
          <p:nvPr/>
        </p:nvCxnSpPr>
        <p:spPr>
          <a:xfrm>
            <a:off x="6240713" y="1540990"/>
            <a:ext cx="0" cy="1575817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5ED284E-4EDA-2E93-AE33-83494851CF3F}"/>
              </a:ext>
            </a:extLst>
          </p:cNvPr>
          <p:cNvSpPr txBox="1"/>
          <p:nvPr/>
        </p:nvSpPr>
        <p:spPr>
          <a:xfrm>
            <a:off x="4606733" y="1876255"/>
            <a:ext cx="1390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Split 1: </a:t>
            </a:r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R$ 26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8CDF8947-190B-2E4B-144A-1BDFF47D875E}"/>
              </a:ext>
            </a:extLst>
          </p:cNvPr>
          <p:cNvCxnSpPr>
            <a:cxnSpLocks/>
          </p:cNvCxnSpPr>
          <p:nvPr/>
        </p:nvCxnSpPr>
        <p:spPr>
          <a:xfrm flipH="1" flipV="1">
            <a:off x="7097842" y="1540990"/>
            <a:ext cx="3213726" cy="149812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6EC67E1-B8CE-C7AF-B0ED-FC439389B908}"/>
              </a:ext>
            </a:extLst>
          </p:cNvPr>
          <p:cNvSpPr txBox="1"/>
          <p:nvPr/>
        </p:nvSpPr>
        <p:spPr>
          <a:xfrm>
            <a:off x="8408366" y="1621448"/>
            <a:ext cx="24886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Split 2: </a:t>
            </a:r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R$ 15 </a:t>
            </a:r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(percentual pré-fixado, p.ex., 10%)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799742C-2FA0-33C4-51A8-211DFB6745B2}"/>
              </a:ext>
            </a:extLst>
          </p:cNvPr>
          <p:cNvSpPr txBox="1"/>
          <p:nvPr/>
        </p:nvSpPr>
        <p:spPr>
          <a:xfrm>
            <a:off x="6250494" y="1876256"/>
            <a:ext cx="2141714" cy="72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R$ 2</a:t>
            </a:r>
          </a:p>
          <a:p>
            <a:r>
              <a:rPr lang="pt-BR" sz="1313" dirty="0">
                <a:solidFill>
                  <a:srgbClr val="002060"/>
                </a:solidFill>
                <a:latin typeface="Century Gothic" panose="020B0502020202020204" pitchFamily="34" charset="0"/>
              </a:rPr>
              <a:t>(ressarcimento mensal na apuração)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F73D568-9716-080E-D964-4221CB84EE31}"/>
              </a:ext>
            </a:extLst>
          </p:cNvPr>
          <p:cNvSpPr txBox="1"/>
          <p:nvPr/>
        </p:nvSpPr>
        <p:spPr>
          <a:xfrm>
            <a:off x="4805939" y="3590975"/>
            <a:ext cx="254515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1688" b="1" dirty="0">
                <a:solidFill>
                  <a:srgbClr val="002060"/>
                </a:solidFill>
                <a:latin typeface="Century Gothic" panose="020B0502020202020204" pitchFamily="34" charset="0"/>
              </a:rPr>
              <a:t>VAREJISTA</a:t>
            </a: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36738A54-C944-D09D-63F0-F888A0EF4216}"/>
              </a:ext>
            </a:extLst>
          </p:cNvPr>
          <p:cNvGraphicFramePr>
            <a:graphicFrameLocks noGrp="1"/>
          </p:cNvGraphicFramePr>
          <p:nvPr/>
        </p:nvGraphicFramePr>
        <p:xfrm>
          <a:off x="6240715" y="4039822"/>
          <a:ext cx="1593350" cy="11870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3350">
                  <a:extLst>
                    <a:ext uri="{9D8B030D-6E8A-4147-A177-3AD203B41FA5}">
                      <a16:colId xmlns:a16="http://schemas.microsoft.com/office/drawing/2014/main" val="2353230037"/>
                    </a:ext>
                  </a:extLst>
                </a:gridCol>
              </a:tblGrid>
              <a:tr h="6726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FORNECEDOR</a:t>
                      </a:r>
                    </a:p>
                    <a:p>
                      <a:pPr algn="ctr"/>
                      <a:r>
                        <a:rPr lang="pt-BR" sz="1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DÉBITO</a:t>
                      </a: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18260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R$ 39</a:t>
                      </a:r>
                    </a:p>
                    <a:p>
                      <a:pPr algn="ctr"/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101913"/>
                  </a:ext>
                </a:extLst>
              </a:tr>
            </a:tbl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0FBE6A07-D9D0-C165-01BD-6D5FAB7981C9}"/>
              </a:ext>
            </a:extLst>
          </p:cNvPr>
          <p:cNvSpPr txBox="1"/>
          <p:nvPr/>
        </p:nvSpPr>
        <p:spPr>
          <a:xfrm>
            <a:off x="2756601" y="3439144"/>
            <a:ext cx="2714553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13" dirty="0">
                <a:solidFill>
                  <a:srgbClr val="002060"/>
                </a:solidFill>
                <a:latin typeface="Century Gothic" panose="020B0502020202020204" pitchFamily="34" charset="0"/>
              </a:rPr>
              <a:t>(R$ 100 + 26% IVA = </a:t>
            </a:r>
            <a:r>
              <a:rPr lang="pt-BR" sz="1313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R$ 126</a:t>
            </a:r>
            <a:r>
              <a:rPr lang="pt-BR" sz="1313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D743717-A840-536D-56D9-047E1D031619}"/>
              </a:ext>
            </a:extLst>
          </p:cNvPr>
          <p:cNvSpPr txBox="1"/>
          <p:nvPr/>
        </p:nvSpPr>
        <p:spPr>
          <a:xfrm>
            <a:off x="6739904" y="3439144"/>
            <a:ext cx="2714553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13" dirty="0">
                <a:solidFill>
                  <a:srgbClr val="002060"/>
                </a:solidFill>
                <a:latin typeface="Century Gothic" panose="020B0502020202020204" pitchFamily="34" charset="0"/>
              </a:rPr>
              <a:t>(R$ 150 + 26% IVA = </a:t>
            </a:r>
            <a:r>
              <a:rPr lang="pt-BR" sz="1313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R$ 189</a:t>
            </a:r>
            <a:r>
              <a:rPr lang="pt-BR" sz="1313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35F2ED03-63C8-F3A1-8FF9-725D6CA03DC4}"/>
              </a:ext>
            </a:extLst>
          </p:cNvPr>
          <p:cNvGraphicFramePr>
            <a:graphicFrameLocks noGrp="1"/>
          </p:cNvGraphicFramePr>
          <p:nvPr/>
        </p:nvGraphicFramePr>
        <p:xfrm>
          <a:off x="1025761" y="4064813"/>
          <a:ext cx="1593350" cy="11870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3350">
                  <a:extLst>
                    <a:ext uri="{9D8B030D-6E8A-4147-A177-3AD203B41FA5}">
                      <a16:colId xmlns:a16="http://schemas.microsoft.com/office/drawing/2014/main" val="2353230037"/>
                    </a:ext>
                  </a:extLst>
                </a:gridCol>
              </a:tblGrid>
              <a:tr h="6726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FORNECEDOR</a:t>
                      </a:r>
                    </a:p>
                    <a:p>
                      <a:pPr algn="ctr"/>
                      <a:r>
                        <a:rPr lang="pt-BR" sz="1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DÉBITO</a:t>
                      </a: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18260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R$ 26</a:t>
                      </a:r>
                    </a:p>
                    <a:p>
                      <a:pPr algn="ctr"/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101913"/>
                  </a:ext>
                </a:extLst>
              </a:tr>
            </a:tbl>
          </a:graphicData>
        </a:graphic>
      </p:graphicFrame>
      <p:sp>
        <p:nvSpPr>
          <p:cNvPr id="29" name="CaixaDeTexto 28">
            <a:extLst>
              <a:ext uri="{FF2B5EF4-FFF2-40B4-BE49-F238E27FC236}">
                <a16:creationId xmlns:a16="http://schemas.microsoft.com/office/drawing/2014/main" id="{DE4E97F6-1E0F-E6D6-7664-728A9F68A9BD}"/>
              </a:ext>
            </a:extLst>
          </p:cNvPr>
          <p:cNvSpPr txBox="1"/>
          <p:nvPr/>
        </p:nvSpPr>
        <p:spPr>
          <a:xfrm>
            <a:off x="1822436" y="1669744"/>
            <a:ext cx="28179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Não há alteração no B2B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B9F4B741-21C7-AC55-E084-AD6289B32EA7}"/>
              </a:ext>
            </a:extLst>
          </p:cNvPr>
          <p:cNvCxnSpPr>
            <a:cxnSpLocks/>
          </p:cNvCxnSpPr>
          <p:nvPr/>
        </p:nvCxnSpPr>
        <p:spPr>
          <a:xfrm>
            <a:off x="2644430" y="3771702"/>
            <a:ext cx="2657325" cy="0"/>
          </a:xfrm>
          <a:prstGeom prst="straightConnector1">
            <a:avLst/>
          </a:prstGeom>
          <a:ln w="38100">
            <a:solidFill>
              <a:srgbClr val="183E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7820BA33-7356-5A93-4E12-1F29AAB3BE89}"/>
              </a:ext>
            </a:extLst>
          </p:cNvPr>
          <p:cNvCxnSpPr>
            <a:cxnSpLocks/>
          </p:cNvCxnSpPr>
          <p:nvPr/>
        </p:nvCxnSpPr>
        <p:spPr>
          <a:xfrm flipH="1">
            <a:off x="2644432" y="3142075"/>
            <a:ext cx="3286199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C67F5DF-1D2C-8C99-B359-B5712E58B657}"/>
              </a:ext>
            </a:extLst>
          </p:cNvPr>
          <p:cNvSpPr txBox="1"/>
          <p:nvPr/>
        </p:nvSpPr>
        <p:spPr>
          <a:xfrm>
            <a:off x="6652820" y="2784106"/>
            <a:ext cx="27145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Pagamento: </a:t>
            </a:r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R$ 150 + R$ 24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1A3B944-CE0F-056C-ED17-20A46EFAAB5E}"/>
              </a:ext>
            </a:extLst>
          </p:cNvPr>
          <p:cNvSpPr txBox="1"/>
          <p:nvPr/>
        </p:nvSpPr>
        <p:spPr>
          <a:xfrm>
            <a:off x="1927" y="83706"/>
            <a:ext cx="75583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EXEMPLO 3 </a:t>
            </a:r>
            <a:r>
              <a:rPr lang="en-CA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| SPLIT SIMPLIFICADO (VAREJO)</a:t>
            </a:r>
            <a:endParaRPr lang="en-CA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0018920C-1D5B-6E1C-F5AB-5CE39327F31E}"/>
              </a:ext>
            </a:extLst>
          </p:cNvPr>
          <p:cNvSpPr txBox="1"/>
          <p:nvPr/>
        </p:nvSpPr>
        <p:spPr>
          <a:xfrm>
            <a:off x="3769628" y="814380"/>
            <a:ext cx="497611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COMITÊ GESTOR DO IBS e RFB</a:t>
            </a:r>
          </a:p>
        </p:txBody>
      </p:sp>
      <p:sp>
        <p:nvSpPr>
          <p:cNvPr id="37" name="Espaço Reservado para Número de Slide 1">
            <a:extLst>
              <a:ext uri="{FF2B5EF4-FFF2-40B4-BE49-F238E27FC236}">
                <a16:creationId xmlns:a16="http://schemas.microsoft.com/office/drawing/2014/main" id="{B069CC59-DFAF-0C62-B65F-AE5CA90AD4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6050"/>
            <a:ext cx="2743200" cy="365125"/>
          </a:xfrm>
        </p:spPr>
        <p:txBody>
          <a:bodyPr/>
          <a:lstStyle/>
          <a:p>
            <a:r>
              <a:rPr lang="pt-BR" dirty="0"/>
              <a:t>17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4F57EA82-8B5C-2034-A1A8-AA7E1467F600}"/>
              </a:ext>
            </a:extLst>
          </p:cNvPr>
          <p:cNvCxnSpPr/>
          <p:nvPr/>
        </p:nvCxnSpPr>
        <p:spPr>
          <a:xfrm>
            <a:off x="0" y="546592"/>
            <a:ext cx="652157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285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54D0E72-9888-5FB7-B24A-011C78DED121}"/>
              </a:ext>
            </a:extLst>
          </p:cNvPr>
          <p:cNvGraphicFramePr>
            <a:graphicFrameLocks noGrp="1"/>
          </p:cNvGraphicFramePr>
          <p:nvPr/>
        </p:nvGraphicFramePr>
        <p:xfrm>
          <a:off x="4701324" y="4040988"/>
          <a:ext cx="1539889" cy="11870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9889">
                  <a:extLst>
                    <a:ext uri="{9D8B030D-6E8A-4147-A177-3AD203B41FA5}">
                      <a16:colId xmlns:a16="http://schemas.microsoft.com/office/drawing/2014/main" val="1401663092"/>
                    </a:ext>
                  </a:extLst>
                </a:gridCol>
              </a:tblGrid>
              <a:tr h="6726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COMPRADOR</a:t>
                      </a:r>
                    </a:p>
                    <a:p>
                      <a:pPr algn="ctr"/>
                      <a:r>
                        <a:rPr lang="pt-BR" sz="1400" b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CRÉDITO</a:t>
                      </a: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18260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R$ 26</a:t>
                      </a:r>
                    </a:p>
                    <a:p>
                      <a:pPr algn="ctr"/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101913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932CB1F3-2C4B-4DC2-11E3-D8E86F7B66B5}"/>
              </a:ext>
            </a:extLst>
          </p:cNvPr>
          <p:cNvSpPr txBox="1"/>
          <p:nvPr/>
        </p:nvSpPr>
        <p:spPr>
          <a:xfrm>
            <a:off x="4363349" y="5317010"/>
            <a:ext cx="3788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Diferença retida no Split 2 = R$ 11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732C53-AF59-8CA0-BBF8-5CC71D740964}"/>
              </a:ext>
            </a:extLst>
          </p:cNvPr>
          <p:cNvSpPr txBox="1"/>
          <p:nvPr/>
        </p:nvSpPr>
        <p:spPr>
          <a:xfrm>
            <a:off x="1383709" y="3007473"/>
            <a:ext cx="9988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50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6B435E-447A-F579-2CE0-DBDF4765071A}"/>
              </a:ext>
            </a:extLst>
          </p:cNvPr>
          <p:cNvSpPr txBox="1"/>
          <p:nvPr/>
        </p:nvSpPr>
        <p:spPr>
          <a:xfrm>
            <a:off x="550583" y="3612223"/>
            <a:ext cx="254515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1688" b="1" dirty="0">
                <a:solidFill>
                  <a:srgbClr val="002060"/>
                </a:solidFill>
                <a:latin typeface="Century Gothic" panose="020B0502020202020204" pitchFamily="34" charset="0"/>
              </a:rPr>
              <a:t>ATACADISTA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D90CF3-3707-9B5F-1D6E-D94D462DF919}"/>
              </a:ext>
            </a:extLst>
          </p:cNvPr>
          <p:cNvSpPr txBox="1"/>
          <p:nvPr/>
        </p:nvSpPr>
        <p:spPr>
          <a:xfrm>
            <a:off x="5530067" y="3007473"/>
            <a:ext cx="11720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50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2D0348-EED2-93F7-5FE5-7F7AA2771505}"/>
              </a:ext>
            </a:extLst>
          </p:cNvPr>
          <p:cNvSpPr txBox="1"/>
          <p:nvPr/>
        </p:nvSpPr>
        <p:spPr>
          <a:xfrm>
            <a:off x="9887770" y="3007473"/>
            <a:ext cx="9988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50" dirty="0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09C59D5-EB20-A8B5-BB12-37DF369E2C24}"/>
              </a:ext>
            </a:extLst>
          </p:cNvPr>
          <p:cNvSpPr txBox="1"/>
          <p:nvPr/>
        </p:nvSpPr>
        <p:spPr>
          <a:xfrm>
            <a:off x="9073316" y="3582652"/>
            <a:ext cx="2545155" cy="688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1688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CONSUMIDOR FINAL</a:t>
            </a:r>
          </a:p>
          <a:p>
            <a:pPr algn="ctr"/>
            <a:r>
              <a:rPr lang="pt-BR" sz="1688" dirty="0">
                <a:solidFill>
                  <a:srgbClr val="002060"/>
                </a:solidFill>
                <a:latin typeface="Century Gothic" panose="020B0502020202020204" pitchFamily="34" charset="0"/>
              </a:rPr>
              <a:t>(não tem crédito)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1D5BF6-AEB7-D6F0-82FF-720D4E5DBA7D}"/>
              </a:ext>
            </a:extLst>
          </p:cNvPr>
          <p:cNvSpPr txBox="1"/>
          <p:nvPr/>
        </p:nvSpPr>
        <p:spPr>
          <a:xfrm>
            <a:off x="9073316" y="4887011"/>
            <a:ext cx="2545155" cy="87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1688" dirty="0">
                <a:solidFill>
                  <a:srgbClr val="183EFF"/>
                </a:solidFill>
                <a:latin typeface="Century Gothic" panose="020B0502020202020204" pitchFamily="34" charset="0"/>
              </a:rPr>
              <a:t>TOTAL de IBS e CBS recolhidos na cadeia = R$ 39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29D5A86-F881-323A-C2EF-721F43B68007}"/>
              </a:ext>
            </a:extLst>
          </p:cNvPr>
          <p:cNvSpPr txBox="1"/>
          <p:nvPr/>
        </p:nvSpPr>
        <p:spPr>
          <a:xfrm>
            <a:off x="2711538" y="2799379"/>
            <a:ext cx="25451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Pagamento: </a:t>
            </a:r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R$ 100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2EFA7C9-B500-9661-3132-647AE40E753F}"/>
              </a:ext>
            </a:extLst>
          </p:cNvPr>
          <p:cNvSpPr txBox="1"/>
          <p:nvPr/>
        </p:nvSpPr>
        <p:spPr>
          <a:xfrm>
            <a:off x="6739903" y="3198787"/>
            <a:ext cx="25451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bem ou serviço</a:t>
            </a:r>
            <a:endParaRPr lang="pt-BR" sz="15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8DCD5A5-B32D-0DCC-C919-5EA1838641F2}"/>
              </a:ext>
            </a:extLst>
          </p:cNvPr>
          <p:cNvSpPr txBox="1"/>
          <p:nvPr/>
        </p:nvSpPr>
        <p:spPr>
          <a:xfrm>
            <a:off x="2756600" y="3198787"/>
            <a:ext cx="25451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bem ou serviço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7F8A8BC-B016-2626-5BD8-A2C97E47E797}"/>
              </a:ext>
            </a:extLst>
          </p:cNvPr>
          <p:cNvSpPr txBox="1"/>
          <p:nvPr/>
        </p:nvSpPr>
        <p:spPr>
          <a:xfrm>
            <a:off x="380381" y="5739541"/>
            <a:ext cx="2006015" cy="3520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88" b="1" dirty="0">
                <a:solidFill>
                  <a:srgbClr val="002060"/>
                </a:solidFill>
                <a:latin typeface="Century Gothic" panose="020B0502020202020204" pitchFamily="34" charset="0"/>
              </a:rPr>
              <a:t>IBS + CBS = 26%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1340C5EE-1291-689E-46BE-A66FCF7BE93A}"/>
              </a:ext>
            </a:extLst>
          </p:cNvPr>
          <p:cNvCxnSpPr>
            <a:cxnSpLocks/>
          </p:cNvCxnSpPr>
          <p:nvPr/>
        </p:nvCxnSpPr>
        <p:spPr>
          <a:xfrm flipH="1">
            <a:off x="6332274" y="3115026"/>
            <a:ext cx="3795180" cy="1150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498B46D-1FD5-34CB-A1A1-4ACC03345251}"/>
              </a:ext>
            </a:extLst>
          </p:cNvPr>
          <p:cNvCxnSpPr>
            <a:cxnSpLocks/>
          </p:cNvCxnSpPr>
          <p:nvPr/>
        </p:nvCxnSpPr>
        <p:spPr>
          <a:xfrm>
            <a:off x="6743735" y="3747502"/>
            <a:ext cx="2470924" cy="8294"/>
          </a:xfrm>
          <a:prstGeom prst="straightConnector1">
            <a:avLst/>
          </a:prstGeom>
          <a:ln w="38100">
            <a:solidFill>
              <a:srgbClr val="183E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2E246ACC-B9FF-6256-D75C-892A01D28140}"/>
              </a:ext>
            </a:extLst>
          </p:cNvPr>
          <p:cNvCxnSpPr>
            <a:cxnSpLocks/>
          </p:cNvCxnSpPr>
          <p:nvPr/>
        </p:nvCxnSpPr>
        <p:spPr>
          <a:xfrm flipV="1">
            <a:off x="5930630" y="1540990"/>
            <a:ext cx="20658" cy="159024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3ECF1356-8B60-9239-6B71-865DDDD0A194}"/>
              </a:ext>
            </a:extLst>
          </p:cNvPr>
          <p:cNvCxnSpPr>
            <a:cxnSpLocks/>
          </p:cNvCxnSpPr>
          <p:nvPr/>
        </p:nvCxnSpPr>
        <p:spPr>
          <a:xfrm flipV="1">
            <a:off x="6211493" y="1540990"/>
            <a:ext cx="17263" cy="1540959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5ED284E-4EDA-2E93-AE33-83494851CF3F}"/>
              </a:ext>
            </a:extLst>
          </p:cNvPr>
          <p:cNvSpPr txBox="1"/>
          <p:nvPr/>
        </p:nvSpPr>
        <p:spPr>
          <a:xfrm>
            <a:off x="4606733" y="1876255"/>
            <a:ext cx="1390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Split 1: </a:t>
            </a:r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R$ 26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8CDF8947-190B-2E4B-144A-1BDFF47D875E}"/>
              </a:ext>
            </a:extLst>
          </p:cNvPr>
          <p:cNvCxnSpPr>
            <a:cxnSpLocks/>
          </p:cNvCxnSpPr>
          <p:nvPr/>
        </p:nvCxnSpPr>
        <p:spPr>
          <a:xfrm flipH="1" flipV="1">
            <a:off x="7097842" y="1540990"/>
            <a:ext cx="3213726" cy="149812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6EC67E1-B8CE-C7AF-B0ED-FC439389B908}"/>
              </a:ext>
            </a:extLst>
          </p:cNvPr>
          <p:cNvSpPr txBox="1"/>
          <p:nvPr/>
        </p:nvSpPr>
        <p:spPr>
          <a:xfrm>
            <a:off x="8408366" y="1621448"/>
            <a:ext cx="24886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Split 2: </a:t>
            </a:r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R$ 12 </a:t>
            </a:r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(percentual pré-fixado, p.ex., 8%)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799742C-2FA0-33C4-51A8-211DFB6745B2}"/>
              </a:ext>
            </a:extLst>
          </p:cNvPr>
          <p:cNvSpPr txBox="1"/>
          <p:nvPr/>
        </p:nvSpPr>
        <p:spPr>
          <a:xfrm>
            <a:off x="6250494" y="1876256"/>
            <a:ext cx="2141714" cy="72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R$ 1</a:t>
            </a:r>
          </a:p>
          <a:p>
            <a:r>
              <a:rPr lang="pt-BR" sz="1313" dirty="0">
                <a:solidFill>
                  <a:srgbClr val="002060"/>
                </a:solidFill>
                <a:latin typeface="Century Gothic" panose="020B0502020202020204" pitchFamily="34" charset="0"/>
              </a:rPr>
              <a:t>Recolhimento com a apuração mensal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F73D568-9716-080E-D964-4221CB84EE31}"/>
              </a:ext>
            </a:extLst>
          </p:cNvPr>
          <p:cNvSpPr txBox="1"/>
          <p:nvPr/>
        </p:nvSpPr>
        <p:spPr>
          <a:xfrm>
            <a:off x="4805939" y="3590975"/>
            <a:ext cx="254515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1688" b="1" dirty="0">
                <a:solidFill>
                  <a:srgbClr val="002060"/>
                </a:solidFill>
                <a:latin typeface="Century Gothic" panose="020B0502020202020204" pitchFamily="34" charset="0"/>
              </a:rPr>
              <a:t>VAREJISTA</a:t>
            </a: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36738A54-C944-D09D-63F0-F888A0EF4216}"/>
              </a:ext>
            </a:extLst>
          </p:cNvPr>
          <p:cNvGraphicFramePr>
            <a:graphicFrameLocks noGrp="1"/>
          </p:cNvGraphicFramePr>
          <p:nvPr/>
        </p:nvGraphicFramePr>
        <p:xfrm>
          <a:off x="6240715" y="4039822"/>
          <a:ext cx="1593350" cy="11870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3350">
                  <a:extLst>
                    <a:ext uri="{9D8B030D-6E8A-4147-A177-3AD203B41FA5}">
                      <a16:colId xmlns:a16="http://schemas.microsoft.com/office/drawing/2014/main" val="2353230037"/>
                    </a:ext>
                  </a:extLst>
                </a:gridCol>
              </a:tblGrid>
              <a:tr h="6726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FORNECEDOR</a:t>
                      </a:r>
                    </a:p>
                    <a:p>
                      <a:pPr algn="ctr"/>
                      <a:r>
                        <a:rPr lang="pt-BR" sz="1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DÉBITO</a:t>
                      </a: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18260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R$ 39</a:t>
                      </a:r>
                    </a:p>
                    <a:p>
                      <a:pPr algn="ctr"/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101913"/>
                  </a:ext>
                </a:extLst>
              </a:tr>
            </a:tbl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0FBE6A07-D9D0-C165-01BD-6D5FAB7981C9}"/>
              </a:ext>
            </a:extLst>
          </p:cNvPr>
          <p:cNvSpPr txBox="1"/>
          <p:nvPr/>
        </p:nvSpPr>
        <p:spPr>
          <a:xfrm>
            <a:off x="2756601" y="3439144"/>
            <a:ext cx="2714553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13" dirty="0">
                <a:solidFill>
                  <a:srgbClr val="002060"/>
                </a:solidFill>
                <a:latin typeface="Century Gothic" panose="020B0502020202020204" pitchFamily="34" charset="0"/>
              </a:rPr>
              <a:t>(R$ 100 + 26% IVA = </a:t>
            </a:r>
            <a:r>
              <a:rPr lang="pt-BR" sz="1313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R$ 126</a:t>
            </a:r>
            <a:r>
              <a:rPr lang="pt-BR" sz="1313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D743717-A840-536D-56D9-047E1D031619}"/>
              </a:ext>
            </a:extLst>
          </p:cNvPr>
          <p:cNvSpPr txBox="1"/>
          <p:nvPr/>
        </p:nvSpPr>
        <p:spPr>
          <a:xfrm>
            <a:off x="6739904" y="3439144"/>
            <a:ext cx="2714553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13" dirty="0">
                <a:solidFill>
                  <a:srgbClr val="002060"/>
                </a:solidFill>
                <a:latin typeface="Century Gothic" panose="020B0502020202020204" pitchFamily="34" charset="0"/>
              </a:rPr>
              <a:t>(R$ 150 + 26% IVA = </a:t>
            </a:r>
            <a:r>
              <a:rPr lang="pt-BR" sz="1313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R$ 189</a:t>
            </a:r>
            <a:r>
              <a:rPr lang="pt-BR" sz="1313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35F2ED03-63C8-F3A1-8FF9-725D6CA03DC4}"/>
              </a:ext>
            </a:extLst>
          </p:cNvPr>
          <p:cNvGraphicFramePr>
            <a:graphicFrameLocks noGrp="1"/>
          </p:cNvGraphicFramePr>
          <p:nvPr/>
        </p:nvGraphicFramePr>
        <p:xfrm>
          <a:off x="1025761" y="4064813"/>
          <a:ext cx="1593350" cy="11870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3350">
                  <a:extLst>
                    <a:ext uri="{9D8B030D-6E8A-4147-A177-3AD203B41FA5}">
                      <a16:colId xmlns:a16="http://schemas.microsoft.com/office/drawing/2014/main" val="2353230037"/>
                    </a:ext>
                  </a:extLst>
                </a:gridCol>
              </a:tblGrid>
              <a:tr h="67268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FORNECEDOR</a:t>
                      </a:r>
                    </a:p>
                    <a:p>
                      <a:pPr algn="ctr"/>
                      <a:r>
                        <a:rPr lang="pt-BR" sz="1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DÉBITO</a:t>
                      </a: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18260"/>
                  </a:ext>
                </a:extLst>
              </a:tr>
              <a:tr h="5144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R$ 26</a:t>
                      </a:r>
                    </a:p>
                    <a:p>
                      <a:pPr algn="ctr"/>
                      <a:endParaRPr lang="pt-BR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5734" marR="85734" marT="42867" marB="42867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101913"/>
                  </a:ext>
                </a:extLst>
              </a:tr>
            </a:tbl>
          </a:graphicData>
        </a:graphic>
      </p:graphicFrame>
      <p:sp>
        <p:nvSpPr>
          <p:cNvPr id="29" name="CaixaDeTexto 28">
            <a:extLst>
              <a:ext uri="{FF2B5EF4-FFF2-40B4-BE49-F238E27FC236}">
                <a16:creationId xmlns:a16="http://schemas.microsoft.com/office/drawing/2014/main" id="{DE4E97F6-1E0F-E6D6-7664-728A9F68A9BD}"/>
              </a:ext>
            </a:extLst>
          </p:cNvPr>
          <p:cNvSpPr txBox="1"/>
          <p:nvPr/>
        </p:nvSpPr>
        <p:spPr>
          <a:xfrm>
            <a:off x="1822436" y="1669744"/>
            <a:ext cx="28179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Não há alteração no B2B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B9F4B741-21C7-AC55-E084-AD6289B32EA7}"/>
              </a:ext>
            </a:extLst>
          </p:cNvPr>
          <p:cNvCxnSpPr>
            <a:cxnSpLocks/>
          </p:cNvCxnSpPr>
          <p:nvPr/>
        </p:nvCxnSpPr>
        <p:spPr>
          <a:xfrm>
            <a:off x="2644430" y="3771702"/>
            <a:ext cx="2657325" cy="0"/>
          </a:xfrm>
          <a:prstGeom prst="straightConnector1">
            <a:avLst/>
          </a:prstGeom>
          <a:ln w="38100">
            <a:solidFill>
              <a:srgbClr val="183E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7820BA33-7356-5A93-4E12-1F29AAB3BE89}"/>
              </a:ext>
            </a:extLst>
          </p:cNvPr>
          <p:cNvCxnSpPr>
            <a:cxnSpLocks/>
          </p:cNvCxnSpPr>
          <p:nvPr/>
        </p:nvCxnSpPr>
        <p:spPr>
          <a:xfrm flipH="1">
            <a:off x="2644432" y="3142075"/>
            <a:ext cx="3286199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C67F5DF-1D2C-8C99-B359-B5712E58B657}"/>
              </a:ext>
            </a:extLst>
          </p:cNvPr>
          <p:cNvSpPr txBox="1"/>
          <p:nvPr/>
        </p:nvSpPr>
        <p:spPr>
          <a:xfrm>
            <a:off x="6652820" y="2784106"/>
            <a:ext cx="27145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Pagamento: </a:t>
            </a:r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R$ 150 + R$ 27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1A3B944-CE0F-056C-ED17-20A46EFAAB5E}"/>
              </a:ext>
            </a:extLst>
          </p:cNvPr>
          <p:cNvSpPr txBox="1"/>
          <p:nvPr/>
        </p:nvSpPr>
        <p:spPr>
          <a:xfrm>
            <a:off x="1928" y="83706"/>
            <a:ext cx="75677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EXEMPLO 4 </a:t>
            </a:r>
            <a:r>
              <a:rPr lang="en-CA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| SPLIT SIMPLIFICADO (</a:t>
            </a:r>
            <a:r>
              <a:rPr lang="en-CA" sz="1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varejo</a:t>
            </a:r>
            <a:r>
              <a:rPr lang="en-CA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  <a:endParaRPr lang="en-CA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0018920C-1D5B-6E1C-F5AB-5CE39327F31E}"/>
              </a:ext>
            </a:extLst>
          </p:cNvPr>
          <p:cNvSpPr txBox="1"/>
          <p:nvPr/>
        </p:nvSpPr>
        <p:spPr>
          <a:xfrm>
            <a:off x="3769628" y="814380"/>
            <a:ext cx="497611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563"/>
              </a:spcAft>
            </a:pPr>
            <a:r>
              <a:rPr lang="pt-BR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COMITÊ GESTOR DO IBS e RFB</a:t>
            </a:r>
          </a:p>
        </p:txBody>
      </p:sp>
      <p:sp>
        <p:nvSpPr>
          <p:cNvPr id="37" name="Espaço Reservado para Número de Slide 1">
            <a:extLst>
              <a:ext uri="{FF2B5EF4-FFF2-40B4-BE49-F238E27FC236}">
                <a16:creationId xmlns:a16="http://schemas.microsoft.com/office/drawing/2014/main" id="{B069CC59-DFAF-0C62-B65F-AE5CA90AD4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6050"/>
            <a:ext cx="2743200" cy="365125"/>
          </a:xfrm>
        </p:spPr>
        <p:txBody>
          <a:bodyPr/>
          <a:lstStyle/>
          <a:p>
            <a:r>
              <a:rPr lang="pt-BR" dirty="0"/>
              <a:t>18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E7CEF2A0-D8BE-EFD1-4D71-33D33E5E87E5}"/>
              </a:ext>
            </a:extLst>
          </p:cNvPr>
          <p:cNvCxnSpPr/>
          <p:nvPr/>
        </p:nvCxnSpPr>
        <p:spPr>
          <a:xfrm>
            <a:off x="0" y="546592"/>
            <a:ext cx="652157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060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BCF2FE3-02E4-34FB-E677-74B609BABB1F}"/>
              </a:ext>
            </a:extLst>
          </p:cNvPr>
          <p:cNvSpPr txBox="1"/>
          <p:nvPr/>
        </p:nvSpPr>
        <p:spPr>
          <a:xfrm>
            <a:off x="864365" y="495509"/>
            <a:ext cx="10659171" cy="417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10" b="1" dirty="0">
                <a:solidFill>
                  <a:schemeClr val="accent1">
                    <a:lumMod val="75000"/>
                  </a:schemeClr>
                </a:solidFill>
              </a:rPr>
              <a:t>REDUÇÃO DE ALÍQUOTA PARA PRODUTOS SELECIONADOS OU CASHBACK?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2AFBD84-1C5B-0313-CA7F-0F4063184A2A}"/>
              </a:ext>
            </a:extLst>
          </p:cNvPr>
          <p:cNvGrpSpPr/>
          <p:nvPr/>
        </p:nvGrpSpPr>
        <p:grpSpPr>
          <a:xfrm>
            <a:off x="864364" y="2916178"/>
            <a:ext cx="2970507" cy="2832873"/>
            <a:chOff x="8885382" y="1809000"/>
            <a:chExt cx="3240000" cy="3240000"/>
          </a:xfrm>
        </p:grpSpPr>
        <p:sp>
          <p:nvSpPr>
            <p:cNvPr id="5" name="Fluxograma: Conector 4">
              <a:extLst>
                <a:ext uri="{FF2B5EF4-FFF2-40B4-BE49-F238E27FC236}">
                  <a16:creationId xmlns:a16="http://schemas.microsoft.com/office/drawing/2014/main" id="{1FF03626-3B73-1381-4DE2-B1B2F19BBBA0}"/>
                </a:ext>
              </a:extLst>
            </p:cNvPr>
            <p:cNvSpPr/>
            <p:nvPr/>
          </p:nvSpPr>
          <p:spPr>
            <a:xfrm>
              <a:off x="8885382" y="1809000"/>
              <a:ext cx="3240000" cy="324000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solidFill>
                  <a:srgbClr val="C00000"/>
                </a:solidFill>
              </a:endParaRPr>
            </a:p>
          </p:txBody>
        </p:sp>
        <p:sp>
          <p:nvSpPr>
            <p:cNvPr id="6" name="Fluxograma: Conector 5">
              <a:extLst>
                <a:ext uri="{FF2B5EF4-FFF2-40B4-BE49-F238E27FC236}">
                  <a16:creationId xmlns:a16="http://schemas.microsoft.com/office/drawing/2014/main" id="{C6ACC3F3-EAE1-6A8B-00E1-C7B4C93739E4}"/>
                </a:ext>
              </a:extLst>
            </p:cNvPr>
            <p:cNvSpPr/>
            <p:nvPr/>
          </p:nvSpPr>
          <p:spPr>
            <a:xfrm>
              <a:off x="9425382" y="2349000"/>
              <a:ext cx="2160000" cy="2160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/>
            </a:p>
          </p:txBody>
        </p:sp>
        <p:sp>
          <p:nvSpPr>
            <p:cNvPr id="7" name="Fluxograma: Conector 6">
              <a:extLst>
                <a:ext uri="{FF2B5EF4-FFF2-40B4-BE49-F238E27FC236}">
                  <a16:creationId xmlns:a16="http://schemas.microsoft.com/office/drawing/2014/main" id="{51B17E1A-38A3-E23F-3CC0-40E055DC31B7}"/>
                </a:ext>
              </a:extLst>
            </p:cNvPr>
            <p:cNvSpPr/>
            <p:nvPr/>
          </p:nvSpPr>
          <p:spPr>
            <a:xfrm>
              <a:off x="9965382" y="2889000"/>
              <a:ext cx="1080000" cy="108000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>
                <a:solidFill>
                  <a:srgbClr val="C00000"/>
                </a:solidFill>
              </a:endParaRPr>
            </a:p>
          </p:txBody>
        </p:sp>
        <p:sp>
          <p:nvSpPr>
            <p:cNvPr id="8" name="Sinal de Multiplicação 7">
              <a:extLst>
                <a:ext uri="{FF2B5EF4-FFF2-40B4-BE49-F238E27FC236}">
                  <a16:creationId xmlns:a16="http://schemas.microsoft.com/office/drawing/2014/main" id="{4C05C5DC-28AD-7BE1-450C-9397690DA662}"/>
                </a:ext>
              </a:extLst>
            </p:cNvPr>
            <p:cNvSpPr/>
            <p:nvPr/>
          </p:nvSpPr>
          <p:spPr>
            <a:xfrm>
              <a:off x="10325382" y="3057236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9" name="Sinal de Multiplicação 8">
              <a:extLst>
                <a:ext uri="{FF2B5EF4-FFF2-40B4-BE49-F238E27FC236}">
                  <a16:creationId xmlns:a16="http://schemas.microsoft.com/office/drawing/2014/main" id="{41F9322C-2CB7-1A1B-0DBE-92F445660F52}"/>
                </a:ext>
              </a:extLst>
            </p:cNvPr>
            <p:cNvSpPr/>
            <p:nvPr/>
          </p:nvSpPr>
          <p:spPr>
            <a:xfrm>
              <a:off x="10477782" y="3209636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10" name="Sinal de Multiplicação 9">
              <a:extLst>
                <a:ext uri="{FF2B5EF4-FFF2-40B4-BE49-F238E27FC236}">
                  <a16:creationId xmlns:a16="http://schemas.microsoft.com/office/drawing/2014/main" id="{DB55BCFE-9A15-1688-89C2-9E4B825B9348}"/>
                </a:ext>
              </a:extLst>
            </p:cNvPr>
            <p:cNvSpPr/>
            <p:nvPr/>
          </p:nvSpPr>
          <p:spPr>
            <a:xfrm>
              <a:off x="10630182" y="3362036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11" name="Sinal de Multiplicação 10">
              <a:extLst>
                <a:ext uri="{FF2B5EF4-FFF2-40B4-BE49-F238E27FC236}">
                  <a16:creationId xmlns:a16="http://schemas.microsoft.com/office/drawing/2014/main" id="{301B7BDD-0468-5750-5B30-B868351EE33E}"/>
                </a:ext>
              </a:extLst>
            </p:cNvPr>
            <p:cNvSpPr/>
            <p:nvPr/>
          </p:nvSpPr>
          <p:spPr>
            <a:xfrm>
              <a:off x="10782582" y="3514436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12" name="Sinal de Multiplicação 11">
              <a:extLst>
                <a:ext uri="{FF2B5EF4-FFF2-40B4-BE49-F238E27FC236}">
                  <a16:creationId xmlns:a16="http://schemas.microsoft.com/office/drawing/2014/main" id="{2CACDBEE-B34A-138F-CF35-A7E717335453}"/>
                </a:ext>
              </a:extLst>
            </p:cNvPr>
            <p:cNvSpPr/>
            <p:nvPr/>
          </p:nvSpPr>
          <p:spPr>
            <a:xfrm>
              <a:off x="10180182" y="3254554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13" name="Sinal de Multiplicação 12">
              <a:extLst>
                <a:ext uri="{FF2B5EF4-FFF2-40B4-BE49-F238E27FC236}">
                  <a16:creationId xmlns:a16="http://schemas.microsoft.com/office/drawing/2014/main" id="{F28874B7-A320-1F9C-245F-C69D3B4646C5}"/>
                </a:ext>
              </a:extLst>
            </p:cNvPr>
            <p:cNvSpPr/>
            <p:nvPr/>
          </p:nvSpPr>
          <p:spPr>
            <a:xfrm>
              <a:off x="10304982" y="3440765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14" name="Sinal de Multiplicação 13">
              <a:extLst>
                <a:ext uri="{FF2B5EF4-FFF2-40B4-BE49-F238E27FC236}">
                  <a16:creationId xmlns:a16="http://schemas.microsoft.com/office/drawing/2014/main" id="{606BC8B9-DFA4-EAD7-7090-E5FE6D6CD727}"/>
                </a:ext>
              </a:extLst>
            </p:cNvPr>
            <p:cNvSpPr/>
            <p:nvPr/>
          </p:nvSpPr>
          <p:spPr>
            <a:xfrm>
              <a:off x="10557237" y="3632036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15" name="Sinal de Multiplicação 14">
              <a:extLst>
                <a:ext uri="{FF2B5EF4-FFF2-40B4-BE49-F238E27FC236}">
                  <a16:creationId xmlns:a16="http://schemas.microsoft.com/office/drawing/2014/main" id="{F199CCBC-EF88-DBFF-BD81-7BA37AEEE2D7}"/>
                </a:ext>
              </a:extLst>
            </p:cNvPr>
            <p:cNvSpPr/>
            <p:nvPr/>
          </p:nvSpPr>
          <p:spPr>
            <a:xfrm>
              <a:off x="10249092" y="3671894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16" name="Sinal de Multiplicação 15">
              <a:extLst>
                <a:ext uri="{FF2B5EF4-FFF2-40B4-BE49-F238E27FC236}">
                  <a16:creationId xmlns:a16="http://schemas.microsoft.com/office/drawing/2014/main" id="{FADE423C-BED5-32E5-FD4A-92362FBE66BB}"/>
                </a:ext>
              </a:extLst>
            </p:cNvPr>
            <p:cNvSpPr/>
            <p:nvPr/>
          </p:nvSpPr>
          <p:spPr>
            <a:xfrm>
              <a:off x="10737237" y="3084890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17" name="Sinal de Multiplicação 16">
              <a:extLst>
                <a:ext uri="{FF2B5EF4-FFF2-40B4-BE49-F238E27FC236}">
                  <a16:creationId xmlns:a16="http://schemas.microsoft.com/office/drawing/2014/main" id="{7EFDB576-D368-2FB5-FF22-7CC109AE01E4}"/>
                </a:ext>
              </a:extLst>
            </p:cNvPr>
            <p:cNvSpPr/>
            <p:nvPr/>
          </p:nvSpPr>
          <p:spPr>
            <a:xfrm>
              <a:off x="11125781" y="3663648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</p:grp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8A385C7-D3B6-9306-5E12-A4662827D9AF}"/>
              </a:ext>
            </a:extLst>
          </p:cNvPr>
          <p:cNvCxnSpPr>
            <a:cxnSpLocks/>
          </p:cNvCxnSpPr>
          <p:nvPr/>
        </p:nvCxnSpPr>
        <p:spPr>
          <a:xfrm>
            <a:off x="4035939" y="1233305"/>
            <a:ext cx="0" cy="4942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DCABF83-4EA0-B9EE-6B2A-E0B5C1472536}"/>
              </a:ext>
            </a:extLst>
          </p:cNvPr>
          <p:cNvSpPr txBox="1"/>
          <p:nvPr/>
        </p:nvSpPr>
        <p:spPr>
          <a:xfrm>
            <a:off x="548944" y="1233306"/>
            <a:ext cx="3902271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82" i="1" dirty="0" err="1">
                <a:solidFill>
                  <a:srgbClr val="183EFF"/>
                </a:solidFill>
                <a:latin typeface="Century Gothic" panose="020B0502020202020204" pitchFamily="34" charset="0"/>
              </a:rPr>
              <a:t>Cashback</a:t>
            </a:r>
            <a:endParaRPr lang="en-US" sz="3282" i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FF40A0A-4D81-CC7B-C39C-4C481451C294}"/>
              </a:ext>
            </a:extLst>
          </p:cNvPr>
          <p:cNvSpPr txBox="1"/>
          <p:nvPr/>
        </p:nvSpPr>
        <p:spPr>
          <a:xfrm>
            <a:off x="4065291" y="881109"/>
            <a:ext cx="4143819" cy="160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82" dirty="0">
                <a:solidFill>
                  <a:srgbClr val="183EFF"/>
                </a:solidFill>
                <a:latin typeface="Century Gothic" panose="020B0502020202020204" pitchFamily="34" charset="0"/>
              </a:rPr>
              <a:t>Diferenciações para itens básicos</a:t>
            </a:r>
          </a:p>
          <a:p>
            <a:pPr algn="ctr"/>
            <a:r>
              <a:rPr lang="pt-BR" sz="3282" dirty="0">
                <a:solidFill>
                  <a:srgbClr val="183EFF"/>
                </a:solidFill>
                <a:latin typeface="Century Gothic" panose="020B0502020202020204" pitchFamily="34" charset="0"/>
              </a:rPr>
              <a:t>(melhor hipótese)</a:t>
            </a:r>
            <a:endParaRPr lang="en-US" sz="3282" i="1" dirty="0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A1D64AA0-DBB2-859D-8F5C-7553FD0BC10F}"/>
              </a:ext>
            </a:extLst>
          </p:cNvPr>
          <p:cNvGrpSpPr/>
          <p:nvPr/>
        </p:nvGrpSpPr>
        <p:grpSpPr>
          <a:xfrm>
            <a:off x="4454265" y="2916178"/>
            <a:ext cx="2967219" cy="2832873"/>
            <a:chOff x="8885382" y="1809000"/>
            <a:chExt cx="3240000" cy="3240000"/>
          </a:xfrm>
        </p:grpSpPr>
        <p:sp>
          <p:nvSpPr>
            <p:cNvPr id="25" name="Fluxograma: Conector 24">
              <a:extLst>
                <a:ext uri="{FF2B5EF4-FFF2-40B4-BE49-F238E27FC236}">
                  <a16:creationId xmlns:a16="http://schemas.microsoft.com/office/drawing/2014/main" id="{ACEE5341-88FD-2950-0EBA-C4B3E78B7BBB}"/>
                </a:ext>
              </a:extLst>
            </p:cNvPr>
            <p:cNvSpPr/>
            <p:nvPr/>
          </p:nvSpPr>
          <p:spPr>
            <a:xfrm>
              <a:off x="8885382" y="1809000"/>
              <a:ext cx="3240000" cy="324000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solidFill>
                  <a:srgbClr val="C00000"/>
                </a:solidFill>
              </a:endParaRPr>
            </a:p>
          </p:txBody>
        </p:sp>
        <p:sp>
          <p:nvSpPr>
            <p:cNvPr id="26" name="Fluxograma: Conector 25">
              <a:extLst>
                <a:ext uri="{FF2B5EF4-FFF2-40B4-BE49-F238E27FC236}">
                  <a16:creationId xmlns:a16="http://schemas.microsoft.com/office/drawing/2014/main" id="{402BFD5B-F496-A8FA-D56D-1D59A376FA1C}"/>
                </a:ext>
              </a:extLst>
            </p:cNvPr>
            <p:cNvSpPr/>
            <p:nvPr/>
          </p:nvSpPr>
          <p:spPr>
            <a:xfrm>
              <a:off x="9425382" y="2349000"/>
              <a:ext cx="2160000" cy="2160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/>
            </a:p>
          </p:txBody>
        </p:sp>
        <p:sp>
          <p:nvSpPr>
            <p:cNvPr id="27" name="Fluxograma: Conector 26">
              <a:extLst>
                <a:ext uri="{FF2B5EF4-FFF2-40B4-BE49-F238E27FC236}">
                  <a16:creationId xmlns:a16="http://schemas.microsoft.com/office/drawing/2014/main" id="{1429766F-1E6D-549E-091D-BBEC81713A26}"/>
                </a:ext>
              </a:extLst>
            </p:cNvPr>
            <p:cNvSpPr/>
            <p:nvPr/>
          </p:nvSpPr>
          <p:spPr>
            <a:xfrm>
              <a:off x="9965382" y="2889000"/>
              <a:ext cx="1080000" cy="108000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>
                <a:solidFill>
                  <a:srgbClr val="C00000"/>
                </a:solidFill>
              </a:endParaRPr>
            </a:p>
          </p:txBody>
        </p:sp>
        <p:sp>
          <p:nvSpPr>
            <p:cNvPr id="28" name="Sinal de Multiplicação 27">
              <a:extLst>
                <a:ext uri="{FF2B5EF4-FFF2-40B4-BE49-F238E27FC236}">
                  <a16:creationId xmlns:a16="http://schemas.microsoft.com/office/drawing/2014/main" id="{55E3E2FB-1548-FF0D-9001-A8DCF9FA61F4}"/>
                </a:ext>
              </a:extLst>
            </p:cNvPr>
            <p:cNvSpPr/>
            <p:nvPr/>
          </p:nvSpPr>
          <p:spPr>
            <a:xfrm>
              <a:off x="11010299" y="2109650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29" name="Sinal de Multiplicação 28">
              <a:extLst>
                <a:ext uri="{FF2B5EF4-FFF2-40B4-BE49-F238E27FC236}">
                  <a16:creationId xmlns:a16="http://schemas.microsoft.com/office/drawing/2014/main" id="{3C8ED5C6-D51A-B9E2-1F5E-3BCF69A3ED05}"/>
                </a:ext>
              </a:extLst>
            </p:cNvPr>
            <p:cNvSpPr/>
            <p:nvPr/>
          </p:nvSpPr>
          <p:spPr>
            <a:xfrm>
              <a:off x="9644328" y="3065892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30" name="Sinal de Multiplicação 29">
              <a:extLst>
                <a:ext uri="{FF2B5EF4-FFF2-40B4-BE49-F238E27FC236}">
                  <a16:creationId xmlns:a16="http://schemas.microsoft.com/office/drawing/2014/main" id="{2E64B149-92C1-38EE-D819-6DAF18B1A490}"/>
                </a:ext>
              </a:extLst>
            </p:cNvPr>
            <p:cNvSpPr/>
            <p:nvPr/>
          </p:nvSpPr>
          <p:spPr>
            <a:xfrm>
              <a:off x="11096436" y="2885892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31" name="Sinal de Multiplicação 30">
              <a:extLst>
                <a:ext uri="{FF2B5EF4-FFF2-40B4-BE49-F238E27FC236}">
                  <a16:creationId xmlns:a16="http://schemas.microsoft.com/office/drawing/2014/main" id="{C957AE3D-B145-62F3-8B62-2827456F37EE}"/>
                </a:ext>
              </a:extLst>
            </p:cNvPr>
            <p:cNvSpPr/>
            <p:nvPr/>
          </p:nvSpPr>
          <p:spPr>
            <a:xfrm>
              <a:off x="11816436" y="3514436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32" name="Sinal de Multiplicação 31">
              <a:extLst>
                <a:ext uri="{FF2B5EF4-FFF2-40B4-BE49-F238E27FC236}">
                  <a16:creationId xmlns:a16="http://schemas.microsoft.com/office/drawing/2014/main" id="{42F7497A-7685-EA3D-BAA8-00A42312FC59}"/>
                </a:ext>
              </a:extLst>
            </p:cNvPr>
            <p:cNvSpPr/>
            <p:nvPr/>
          </p:nvSpPr>
          <p:spPr>
            <a:xfrm>
              <a:off x="10865382" y="3969000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33" name="Sinal de Multiplicação 32">
              <a:extLst>
                <a:ext uri="{FF2B5EF4-FFF2-40B4-BE49-F238E27FC236}">
                  <a16:creationId xmlns:a16="http://schemas.microsoft.com/office/drawing/2014/main" id="{B241A141-2312-C532-6D89-079FC6B4AED7}"/>
                </a:ext>
              </a:extLst>
            </p:cNvPr>
            <p:cNvSpPr/>
            <p:nvPr/>
          </p:nvSpPr>
          <p:spPr>
            <a:xfrm>
              <a:off x="10349676" y="3057236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34" name="Sinal de Multiplicação 33">
              <a:extLst>
                <a:ext uri="{FF2B5EF4-FFF2-40B4-BE49-F238E27FC236}">
                  <a16:creationId xmlns:a16="http://schemas.microsoft.com/office/drawing/2014/main" id="{2C752DF9-E8ED-43BD-D6DE-4483E6867257}"/>
                </a:ext>
              </a:extLst>
            </p:cNvPr>
            <p:cNvSpPr/>
            <p:nvPr/>
          </p:nvSpPr>
          <p:spPr>
            <a:xfrm>
              <a:off x="10658835" y="3424436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35" name="Sinal de Multiplicação 34">
              <a:extLst>
                <a:ext uri="{FF2B5EF4-FFF2-40B4-BE49-F238E27FC236}">
                  <a16:creationId xmlns:a16="http://schemas.microsoft.com/office/drawing/2014/main" id="{C83622DF-886C-3C9E-712F-6BBC0BF16049}"/>
                </a:ext>
              </a:extLst>
            </p:cNvPr>
            <p:cNvSpPr/>
            <p:nvPr/>
          </p:nvSpPr>
          <p:spPr>
            <a:xfrm>
              <a:off x="10191600" y="3400038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36" name="Sinal de Multiplicação 35">
              <a:extLst>
                <a:ext uri="{FF2B5EF4-FFF2-40B4-BE49-F238E27FC236}">
                  <a16:creationId xmlns:a16="http://schemas.microsoft.com/office/drawing/2014/main" id="{5BF46794-1A47-8497-A370-83A28F4B1C77}"/>
                </a:ext>
              </a:extLst>
            </p:cNvPr>
            <p:cNvSpPr/>
            <p:nvPr/>
          </p:nvSpPr>
          <p:spPr>
            <a:xfrm>
              <a:off x="10000182" y="4678779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37" name="Sinal de Multiplicação 36">
              <a:extLst>
                <a:ext uri="{FF2B5EF4-FFF2-40B4-BE49-F238E27FC236}">
                  <a16:creationId xmlns:a16="http://schemas.microsoft.com/office/drawing/2014/main" id="{D0AA974A-2C53-0239-FDAD-00073E2CFEF3}"/>
                </a:ext>
              </a:extLst>
            </p:cNvPr>
            <p:cNvSpPr/>
            <p:nvPr/>
          </p:nvSpPr>
          <p:spPr>
            <a:xfrm>
              <a:off x="11829869" y="2017728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/>
            </a:p>
          </p:txBody>
        </p:sp>
      </p:grp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1F8C815D-A716-1B3E-C4EC-8E5B196E78BC}"/>
              </a:ext>
            </a:extLst>
          </p:cNvPr>
          <p:cNvCxnSpPr>
            <a:cxnSpLocks/>
          </p:cNvCxnSpPr>
          <p:nvPr/>
        </p:nvCxnSpPr>
        <p:spPr>
          <a:xfrm>
            <a:off x="8233348" y="1233305"/>
            <a:ext cx="0" cy="4942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A3036FD9-17F3-D3A0-3D4C-EA890DBBC6E9}"/>
              </a:ext>
            </a:extLst>
          </p:cNvPr>
          <p:cNvSpPr txBox="1"/>
          <p:nvPr/>
        </p:nvSpPr>
        <p:spPr>
          <a:xfrm>
            <a:off x="8075190" y="980805"/>
            <a:ext cx="3850764" cy="110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82" dirty="0">
                <a:solidFill>
                  <a:srgbClr val="183EFF"/>
                </a:solidFill>
                <a:latin typeface="Century Gothic" panose="020B0502020202020204" pitchFamily="34" charset="0"/>
              </a:rPr>
              <a:t>Diferenciações amplas</a:t>
            </a:r>
            <a:endParaRPr lang="en-US" sz="3282" i="1" dirty="0"/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DB1931DE-256D-5F7E-4730-859C3A5F5CCF}"/>
              </a:ext>
            </a:extLst>
          </p:cNvPr>
          <p:cNvGrpSpPr/>
          <p:nvPr/>
        </p:nvGrpSpPr>
        <p:grpSpPr>
          <a:xfrm>
            <a:off x="8578783" y="2889973"/>
            <a:ext cx="2813055" cy="2859078"/>
            <a:chOff x="8885382" y="1809000"/>
            <a:chExt cx="3240000" cy="3240000"/>
          </a:xfrm>
        </p:grpSpPr>
        <p:sp>
          <p:nvSpPr>
            <p:cNvPr id="44" name="Fluxograma: Conector 43">
              <a:extLst>
                <a:ext uri="{FF2B5EF4-FFF2-40B4-BE49-F238E27FC236}">
                  <a16:creationId xmlns:a16="http://schemas.microsoft.com/office/drawing/2014/main" id="{E657FDB8-6016-B8DF-6B14-3C28978149AB}"/>
                </a:ext>
              </a:extLst>
            </p:cNvPr>
            <p:cNvSpPr/>
            <p:nvPr/>
          </p:nvSpPr>
          <p:spPr>
            <a:xfrm>
              <a:off x="8885382" y="1809000"/>
              <a:ext cx="3240000" cy="324000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solidFill>
                  <a:srgbClr val="C00000"/>
                </a:solidFill>
              </a:endParaRPr>
            </a:p>
          </p:txBody>
        </p:sp>
        <p:sp>
          <p:nvSpPr>
            <p:cNvPr id="45" name="Fluxograma: Conector 44">
              <a:extLst>
                <a:ext uri="{FF2B5EF4-FFF2-40B4-BE49-F238E27FC236}">
                  <a16:creationId xmlns:a16="http://schemas.microsoft.com/office/drawing/2014/main" id="{17C98E43-BD20-BDCC-FF26-DFDA2E4152A4}"/>
                </a:ext>
              </a:extLst>
            </p:cNvPr>
            <p:cNvSpPr/>
            <p:nvPr/>
          </p:nvSpPr>
          <p:spPr>
            <a:xfrm>
              <a:off x="9425382" y="2349000"/>
              <a:ext cx="2160000" cy="21600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/>
            </a:p>
          </p:txBody>
        </p:sp>
        <p:sp>
          <p:nvSpPr>
            <p:cNvPr id="46" name="Fluxograma: Conector 45">
              <a:extLst>
                <a:ext uri="{FF2B5EF4-FFF2-40B4-BE49-F238E27FC236}">
                  <a16:creationId xmlns:a16="http://schemas.microsoft.com/office/drawing/2014/main" id="{493B0377-38AC-742B-7CF0-B272719A6319}"/>
                </a:ext>
              </a:extLst>
            </p:cNvPr>
            <p:cNvSpPr/>
            <p:nvPr/>
          </p:nvSpPr>
          <p:spPr>
            <a:xfrm>
              <a:off x="9965382" y="2889000"/>
              <a:ext cx="1080000" cy="108000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>
                <a:solidFill>
                  <a:srgbClr val="C00000"/>
                </a:solidFill>
              </a:endParaRPr>
            </a:p>
          </p:txBody>
        </p:sp>
        <p:sp>
          <p:nvSpPr>
            <p:cNvPr id="47" name="Sinal de Multiplicação 46">
              <a:extLst>
                <a:ext uri="{FF2B5EF4-FFF2-40B4-BE49-F238E27FC236}">
                  <a16:creationId xmlns:a16="http://schemas.microsoft.com/office/drawing/2014/main" id="{7F760113-31D9-C329-B800-ED573EB5F706}"/>
                </a:ext>
              </a:extLst>
            </p:cNvPr>
            <p:cNvSpPr/>
            <p:nvPr/>
          </p:nvSpPr>
          <p:spPr>
            <a:xfrm>
              <a:off x="11010299" y="2109650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48" name="Sinal de Multiplicação 47">
              <a:extLst>
                <a:ext uri="{FF2B5EF4-FFF2-40B4-BE49-F238E27FC236}">
                  <a16:creationId xmlns:a16="http://schemas.microsoft.com/office/drawing/2014/main" id="{E036AE8F-45A0-028C-10B2-7EB5929C3A92}"/>
                </a:ext>
              </a:extLst>
            </p:cNvPr>
            <p:cNvSpPr/>
            <p:nvPr/>
          </p:nvSpPr>
          <p:spPr>
            <a:xfrm>
              <a:off x="9262924" y="2670062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49" name="Sinal de Multiplicação 48">
              <a:extLst>
                <a:ext uri="{FF2B5EF4-FFF2-40B4-BE49-F238E27FC236}">
                  <a16:creationId xmlns:a16="http://schemas.microsoft.com/office/drawing/2014/main" id="{35BFA257-A88D-1209-88D5-51A9BBFE9260}"/>
                </a:ext>
              </a:extLst>
            </p:cNvPr>
            <p:cNvSpPr/>
            <p:nvPr/>
          </p:nvSpPr>
          <p:spPr>
            <a:xfrm>
              <a:off x="11096436" y="2885892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50" name="Sinal de Multiplicação 49">
              <a:extLst>
                <a:ext uri="{FF2B5EF4-FFF2-40B4-BE49-F238E27FC236}">
                  <a16:creationId xmlns:a16="http://schemas.microsoft.com/office/drawing/2014/main" id="{65C6FEDE-73AD-AFF7-3289-55761C86006F}"/>
                </a:ext>
              </a:extLst>
            </p:cNvPr>
            <p:cNvSpPr/>
            <p:nvPr/>
          </p:nvSpPr>
          <p:spPr>
            <a:xfrm>
              <a:off x="11816436" y="3514436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51" name="Sinal de Multiplicação 50">
              <a:extLst>
                <a:ext uri="{FF2B5EF4-FFF2-40B4-BE49-F238E27FC236}">
                  <a16:creationId xmlns:a16="http://schemas.microsoft.com/office/drawing/2014/main" id="{846C9BB0-3BAB-795C-816D-C24D802814AB}"/>
                </a:ext>
              </a:extLst>
            </p:cNvPr>
            <p:cNvSpPr/>
            <p:nvPr/>
          </p:nvSpPr>
          <p:spPr>
            <a:xfrm>
              <a:off x="10232576" y="4131002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52" name="Sinal de Multiplicação 51">
              <a:extLst>
                <a:ext uri="{FF2B5EF4-FFF2-40B4-BE49-F238E27FC236}">
                  <a16:creationId xmlns:a16="http://schemas.microsoft.com/office/drawing/2014/main" id="{F7BA6FD6-CBDC-5BBE-0641-A4D535373FB5}"/>
                </a:ext>
              </a:extLst>
            </p:cNvPr>
            <p:cNvSpPr/>
            <p:nvPr/>
          </p:nvSpPr>
          <p:spPr>
            <a:xfrm>
              <a:off x="9727080" y="2228479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53" name="Sinal de Multiplicação 52">
              <a:extLst>
                <a:ext uri="{FF2B5EF4-FFF2-40B4-BE49-F238E27FC236}">
                  <a16:creationId xmlns:a16="http://schemas.microsoft.com/office/drawing/2014/main" id="{58DB012F-C81E-BD54-3311-12710F8E7344}"/>
                </a:ext>
              </a:extLst>
            </p:cNvPr>
            <p:cNvSpPr/>
            <p:nvPr/>
          </p:nvSpPr>
          <p:spPr>
            <a:xfrm>
              <a:off x="9245382" y="3882134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54" name="Sinal de Multiplicação 53">
              <a:extLst>
                <a:ext uri="{FF2B5EF4-FFF2-40B4-BE49-F238E27FC236}">
                  <a16:creationId xmlns:a16="http://schemas.microsoft.com/office/drawing/2014/main" id="{E9845079-1310-7E83-B60F-37326F79D8F5}"/>
                </a:ext>
              </a:extLst>
            </p:cNvPr>
            <p:cNvSpPr/>
            <p:nvPr/>
          </p:nvSpPr>
          <p:spPr>
            <a:xfrm>
              <a:off x="10292359" y="3245892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/>
            </a:p>
          </p:txBody>
        </p:sp>
        <p:sp>
          <p:nvSpPr>
            <p:cNvPr id="55" name="Sinal de Multiplicação 54">
              <a:extLst>
                <a:ext uri="{FF2B5EF4-FFF2-40B4-BE49-F238E27FC236}">
                  <a16:creationId xmlns:a16="http://schemas.microsoft.com/office/drawing/2014/main" id="{77EB3F10-9D0E-AE2B-E6CB-A2F2C26D9E74}"/>
                </a:ext>
              </a:extLst>
            </p:cNvPr>
            <p:cNvSpPr/>
            <p:nvPr/>
          </p:nvSpPr>
          <p:spPr>
            <a:xfrm>
              <a:off x="10000182" y="4678779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/>
            </a:p>
          </p:txBody>
        </p:sp>
        <p:sp>
          <p:nvSpPr>
            <p:cNvPr id="56" name="Sinal de Multiplicação 55">
              <a:extLst>
                <a:ext uri="{FF2B5EF4-FFF2-40B4-BE49-F238E27FC236}">
                  <a16:creationId xmlns:a16="http://schemas.microsoft.com/office/drawing/2014/main" id="{13283AC9-3771-BD18-43FD-9D25A312415C}"/>
                </a:ext>
              </a:extLst>
            </p:cNvPr>
            <p:cNvSpPr/>
            <p:nvPr/>
          </p:nvSpPr>
          <p:spPr>
            <a:xfrm>
              <a:off x="11906436" y="2047079"/>
              <a:ext cx="180000" cy="180000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/>
            </a:p>
          </p:txBody>
        </p:sp>
      </p:grpSp>
    </p:spTree>
    <p:extLst>
      <p:ext uri="{BB962C8B-B14F-4D97-AF65-F5344CB8AC3E}">
        <p14:creationId xmlns:p14="http://schemas.microsoft.com/office/powerpoint/2010/main" val="730262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60F808D-1307-B552-37EF-A25F589BB9C4}"/>
              </a:ext>
            </a:extLst>
          </p:cNvPr>
          <p:cNvSpPr txBox="1"/>
          <p:nvPr/>
        </p:nvSpPr>
        <p:spPr>
          <a:xfrm>
            <a:off x="747007" y="656837"/>
            <a:ext cx="10801394" cy="417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10" b="1" dirty="0">
                <a:solidFill>
                  <a:schemeClr val="accent1">
                    <a:lumMod val="75000"/>
                  </a:schemeClr>
                </a:solidFill>
              </a:rPr>
              <a:t>REDUÇÃO DE ALÍQUOTA PARA PRODUTOS SELECIONADOS OU CASHBACK?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68A9B7B-EB95-C712-0620-9794A91EA0E9}"/>
              </a:ext>
            </a:extLst>
          </p:cNvPr>
          <p:cNvSpPr txBox="1"/>
          <p:nvPr/>
        </p:nvSpPr>
        <p:spPr>
          <a:xfrm>
            <a:off x="733175" y="5083210"/>
            <a:ext cx="6112793" cy="1318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375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pt-BR" sz="2110" u="sng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Alíquota única na tributação sobre o consumo (fgv.br)</a:t>
            </a:r>
            <a:endParaRPr lang="pt-BR" sz="2110" u="sng" kern="1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110" dirty="0">
                <a:solidFill>
                  <a:schemeClr val="accent1">
                    <a:lumMod val="75000"/>
                  </a:schemeClr>
                </a:solidFill>
              </a:rPr>
              <a:t>Leonel Cesarino Pessôa - coordenador</a:t>
            </a:r>
          </a:p>
        </p:txBody>
      </p:sp>
      <p:sp>
        <p:nvSpPr>
          <p:cNvPr id="3" name="CaixaDeTexto 8">
            <a:extLst>
              <a:ext uri="{FF2B5EF4-FFF2-40B4-BE49-F238E27FC236}">
                <a16:creationId xmlns:a16="http://schemas.microsoft.com/office/drawing/2014/main" id="{033714A6-DB87-3276-A9DB-3BEA03E7B6AD}"/>
              </a:ext>
            </a:extLst>
          </p:cNvPr>
          <p:cNvSpPr txBox="1"/>
          <p:nvPr/>
        </p:nvSpPr>
        <p:spPr>
          <a:xfrm>
            <a:off x="410465" y="1907698"/>
            <a:ext cx="367634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 algn="just">
              <a:lnSpc>
                <a:spcPct val="150000"/>
              </a:lnSpc>
            </a:pP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Apenas 13% da </a:t>
            </a:r>
            <a:r>
              <a:rPr lang="es-E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redução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do ICMS sobre </a:t>
            </a:r>
            <a:r>
              <a:rPr lang="es-E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itens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da cesta básica </a:t>
            </a:r>
            <a:r>
              <a:rPr lang="es-E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são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repassados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para os </a:t>
            </a:r>
            <a:r>
              <a:rPr lang="es-E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preços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b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pt-BR" sz="2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604CEDF-A8A3-CD11-F16F-5B942707A41A}"/>
              </a:ext>
            </a:extLst>
          </p:cNvPr>
          <p:cNvSpPr/>
          <p:nvPr/>
        </p:nvSpPr>
        <p:spPr>
          <a:xfrm>
            <a:off x="4217880" y="4529647"/>
            <a:ext cx="1436915" cy="889126"/>
          </a:xfrm>
          <a:prstGeom prst="rect">
            <a:avLst/>
          </a:prstGeom>
          <a:solidFill>
            <a:srgbClr val="0033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35B3336-DA91-9957-168F-913143EEB350}"/>
              </a:ext>
            </a:extLst>
          </p:cNvPr>
          <p:cNvSpPr/>
          <p:nvPr/>
        </p:nvSpPr>
        <p:spPr>
          <a:xfrm>
            <a:off x="5690129" y="2091247"/>
            <a:ext cx="1436915" cy="3327526"/>
          </a:xfrm>
          <a:prstGeom prst="rect">
            <a:avLst/>
          </a:prstGeom>
          <a:solidFill>
            <a:srgbClr val="0033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6" name="Seta: Dobrada para Cima 5">
            <a:extLst>
              <a:ext uri="{FF2B5EF4-FFF2-40B4-BE49-F238E27FC236}">
                <a16:creationId xmlns:a16="http://schemas.microsoft.com/office/drawing/2014/main" id="{32F1632F-0D8D-CF16-D091-86D682FDC3FE}"/>
              </a:ext>
            </a:extLst>
          </p:cNvPr>
          <p:cNvSpPr/>
          <p:nvPr/>
        </p:nvSpPr>
        <p:spPr>
          <a:xfrm rot="16200000">
            <a:off x="4327818" y="3632707"/>
            <a:ext cx="704530" cy="1118587"/>
          </a:xfrm>
          <a:prstGeom prst="bentUpArrow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7" name="Seta: Dobrada para Cima 6">
            <a:extLst>
              <a:ext uri="{FF2B5EF4-FFF2-40B4-BE49-F238E27FC236}">
                <a16:creationId xmlns:a16="http://schemas.microsoft.com/office/drawing/2014/main" id="{D6526EDA-29F9-55CC-3E7C-1ECCA5D591EA}"/>
              </a:ext>
            </a:extLst>
          </p:cNvPr>
          <p:cNvSpPr/>
          <p:nvPr/>
        </p:nvSpPr>
        <p:spPr>
          <a:xfrm rot="5400000" flipH="1">
            <a:off x="6640475" y="1144983"/>
            <a:ext cx="601012" cy="1273632"/>
          </a:xfrm>
          <a:prstGeom prst="bentUpArrow">
            <a:avLst>
              <a:gd name="adj1" fmla="val 25000"/>
              <a:gd name="adj2" fmla="val 21485"/>
              <a:gd name="adj3" fmla="val 25000"/>
            </a:avLst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8" name="CaixaDeTexto 10">
            <a:extLst>
              <a:ext uri="{FF2B5EF4-FFF2-40B4-BE49-F238E27FC236}">
                <a16:creationId xmlns:a16="http://schemas.microsoft.com/office/drawing/2014/main" id="{BEE8064D-D8F1-1219-8176-820882140835}"/>
              </a:ext>
            </a:extLst>
          </p:cNvPr>
          <p:cNvSpPr txBox="1"/>
          <p:nvPr/>
        </p:nvSpPr>
        <p:spPr>
          <a:xfrm>
            <a:off x="7649040" y="1190887"/>
            <a:ext cx="4292234" cy="22381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60000" algn="just">
              <a:lnSpc>
                <a:spcPct val="150000"/>
              </a:lnSpc>
            </a:pP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87% da </a:t>
            </a:r>
            <a:r>
              <a:rPr lang="es-E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redução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do ICMS </a:t>
            </a:r>
            <a:r>
              <a:rPr lang="es-E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ficam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s-E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cadeia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produtiva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s-E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sem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repasse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ao consumidor final.</a:t>
            </a:r>
          </a:p>
        </p:txBody>
      </p:sp>
    </p:spTree>
    <p:extLst>
      <p:ext uri="{BB962C8B-B14F-4D97-AF65-F5344CB8AC3E}">
        <p14:creationId xmlns:p14="http://schemas.microsoft.com/office/powerpoint/2010/main" val="1071591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60F808D-1307-B552-37EF-A25F589BB9C4}"/>
              </a:ext>
            </a:extLst>
          </p:cNvPr>
          <p:cNvSpPr txBox="1"/>
          <p:nvPr/>
        </p:nvSpPr>
        <p:spPr>
          <a:xfrm>
            <a:off x="747007" y="656837"/>
            <a:ext cx="10801394" cy="417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10" b="1" dirty="0">
                <a:solidFill>
                  <a:schemeClr val="accent1">
                    <a:lumMod val="75000"/>
                  </a:schemeClr>
                </a:solidFill>
              </a:rPr>
              <a:t>REDUÇÃO DE </a:t>
            </a:r>
            <a:r>
              <a:rPr lang="es-ES" sz="2110" b="1" dirty="0" err="1">
                <a:solidFill>
                  <a:schemeClr val="accent1">
                    <a:lumMod val="75000"/>
                  </a:schemeClr>
                </a:solidFill>
              </a:rPr>
              <a:t>ALíQUOTA</a:t>
            </a:r>
            <a:r>
              <a:rPr lang="es-ES" sz="2110" b="1" dirty="0">
                <a:solidFill>
                  <a:schemeClr val="accent1">
                    <a:lumMod val="75000"/>
                  </a:schemeClr>
                </a:solidFill>
              </a:rPr>
              <a:t> PARA PRODUTOS SELECIONADOS OU CASHBACK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112EC7-CE08-9F46-E5F1-A1CDF57D6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021" y="1556943"/>
            <a:ext cx="6379380" cy="374411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68A9B7B-EB95-C712-0620-9794A91EA0E9}"/>
              </a:ext>
            </a:extLst>
          </p:cNvPr>
          <p:cNvSpPr txBox="1"/>
          <p:nvPr/>
        </p:nvSpPr>
        <p:spPr>
          <a:xfrm>
            <a:off x="1004395" y="1304443"/>
            <a:ext cx="4164625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750" dirty="0">
                <a:solidFill>
                  <a:schemeClr val="accent1">
                    <a:lumMod val="75000"/>
                  </a:schemeClr>
                </a:solidFill>
              </a:rPr>
              <a:t>Os lares de renda alta </a:t>
            </a:r>
            <a:r>
              <a:rPr lang="es-ES" sz="3750" dirty="0" err="1">
                <a:solidFill>
                  <a:schemeClr val="accent1">
                    <a:lumMod val="75000"/>
                  </a:schemeClr>
                </a:solidFill>
              </a:rPr>
              <a:t>são</a:t>
            </a:r>
            <a:r>
              <a:rPr lang="es-ES" sz="3750" dirty="0">
                <a:solidFill>
                  <a:schemeClr val="accent1">
                    <a:lumMod val="75000"/>
                  </a:schemeClr>
                </a:solidFill>
              </a:rPr>
              <a:t> os que </a:t>
            </a:r>
            <a:r>
              <a:rPr lang="es-ES" sz="3750" dirty="0" err="1">
                <a:solidFill>
                  <a:schemeClr val="accent1">
                    <a:lumMod val="75000"/>
                  </a:schemeClr>
                </a:solidFill>
              </a:rPr>
              <a:t>mais</a:t>
            </a:r>
            <a:r>
              <a:rPr lang="es-ES" sz="3750" dirty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s-ES" sz="3750" dirty="0" err="1">
                <a:solidFill>
                  <a:schemeClr val="accent1">
                    <a:lumMod val="75000"/>
                  </a:schemeClr>
                </a:solidFill>
              </a:rPr>
              <a:t>beneficiam</a:t>
            </a:r>
            <a:r>
              <a:rPr lang="es-ES" sz="3750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s-ES" sz="3750" dirty="0" err="1">
                <a:solidFill>
                  <a:schemeClr val="accent1">
                    <a:lumMod val="75000"/>
                  </a:schemeClr>
                </a:solidFill>
              </a:rPr>
              <a:t>reduções</a:t>
            </a:r>
            <a:r>
              <a:rPr lang="es-ES" sz="3750" dirty="0">
                <a:solidFill>
                  <a:schemeClr val="accent1">
                    <a:lumMod val="75000"/>
                  </a:schemeClr>
                </a:solidFill>
              </a:rPr>
              <a:t> específicas de </a:t>
            </a:r>
            <a:r>
              <a:rPr lang="es-ES" sz="3750" dirty="0" err="1">
                <a:solidFill>
                  <a:schemeClr val="accent1">
                    <a:lumMod val="75000"/>
                  </a:schemeClr>
                </a:solidFill>
              </a:rPr>
              <a:t>alíquotas</a:t>
            </a:r>
            <a:r>
              <a:rPr lang="es-ES" sz="37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750" dirty="0" err="1">
                <a:solidFill>
                  <a:schemeClr val="accent1">
                    <a:lumMod val="75000"/>
                  </a:schemeClr>
                </a:solidFill>
              </a:rPr>
              <a:t>tributárias</a:t>
            </a:r>
            <a:endParaRPr lang="pt-BR" sz="37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68F3D47-96FC-0FD1-83E5-3B7E29BA9F1D}"/>
              </a:ext>
            </a:extLst>
          </p:cNvPr>
          <p:cNvSpPr txBox="1"/>
          <p:nvPr/>
        </p:nvSpPr>
        <p:spPr>
          <a:xfrm>
            <a:off x="5830520" y="5335447"/>
            <a:ext cx="5717880" cy="344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41" dirty="0" err="1"/>
              <a:t>Elaboracão</a:t>
            </a:r>
            <a:r>
              <a:rPr lang="pt-BR" sz="1641" dirty="0"/>
              <a:t> do gráfico: Debora Freire</a:t>
            </a:r>
          </a:p>
        </p:txBody>
      </p:sp>
    </p:spTree>
    <p:extLst>
      <p:ext uri="{BB962C8B-B14F-4D97-AF65-F5344CB8AC3E}">
        <p14:creationId xmlns:p14="http://schemas.microsoft.com/office/powerpoint/2010/main" val="330873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D0E79B4-57CB-B53B-998D-A4A8F48E597A}"/>
              </a:ext>
            </a:extLst>
          </p:cNvPr>
          <p:cNvSpPr txBox="1">
            <a:spLocks/>
          </p:cNvSpPr>
          <p:nvPr/>
        </p:nvSpPr>
        <p:spPr>
          <a:xfrm>
            <a:off x="1905001" y="371920"/>
            <a:ext cx="8380572" cy="352019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91440" tIns="45720" rIns="91440" bIns="45720" rtlCol="0" anchor="b" anchorCtr="1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hangingPunct="0"/>
            <a:r>
              <a:rPr lang="pt-BR" sz="1875" b="1" dirty="0">
                <a:solidFill>
                  <a:srgbClr val="4472C4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</a:rPr>
              <a:t>Administração Tributária 3.0: a transformação digital, OCDE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6D86E9A-BDB7-77D1-3DE9-D15E57F11B69}"/>
              </a:ext>
            </a:extLst>
          </p:cNvPr>
          <p:cNvSpPr txBox="1"/>
          <p:nvPr/>
        </p:nvSpPr>
        <p:spPr>
          <a:xfrm>
            <a:off x="1343912" y="2017323"/>
            <a:ext cx="97696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TRIBUTAÇÃO INCORPORADA AOS SISTEMAS NATURAIS DO CONTRIBUINTE:</a:t>
            </a:r>
          </a:p>
          <a:p>
            <a:endParaRPr lang="pt-BR" sz="2400" b="1" dirty="0">
              <a:solidFill>
                <a:srgbClr val="002060"/>
              </a:solidFill>
            </a:endParaRPr>
          </a:p>
          <a:p>
            <a:endParaRPr lang="pt-BR" sz="2400" b="1" dirty="0">
              <a:solidFill>
                <a:srgbClr val="002060"/>
              </a:solidFill>
            </a:endParaRPr>
          </a:p>
          <a:p>
            <a:r>
              <a:rPr lang="pt-BR" sz="2800" b="1" dirty="0">
                <a:solidFill>
                  <a:srgbClr val="002060"/>
                </a:solidFill>
              </a:rPr>
              <a:t>- A adaptação do processo tributário para se adequar aos sistemas naturais do contribuinte facilitará a conformidade por desenho e “impostos simplesmente ocorrerão”.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AE1E35-1D9A-7140-AADE-255424940EE2}"/>
              </a:ext>
            </a:extLst>
          </p:cNvPr>
          <p:cNvSpPr txBox="1"/>
          <p:nvPr/>
        </p:nvSpPr>
        <p:spPr>
          <a:xfrm>
            <a:off x="1240068" y="5655670"/>
            <a:ext cx="46566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pt-BR" sz="1200" dirty="0">
                <a:solidFill>
                  <a:srgbClr val="4285F4">
                    <a:lumMod val="75000"/>
                  </a:srgbClr>
                </a:solidFill>
                <a:latin typeface="Poppins"/>
                <a:cs typeface="Poppins"/>
              </a:rPr>
              <a:t>OCDE, </a:t>
            </a:r>
            <a:r>
              <a:rPr lang="pt-BR" sz="1200" dirty="0" err="1">
                <a:solidFill>
                  <a:srgbClr val="4285F4">
                    <a:lumMod val="75000"/>
                  </a:srgbClr>
                </a:solidFill>
                <a:latin typeface="Poppins"/>
                <a:cs typeface="Poppins"/>
              </a:rPr>
              <a:t>Forum</a:t>
            </a:r>
            <a:r>
              <a:rPr lang="pt-BR" sz="1200" dirty="0">
                <a:solidFill>
                  <a:srgbClr val="4285F4">
                    <a:lumMod val="75000"/>
                  </a:srgbClr>
                </a:solidFill>
                <a:latin typeface="Poppins"/>
                <a:cs typeface="Poppins"/>
              </a:rPr>
              <a:t> de Administração Tributária</a:t>
            </a:r>
          </a:p>
          <a:p>
            <a:pPr defTabSz="457200"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hlinkClick r:id="rId2"/>
              </a:rPr>
              <a:t>OECD Forum on Tax Administration | OECD</a:t>
            </a:r>
            <a:r>
              <a:rPr lang="pt-BR" b="1" dirty="0">
                <a:solidFill>
                  <a:srgbClr val="FFFFFF"/>
                </a:solidFill>
                <a:latin typeface="Poppins"/>
                <a:cs typeface="Poppins"/>
              </a:rPr>
              <a:t>.</a:t>
            </a:r>
            <a:r>
              <a:rPr lang="pt-BR" b="1" dirty="0" err="1">
                <a:solidFill>
                  <a:srgbClr val="FFFFFF"/>
                </a:solidFill>
                <a:latin typeface="Poppins"/>
                <a:cs typeface="Poppins"/>
              </a:rPr>
              <a:t>pdf</a:t>
            </a:r>
            <a:endParaRPr lang="pt-BR" b="1" dirty="0">
              <a:solidFill>
                <a:srgbClr val="FFFFFF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04828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02ECC2A-333D-0E09-1512-61C0868AAF99}"/>
              </a:ext>
            </a:extLst>
          </p:cNvPr>
          <p:cNvSpPr txBox="1"/>
          <p:nvPr/>
        </p:nvSpPr>
        <p:spPr>
          <a:xfrm>
            <a:off x="783698" y="507639"/>
            <a:ext cx="10417180" cy="417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10" b="1" dirty="0">
                <a:solidFill>
                  <a:schemeClr val="accent1">
                    <a:lumMod val="75000"/>
                  </a:schemeClr>
                </a:solidFill>
              </a:rPr>
              <a:t>EMENDA CONSTITUCIONAL Nº 18, DE 1965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E74F9FE-8D69-DC7E-83DE-7A429EADA7D8}"/>
              </a:ext>
            </a:extLst>
          </p:cNvPr>
          <p:cNvSpPr txBox="1"/>
          <p:nvPr/>
        </p:nvSpPr>
        <p:spPr>
          <a:xfrm>
            <a:off x="783698" y="979279"/>
            <a:ext cx="10750601" cy="3843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899" indent="-334899">
              <a:buFont typeface="Arial" panose="020B0604020202020204" pitchFamily="34" charset="0"/>
              <a:buChar char="•"/>
            </a:pPr>
            <a:endParaRPr lang="es-ES" sz="375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34899" indent="-334899">
              <a:buFont typeface="Arial" panose="020B0604020202020204" pitchFamily="34" charset="0"/>
              <a:buChar char="•"/>
            </a:pPr>
            <a:r>
              <a:rPr lang="es-ES" sz="375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ICMS – Imposto sobre a </a:t>
            </a:r>
            <a:r>
              <a:rPr lang="es-ES" sz="3750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Circulação</a:t>
            </a:r>
            <a:r>
              <a:rPr lang="es-ES" sz="375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es-ES" sz="3750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Mercadorias</a:t>
            </a:r>
            <a:endParaRPr lang="es-ES" sz="375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34899" indent="-334899">
              <a:buFont typeface="Arial" panose="020B0604020202020204" pitchFamily="34" charset="0"/>
              <a:buChar char="•"/>
            </a:pPr>
            <a:endParaRPr lang="pt-BR" sz="1875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endParaRPr lang="pt-BR" sz="1875" dirty="0">
              <a:solidFill>
                <a:schemeClr val="accent1">
                  <a:lumMod val="75000"/>
                </a:schemeClr>
              </a:solidFill>
            </a:endParaRPr>
          </a:p>
          <a:p>
            <a:br>
              <a:rPr lang="pt-BR" sz="1875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2813" b="1" dirty="0">
                <a:solidFill>
                  <a:schemeClr val="accent1">
                    <a:lumMod val="75000"/>
                  </a:schemeClr>
                </a:solidFill>
              </a:rPr>
              <a:t>      § 1º A alíquota do </a:t>
            </a:r>
            <a:r>
              <a:rPr lang="pt-BR" sz="2813" b="1" dirty="0" err="1">
                <a:solidFill>
                  <a:schemeClr val="accent1">
                    <a:lumMod val="75000"/>
                  </a:schemeClr>
                </a:solidFill>
              </a:rPr>
              <a:t>impôsto</a:t>
            </a:r>
            <a:r>
              <a:rPr lang="pt-BR" sz="2813" b="1" dirty="0">
                <a:solidFill>
                  <a:schemeClr val="accent1">
                    <a:lumMod val="75000"/>
                  </a:schemeClr>
                </a:solidFill>
              </a:rPr>
              <a:t> é uniforme para </a:t>
            </a:r>
            <a:r>
              <a:rPr lang="pt-BR" sz="2813" b="1" dirty="0" err="1">
                <a:solidFill>
                  <a:schemeClr val="accent1">
                    <a:lumMod val="75000"/>
                  </a:schemeClr>
                </a:solidFill>
              </a:rPr>
              <a:t>tôdas</a:t>
            </a:r>
            <a:r>
              <a:rPr lang="pt-BR" sz="2813" b="1" dirty="0">
                <a:solidFill>
                  <a:schemeClr val="accent1">
                    <a:lumMod val="75000"/>
                  </a:schemeClr>
                </a:solidFill>
              </a:rPr>
              <a:t> as mercadorias... </a:t>
            </a:r>
          </a:p>
          <a:p>
            <a:endParaRPr lang="pt-BR" sz="2813" b="1" dirty="0">
              <a:solidFill>
                <a:schemeClr val="accent1">
                  <a:lumMod val="75000"/>
                </a:schemeClr>
              </a:solidFill>
            </a:endParaRPr>
          </a:p>
          <a:p>
            <a:br>
              <a:rPr lang="pt-BR" sz="2813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2813" b="1" dirty="0">
                <a:solidFill>
                  <a:schemeClr val="accent1">
                    <a:lumMod val="75000"/>
                  </a:schemeClr>
                </a:solidFill>
              </a:rPr>
              <a:t>      § 2º O </a:t>
            </a:r>
            <a:r>
              <a:rPr lang="pt-BR" sz="2813" b="1" dirty="0" err="1">
                <a:solidFill>
                  <a:schemeClr val="accent1">
                    <a:lumMod val="75000"/>
                  </a:schemeClr>
                </a:solidFill>
              </a:rPr>
              <a:t>impôsto</a:t>
            </a:r>
            <a:r>
              <a:rPr lang="pt-BR" sz="2813" b="1" dirty="0">
                <a:solidFill>
                  <a:schemeClr val="accent1">
                    <a:lumMod val="75000"/>
                  </a:schemeClr>
                </a:solidFill>
              </a:rPr>
              <a:t> é não-cumulativo...</a:t>
            </a:r>
          </a:p>
        </p:txBody>
      </p:sp>
    </p:spTree>
    <p:extLst>
      <p:ext uri="{BB962C8B-B14F-4D97-AF65-F5344CB8AC3E}">
        <p14:creationId xmlns:p14="http://schemas.microsoft.com/office/powerpoint/2010/main" val="410729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846770FD-7D95-C4A0-BFB7-5BA662AC58AA}"/>
              </a:ext>
            </a:extLst>
          </p:cNvPr>
          <p:cNvCxnSpPr>
            <a:cxnSpLocks/>
          </p:cNvCxnSpPr>
          <p:nvPr/>
        </p:nvCxnSpPr>
        <p:spPr>
          <a:xfrm flipV="1">
            <a:off x="1170659" y="1631008"/>
            <a:ext cx="0" cy="2294399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C23A4D5F-CDA4-4D92-3754-1FB330B7447C}"/>
              </a:ext>
            </a:extLst>
          </p:cNvPr>
          <p:cNvCxnSpPr>
            <a:cxnSpLocks/>
          </p:cNvCxnSpPr>
          <p:nvPr/>
        </p:nvCxnSpPr>
        <p:spPr>
          <a:xfrm flipV="1">
            <a:off x="2043349" y="1631488"/>
            <a:ext cx="0" cy="195893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F015DAD7-991A-4F86-B4BA-DD9DD2FFEA05}"/>
              </a:ext>
            </a:extLst>
          </p:cNvPr>
          <p:cNvCxnSpPr>
            <a:cxnSpLocks/>
          </p:cNvCxnSpPr>
          <p:nvPr/>
        </p:nvCxnSpPr>
        <p:spPr>
          <a:xfrm flipV="1">
            <a:off x="2955203" y="1663647"/>
            <a:ext cx="0" cy="195893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B64418E5-467D-C7FB-9F52-506B8E3871DF}"/>
              </a:ext>
            </a:extLst>
          </p:cNvPr>
          <p:cNvCxnSpPr>
            <a:cxnSpLocks/>
          </p:cNvCxnSpPr>
          <p:nvPr/>
        </p:nvCxnSpPr>
        <p:spPr>
          <a:xfrm flipV="1">
            <a:off x="3832899" y="1640203"/>
            <a:ext cx="0" cy="195893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FF2B6F53-0A95-D93D-AEA5-4707D560C93C}"/>
              </a:ext>
            </a:extLst>
          </p:cNvPr>
          <p:cNvCxnSpPr>
            <a:cxnSpLocks/>
          </p:cNvCxnSpPr>
          <p:nvPr/>
        </p:nvCxnSpPr>
        <p:spPr>
          <a:xfrm flipV="1">
            <a:off x="4757163" y="1649772"/>
            <a:ext cx="0" cy="195893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5419FCF1-935D-0284-6F13-D9519192D0C9}"/>
              </a:ext>
            </a:extLst>
          </p:cNvPr>
          <p:cNvCxnSpPr>
            <a:cxnSpLocks/>
          </p:cNvCxnSpPr>
          <p:nvPr/>
        </p:nvCxnSpPr>
        <p:spPr>
          <a:xfrm flipV="1">
            <a:off x="5587261" y="1650578"/>
            <a:ext cx="0" cy="195893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60E7DA47-38FF-CE1A-D4D1-ED7C7D701494}"/>
              </a:ext>
            </a:extLst>
          </p:cNvPr>
          <p:cNvCxnSpPr>
            <a:cxnSpLocks/>
          </p:cNvCxnSpPr>
          <p:nvPr/>
        </p:nvCxnSpPr>
        <p:spPr>
          <a:xfrm flipV="1">
            <a:off x="6462637" y="1649774"/>
            <a:ext cx="0" cy="195893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E5CF1F9D-9CF1-3ECB-A930-6F99F5DA2DC5}"/>
              </a:ext>
            </a:extLst>
          </p:cNvPr>
          <p:cNvCxnSpPr>
            <a:cxnSpLocks/>
          </p:cNvCxnSpPr>
          <p:nvPr/>
        </p:nvCxnSpPr>
        <p:spPr>
          <a:xfrm flipV="1">
            <a:off x="8219419" y="1640203"/>
            <a:ext cx="0" cy="195893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B61C64E8-011E-01CB-A720-F1CFE7DF3F5F}"/>
              </a:ext>
            </a:extLst>
          </p:cNvPr>
          <p:cNvCxnSpPr>
            <a:cxnSpLocks/>
          </p:cNvCxnSpPr>
          <p:nvPr/>
        </p:nvCxnSpPr>
        <p:spPr>
          <a:xfrm flipV="1">
            <a:off x="7342265" y="1631009"/>
            <a:ext cx="0" cy="195893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CAE82443-284C-2678-CE1C-A99A9C3909FF}"/>
              </a:ext>
            </a:extLst>
          </p:cNvPr>
          <p:cNvSpPr/>
          <p:nvPr/>
        </p:nvSpPr>
        <p:spPr>
          <a:xfrm>
            <a:off x="6054557" y="2339351"/>
            <a:ext cx="816161" cy="1488218"/>
          </a:xfrm>
          <a:prstGeom prst="rect">
            <a:avLst/>
          </a:prstGeom>
          <a:solidFill>
            <a:srgbClr val="37CAEC"/>
          </a:solidFill>
          <a:ln>
            <a:solidFill>
              <a:srgbClr val="37CA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2FE49E5-9FDD-E0FF-4720-4E4A60BB7C27}"/>
              </a:ext>
            </a:extLst>
          </p:cNvPr>
          <p:cNvSpPr/>
          <p:nvPr/>
        </p:nvSpPr>
        <p:spPr>
          <a:xfrm>
            <a:off x="5187796" y="2600193"/>
            <a:ext cx="816161" cy="1237485"/>
          </a:xfrm>
          <a:prstGeom prst="rect">
            <a:avLst/>
          </a:prstGeom>
          <a:solidFill>
            <a:srgbClr val="37CAEC"/>
          </a:solidFill>
          <a:ln>
            <a:solidFill>
              <a:srgbClr val="37CA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A6930CF-86D4-2A40-CC5D-1107DAB0C82C}"/>
              </a:ext>
            </a:extLst>
          </p:cNvPr>
          <p:cNvSpPr/>
          <p:nvPr/>
        </p:nvSpPr>
        <p:spPr>
          <a:xfrm>
            <a:off x="4318839" y="2748305"/>
            <a:ext cx="816161" cy="1099579"/>
          </a:xfrm>
          <a:prstGeom prst="rect">
            <a:avLst/>
          </a:prstGeom>
          <a:solidFill>
            <a:srgbClr val="37CAEC"/>
          </a:solidFill>
          <a:ln>
            <a:solidFill>
              <a:srgbClr val="37CA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FA954B4-2E15-04D2-ED7B-7B640AB1A8AD}"/>
              </a:ext>
            </a:extLst>
          </p:cNvPr>
          <p:cNvSpPr/>
          <p:nvPr/>
        </p:nvSpPr>
        <p:spPr>
          <a:xfrm>
            <a:off x="3425189" y="3112703"/>
            <a:ext cx="816161" cy="672593"/>
          </a:xfrm>
          <a:prstGeom prst="rect">
            <a:avLst/>
          </a:prstGeom>
          <a:solidFill>
            <a:srgbClr val="37CAEC"/>
          </a:solidFill>
          <a:ln>
            <a:solidFill>
              <a:srgbClr val="37CA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1998C21-9944-B33A-13AD-225C2BD7C284}"/>
              </a:ext>
            </a:extLst>
          </p:cNvPr>
          <p:cNvSpPr/>
          <p:nvPr/>
        </p:nvSpPr>
        <p:spPr>
          <a:xfrm>
            <a:off x="2530277" y="3116067"/>
            <a:ext cx="816161" cy="677452"/>
          </a:xfrm>
          <a:prstGeom prst="rect">
            <a:avLst/>
          </a:prstGeom>
          <a:solidFill>
            <a:srgbClr val="37CAEC"/>
          </a:solidFill>
          <a:ln>
            <a:solidFill>
              <a:srgbClr val="37CA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28FDA78-E916-F589-1C9B-29A518846B49}"/>
              </a:ext>
            </a:extLst>
          </p:cNvPr>
          <p:cNvSpPr/>
          <p:nvPr/>
        </p:nvSpPr>
        <p:spPr>
          <a:xfrm>
            <a:off x="1620630" y="3670742"/>
            <a:ext cx="816161" cy="129995"/>
          </a:xfrm>
          <a:prstGeom prst="rect">
            <a:avLst/>
          </a:prstGeom>
          <a:solidFill>
            <a:srgbClr val="37CAEC"/>
          </a:solidFill>
          <a:ln>
            <a:solidFill>
              <a:srgbClr val="37CA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49DE538-4EB8-E04F-58BF-001359BA14C5}"/>
              </a:ext>
            </a:extLst>
          </p:cNvPr>
          <p:cNvSpPr/>
          <p:nvPr/>
        </p:nvSpPr>
        <p:spPr>
          <a:xfrm>
            <a:off x="6948861" y="2126461"/>
            <a:ext cx="816161" cy="1698510"/>
          </a:xfrm>
          <a:prstGeom prst="rect">
            <a:avLst/>
          </a:prstGeom>
          <a:solidFill>
            <a:srgbClr val="37CAEC"/>
          </a:solidFill>
          <a:ln>
            <a:solidFill>
              <a:srgbClr val="37CA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36CBFA3-2550-1423-73FB-F9A220A9BBD7}"/>
              </a:ext>
            </a:extLst>
          </p:cNvPr>
          <p:cNvSpPr/>
          <p:nvPr/>
        </p:nvSpPr>
        <p:spPr>
          <a:xfrm>
            <a:off x="1620630" y="4143274"/>
            <a:ext cx="816161" cy="2101367"/>
          </a:xfrm>
          <a:prstGeom prst="rect">
            <a:avLst/>
          </a:prstGeom>
          <a:solidFill>
            <a:srgbClr val="34C0C0"/>
          </a:solidFill>
          <a:ln>
            <a:solidFill>
              <a:srgbClr val="34C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D6B8B0F-DC89-437E-621B-23F39E7996BB}"/>
              </a:ext>
            </a:extLst>
          </p:cNvPr>
          <p:cNvSpPr/>
          <p:nvPr/>
        </p:nvSpPr>
        <p:spPr>
          <a:xfrm>
            <a:off x="2533054" y="4135893"/>
            <a:ext cx="816161" cy="1834606"/>
          </a:xfrm>
          <a:prstGeom prst="rect">
            <a:avLst/>
          </a:prstGeom>
          <a:solidFill>
            <a:srgbClr val="34C0C0"/>
          </a:solidFill>
          <a:ln>
            <a:solidFill>
              <a:srgbClr val="34C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AE83DE4-ADD6-A9A8-E876-0D7D8DBE8ED1}"/>
              </a:ext>
            </a:extLst>
          </p:cNvPr>
          <p:cNvSpPr/>
          <p:nvPr/>
        </p:nvSpPr>
        <p:spPr>
          <a:xfrm>
            <a:off x="3419934" y="4136258"/>
            <a:ext cx="816161" cy="1698510"/>
          </a:xfrm>
          <a:prstGeom prst="rect">
            <a:avLst/>
          </a:prstGeom>
          <a:solidFill>
            <a:srgbClr val="34C0C0"/>
          </a:solidFill>
          <a:ln>
            <a:solidFill>
              <a:srgbClr val="34C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7B909F8-F97D-56E1-2250-2C9E6FF72246}"/>
              </a:ext>
            </a:extLst>
          </p:cNvPr>
          <p:cNvSpPr/>
          <p:nvPr/>
        </p:nvSpPr>
        <p:spPr>
          <a:xfrm>
            <a:off x="4292395" y="4119820"/>
            <a:ext cx="816161" cy="1698510"/>
          </a:xfrm>
          <a:prstGeom prst="rect">
            <a:avLst/>
          </a:prstGeom>
          <a:solidFill>
            <a:srgbClr val="34C0C0"/>
          </a:solidFill>
          <a:ln>
            <a:solidFill>
              <a:srgbClr val="34C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F98C43A-AD0B-4084-5D5C-288F6FE20A0A}"/>
              </a:ext>
            </a:extLst>
          </p:cNvPr>
          <p:cNvSpPr/>
          <p:nvPr/>
        </p:nvSpPr>
        <p:spPr>
          <a:xfrm>
            <a:off x="5192720" y="4137582"/>
            <a:ext cx="816161" cy="1488218"/>
          </a:xfrm>
          <a:prstGeom prst="rect">
            <a:avLst/>
          </a:prstGeom>
          <a:solidFill>
            <a:srgbClr val="34C0C0"/>
          </a:solidFill>
          <a:ln>
            <a:solidFill>
              <a:srgbClr val="34C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C18C8CC-903C-A8D6-0224-633DFCC43F76}"/>
              </a:ext>
            </a:extLst>
          </p:cNvPr>
          <p:cNvSpPr/>
          <p:nvPr/>
        </p:nvSpPr>
        <p:spPr>
          <a:xfrm>
            <a:off x="6947803" y="4129150"/>
            <a:ext cx="817218" cy="905870"/>
          </a:xfrm>
          <a:prstGeom prst="rect">
            <a:avLst/>
          </a:prstGeom>
          <a:solidFill>
            <a:srgbClr val="34C0C0"/>
          </a:solidFill>
          <a:ln>
            <a:solidFill>
              <a:srgbClr val="34C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8BAD7F2-0590-A6CD-4544-FBC5266C35BC}"/>
              </a:ext>
            </a:extLst>
          </p:cNvPr>
          <p:cNvSpPr/>
          <p:nvPr/>
        </p:nvSpPr>
        <p:spPr>
          <a:xfrm>
            <a:off x="7833892" y="4133244"/>
            <a:ext cx="816161" cy="225569"/>
          </a:xfrm>
          <a:prstGeom prst="rect">
            <a:avLst/>
          </a:prstGeom>
          <a:solidFill>
            <a:srgbClr val="93E6E6"/>
          </a:solidFill>
          <a:ln>
            <a:solidFill>
              <a:srgbClr val="93E6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8D09F9F-3340-02E6-BDD3-0E9E7CB1A4AC}"/>
              </a:ext>
            </a:extLst>
          </p:cNvPr>
          <p:cNvSpPr/>
          <p:nvPr/>
        </p:nvSpPr>
        <p:spPr>
          <a:xfrm>
            <a:off x="6048575" y="4134265"/>
            <a:ext cx="816161" cy="1237485"/>
          </a:xfrm>
          <a:prstGeom prst="rect">
            <a:avLst/>
          </a:prstGeom>
          <a:solidFill>
            <a:srgbClr val="34C0C0"/>
          </a:solidFill>
          <a:ln>
            <a:solidFill>
              <a:srgbClr val="34C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CFF26F2C-39B7-EB23-C54B-F3705EEB7D8E}"/>
              </a:ext>
            </a:extLst>
          </p:cNvPr>
          <p:cNvCxnSpPr>
            <a:cxnSpLocks/>
          </p:cNvCxnSpPr>
          <p:nvPr/>
        </p:nvCxnSpPr>
        <p:spPr>
          <a:xfrm>
            <a:off x="744346" y="1597036"/>
            <a:ext cx="8128583" cy="58042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A0CBBE1-FBCD-840B-1324-D9EE7D7A5D3C}"/>
              </a:ext>
            </a:extLst>
          </p:cNvPr>
          <p:cNvSpPr txBox="1"/>
          <p:nvPr/>
        </p:nvSpPr>
        <p:spPr>
          <a:xfrm>
            <a:off x="887178" y="1291877"/>
            <a:ext cx="6665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2025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F5A4E1C-4E00-7F6D-C562-E935EE575C37}"/>
              </a:ext>
            </a:extLst>
          </p:cNvPr>
          <p:cNvSpPr txBox="1"/>
          <p:nvPr/>
        </p:nvSpPr>
        <p:spPr>
          <a:xfrm>
            <a:off x="1771121" y="1277681"/>
            <a:ext cx="7683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2026*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78FD48B-17B8-EA9C-A566-FF1A8758C79D}"/>
              </a:ext>
            </a:extLst>
          </p:cNvPr>
          <p:cNvSpPr txBox="1"/>
          <p:nvPr/>
        </p:nvSpPr>
        <p:spPr>
          <a:xfrm>
            <a:off x="2637387" y="1306250"/>
            <a:ext cx="8701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2027**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232154C-9FE8-929C-71BF-CA4774E43996}"/>
              </a:ext>
            </a:extLst>
          </p:cNvPr>
          <p:cNvSpPr txBox="1"/>
          <p:nvPr/>
        </p:nvSpPr>
        <p:spPr>
          <a:xfrm>
            <a:off x="3544384" y="1299572"/>
            <a:ext cx="9463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2028***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E858C85-6CE8-FD8F-E068-1F37954C8F8D}"/>
              </a:ext>
            </a:extLst>
          </p:cNvPr>
          <p:cNvSpPr txBox="1"/>
          <p:nvPr/>
        </p:nvSpPr>
        <p:spPr>
          <a:xfrm>
            <a:off x="4457432" y="1313579"/>
            <a:ext cx="7683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2029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F5E29C9-B464-D61B-F5EC-A2254A3C4E98}"/>
              </a:ext>
            </a:extLst>
          </p:cNvPr>
          <p:cNvSpPr txBox="1"/>
          <p:nvPr/>
        </p:nvSpPr>
        <p:spPr>
          <a:xfrm>
            <a:off x="5297996" y="1321829"/>
            <a:ext cx="7683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2030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57F744B-36CD-E6FB-68C2-0936372ED490}"/>
              </a:ext>
            </a:extLst>
          </p:cNvPr>
          <p:cNvSpPr txBox="1"/>
          <p:nvPr/>
        </p:nvSpPr>
        <p:spPr>
          <a:xfrm>
            <a:off x="6175073" y="1344697"/>
            <a:ext cx="7683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2031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FD8CF7B-6B8C-A84F-7D5E-38FFCF0DD78F}"/>
              </a:ext>
            </a:extLst>
          </p:cNvPr>
          <p:cNvSpPr txBox="1"/>
          <p:nvPr/>
        </p:nvSpPr>
        <p:spPr>
          <a:xfrm>
            <a:off x="6979124" y="1344378"/>
            <a:ext cx="7683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2032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C436863-EF5C-3BCA-00BB-9520491D8095}"/>
              </a:ext>
            </a:extLst>
          </p:cNvPr>
          <p:cNvSpPr txBox="1"/>
          <p:nvPr/>
        </p:nvSpPr>
        <p:spPr>
          <a:xfrm>
            <a:off x="7917415" y="1330173"/>
            <a:ext cx="7683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2033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29450E9A-6677-C415-F262-76E100EBAC30}"/>
              </a:ext>
            </a:extLst>
          </p:cNvPr>
          <p:cNvSpPr/>
          <p:nvPr/>
        </p:nvSpPr>
        <p:spPr>
          <a:xfrm>
            <a:off x="7833892" y="1828828"/>
            <a:ext cx="816161" cy="2034547"/>
          </a:xfrm>
          <a:prstGeom prst="rect">
            <a:avLst/>
          </a:prstGeom>
          <a:solidFill>
            <a:srgbClr val="37CAEC"/>
          </a:solidFill>
          <a:ln>
            <a:solidFill>
              <a:srgbClr val="37CA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9926A2AC-4CF3-0C0C-3508-C20A45774820}"/>
              </a:ext>
            </a:extLst>
          </p:cNvPr>
          <p:cNvSpPr/>
          <p:nvPr/>
        </p:nvSpPr>
        <p:spPr>
          <a:xfrm>
            <a:off x="7833892" y="1829131"/>
            <a:ext cx="816161" cy="3462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A453479E-C126-B211-B092-4B9AE117B148}"/>
              </a:ext>
            </a:extLst>
          </p:cNvPr>
          <p:cNvSpPr/>
          <p:nvPr/>
        </p:nvSpPr>
        <p:spPr>
          <a:xfrm>
            <a:off x="6943446" y="2121593"/>
            <a:ext cx="816161" cy="3462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4F3B4730-9818-1021-5BEC-F35FF132A979}"/>
              </a:ext>
            </a:extLst>
          </p:cNvPr>
          <p:cNvSpPr/>
          <p:nvPr/>
        </p:nvSpPr>
        <p:spPr>
          <a:xfrm>
            <a:off x="6059194" y="2332246"/>
            <a:ext cx="811525" cy="3462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F1EFA576-C92C-6B1F-1039-920571FA9DCC}"/>
              </a:ext>
            </a:extLst>
          </p:cNvPr>
          <p:cNvSpPr/>
          <p:nvPr/>
        </p:nvSpPr>
        <p:spPr>
          <a:xfrm>
            <a:off x="5185070" y="2581202"/>
            <a:ext cx="816161" cy="3462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6308DE0A-384B-E1C3-1EE9-CCA2101042A4}"/>
              </a:ext>
            </a:extLst>
          </p:cNvPr>
          <p:cNvSpPr/>
          <p:nvPr/>
        </p:nvSpPr>
        <p:spPr>
          <a:xfrm>
            <a:off x="4321564" y="2744909"/>
            <a:ext cx="816161" cy="3677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BB7DC75D-12E3-67B2-036C-CB897F570B82}"/>
              </a:ext>
            </a:extLst>
          </p:cNvPr>
          <p:cNvSpPr/>
          <p:nvPr/>
        </p:nvSpPr>
        <p:spPr>
          <a:xfrm>
            <a:off x="3419934" y="2965669"/>
            <a:ext cx="816161" cy="2571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EEB12B04-678A-9215-F6FA-3C96486CEF22}"/>
              </a:ext>
            </a:extLst>
          </p:cNvPr>
          <p:cNvSpPr/>
          <p:nvPr/>
        </p:nvSpPr>
        <p:spPr>
          <a:xfrm>
            <a:off x="2532898" y="2971903"/>
            <a:ext cx="816161" cy="2589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AD1E0B2-EC22-F1BB-22D5-3F2936FCD7F9}"/>
              </a:ext>
            </a:extLst>
          </p:cNvPr>
          <p:cNvSpPr/>
          <p:nvPr/>
        </p:nvSpPr>
        <p:spPr>
          <a:xfrm>
            <a:off x="7837749" y="2195584"/>
            <a:ext cx="812304" cy="572900"/>
          </a:xfrm>
          <a:prstGeom prst="rect">
            <a:avLst/>
          </a:prstGeom>
          <a:solidFill>
            <a:srgbClr val="B3EBF8"/>
          </a:solidFill>
          <a:ln>
            <a:solidFill>
              <a:srgbClr val="B3EB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104C71-C853-1D8E-177F-FD5FB2D7BE39}"/>
              </a:ext>
            </a:extLst>
          </p:cNvPr>
          <p:cNvSpPr txBox="1"/>
          <p:nvPr/>
        </p:nvSpPr>
        <p:spPr>
          <a:xfrm>
            <a:off x="7995011" y="3194969"/>
            <a:ext cx="516218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6" dirty="0">
                <a:solidFill>
                  <a:srgbClr val="002060"/>
                </a:solidFill>
              </a:rPr>
              <a:t>IBS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0F0C811-92C4-4231-F667-F74A8FF06444}"/>
              </a:ext>
            </a:extLst>
          </p:cNvPr>
          <p:cNvSpPr txBox="1"/>
          <p:nvPr/>
        </p:nvSpPr>
        <p:spPr>
          <a:xfrm>
            <a:off x="7968026" y="2339352"/>
            <a:ext cx="649095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6" dirty="0">
                <a:solidFill>
                  <a:srgbClr val="002060"/>
                </a:solidFill>
              </a:rPr>
              <a:t>CBS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23635D3-69C2-4F39-8A38-200B0E7EBF28}"/>
              </a:ext>
            </a:extLst>
          </p:cNvPr>
          <p:cNvSpPr/>
          <p:nvPr/>
        </p:nvSpPr>
        <p:spPr>
          <a:xfrm>
            <a:off x="6948860" y="2481477"/>
            <a:ext cx="816161" cy="673838"/>
          </a:xfrm>
          <a:prstGeom prst="rect">
            <a:avLst/>
          </a:prstGeom>
          <a:solidFill>
            <a:srgbClr val="B3EBF8"/>
          </a:solidFill>
          <a:ln>
            <a:solidFill>
              <a:srgbClr val="B3EB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12C9D5C-E8EF-72E5-3ACD-475BC3B8F709}"/>
              </a:ext>
            </a:extLst>
          </p:cNvPr>
          <p:cNvSpPr txBox="1"/>
          <p:nvPr/>
        </p:nvSpPr>
        <p:spPr>
          <a:xfrm>
            <a:off x="7078378" y="2665889"/>
            <a:ext cx="649095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6" dirty="0">
                <a:solidFill>
                  <a:srgbClr val="002060"/>
                </a:solidFill>
              </a:rPr>
              <a:t>CBS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C623D4C9-798C-545B-320F-080977F1CB09}"/>
              </a:ext>
            </a:extLst>
          </p:cNvPr>
          <p:cNvSpPr/>
          <p:nvPr/>
        </p:nvSpPr>
        <p:spPr>
          <a:xfrm>
            <a:off x="6054026" y="2684324"/>
            <a:ext cx="810709" cy="640502"/>
          </a:xfrm>
          <a:prstGeom prst="rect">
            <a:avLst/>
          </a:prstGeom>
          <a:solidFill>
            <a:srgbClr val="B3EBF8"/>
          </a:solidFill>
          <a:ln>
            <a:solidFill>
              <a:srgbClr val="B3EB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6EE3E31-3406-6DAA-65F8-F3D6F2EE07D5}"/>
              </a:ext>
            </a:extLst>
          </p:cNvPr>
          <p:cNvSpPr txBox="1"/>
          <p:nvPr/>
        </p:nvSpPr>
        <p:spPr>
          <a:xfrm>
            <a:off x="6193680" y="2923718"/>
            <a:ext cx="649095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6" dirty="0">
                <a:solidFill>
                  <a:srgbClr val="002060"/>
                </a:solidFill>
              </a:rPr>
              <a:t>CBS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59F86BEF-B6D0-5604-A664-F1ADBF7055C5}"/>
              </a:ext>
            </a:extLst>
          </p:cNvPr>
          <p:cNvSpPr/>
          <p:nvPr/>
        </p:nvSpPr>
        <p:spPr>
          <a:xfrm>
            <a:off x="5182344" y="2927489"/>
            <a:ext cx="816161" cy="542973"/>
          </a:xfrm>
          <a:prstGeom prst="rect">
            <a:avLst/>
          </a:prstGeom>
          <a:solidFill>
            <a:srgbClr val="B3EBF8"/>
          </a:solidFill>
          <a:ln>
            <a:solidFill>
              <a:srgbClr val="B3EB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CB17C11-9CE2-B59C-4C6A-3F3A576DFCD5}"/>
              </a:ext>
            </a:extLst>
          </p:cNvPr>
          <p:cNvSpPr txBox="1"/>
          <p:nvPr/>
        </p:nvSpPr>
        <p:spPr>
          <a:xfrm>
            <a:off x="5287276" y="3021825"/>
            <a:ext cx="649095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6" dirty="0">
                <a:solidFill>
                  <a:srgbClr val="002060"/>
                </a:solidFill>
              </a:rPr>
              <a:t>CBS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B5A8E94D-7652-7D2F-413A-0899B7E0967D}"/>
              </a:ext>
            </a:extLst>
          </p:cNvPr>
          <p:cNvSpPr/>
          <p:nvPr/>
        </p:nvSpPr>
        <p:spPr>
          <a:xfrm>
            <a:off x="4317446" y="3128140"/>
            <a:ext cx="816161" cy="480563"/>
          </a:xfrm>
          <a:prstGeom prst="rect">
            <a:avLst/>
          </a:prstGeom>
          <a:solidFill>
            <a:srgbClr val="B3EBF8"/>
          </a:solidFill>
          <a:ln>
            <a:solidFill>
              <a:srgbClr val="B3EB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F28B88FF-F6D9-DBD5-79F1-963D2C509924}"/>
              </a:ext>
            </a:extLst>
          </p:cNvPr>
          <p:cNvSpPr txBox="1"/>
          <p:nvPr/>
        </p:nvSpPr>
        <p:spPr>
          <a:xfrm>
            <a:off x="4432616" y="3204540"/>
            <a:ext cx="649095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6" dirty="0">
                <a:solidFill>
                  <a:srgbClr val="002060"/>
                </a:solidFill>
              </a:rPr>
              <a:t>CBS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DD22C52E-398E-442B-D4A5-CEE192561A97}"/>
              </a:ext>
            </a:extLst>
          </p:cNvPr>
          <p:cNvSpPr/>
          <p:nvPr/>
        </p:nvSpPr>
        <p:spPr>
          <a:xfrm>
            <a:off x="3419934" y="3241305"/>
            <a:ext cx="816161" cy="405182"/>
          </a:xfrm>
          <a:prstGeom prst="rect">
            <a:avLst/>
          </a:prstGeom>
          <a:solidFill>
            <a:srgbClr val="B3EBF8"/>
          </a:solidFill>
          <a:ln>
            <a:solidFill>
              <a:srgbClr val="B3EB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4255EEC8-6361-7C9B-8529-5E3186788842}"/>
              </a:ext>
            </a:extLst>
          </p:cNvPr>
          <p:cNvSpPr/>
          <p:nvPr/>
        </p:nvSpPr>
        <p:spPr>
          <a:xfrm>
            <a:off x="2535597" y="3248032"/>
            <a:ext cx="816161" cy="393965"/>
          </a:xfrm>
          <a:prstGeom prst="rect">
            <a:avLst/>
          </a:prstGeom>
          <a:solidFill>
            <a:srgbClr val="B3EBF8"/>
          </a:solidFill>
          <a:ln>
            <a:solidFill>
              <a:srgbClr val="B3EB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4CCD7D5F-626D-6530-AB81-5353DE29FA7C}"/>
              </a:ext>
            </a:extLst>
          </p:cNvPr>
          <p:cNvSpPr txBox="1"/>
          <p:nvPr/>
        </p:nvSpPr>
        <p:spPr>
          <a:xfrm>
            <a:off x="2415283" y="3196856"/>
            <a:ext cx="1086071" cy="46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CBS</a:t>
            </a:r>
            <a:br>
              <a:rPr lang="pt-BR" sz="1219" dirty="0">
                <a:solidFill>
                  <a:srgbClr val="002060"/>
                </a:solidFill>
              </a:rPr>
            </a:br>
            <a:r>
              <a:rPr lang="pt-BR" sz="1219" dirty="0">
                <a:solidFill>
                  <a:srgbClr val="002060"/>
                </a:solidFill>
              </a:rPr>
              <a:t>(99,9%)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1D51F8FD-FF8F-9FF8-84F8-613C1590408F}"/>
              </a:ext>
            </a:extLst>
          </p:cNvPr>
          <p:cNvSpPr/>
          <p:nvPr/>
        </p:nvSpPr>
        <p:spPr>
          <a:xfrm>
            <a:off x="1618587" y="3541255"/>
            <a:ext cx="816161" cy="110303"/>
          </a:xfrm>
          <a:prstGeom prst="rect">
            <a:avLst/>
          </a:prstGeom>
          <a:solidFill>
            <a:srgbClr val="B3EBF8"/>
          </a:solidFill>
          <a:ln>
            <a:solidFill>
              <a:srgbClr val="B3EB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8C27430F-13BA-FF3B-7E5B-A09E0A2E6281}"/>
              </a:ext>
            </a:extLst>
          </p:cNvPr>
          <p:cNvSpPr txBox="1"/>
          <p:nvPr/>
        </p:nvSpPr>
        <p:spPr>
          <a:xfrm>
            <a:off x="1579693" y="3435012"/>
            <a:ext cx="1096284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19" dirty="0">
                <a:solidFill>
                  <a:srgbClr val="002060"/>
                </a:solidFill>
              </a:rPr>
              <a:t>CBS (0,9%)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075526B2-76B2-BDC1-F98B-45200D83EA74}"/>
              </a:ext>
            </a:extLst>
          </p:cNvPr>
          <p:cNvSpPr txBox="1"/>
          <p:nvPr/>
        </p:nvSpPr>
        <p:spPr>
          <a:xfrm>
            <a:off x="8069827" y="1844649"/>
            <a:ext cx="64909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88" dirty="0">
                <a:solidFill>
                  <a:schemeClr val="bg1"/>
                </a:solidFill>
              </a:rPr>
              <a:t>IS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9ECA31EA-9ABA-14A8-B054-8602F9CB4AA7}"/>
              </a:ext>
            </a:extLst>
          </p:cNvPr>
          <p:cNvSpPr txBox="1"/>
          <p:nvPr/>
        </p:nvSpPr>
        <p:spPr>
          <a:xfrm>
            <a:off x="6913919" y="2126313"/>
            <a:ext cx="864091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88" dirty="0">
                <a:solidFill>
                  <a:schemeClr val="bg1"/>
                </a:solidFill>
              </a:rPr>
              <a:t>IS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37313487-3B77-679F-D001-23BE6B5280AD}"/>
              </a:ext>
            </a:extLst>
          </p:cNvPr>
          <p:cNvSpPr txBox="1"/>
          <p:nvPr/>
        </p:nvSpPr>
        <p:spPr>
          <a:xfrm>
            <a:off x="6005570" y="2317408"/>
            <a:ext cx="864091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88" dirty="0">
                <a:solidFill>
                  <a:schemeClr val="bg1"/>
                </a:solidFill>
              </a:rPr>
              <a:t>IS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D35DDF4A-59DE-CDD4-419E-EC7BF3F3B12F}"/>
              </a:ext>
            </a:extLst>
          </p:cNvPr>
          <p:cNvSpPr txBox="1"/>
          <p:nvPr/>
        </p:nvSpPr>
        <p:spPr>
          <a:xfrm>
            <a:off x="5171582" y="2587419"/>
            <a:ext cx="864091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88" dirty="0">
                <a:solidFill>
                  <a:schemeClr val="bg1"/>
                </a:solidFill>
              </a:rPr>
              <a:t>IS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ABB4A0F6-03A9-F2D0-511E-B8EC89C30F1D}"/>
              </a:ext>
            </a:extLst>
          </p:cNvPr>
          <p:cNvSpPr txBox="1"/>
          <p:nvPr/>
        </p:nvSpPr>
        <p:spPr>
          <a:xfrm>
            <a:off x="4277050" y="2762056"/>
            <a:ext cx="864091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88" dirty="0">
                <a:solidFill>
                  <a:schemeClr val="bg1"/>
                </a:solidFill>
              </a:rPr>
              <a:t>IS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EDC8616D-C493-2647-AE70-861B9BD01781}"/>
              </a:ext>
            </a:extLst>
          </p:cNvPr>
          <p:cNvSpPr txBox="1"/>
          <p:nvPr/>
        </p:nvSpPr>
        <p:spPr>
          <a:xfrm>
            <a:off x="3399972" y="2925099"/>
            <a:ext cx="864091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88" dirty="0">
                <a:solidFill>
                  <a:schemeClr val="bg1"/>
                </a:solidFill>
              </a:rPr>
              <a:t>IS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E7F22FCD-D57F-E7E5-3C82-461B4D095EED}"/>
              </a:ext>
            </a:extLst>
          </p:cNvPr>
          <p:cNvSpPr txBox="1"/>
          <p:nvPr/>
        </p:nvSpPr>
        <p:spPr>
          <a:xfrm>
            <a:off x="2511224" y="2953170"/>
            <a:ext cx="864091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88" dirty="0">
                <a:solidFill>
                  <a:schemeClr val="bg1"/>
                </a:solidFill>
              </a:rPr>
              <a:t>IS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8F15ADEB-31AE-C631-325E-A506AEC2A25E}"/>
              </a:ext>
            </a:extLst>
          </p:cNvPr>
          <p:cNvSpPr txBox="1"/>
          <p:nvPr/>
        </p:nvSpPr>
        <p:spPr>
          <a:xfrm>
            <a:off x="6823546" y="3286469"/>
            <a:ext cx="1079531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6" dirty="0">
                <a:solidFill>
                  <a:srgbClr val="002060"/>
                </a:solidFill>
              </a:rPr>
              <a:t>IBS (40%)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BA225274-1906-E881-7900-4587B78F23B7}"/>
              </a:ext>
            </a:extLst>
          </p:cNvPr>
          <p:cNvSpPr txBox="1"/>
          <p:nvPr/>
        </p:nvSpPr>
        <p:spPr>
          <a:xfrm>
            <a:off x="5938489" y="3454793"/>
            <a:ext cx="1079531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6" dirty="0">
                <a:solidFill>
                  <a:srgbClr val="002060"/>
                </a:solidFill>
              </a:rPr>
              <a:t>IBS (20%)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79CC36A0-A5B2-4FA1-6C1B-07D01A811365}"/>
              </a:ext>
            </a:extLst>
          </p:cNvPr>
          <p:cNvSpPr txBox="1"/>
          <p:nvPr/>
        </p:nvSpPr>
        <p:spPr>
          <a:xfrm>
            <a:off x="5039450" y="3526306"/>
            <a:ext cx="1079531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6" dirty="0">
                <a:solidFill>
                  <a:srgbClr val="002060"/>
                </a:solidFill>
              </a:rPr>
              <a:t>IBS (10%)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7BE3DAF4-632A-A493-CEC7-CDD9E3C5B0D4}"/>
              </a:ext>
            </a:extLst>
          </p:cNvPr>
          <p:cNvSpPr txBox="1"/>
          <p:nvPr/>
        </p:nvSpPr>
        <p:spPr>
          <a:xfrm>
            <a:off x="4199217" y="3565737"/>
            <a:ext cx="1079531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6" dirty="0">
                <a:solidFill>
                  <a:srgbClr val="002060"/>
                </a:solidFill>
              </a:rPr>
              <a:t>IBS (10%)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6758215E-D2AB-5625-C669-2BEF538755A6}"/>
              </a:ext>
            </a:extLst>
          </p:cNvPr>
          <p:cNvSpPr txBox="1"/>
          <p:nvPr/>
        </p:nvSpPr>
        <p:spPr>
          <a:xfrm>
            <a:off x="3291141" y="3565736"/>
            <a:ext cx="1079531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IBS (0,1%)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320A3E69-0A2E-5497-70DC-EAE48B95B3F3}"/>
              </a:ext>
            </a:extLst>
          </p:cNvPr>
          <p:cNvSpPr txBox="1"/>
          <p:nvPr/>
        </p:nvSpPr>
        <p:spPr>
          <a:xfrm>
            <a:off x="2431393" y="3586703"/>
            <a:ext cx="1079531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IB(S (0,1%)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D658CAFC-41AC-4F63-2FCD-9C34F0636C63}"/>
              </a:ext>
            </a:extLst>
          </p:cNvPr>
          <p:cNvSpPr txBox="1"/>
          <p:nvPr/>
        </p:nvSpPr>
        <p:spPr>
          <a:xfrm>
            <a:off x="1501091" y="3595057"/>
            <a:ext cx="1079531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IBS (0,1%)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12CD9DB3-6C54-BA4E-3D9D-857559123092}"/>
              </a:ext>
            </a:extLst>
          </p:cNvPr>
          <p:cNvSpPr txBox="1"/>
          <p:nvPr/>
        </p:nvSpPr>
        <p:spPr>
          <a:xfrm>
            <a:off x="3293437" y="3194857"/>
            <a:ext cx="1086071" cy="46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CBS</a:t>
            </a:r>
            <a:br>
              <a:rPr lang="pt-BR" sz="1219" dirty="0">
                <a:solidFill>
                  <a:srgbClr val="002060"/>
                </a:solidFill>
              </a:rPr>
            </a:br>
            <a:r>
              <a:rPr lang="pt-BR" sz="1219" dirty="0">
                <a:solidFill>
                  <a:srgbClr val="002060"/>
                </a:solidFill>
              </a:rPr>
              <a:t>(99,9%)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759A0393-D5AD-A7E1-A832-695582EC8957}"/>
              </a:ext>
            </a:extLst>
          </p:cNvPr>
          <p:cNvSpPr txBox="1"/>
          <p:nvPr/>
        </p:nvSpPr>
        <p:spPr>
          <a:xfrm>
            <a:off x="2957014" y="3805502"/>
            <a:ext cx="2088833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88" dirty="0"/>
              <a:t>CARGA TRIBUTÁRIA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E1125B63-7F4C-8355-A95F-F0C05497A498}"/>
              </a:ext>
            </a:extLst>
          </p:cNvPr>
          <p:cNvSpPr txBox="1"/>
          <p:nvPr/>
        </p:nvSpPr>
        <p:spPr>
          <a:xfrm>
            <a:off x="410446" y="295936"/>
            <a:ext cx="714183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75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REGRAS DE TRANSAÇÃO</a:t>
            </a:r>
          </a:p>
        </p:txBody>
      </p:sp>
      <p:cxnSp>
        <p:nvCxnSpPr>
          <p:cNvPr id="95" name="Conector reto 94">
            <a:extLst>
              <a:ext uri="{FF2B5EF4-FFF2-40B4-BE49-F238E27FC236}">
                <a16:creationId xmlns:a16="http://schemas.microsoft.com/office/drawing/2014/main" id="{1E961B53-7D7E-AB4D-18E1-6BF189E81729}"/>
              </a:ext>
            </a:extLst>
          </p:cNvPr>
          <p:cNvCxnSpPr>
            <a:cxnSpLocks/>
          </p:cNvCxnSpPr>
          <p:nvPr/>
        </p:nvCxnSpPr>
        <p:spPr>
          <a:xfrm>
            <a:off x="2026668" y="669229"/>
            <a:ext cx="4391225" cy="340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A86B66EB-A867-89F9-4217-BA8F7978DBB3}"/>
              </a:ext>
            </a:extLst>
          </p:cNvPr>
          <p:cNvSpPr/>
          <p:nvPr/>
        </p:nvSpPr>
        <p:spPr>
          <a:xfrm>
            <a:off x="6048575" y="5114103"/>
            <a:ext cx="816161" cy="346287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38480B04-78A5-5081-F239-4CDF0EA5BF21}"/>
              </a:ext>
            </a:extLst>
          </p:cNvPr>
          <p:cNvSpPr/>
          <p:nvPr/>
        </p:nvSpPr>
        <p:spPr>
          <a:xfrm>
            <a:off x="5199891" y="5319928"/>
            <a:ext cx="816161" cy="346287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F6503879-E712-BD2C-37C1-D77696C9F0B4}"/>
              </a:ext>
            </a:extLst>
          </p:cNvPr>
          <p:cNvSpPr/>
          <p:nvPr/>
        </p:nvSpPr>
        <p:spPr>
          <a:xfrm>
            <a:off x="4297937" y="5478856"/>
            <a:ext cx="816161" cy="346287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2E80ACB2-2AC7-B2CA-88B9-701629401B7D}"/>
              </a:ext>
            </a:extLst>
          </p:cNvPr>
          <p:cNvSpPr/>
          <p:nvPr/>
        </p:nvSpPr>
        <p:spPr>
          <a:xfrm>
            <a:off x="3422698" y="5652079"/>
            <a:ext cx="816161" cy="346287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AF2A2282-AEA8-1972-ADF0-E3E9741F12CA}"/>
              </a:ext>
            </a:extLst>
          </p:cNvPr>
          <p:cNvSpPr/>
          <p:nvPr/>
        </p:nvSpPr>
        <p:spPr>
          <a:xfrm>
            <a:off x="2530277" y="5655898"/>
            <a:ext cx="816161" cy="346287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B35B40C4-177C-10BE-606B-8DB5B7FFFB4B}"/>
              </a:ext>
            </a:extLst>
          </p:cNvPr>
          <p:cNvSpPr/>
          <p:nvPr/>
        </p:nvSpPr>
        <p:spPr>
          <a:xfrm>
            <a:off x="1620627" y="5901354"/>
            <a:ext cx="816161" cy="346287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2C0F6707-18FF-8DF4-9DEA-FBCD3C9FEABF}"/>
              </a:ext>
            </a:extLst>
          </p:cNvPr>
          <p:cNvSpPr txBox="1"/>
          <p:nvPr/>
        </p:nvSpPr>
        <p:spPr>
          <a:xfrm>
            <a:off x="6940019" y="4983384"/>
            <a:ext cx="824069" cy="279948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chemeClr val="bg1"/>
                </a:solidFill>
              </a:rPr>
              <a:t>ISS (60%)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C6236480-141F-A7AB-D2FF-049BC9831209}"/>
              </a:ext>
            </a:extLst>
          </p:cNvPr>
          <p:cNvSpPr txBox="1"/>
          <p:nvPr/>
        </p:nvSpPr>
        <p:spPr>
          <a:xfrm>
            <a:off x="6047766" y="5145363"/>
            <a:ext cx="815350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chemeClr val="bg1"/>
                </a:solidFill>
              </a:rPr>
              <a:t>ISS (70%)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AAC10E7D-EE26-8322-8A44-D982AD10A78A}"/>
              </a:ext>
            </a:extLst>
          </p:cNvPr>
          <p:cNvSpPr txBox="1"/>
          <p:nvPr/>
        </p:nvSpPr>
        <p:spPr>
          <a:xfrm>
            <a:off x="5197563" y="5353527"/>
            <a:ext cx="815350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chemeClr val="bg1"/>
                </a:solidFill>
              </a:rPr>
              <a:t>ISS (80%)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E4039996-B93E-2F36-477A-AEE3C28BC8FB}"/>
              </a:ext>
            </a:extLst>
          </p:cNvPr>
          <p:cNvSpPr txBox="1"/>
          <p:nvPr/>
        </p:nvSpPr>
        <p:spPr>
          <a:xfrm>
            <a:off x="3441844" y="5674290"/>
            <a:ext cx="815350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chemeClr val="bg1"/>
                </a:solidFill>
              </a:rPr>
              <a:t>ISS 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B9417F94-4D2D-232C-0D6E-663FF990B872}"/>
              </a:ext>
            </a:extLst>
          </p:cNvPr>
          <p:cNvSpPr txBox="1"/>
          <p:nvPr/>
        </p:nvSpPr>
        <p:spPr>
          <a:xfrm>
            <a:off x="2537271" y="5700700"/>
            <a:ext cx="815350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chemeClr val="bg1"/>
                </a:solidFill>
              </a:rPr>
              <a:t>ISS </a:t>
            </a: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4F7749DF-BC96-0F3F-4912-2F836E67F580}"/>
              </a:ext>
            </a:extLst>
          </p:cNvPr>
          <p:cNvSpPr txBox="1"/>
          <p:nvPr/>
        </p:nvSpPr>
        <p:spPr>
          <a:xfrm>
            <a:off x="1607275" y="5957903"/>
            <a:ext cx="815350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chemeClr val="bg1"/>
                </a:solidFill>
              </a:rPr>
              <a:t>ISS </a:t>
            </a: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710D7D95-4E15-DDFA-B12E-6D352E5F4F69}"/>
              </a:ext>
            </a:extLst>
          </p:cNvPr>
          <p:cNvSpPr txBox="1"/>
          <p:nvPr/>
        </p:nvSpPr>
        <p:spPr>
          <a:xfrm>
            <a:off x="4255241" y="5499791"/>
            <a:ext cx="923568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chemeClr val="bg1"/>
                </a:solidFill>
              </a:rPr>
              <a:t>ISS (90%)</a:t>
            </a:r>
          </a:p>
        </p:txBody>
      </p:sp>
      <p:sp>
        <p:nvSpPr>
          <p:cNvPr id="122" name="Retângulo 121">
            <a:extLst>
              <a:ext uri="{FF2B5EF4-FFF2-40B4-BE49-F238E27FC236}">
                <a16:creationId xmlns:a16="http://schemas.microsoft.com/office/drawing/2014/main" id="{628C44CB-B51F-D82D-A847-89CA368FDF57}"/>
              </a:ext>
            </a:extLst>
          </p:cNvPr>
          <p:cNvSpPr/>
          <p:nvPr/>
        </p:nvSpPr>
        <p:spPr>
          <a:xfrm>
            <a:off x="715666" y="4143275"/>
            <a:ext cx="818205" cy="2112530"/>
          </a:xfrm>
          <a:prstGeom prst="rect">
            <a:avLst/>
          </a:prstGeom>
          <a:solidFill>
            <a:srgbClr val="34C0C0"/>
          </a:solidFill>
          <a:ln>
            <a:solidFill>
              <a:srgbClr val="34C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123" name="Retângulo 122">
            <a:extLst>
              <a:ext uri="{FF2B5EF4-FFF2-40B4-BE49-F238E27FC236}">
                <a16:creationId xmlns:a16="http://schemas.microsoft.com/office/drawing/2014/main" id="{B383EB39-4911-9B23-8EE9-8594A2916B77}"/>
              </a:ext>
            </a:extLst>
          </p:cNvPr>
          <p:cNvSpPr/>
          <p:nvPr/>
        </p:nvSpPr>
        <p:spPr>
          <a:xfrm>
            <a:off x="715664" y="5911366"/>
            <a:ext cx="818205" cy="346287"/>
          </a:xfrm>
          <a:prstGeom prst="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5C78EA1E-D33B-0447-F7BC-FF7D13335D4B}"/>
              </a:ext>
            </a:extLst>
          </p:cNvPr>
          <p:cNvSpPr txBox="1"/>
          <p:nvPr/>
        </p:nvSpPr>
        <p:spPr>
          <a:xfrm>
            <a:off x="715664" y="5970499"/>
            <a:ext cx="815350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chemeClr val="bg1"/>
                </a:solidFill>
              </a:rPr>
              <a:t>ISS </a:t>
            </a: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17DA579B-FFB5-4C28-4B8E-92292B72C2E1}"/>
              </a:ext>
            </a:extLst>
          </p:cNvPr>
          <p:cNvSpPr txBox="1"/>
          <p:nvPr/>
        </p:nvSpPr>
        <p:spPr>
          <a:xfrm>
            <a:off x="7902004" y="4107057"/>
            <a:ext cx="664198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IPI ZFM</a:t>
            </a:r>
          </a:p>
        </p:txBody>
      </p:sp>
      <p:sp>
        <p:nvSpPr>
          <p:cNvPr id="126" name="Retângulo 125">
            <a:extLst>
              <a:ext uri="{FF2B5EF4-FFF2-40B4-BE49-F238E27FC236}">
                <a16:creationId xmlns:a16="http://schemas.microsoft.com/office/drawing/2014/main" id="{9148AEF6-6472-9147-84A7-891FA9515953}"/>
              </a:ext>
            </a:extLst>
          </p:cNvPr>
          <p:cNvSpPr/>
          <p:nvPr/>
        </p:nvSpPr>
        <p:spPr>
          <a:xfrm>
            <a:off x="6949671" y="4147602"/>
            <a:ext cx="815350" cy="225569"/>
          </a:xfrm>
          <a:prstGeom prst="rect">
            <a:avLst/>
          </a:prstGeom>
          <a:solidFill>
            <a:srgbClr val="93E6E6"/>
          </a:solidFill>
          <a:ln>
            <a:solidFill>
              <a:srgbClr val="93E6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3363BEA8-ADB8-647F-48CE-E0F5C866334B}"/>
              </a:ext>
            </a:extLst>
          </p:cNvPr>
          <p:cNvSpPr txBox="1"/>
          <p:nvPr/>
        </p:nvSpPr>
        <p:spPr>
          <a:xfrm>
            <a:off x="7009971" y="4121415"/>
            <a:ext cx="664198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IPI ZFM</a:t>
            </a:r>
          </a:p>
        </p:txBody>
      </p:sp>
      <p:sp>
        <p:nvSpPr>
          <p:cNvPr id="2048" name="Retângulo 2047">
            <a:extLst>
              <a:ext uri="{FF2B5EF4-FFF2-40B4-BE49-F238E27FC236}">
                <a16:creationId xmlns:a16="http://schemas.microsoft.com/office/drawing/2014/main" id="{DDC02BF0-ECCC-093A-3279-BCA742809466}"/>
              </a:ext>
            </a:extLst>
          </p:cNvPr>
          <p:cNvSpPr/>
          <p:nvPr/>
        </p:nvSpPr>
        <p:spPr>
          <a:xfrm>
            <a:off x="6050901" y="4145811"/>
            <a:ext cx="816161" cy="225569"/>
          </a:xfrm>
          <a:prstGeom prst="rect">
            <a:avLst/>
          </a:prstGeom>
          <a:solidFill>
            <a:srgbClr val="93E6E6"/>
          </a:solidFill>
          <a:ln>
            <a:solidFill>
              <a:srgbClr val="93E6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2049" name="CaixaDeTexto 2048">
            <a:extLst>
              <a:ext uri="{FF2B5EF4-FFF2-40B4-BE49-F238E27FC236}">
                <a16:creationId xmlns:a16="http://schemas.microsoft.com/office/drawing/2014/main" id="{42010935-C0CE-DC31-9759-C923F9ADC0CB}"/>
              </a:ext>
            </a:extLst>
          </p:cNvPr>
          <p:cNvSpPr txBox="1"/>
          <p:nvPr/>
        </p:nvSpPr>
        <p:spPr>
          <a:xfrm>
            <a:off x="6119014" y="4119623"/>
            <a:ext cx="664198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IPI ZFM</a:t>
            </a:r>
          </a:p>
        </p:txBody>
      </p:sp>
      <p:sp>
        <p:nvSpPr>
          <p:cNvPr id="2051" name="Retângulo 2050">
            <a:extLst>
              <a:ext uri="{FF2B5EF4-FFF2-40B4-BE49-F238E27FC236}">
                <a16:creationId xmlns:a16="http://schemas.microsoft.com/office/drawing/2014/main" id="{24857BC4-76A4-07E4-F2C2-A5F57A8722C6}"/>
              </a:ext>
            </a:extLst>
          </p:cNvPr>
          <p:cNvSpPr/>
          <p:nvPr/>
        </p:nvSpPr>
        <p:spPr>
          <a:xfrm>
            <a:off x="5195129" y="4146828"/>
            <a:ext cx="816161" cy="225569"/>
          </a:xfrm>
          <a:prstGeom prst="rect">
            <a:avLst/>
          </a:prstGeom>
          <a:solidFill>
            <a:srgbClr val="93E6E6"/>
          </a:solidFill>
          <a:ln>
            <a:solidFill>
              <a:srgbClr val="93E6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2052" name="CaixaDeTexto 2051">
            <a:extLst>
              <a:ext uri="{FF2B5EF4-FFF2-40B4-BE49-F238E27FC236}">
                <a16:creationId xmlns:a16="http://schemas.microsoft.com/office/drawing/2014/main" id="{FAB4B77A-53AC-8CF1-1373-33054F8E7822}"/>
              </a:ext>
            </a:extLst>
          </p:cNvPr>
          <p:cNvSpPr txBox="1"/>
          <p:nvPr/>
        </p:nvSpPr>
        <p:spPr>
          <a:xfrm>
            <a:off x="5255908" y="4120640"/>
            <a:ext cx="664198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IPI ZFM</a:t>
            </a:r>
          </a:p>
        </p:txBody>
      </p:sp>
      <p:sp>
        <p:nvSpPr>
          <p:cNvPr id="2053" name="Retângulo 2052">
            <a:extLst>
              <a:ext uri="{FF2B5EF4-FFF2-40B4-BE49-F238E27FC236}">
                <a16:creationId xmlns:a16="http://schemas.microsoft.com/office/drawing/2014/main" id="{BEE61B8D-BD64-98D1-C986-20D391748A12}"/>
              </a:ext>
            </a:extLst>
          </p:cNvPr>
          <p:cNvSpPr/>
          <p:nvPr/>
        </p:nvSpPr>
        <p:spPr>
          <a:xfrm>
            <a:off x="4292395" y="4133244"/>
            <a:ext cx="816161" cy="225569"/>
          </a:xfrm>
          <a:prstGeom prst="rect">
            <a:avLst/>
          </a:prstGeom>
          <a:solidFill>
            <a:srgbClr val="93E6E6"/>
          </a:solidFill>
          <a:ln>
            <a:solidFill>
              <a:srgbClr val="93E6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2054" name="CaixaDeTexto 2053">
            <a:extLst>
              <a:ext uri="{FF2B5EF4-FFF2-40B4-BE49-F238E27FC236}">
                <a16:creationId xmlns:a16="http://schemas.microsoft.com/office/drawing/2014/main" id="{29CB719B-6A13-4445-5A10-656B80A50E93}"/>
              </a:ext>
            </a:extLst>
          </p:cNvPr>
          <p:cNvSpPr txBox="1"/>
          <p:nvPr/>
        </p:nvSpPr>
        <p:spPr>
          <a:xfrm>
            <a:off x="4378478" y="4129149"/>
            <a:ext cx="664198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IPI ZFM</a:t>
            </a:r>
          </a:p>
        </p:txBody>
      </p:sp>
      <p:sp>
        <p:nvSpPr>
          <p:cNvPr id="2055" name="Retângulo 2054">
            <a:extLst>
              <a:ext uri="{FF2B5EF4-FFF2-40B4-BE49-F238E27FC236}">
                <a16:creationId xmlns:a16="http://schemas.microsoft.com/office/drawing/2014/main" id="{CEACE637-E2E2-75E6-5FB5-4047C432A92F}"/>
              </a:ext>
            </a:extLst>
          </p:cNvPr>
          <p:cNvSpPr/>
          <p:nvPr/>
        </p:nvSpPr>
        <p:spPr>
          <a:xfrm>
            <a:off x="3422699" y="4147787"/>
            <a:ext cx="816161" cy="225569"/>
          </a:xfrm>
          <a:prstGeom prst="rect">
            <a:avLst/>
          </a:prstGeom>
          <a:solidFill>
            <a:srgbClr val="93E6E6"/>
          </a:solidFill>
          <a:ln>
            <a:solidFill>
              <a:srgbClr val="93E6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2056" name="CaixaDeTexto 2055">
            <a:extLst>
              <a:ext uri="{FF2B5EF4-FFF2-40B4-BE49-F238E27FC236}">
                <a16:creationId xmlns:a16="http://schemas.microsoft.com/office/drawing/2014/main" id="{6800495F-27B5-2F00-958D-7FD5BCFC0286}"/>
              </a:ext>
            </a:extLst>
          </p:cNvPr>
          <p:cNvSpPr txBox="1"/>
          <p:nvPr/>
        </p:nvSpPr>
        <p:spPr>
          <a:xfrm>
            <a:off x="3506791" y="4129445"/>
            <a:ext cx="664198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IPI ZFM</a:t>
            </a:r>
          </a:p>
        </p:txBody>
      </p:sp>
      <p:sp>
        <p:nvSpPr>
          <p:cNvPr id="2057" name="Retângulo 2056">
            <a:extLst>
              <a:ext uri="{FF2B5EF4-FFF2-40B4-BE49-F238E27FC236}">
                <a16:creationId xmlns:a16="http://schemas.microsoft.com/office/drawing/2014/main" id="{D3FB8278-56BE-3755-4B28-B56D9B888CBC}"/>
              </a:ext>
            </a:extLst>
          </p:cNvPr>
          <p:cNvSpPr/>
          <p:nvPr/>
        </p:nvSpPr>
        <p:spPr>
          <a:xfrm>
            <a:off x="2541235" y="4146280"/>
            <a:ext cx="816161" cy="225569"/>
          </a:xfrm>
          <a:prstGeom prst="rect">
            <a:avLst/>
          </a:prstGeom>
          <a:solidFill>
            <a:srgbClr val="93E6E6"/>
          </a:solidFill>
          <a:ln>
            <a:solidFill>
              <a:srgbClr val="93E6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2058" name="CaixaDeTexto 2057">
            <a:extLst>
              <a:ext uri="{FF2B5EF4-FFF2-40B4-BE49-F238E27FC236}">
                <a16:creationId xmlns:a16="http://schemas.microsoft.com/office/drawing/2014/main" id="{8A51A7DF-E425-3353-A37F-713B39E959EA}"/>
              </a:ext>
            </a:extLst>
          </p:cNvPr>
          <p:cNvSpPr txBox="1"/>
          <p:nvPr/>
        </p:nvSpPr>
        <p:spPr>
          <a:xfrm>
            <a:off x="2624915" y="4113711"/>
            <a:ext cx="664198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IPI ZFM</a:t>
            </a:r>
          </a:p>
        </p:txBody>
      </p:sp>
      <p:sp>
        <p:nvSpPr>
          <p:cNvPr id="2059" name="Retângulo 2058">
            <a:extLst>
              <a:ext uri="{FF2B5EF4-FFF2-40B4-BE49-F238E27FC236}">
                <a16:creationId xmlns:a16="http://schemas.microsoft.com/office/drawing/2014/main" id="{A3A053E4-435E-9B6E-8791-587D131C5981}"/>
              </a:ext>
            </a:extLst>
          </p:cNvPr>
          <p:cNvSpPr/>
          <p:nvPr/>
        </p:nvSpPr>
        <p:spPr>
          <a:xfrm>
            <a:off x="1618683" y="4145811"/>
            <a:ext cx="816161" cy="225569"/>
          </a:xfrm>
          <a:prstGeom prst="rect">
            <a:avLst/>
          </a:prstGeom>
          <a:solidFill>
            <a:srgbClr val="93E6E6"/>
          </a:solidFill>
          <a:ln>
            <a:solidFill>
              <a:srgbClr val="93E6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2061" name="Retângulo 2060">
            <a:extLst>
              <a:ext uri="{FF2B5EF4-FFF2-40B4-BE49-F238E27FC236}">
                <a16:creationId xmlns:a16="http://schemas.microsoft.com/office/drawing/2014/main" id="{A3DFD4A4-BA67-5BBB-EE42-97E63E601CFC}"/>
              </a:ext>
            </a:extLst>
          </p:cNvPr>
          <p:cNvSpPr/>
          <p:nvPr/>
        </p:nvSpPr>
        <p:spPr>
          <a:xfrm>
            <a:off x="715666" y="4145811"/>
            <a:ext cx="822298" cy="225569"/>
          </a:xfrm>
          <a:prstGeom prst="rect">
            <a:avLst/>
          </a:prstGeom>
          <a:solidFill>
            <a:srgbClr val="93E6E6"/>
          </a:solidFill>
          <a:ln>
            <a:solidFill>
              <a:srgbClr val="93E6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2062" name="CaixaDeTexto 2061">
            <a:extLst>
              <a:ext uri="{FF2B5EF4-FFF2-40B4-BE49-F238E27FC236}">
                <a16:creationId xmlns:a16="http://schemas.microsoft.com/office/drawing/2014/main" id="{7FDE158D-ED54-BB13-95BA-6E81115C61DA}"/>
              </a:ext>
            </a:extLst>
          </p:cNvPr>
          <p:cNvSpPr txBox="1"/>
          <p:nvPr/>
        </p:nvSpPr>
        <p:spPr>
          <a:xfrm>
            <a:off x="609939" y="4119820"/>
            <a:ext cx="1006435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PIS/COFINS</a:t>
            </a: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B57359BA-A4F7-6E82-F402-B587A4B79AC6}"/>
              </a:ext>
            </a:extLst>
          </p:cNvPr>
          <p:cNvSpPr/>
          <p:nvPr/>
        </p:nvSpPr>
        <p:spPr>
          <a:xfrm>
            <a:off x="711575" y="4978161"/>
            <a:ext cx="826299" cy="921479"/>
          </a:xfrm>
          <a:prstGeom prst="rect">
            <a:avLst/>
          </a:prstGeom>
          <a:solidFill>
            <a:srgbClr val="8AD4B7"/>
          </a:solidFill>
          <a:ln>
            <a:solidFill>
              <a:srgbClr val="8AD4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2068" name="Retângulo 2067">
            <a:extLst>
              <a:ext uri="{FF2B5EF4-FFF2-40B4-BE49-F238E27FC236}">
                <a16:creationId xmlns:a16="http://schemas.microsoft.com/office/drawing/2014/main" id="{68811F02-F925-3E7D-4127-3049C52F0E4C}"/>
              </a:ext>
            </a:extLst>
          </p:cNvPr>
          <p:cNvSpPr/>
          <p:nvPr/>
        </p:nvSpPr>
        <p:spPr>
          <a:xfrm>
            <a:off x="1616539" y="4983384"/>
            <a:ext cx="816161" cy="893408"/>
          </a:xfrm>
          <a:prstGeom prst="rect">
            <a:avLst/>
          </a:prstGeom>
          <a:solidFill>
            <a:srgbClr val="8AD4B7"/>
          </a:solidFill>
          <a:ln>
            <a:solidFill>
              <a:srgbClr val="8AD4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  <p:sp>
        <p:nvSpPr>
          <p:cNvPr id="2076" name="CaixaDeTexto 2075">
            <a:extLst>
              <a:ext uri="{FF2B5EF4-FFF2-40B4-BE49-F238E27FC236}">
                <a16:creationId xmlns:a16="http://schemas.microsoft.com/office/drawing/2014/main" id="{E82B0D6F-0600-E025-608A-8FA1573693EA}"/>
              </a:ext>
            </a:extLst>
          </p:cNvPr>
          <p:cNvSpPr txBox="1"/>
          <p:nvPr/>
        </p:nvSpPr>
        <p:spPr>
          <a:xfrm>
            <a:off x="6881193" y="4563594"/>
            <a:ext cx="964232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ICMS (60%)</a:t>
            </a:r>
          </a:p>
        </p:txBody>
      </p:sp>
      <p:sp>
        <p:nvSpPr>
          <p:cNvPr id="2077" name="CaixaDeTexto 2076">
            <a:extLst>
              <a:ext uri="{FF2B5EF4-FFF2-40B4-BE49-F238E27FC236}">
                <a16:creationId xmlns:a16="http://schemas.microsoft.com/office/drawing/2014/main" id="{E2DFC423-AC9D-002E-CC2C-18AFE17FB05F}"/>
              </a:ext>
            </a:extLst>
          </p:cNvPr>
          <p:cNvSpPr txBox="1"/>
          <p:nvPr/>
        </p:nvSpPr>
        <p:spPr>
          <a:xfrm>
            <a:off x="5983571" y="4722581"/>
            <a:ext cx="964232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ICMS (70%)</a:t>
            </a:r>
          </a:p>
        </p:txBody>
      </p:sp>
      <p:sp>
        <p:nvSpPr>
          <p:cNvPr id="2078" name="CaixaDeTexto 2077">
            <a:extLst>
              <a:ext uri="{FF2B5EF4-FFF2-40B4-BE49-F238E27FC236}">
                <a16:creationId xmlns:a16="http://schemas.microsoft.com/office/drawing/2014/main" id="{C19193EE-60B5-A94E-0D7C-8A3CB24E4542}"/>
              </a:ext>
            </a:extLst>
          </p:cNvPr>
          <p:cNvSpPr txBox="1"/>
          <p:nvPr/>
        </p:nvSpPr>
        <p:spPr>
          <a:xfrm>
            <a:off x="5125855" y="4730582"/>
            <a:ext cx="964232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ICMS (80%)</a:t>
            </a:r>
          </a:p>
        </p:txBody>
      </p:sp>
      <p:sp>
        <p:nvSpPr>
          <p:cNvPr id="2079" name="CaixaDeTexto 2078">
            <a:extLst>
              <a:ext uri="{FF2B5EF4-FFF2-40B4-BE49-F238E27FC236}">
                <a16:creationId xmlns:a16="http://schemas.microsoft.com/office/drawing/2014/main" id="{24BD0E2D-F17B-725E-D2B6-FAF22263AFB8}"/>
              </a:ext>
            </a:extLst>
          </p:cNvPr>
          <p:cNvSpPr txBox="1"/>
          <p:nvPr/>
        </p:nvSpPr>
        <p:spPr>
          <a:xfrm>
            <a:off x="4243409" y="4743466"/>
            <a:ext cx="964232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ICMS (90%)</a:t>
            </a:r>
          </a:p>
        </p:txBody>
      </p:sp>
      <p:sp>
        <p:nvSpPr>
          <p:cNvPr id="2080" name="CaixaDeTexto 2079">
            <a:extLst>
              <a:ext uri="{FF2B5EF4-FFF2-40B4-BE49-F238E27FC236}">
                <a16:creationId xmlns:a16="http://schemas.microsoft.com/office/drawing/2014/main" id="{82200D85-012C-DFC2-4E29-525F9C99F8AD}"/>
              </a:ext>
            </a:extLst>
          </p:cNvPr>
          <p:cNvSpPr txBox="1"/>
          <p:nvPr/>
        </p:nvSpPr>
        <p:spPr>
          <a:xfrm>
            <a:off x="3341953" y="4756351"/>
            <a:ext cx="964232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ICMS </a:t>
            </a:r>
          </a:p>
        </p:txBody>
      </p:sp>
      <p:sp>
        <p:nvSpPr>
          <p:cNvPr id="2081" name="CaixaDeTexto 2080">
            <a:extLst>
              <a:ext uri="{FF2B5EF4-FFF2-40B4-BE49-F238E27FC236}">
                <a16:creationId xmlns:a16="http://schemas.microsoft.com/office/drawing/2014/main" id="{3E17A7EC-93F7-E5FD-118D-654B81DF284C}"/>
              </a:ext>
            </a:extLst>
          </p:cNvPr>
          <p:cNvSpPr txBox="1"/>
          <p:nvPr/>
        </p:nvSpPr>
        <p:spPr>
          <a:xfrm>
            <a:off x="2452204" y="4765040"/>
            <a:ext cx="964232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ICMS </a:t>
            </a:r>
          </a:p>
        </p:txBody>
      </p:sp>
      <p:sp>
        <p:nvSpPr>
          <p:cNvPr id="2082" name="CaixaDeTexto 2081">
            <a:extLst>
              <a:ext uri="{FF2B5EF4-FFF2-40B4-BE49-F238E27FC236}">
                <a16:creationId xmlns:a16="http://schemas.microsoft.com/office/drawing/2014/main" id="{5E416ADF-C62E-8144-50C5-A166EA7472AD}"/>
              </a:ext>
            </a:extLst>
          </p:cNvPr>
          <p:cNvSpPr txBox="1"/>
          <p:nvPr/>
        </p:nvSpPr>
        <p:spPr>
          <a:xfrm>
            <a:off x="629951" y="4584470"/>
            <a:ext cx="964232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ICMS </a:t>
            </a:r>
          </a:p>
        </p:txBody>
      </p:sp>
      <p:sp>
        <p:nvSpPr>
          <p:cNvPr id="2083" name="CaixaDeTexto 2082">
            <a:extLst>
              <a:ext uri="{FF2B5EF4-FFF2-40B4-BE49-F238E27FC236}">
                <a16:creationId xmlns:a16="http://schemas.microsoft.com/office/drawing/2014/main" id="{E76FAA19-F105-DF8D-BEA1-3AF0816CB426}"/>
              </a:ext>
            </a:extLst>
          </p:cNvPr>
          <p:cNvSpPr txBox="1"/>
          <p:nvPr/>
        </p:nvSpPr>
        <p:spPr>
          <a:xfrm>
            <a:off x="1526607" y="4568841"/>
            <a:ext cx="964232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ICMS </a:t>
            </a:r>
          </a:p>
        </p:txBody>
      </p:sp>
      <p:sp>
        <p:nvSpPr>
          <p:cNvPr id="2084" name="CaixaDeTexto 2083">
            <a:extLst>
              <a:ext uri="{FF2B5EF4-FFF2-40B4-BE49-F238E27FC236}">
                <a16:creationId xmlns:a16="http://schemas.microsoft.com/office/drawing/2014/main" id="{7E9C9831-958D-FCD7-5763-388E47EBC166}"/>
              </a:ext>
            </a:extLst>
          </p:cNvPr>
          <p:cNvSpPr txBox="1"/>
          <p:nvPr/>
        </p:nvSpPr>
        <p:spPr>
          <a:xfrm>
            <a:off x="604852" y="5277484"/>
            <a:ext cx="964232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IPI</a:t>
            </a:r>
          </a:p>
        </p:txBody>
      </p:sp>
      <p:sp>
        <p:nvSpPr>
          <p:cNvPr id="2085" name="CaixaDeTexto 2084">
            <a:extLst>
              <a:ext uri="{FF2B5EF4-FFF2-40B4-BE49-F238E27FC236}">
                <a16:creationId xmlns:a16="http://schemas.microsoft.com/office/drawing/2014/main" id="{D0BF2D1B-20ED-F213-42DA-AE1259EECDE7}"/>
              </a:ext>
            </a:extLst>
          </p:cNvPr>
          <p:cNvSpPr txBox="1"/>
          <p:nvPr/>
        </p:nvSpPr>
        <p:spPr>
          <a:xfrm>
            <a:off x="1491666" y="5299531"/>
            <a:ext cx="964232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IPI</a:t>
            </a:r>
          </a:p>
        </p:txBody>
      </p:sp>
      <p:sp>
        <p:nvSpPr>
          <p:cNvPr id="2086" name="CaixaDeTexto 2085">
            <a:extLst>
              <a:ext uri="{FF2B5EF4-FFF2-40B4-BE49-F238E27FC236}">
                <a16:creationId xmlns:a16="http://schemas.microsoft.com/office/drawing/2014/main" id="{0E15BB13-94ED-1DFE-F7E7-2656F14AC0D8}"/>
              </a:ext>
            </a:extLst>
          </p:cNvPr>
          <p:cNvSpPr txBox="1"/>
          <p:nvPr/>
        </p:nvSpPr>
        <p:spPr>
          <a:xfrm>
            <a:off x="1513717" y="4125187"/>
            <a:ext cx="1006435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19" dirty="0">
                <a:solidFill>
                  <a:srgbClr val="002060"/>
                </a:solidFill>
              </a:rPr>
              <a:t>PIS/COFINS</a:t>
            </a:r>
          </a:p>
        </p:txBody>
      </p:sp>
      <p:pic>
        <p:nvPicPr>
          <p:cNvPr id="3074" name="Picture 2" descr="Ilustração de nota pegajosa amarela, pino de desenho de papel de nota post- it, etiqueta de nota de post-it, retângulo, pino, outros png | PNGWing">
            <a:extLst>
              <a:ext uri="{FF2B5EF4-FFF2-40B4-BE49-F238E27FC236}">
                <a16:creationId xmlns:a16="http://schemas.microsoft.com/office/drawing/2014/main" id="{42B90A9C-593C-3B5C-B038-CDB551C80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362">
            <a:off x="8117540" y="-436989"/>
            <a:ext cx="4446611" cy="63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ixaDeTexto 60">
            <a:extLst>
              <a:ext uri="{FF2B5EF4-FFF2-40B4-BE49-F238E27FC236}">
                <a16:creationId xmlns:a16="http://schemas.microsoft.com/office/drawing/2014/main" id="{39E7AD36-7B5A-4F50-FB80-18C5D520B0BC}"/>
              </a:ext>
            </a:extLst>
          </p:cNvPr>
          <p:cNvSpPr txBox="1"/>
          <p:nvPr/>
        </p:nvSpPr>
        <p:spPr>
          <a:xfrm>
            <a:off x="8799226" y="1379806"/>
            <a:ext cx="2864773" cy="234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25" b="1" dirty="0">
                <a:solidFill>
                  <a:srgbClr val="002060"/>
                </a:solidFill>
                <a:latin typeface="Congenial Light" panose="020F0502020204030204" pitchFamily="2" charset="0"/>
              </a:rPr>
              <a:t>Em 2026, o montante recolhido do IBS e da CBS será compensado com o valor devido de PIS e COFINS, no mesmo período de apuração. </a:t>
            </a:r>
            <a:br>
              <a:rPr lang="pt-BR" sz="1125" b="1" dirty="0">
                <a:solidFill>
                  <a:srgbClr val="002060"/>
                </a:solidFill>
                <a:latin typeface="Congenial Light" panose="020F0502020204030204" pitchFamily="2" charset="0"/>
              </a:rPr>
            </a:br>
            <a:endParaRPr lang="pt-BR" sz="1125" b="1" dirty="0">
              <a:solidFill>
                <a:srgbClr val="002060"/>
              </a:solidFill>
              <a:latin typeface="Congenial Light" panose="020F0502020204030204" pitchFamily="2" charset="0"/>
            </a:endParaRPr>
          </a:p>
          <a:p>
            <a:pPr algn="just"/>
            <a:r>
              <a:rPr lang="pt-BR" sz="1125" b="1" dirty="0">
                <a:solidFill>
                  <a:srgbClr val="002060"/>
                </a:solidFill>
                <a:latin typeface="Congenial Light" panose="020F0502020204030204" pitchFamily="2" charset="0"/>
              </a:rPr>
              <a:t>Foi dispensado o recolhimento da alíquota teste de IBS e CBS em 2026, para os contribuintes que cumprirem as obrigações acessórias, nos termos da legislação.</a:t>
            </a:r>
            <a:br>
              <a:rPr lang="pt-BR" sz="1125" b="1" dirty="0">
                <a:solidFill>
                  <a:srgbClr val="002060"/>
                </a:solidFill>
                <a:latin typeface="Congenial Light" panose="020F0502020204030204" pitchFamily="2" charset="0"/>
              </a:rPr>
            </a:br>
            <a:br>
              <a:rPr lang="pt-BR" sz="1125" b="1" dirty="0">
                <a:solidFill>
                  <a:srgbClr val="002060"/>
                </a:solidFill>
                <a:latin typeface="Congenial Light" panose="020F0502020204030204" pitchFamily="2" charset="0"/>
              </a:rPr>
            </a:br>
            <a:r>
              <a:rPr lang="pt-BR" sz="1125" b="1" dirty="0">
                <a:solidFill>
                  <a:srgbClr val="002060"/>
                </a:solidFill>
                <a:latin typeface="Congenial Light" panose="020F0502020204030204" pitchFamily="2" charset="0"/>
              </a:rPr>
              <a:t>**Em 2027 e 2028, a CBS será reduzida em 0,1 (um décimo) ponto percentual.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5B22E4-B918-58B7-F90F-B7530EE66D0C}"/>
              </a:ext>
            </a:extLst>
          </p:cNvPr>
          <p:cNvSpPr txBox="1"/>
          <p:nvPr/>
        </p:nvSpPr>
        <p:spPr>
          <a:xfrm>
            <a:off x="608795" y="838324"/>
            <a:ext cx="82967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rgbClr val="002060"/>
                </a:solidFill>
                <a:latin typeface="Century Gothic" panose="020B0502020202020204" pitchFamily="34" charset="0"/>
              </a:rPr>
              <a:t>Implementação Gradual entre 2026 e 2033, garantindo adaptação dos contribuintes.</a:t>
            </a:r>
          </a:p>
        </p:txBody>
      </p:sp>
      <p:sp>
        <p:nvSpPr>
          <p:cNvPr id="48" name="Seta: para a Direita 47">
            <a:extLst>
              <a:ext uri="{FF2B5EF4-FFF2-40B4-BE49-F238E27FC236}">
                <a16:creationId xmlns:a16="http://schemas.microsoft.com/office/drawing/2014/main" id="{415EF217-30BF-E0B4-91C5-6E61B48B2C9A}"/>
              </a:ext>
            </a:extLst>
          </p:cNvPr>
          <p:cNvSpPr/>
          <p:nvPr/>
        </p:nvSpPr>
        <p:spPr>
          <a:xfrm>
            <a:off x="528004" y="3675726"/>
            <a:ext cx="8490505" cy="606494"/>
          </a:xfrm>
          <a:prstGeom prst="rightArrow">
            <a:avLst>
              <a:gd name="adj1" fmla="val 50000"/>
              <a:gd name="adj2" fmla="val 5994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88" dirty="0"/>
          </a:p>
        </p:txBody>
      </p:sp>
    </p:spTree>
    <p:extLst>
      <p:ext uri="{BB962C8B-B14F-4D97-AF65-F5344CB8AC3E}">
        <p14:creationId xmlns:p14="http://schemas.microsoft.com/office/powerpoint/2010/main" val="815047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DB4DF40-34F0-6AE2-F7BC-1BC69970E26D}"/>
              </a:ext>
            </a:extLst>
          </p:cNvPr>
          <p:cNvSpPr txBox="1">
            <a:spLocks/>
          </p:cNvSpPr>
          <p:nvPr/>
        </p:nvSpPr>
        <p:spPr>
          <a:xfrm>
            <a:off x="380380" y="70522"/>
            <a:ext cx="7238887" cy="759106"/>
          </a:xfrm>
          <a:prstGeom prst="rect">
            <a:avLst/>
          </a:prstGeom>
        </p:spPr>
        <p:txBody>
          <a:bodyPr vert="horz" lIns="107168" tIns="53584" rIns="107168" bIns="53584" rtlCol="0" anchor="ctr">
            <a:noAutofit/>
          </a:bodyPr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43157">
              <a:defRPr/>
            </a:pPr>
            <a:r>
              <a:rPr lang="pt-BR" sz="1875" b="1" dirty="0">
                <a:solidFill>
                  <a:srgbClr val="00205B"/>
                </a:solidFill>
                <a:latin typeface="Century Gothic" panose="020B0502020202020204" pitchFamily="34" charset="0"/>
              </a:rPr>
              <a:t>DADOS DE TI E SISTEMA</a:t>
            </a:r>
            <a:br>
              <a:rPr lang="pt-BR" sz="1875" b="1" dirty="0">
                <a:solidFill>
                  <a:srgbClr val="00205B"/>
                </a:solidFill>
                <a:latin typeface="Century Gothic" panose="020B0502020202020204" pitchFamily="34" charset="0"/>
              </a:rPr>
            </a:br>
            <a:r>
              <a:rPr lang="pt-BR" sz="1875" i="1" dirty="0">
                <a:solidFill>
                  <a:srgbClr val="64A70A"/>
                </a:solidFill>
                <a:latin typeface="Century Gothic" panose="020B0502020202020204" pitchFamily="34" charset="0"/>
              </a:rPr>
              <a:t>INTERAÇÃO DIFERENCIADA PARA DIFERENTES CONTRIBUINTES</a:t>
            </a:r>
            <a:endParaRPr lang="en-US" sz="1875" i="1" dirty="0">
              <a:solidFill>
                <a:srgbClr val="64A70A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810D685-D711-449B-3874-3DBC2AE6F5D9}"/>
              </a:ext>
            </a:extLst>
          </p:cNvPr>
          <p:cNvSpPr/>
          <p:nvPr/>
        </p:nvSpPr>
        <p:spPr>
          <a:xfrm rot="5400000">
            <a:off x="833318" y="2782037"/>
            <a:ext cx="2852861" cy="35610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1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id="{3A1D0A43-7B2D-029E-5A0D-8874838CC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29" y="3215969"/>
            <a:ext cx="3744284" cy="28528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75" b="1" dirty="0">
                <a:solidFill>
                  <a:srgbClr val="002060"/>
                </a:solidFill>
                <a:latin typeface="Century Gothic" panose="020B0502020202020204" pitchFamily="34" charset="0"/>
              </a:rPr>
              <a:t>GRANDES E MÉDIAS EMPRESAS</a:t>
            </a:r>
          </a:p>
          <a:p>
            <a:pPr marL="0" indent="0" algn="ctr">
              <a:buNone/>
            </a:pPr>
            <a:endParaRPr lang="en-US" sz="1875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Dados contábeis completos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Notas Fiscais Eletrônicas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Folha de pagamento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Contas bancárias e dados financeiros</a:t>
            </a:r>
            <a:endParaRPr lang="en-US" sz="1875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8AB6D0B-EE1A-9E49-8F83-1B10176980C3}"/>
              </a:ext>
            </a:extLst>
          </p:cNvPr>
          <p:cNvSpPr/>
          <p:nvPr/>
        </p:nvSpPr>
        <p:spPr>
          <a:xfrm rot="5400000">
            <a:off x="8480468" y="2709779"/>
            <a:ext cx="2857590" cy="36838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10"/>
          </a:p>
        </p:txBody>
      </p:sp>
      <p:sp>
        <p:nvSpPr>
          <p:cNvPr id="11" name="Espaço Reservado para Conteúdo 3">
            <a:extLst>
              <a:ext uri="{FF2B5EF4-FFF2-40B4-BE49-F238E27FC236}">
                <a16:creationId xmlns:a16="http://schemas.microsoft.com/office/drawing/2014/main" id="{E45B4292-7407-B580-910E-426EC0A3CF90}"/>
              </a:ext>
            </a:extLst>
          </p:cNvPr>
          <p:cNvSpPr txBox="1">
            <a:spLocks/>
          </p:cNvSpPr>
          <p:nvPr/>
        </p:nvSpPr>
        <p:spPr>
          <a:xfrm>
            <a:off x="7999645" y="3268168"/>
            <a:ext cx="4043443" cy="2263260"/>
          </a:xfrm>
          <a:prstGeom prst="rect">
            <a:avLst/>
          </a:prstGeom>
        </p:spPr>
        <p:txBody>
          <a:bodyPr vert="horz" lIns="107168" tIns="53584" rIns="107168" bIns="53584" rtlCol="0">
            <a:normAutofit/>
          </a:bodyPr>
          <a:lstStyle>
            <a:lvl1pPr marL="182880" indent="-182880" algn="l" defTabSz="73152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75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PEQUENAS E MICROEMPRESAS</a:t>
            </a:r>
          </a:p>
          <a:p>
            <a:pPr marL="0" indent="0" algn="ctr">
              <a:buNone/>
            </a:pPr>
            <a:endParaRPr lang="en-US" sz="1875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Regime Tributário Unificado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100% online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Declarações </a:t>
            </a:r>
            <a:r>
              <a:rPr lang="pt-BR" sz="1875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pré</a:t>
            </a: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-preenchidas</a:t>
            </a:r>
            <a:endParaRPr lang="en-US" sz="1875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D0494BC-6D49-12D2-D876-D742D910E382}"/>
              </a:ext>
            </a:extLst>
          </p:cNvPr>
          <p:cNvSpPr/>
          <p:nvPr/>
        </p:nvSpPr>
        <p:spPr>
          <a:xfrm rot="5400000">
            <a:off x="4593524" y="2825392"/>
            <a:ext cx="2852861" cy="3447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10"/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907C454A-3CD7-D478-F082-738F09725BC7}"/>
              </a:ext>
            </a:extLst>
          </p:cNvPr>
          <p:cNvSpPr txBox="1">
            <a:spLocks/>
          </p:cNvSpPr>
          <p:nvPr/>
        </p:nvSpPr>
        <p:spPr>
          <a:xfrm>
            <a:off x="4296009" y="3137721"/>
            <a:ext cx="3447891" cy="1844713"/>
          </a:xfrm>
          <a:prstGeom prst="rect">
            <a:avLst/>
          </a:prstGeom>
        </p:spPr>
        <p:txBody>
          <a:bodyPr vert="horz" lIns="107168" tIns="53584" rIns="107168" bIns="53584" rtlCol="0" anchor="t">
            <a:noAutofit/>
          </a:bodyPr>
          <a:lstStyle>
            <a:lvl1pPr marL="182880" indent="-182880" algn="l" defTabSz="73152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75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PESSOAS FÍSICAS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Multiplataforma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100% online Declarações </a:t>
            </a:r>
            <a:r>
              <a:rPr lang="pt-BR" sz="1875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pré</a:t>
            </a: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-preenchidas</a:t>
            </a:r>
            <a:endParaRPr lang="en-US" sz="1875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/>
            </a:endParaRPr>
          </a:p>
          <a:p>
            <a:pPr marL="428671" lvl="1" indent="0">
              <a:buNone/>
            </a:pPr>
            <a:endParaRPr lang="en-US" sz="1875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347A5A8-CB5D-61E3-6DA4-C00C8D3E1B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8455" y="1740694"/>
            <a:ext cx="3057779" cy="10357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AF7E8C3-10D9-DF22-3882-81D08C8C7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556" y="1401118"/>
            <a:ext cx="2206555" cy="165675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8DDDDE3-665A-E7EE-B1FC-3BE58B7B374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5570" y="1210476"/>
            <a:ext cx="3151571" cy="1538853"/>
          </a:xfrm>
          <a:prstGeom prst="rect">
            <a:avLst/>
          </a:prstGeom>
        </p:spPr>
      </p:pic>
      <p:pic>
        <p:nvPicPr>
          <p:cNvPr id="2" name="Imagem 3" descr="Ícone&#10;&#10;Descrição gerada automaticamente">
            <a:extLst>
              <a:ext uri="{FF2B5EF4-FFF2-40B4-BE49-F238E27FC236}">
                <a16:creationId xmlns:a16="http://schemas.microsoft.com/office/drawing/2014/main" id="{AF343B6F-EE22-ACEF-2675-CF6F317A56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512" t="20482" r="264" b="15663"/>
          <a:stretch/>
        </p:blipFill>
        <p:spPr>
          <a:xfrm>
            <a:off x="4608312" y="2678577"/>
            <a:ext cx="2901547" cy="444329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7072925-6317-9F20-9A92-B1404C01DBA8}"/>
              </a:ext>
            </a:extLst>
          </p:cNvPr>
          <p:cNvCxnSpPr/>
          <p:nvPr/>
        </p:nvCxnSpPr>
        <p:spPr>
          <a:xfrm>
            <a:off x="380380" y="808878"/>
            <a:ext cx="764329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Zoom de Slide 3">
                <a:extLst>
                  <a:ext uri="{FF2B5EF4-FFF2-40B4-BE49-F238E27FC236}">
                    <a16:creationId xmlns:a16="http://schemas.microsoft.com/office/drawing/2014/main" id="{7EBB578E-1522-7846-67F3-1A69E3419F0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955029" y="4068622"/>
              <a:ext cx="2857810" cy="1714500"/>
            </p:xfrm>
            <a:graphic>
              <a:graphicData uri="http://schemas.microsoft.com/office/powerpoint/2016/slidezoom">
                <pslz:sldZm>
                  <pslz:sldZmObj sldId="421" cId="4201100585">
                    <pslz:zmPr id="{A1BA4869-2FB1-48EF-A323-5E900B4A647E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57810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Zoom de Slide 3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7EBB578E-1522-7846-67F3-1A69E3419F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955029" y="4068622"/>
                <a:ext cx="2857810" cy="171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110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4CB2084E-22F2-79C2-988A-DDA7710B82C3}"/>
              </a:ext>
            </a:extLst>
          </p:cNvPr>
          <p:cNvSpPr/>
          <p:nvPr/>
        </p:nvSpPr>
        <p:spPr>
          <a:xfrm>
            <a:off x="0" y="424220"/>
            <a:ext cx="12192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5C17DA3-807D-226E-29A4-F30BD48C8166}"/>
              </a:ext>
            </a:extLst>
          </p:cNvPr>
          <p:cNvSpPr txBox="1"/>
          <p:nvPr/>
        </p:nvSpPr>
        <p:spPr>
          <a:xfrm>
            <a:off x="-13580" y="487883"/>
            <a:ext cx="122055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DÉCADAS DE HIPERINFLAÇÃO PROMOVERAM UM SISTEMA FINANCEIRO ROBUSTO NO BRASIL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7A29BC-B0FD-5699-BFFB-284573CF5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56" y="1596941"/>
            <a:ext cx="9588822" cy="44283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DD755D2-6E01-B420-7D93-43AE668EE3B5}"/>
              </a:ext>
            </a:extLst>
          </p:cNvPr>
          <p:cNvSpPr txBox="1"/>
          <p:nvPr/>
        </p:nvSpPr>
        <p:spPr>
          <a:xfrm>
            <a:off x="0" y="6088942"/>
            <a:ext cx="6459842" cy="344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4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40 anos IPCA INPC | Agência de Notícias (ibge.gov.br)</a:t>
            </a:r>
            <a:endParaRPr kumimoji="0" lang="pt-BR" sz="164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5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8F68145-F676-3B23-0FF3-D89800EC4E6C}"/>
              </a:ext>
            </a:extLst>
          </p:cNvPr>
          <p:cNvSpPr/>
          <p:nvPr/>
        </p:nvSpPr>
        <p:spPr>
          <a:xfrm>
            <a:off x="0" y="268942"/>
            <a:ext cx="12192000" cy="6614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D784B51F-6F06-BB04-361E-E7DB99FC900F}"/>
              </a:ext>
            </a:extLst>
          </p:cNvPr>
          <p:cNvSpPr txBox="1">
            <a:spLocks/>
          </p:cNvSpPr>
          <p:nvPr/>
        </p:nvSpPr>
        <p:spPr>
          <a:xfrm>
            <a:off x="0" y="292321"/>
            <a:ext cx="12192000" cy="4128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UTILIZAÇÃO DO PIX NO BRASIL</a:t>
            </a:r>
          </a:p>
        </p:txBody>
      </p:sp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7A101B97-68A2-F74F-FA86-F62E30781B4D}"/>
              </a:ext>
            </a:extLst>
          </p:cNvPr>
          <p:cNvSpPr/>
          <p:nvPr/>
        </p:nvSpPr>
        <p:spPr>
          <a:xfrm>
            <a:off x="7166633" y="2544644"/>
            <a:ext cx="3759768" cy="1983866"/>
          </a:xfrm>
          <a:prstGeom prst="wedgeRoundRectCallout">
            <a:avLst>
              <a:gd name="adj1" fmla="val -88988"/>
              <a:gd name="adj2" fmla="val 4170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80FCB7-F625-0FD8-6825-5C85A675FCAD}"/>
              </a:ext>
            </a:extLst>
          </p:cNvPr>
          <p:cNvSpPr txBox="1"/>
          <p:nvPr/>
        </p:nvSpPr>
        <p:spPr>
          <a:xfrm>
            <a:off x="7166633" y="2589518"/>
            <a:ext cx="384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Vendedor ambulante no Semáforo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6CDD78-2AC9-A762-740E-E2347AF52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9" y="1161826"/>
            <a:ext cx="5325034" cy="51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9B07A8B-3477-4466-1FCF-9CAAA359B6EE}"/>
              </a:ext>
            </a:extLst>
          </p:cNvPr>
          <p:cNvSpPr/>
          <p:nvPr/>
        </p:nvSpPr>
        <p:spPr>
          <a:xfrm>
            <a:off x="0" y="424220"/>
            <a:ext cx="12192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E5AA1C8-9E9A-52C5-4FEF-EA9D5D844906}"/>
              </a:ext>
            </a:extLst>
          </p:cNvPr>
          <p:cNvSpPr txBox="1"/>
          <p:nvPr/>
        </p:nvSpPr>
        <p:spPr>
          <a:xfrm>
            <a:off x="-13580" y="487883"/>
            <a:ext cx="122055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CONDIÇÕES PRÉ-EXISTENTES: DIGITALIZAÇÃO DA ECONOMIA E DE SERVIÇOS GOVERNAMENTAIS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D32B570-D886-BC89-D360-76D763CB2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21" y="2903793"/>
            <a:ext cx="9843735" cy="303805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0C952A-15A4-F68F-A02A-D4815D9EB9BE}"/>
              </a:ext>
            </a:extLst>
          </p:cNvPr>
          <p:cNvSpPr txBox="1"/>
          <p:nvPr/>
        </p:nvSpPr>
        <p:spPr>
          <a:xfrm>
            <a:off x="988297" y="1788171"/>
            <a:ext cx="102018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Brasil foi reconhecido pelo Banco Mundial como o segundo país do mundo com a mais alta maturidade em governo digital, de acordo com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GovTech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Maturity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Index 2022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54941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DB4DF40-34F0-6AE2-F7BC-1BC69970E26D}"/>
              </a:ext>
            </a:extLst>
          </p:cNvPr>
          <p:cNvSpPr txBox="1">
            <a:spLocks/>
          </p:cNvSpPr>
          <p:nvPr/>
        </p:nvSpPr>
        <p:spPr>
          <a:xfrm>
            <a:off x="380380" y="70522"/>
            <a:ext cx="7238887" cy="759106"/>
          </a:xfrm>
          <a:prstGeom prst="rect">
            <a:avLst/>
          </a:prstGeom>
        </p:spPr>
        <p:txBody>
          <a:bodyPr vert="horz" lIns="107168" tIns="53584" rIns="107168" bIns="53584" rtlCol="0" anchor="ctr">
            <a:noAutofit/>
          </a:bodyPr>
          <a:lstStyle>
            <a:lvl1pPr algn="l" defTabSz="7315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143157">
              <a:defRPr/>
            </a:pPr>
            <a:r>
              <a:rPr lang="pt-BR" sz="1875" b="1" dirty="0">
                <a:solidFill>
                  <a:srgbClr val="00205B"/>
                </a:solidFill>
                <a:latin typeface="Century Gothic" panose="020B0502020202020204" pitchFamily="34" charset="0"/>
              </a:rPr>
              <a:t>DADOS DE TI E SISTEMA</a:t>
            </a:r>
            <a:br>
              <a:rPr lang="pt-BR" sz="1875" b="1" dirty="0">
                <a:solidFill>
                  <a:srgbClr val="00205B"/>
                </a:solidFill>
                <a:latin typeface="Century Gothic" panose="020B0502020202020204" pitchFamily="34" charset="0"/>
              </a:rPr>
            </a:br>
            <a:r>
              <a:rPr lang="pt-BR" sz="1875" i="1" dirty="0">
                <a:solidFill>
                  <a:srgbClr val="64A70A"/>
                </a:solidFill>
                <a:latin typeface="Century Gothic" panose="020B0502020202020204" pitchFamily="34" charset="0"/>
              </a:rPr>
              <a:t>INTERAÇÃO DIFERENCIADA PARA DIFERENTES CONTRIBUINTES</a:t>
            </a:r>
            <a:endParaRPr lang="en-US" sz="1875" i="1" dirty="0">
              <a:solidFill>
                <a:srgbClr val="64A70A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810D685-D711-449B-3874-3DBC2AE6F5D9}"/>
              </a:ext>
            </a:extLst>
          </p:cNvPr>
          <p:cNvSpPr/>
          <p:nvPr/>
        </p:nvSpPr>
        <p:spPr>
          <a:xfrm rot="5400000">
            <a:off x="833318" y="2782037"/>
            <a:ext cx="2852861" cy="35610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1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id="{3A1D0A43-7B2D-029E-5A0D-8874838CC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29" y="3215969"/>
            <a:ext cx="3744284" cy="28528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75" b="1" dirty="0">
                <a:solidFill>
                  <a:srgbClr val="002060"/>
                </a:solidFill>
                <a:latin typeface="Century Gothic" panose="020B0502020202020204" pitchFamily="34" charset="0"/>
              </a:rPr>
              <a:t>GRANDES E MÉDIAS EMPRESAS</a:t>
            </a:r>
          </a:p>
          <a:p>
            <a:pPr marL="0" indent="0" algn="ctr">
              <a:buNone/>
            </a:pPr>
            <a:endParaRPr lang="en-US" sz="1875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Dados contábeis completos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Notas Fiscais Eletrônicas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Folha de pagamento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Contas bancárias e dados financeiros</a:t>
            </a:r>
            <a:endParaRPr lang="en-US" sz="1875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8AB6D0B-EE1A-9E49-8F83-1B10176980C3}"/>
              </a:ext>
            </a:extLst>
          </p:cNvPr>
          <p:cNvSpPr/>
          <p:nvPr/>
        </p:nvSpPr>
        <p:spPr>
          <a:xfrm rot="5400000">
            <a:off x="8480468" y="2709779"/>
            <a:ext cx="2857590" cy="36838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10"/>
          </a:p>
        </p:txBody>
      </p:sp>
      <p:sp>
        <p:nvSpPr>
          <p:cNvPr id="11" name="Espaço Reservado para Conteúdo 3">
            <a:extLst>
              <a:ext uri="{FF2B5EF4-FFF2-40B4-BE49-F238E27FC236}">
                <a16:creationId xmlns:a16="http://schemas.microsoft.com/office/drawing/2014/main" id="{E45B4292-7407-B580-910E-426EC0A3CF90}"/>
              </a:ext>
            </a:extLst>
          </p:cNvPr>
          <p:cNvSpPr txBox="1">
            <a:spLocks/>
          </p:cNvSpPr>
          <p:nvPr/>
        </p:nvSpPr>
        <p:spPr>
          <a:xfrm>
            <a:off x="7999645" y="3268168"/>
            <a:ext cx="4043443" cy="2263260"/>
          </a:xfrm>
          <a:prstGeom prst="rect">
            <a:avLst/>
          </a:prstGeom>
        </p:spPr>
        <p:txBody>
          <a:bodyPr vert="horz" lIns="107168" tIns="53584" rIns="107168" bIns="53584" rtlCol="0">
            <a:normAutofit/>
          </a:bodyPr>
          <a:lstStyle>
            <a:lvl1pPr marL="182880" indent="-182880" algn="l" defTabSz="73152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75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PEQUENAS E MICROEMPRESAS</a:t>
            </a:r>
          </a:p>
          <a:p>
            <a:pPr marL="0" indent="0" algn="ctr">
              <a:buNone/>
            </a:pPr>
            <a:endParaRPr lang="en-US" sz="1875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Regime Tributário Unificado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100% online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Declarações </a:t>
            </a:r>
            <a:r>
              <a:rPr lang="pt-BR" sz="1875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pré</a:t>
            </a: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-preenchidas</a:t>
            </a:r>
            <a:endParaRPr lang="en-US" sz="1875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D0494BC-6D49-12D2-D876-D742D910E382}"/>
              </a:ext>
            </a:extLst>
          </p:cNvPr>
          <p:cNvSpPr/>
          <p:nvPr/>
        </p:nvSpPr>
        <p:spPr>
          <a:xfrm rot="5400000">
            <a:off x="4593524" y="2825392"/>
            <a:ext cx="2852861" cy="3447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10"/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907C454A-3CD7-D478-F082-738F09725BC7}"/>
              </a:ext>
            </a:extLst>
          </p:cNvPr>
          <p:cNvSpPr txBox="1">
            <a:spLocks/>
          </p:cNvSpPr>
          <p:nvPr/>
        </p:nvSpPr>
        <p:spPr>
          <a:xfrm>
            <a:off x="4296009" y="3137721"/>
            <a:ext cx="3447891" cy="1844713"/>
          </a:xfrm>
          <a:prstGeom prst="rect">
            <a:avLst/>
          </a:prstGeom>
        </p:spPr>
        <p:txBody>
          <a:bodyPr vert="horz" lIns="107168" tIns="53584" rIns="107168" bIns="53584" rtlCol="0" anchor="t">
            <a:noAutofit/>
          </a:bodyPr>
          <a:lstStyle>
            <a:lvl1pPr marL="182880" indent="-182880" algn="l" defTabSz="73152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182880" algn="l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75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PESSOAS FÍSICAS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Multiplataforma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100% online Declarações </a:t>
            </a:r>
            <a:r>
              <a:rPr lang="pt-BR" sz="1875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pré</a:t>
            </a:r>
            <a:r>
              <a:rPr lang="pt-BR" sz="1875" dirty="0">
                <a:solidFill>
                  <a:srgbClr val="002060"/>
                </a:solidFill>
                <a:latin typeface="Century Gothic" panose="020B0502020202020204" pitchFamily="34" charset="0"/>
              </a:rPr>
              <a:t>-preenchidas</a:t>
            </a:r>
            <a:endParaRPr lang="en-US" sz="1875" dirty="0">
              <a:solidFill>
                <a:srgbClr val="002060"/>
              </a:solidFill>
              <a:latin typeface="Century Gothic" panose="020B0502020202020204" pitchFamily="34" charset="0"/>
              <a:cs typeface="Calibri" panose="020F0502020204030204"/>
            </a:endParaRPr>
          </a:p>
          <a:p>
            <a:pPr marL="428671" lvl="1" indent="0">
              <a:buNone/>
            </a:pPr>
            <a:endParaRPr lang="en-US" sz="1875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347A5A8-CB5D-61E3-6DA4-C00C8D3E1B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8455" y="1740694"/>
            <a:ext cx="3057779" cy="10357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AF7E8C3-10D9-DF22-3882-81D08C8C7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556" y="1401118"/>
            <a:ext cx="2206555" cy="165675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8DDDDE3-665A-E7EE-B1FC-3BE58B7B374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5570" y="1210476"/>
            <a:ext cx="3151571" cy="1538853"/>
          </a:xfrm>
          <a:prstGeom prst="rect">
            <a:avLst/>
          </a:prstGeom>
        </p:spPr>
      </p:pic>
      <p:pic>
        <p:nvPicPr>
          <p:cNvPr id="2" name="Imagem 3" descr="Ícone&#10;&#10;Descrição gerada automaticamente">
            <a:extLst>
              <a:ext uri="{FF2B5EF4-FFF2-40B4-BE49-F238E27FC236}">
                <a16:creationId xmlns:a16="http://schemas.microsoft.com/office/drawing/2014/main" id="{AF343B6F-EE22-ACEF-2675-CF6F317A56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512" t="20482" r="264" b="15663"/>
          <a:stretch/>
        </p:blipFill>
        <p:spPr>
          <a:xfrm>
            <a:off x="4608312" y="2678577"/>
            <a:ext cx="2901547" cy="444329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7072925-6317-9F20-9A92-B1404C01DBA8}"/>
              </a:ext>
            </a:extLst>
          </p:cNvPr>
          <p:cNvCxnSpPr/>
          <p:nvPr/>
        </p:nvCxnSpPr>
        <p:spPr>
          <a:xfrm>
            <a:off x="380380" y="808878"/>
            <a:ext cx="764329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Zoom de Slide 3">
                <a:extLst>
                  <a:ext uri="{FF2B5EF4-FFF2-40B4-BE49-F238E27FC236}">
                    <a16:creationId xmlns:a16="http://schemas.microsoft.com/office/drawing/2014/main" id="{7EBB578E-1522-7846-67F3-1A69E3419F0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955029" y="4068622"/>
              <a:ext cx="2857810" cy="1714500"/>
            </p:xfrm>
            <a:graphic>
              <a:graphicData uri="http://schemas.microsoft.com/office/powerpoint/2016/slidezoom">
                <pslz:sldZm>
                  <pslz:sldZmObj sldId="421" cId="4201100585">
                    <pslz:zmPr id="{A1BA4869-2FB1-48EF-A323-5E900B4A647E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57810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Zoom de Slide 3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7EBB578E-1522-7846-67F3-1A69E3419F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955029" y="4068622"/>
                <a:ext cx="2857810" cy="171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110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1558F12-A152-057C-5F6D-0D7DC39F4CA1}"/>
              </a:ext>
            </a:extLst>
          </p:cNvPr>
          <p:cNvSpPr/>
          <p:nvPr/>
        </p:nvSpPr>
        <p:spPr>
          <a:xfrm>
            <a:off x="380381" y="2"/>
            <a:ext cx="8679398" cy="61321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10">
              <a:solidFill>
                <a:srgbClr val="00206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D0F31B-3047-2ACF-2BE3-0E97FCA24AA7}"/>
              </a:ext>
            </a:extLst>
          </p:cNvPr>
          <p:cNvSpPr txBox="1"/>
          <p:nvPr/>
        </p:nvSpPr>
        <p:spPr>
          <a:xfrm>
            <a:off x="380381" y="-12425"/>
            <a:ext cx="8679398" cy="597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82" b="1" dirty="0">
                <a:solidFill>
                  <a:schemeClr val="bg1"/>
                </a:solidFill>
                <a:latin typeface="Century Gothic" panose="020B0502020202020204" pitchFamily="34" charset="0"/>
              </a:rPr>
              <a:t>PRIORIDADES PARA OS CONTRIBUINTES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93A1CE-B24D-1D9A-C568-2A84EACD114D}"/>
              </a:ext>
            </a:extLst>
          </p:cNvPr>
          <p:cNvSpPr txBox="1"/>
          <p:nvPr/>
        </p:nvSpPr>
        <p:spPr>
          <a:xfrm>
            <a:off x="1130474" y="1443841"/>
            <a:ext cx="101030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002060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Abril/2025 para futuros contribuintes da CBS:</a:t>
            </a:r>
          </a:p>
          <a:p>
            <a:pPr algn="just"/>
            <a:endParaRPr lang="pt-BR" sz="2800" b="1" dirty="0">
              <a:solidFill>
                <a:srgbClr val="002060"/>
              </a:solidFill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800" b="1" dirty="0">
              <a:solidFill>
                <a:srgbClr val="002060"/>
              </a:solidFill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pt-BR" sz="2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CNPJ </a:t>
            </a:r>
            <a:r>
              <a:rPr lang="pt-BR" sz="2800" b="1" dirty="0">
                <a:solidFill>
                  <a:srgbClr val="002060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alfanumérico: adaptar os sistemas;</a:t>
            </a:r>
          </a:p>
          <a:p>
            <a:pPr marL="457200" indent="-457200" algn="just">
              <a:buFontTx/>
              <a:buChar char="-"/>
            </a:pPr>
            <a:endParaRPr lang="pt-BR" sz="2800" b="1" dirty="0">
              <a:solidFill>
                <a:srgbClr val="002060"/>
              </a:solidFill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pt-BR" sz="2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Emissão de documentos fiscais: adaptar aos novos layouts;</a:t>
            </a:r>
          </a:p>
          <a:p>
            <a:pPr marL="457200" indent="-457200" algn="just">
              <a:buFontTx/>
              <a:buChar char="-"/>
            </a:pPr>
            <a:endParaRPr lang="pt-BR" sz="2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pt-BR" sz="2800" b="1" u="sng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Não</a:t>
            </a:r>
            <a:r>
              <a:rPr lang="pt-BR" sz="2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serão criadas API pagas de uso obrigatório.</a:t>
            </a:r>
            <a:endParaRPr lang="pt-BR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66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f49aa43-822a-4c20-9670-db7700bf1eb0}" enabled="0" method="" siteId="{6f49aa43-822a-4c20-9670-db7700bf1e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1465</Words>
  <Application>Microsoft Office PowerPoint</Application>
  <PresentationFormat>Widescreen</PresentationFormat>
  <Paragraphs>310</Paragraphs>
  <Slides>26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Congenial Light</vt:lpstr>
      <vt:lpstr>Montserrat</vt:lpstr>
      <vt:lpstr>Open Sans</vt:lpstr>
      <vt:lpstr>Poppins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Silva Lima, Sra. Lorena (BRA)</dc:creator>
  <cp:lastModifiedBy>Marcos Hubner Flores</cp:lastModifiedBy>
  <cp:revision>66</cp:revision>
  <cp:lastPrinted>2025-05-28T00:00:49Z</cp:lastPrinted>
  <dcterms:created xsi:type="dcterms:W3CDTF">2024-11-12T18:47:49Z</dcterms:created>
  <dcterms:modified xsi:type="dcterms:W3CDTF">2025-08-11T23:59:55Z</dcterms:modified>
</cp:coreProperties>
</file>