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sldIdLst>
    <p:sldId id="270" r:id="rId2"/>
    <p:sldId id="288" r:id="rId3"/>
    <p:sldId id="289" r:id="rId4"/>
    <p:sldId id="2128" r:id="rId5"/>
    <p:sldId id="275" r:id="rId6"/>
    <p:sldId id="2133" r:id="rId7"/>
    <p:sldId id="276" r:id="rId8"/>
    <p:sldId id="278" r:id="rId9"/>
    <p:sldId id="281" r:id="rId10"/>
    <p:sldId id="284" r:id="rId11"/>
    <p:sldId id="2131" r:id="rId12"/>
    <p:sldId id="290" r:id="rId13"/>
    <p:sldId id="291" r:id="rId14"/>
    <p:sldId id="2130" r:id="rId15"/>
    <p:sldId id="2134" r:id="rId16"/>
    <p:sldId id="2135" r:id="rId17"/>
    <p:sldId id="2129" r:id="rId18"/>
    <p:sldId id="2076" r:id="rId19"/>
    <p:sldId id="2086" r:id="rId20"/>
    <p:sldId id="2108" r:id="rId21"/>
    <p:sldId id="265" r:id="rId22"/>
  </p:sldIdLst>
  <p:sldSz cx="14630400" cy="8229600"/>
  <p:notesSz cx="8229600" cy="14630400"/>
  <p:embeddedFontLst>
    <p:embeddedFont>
      <p:font typeface="Microsoft YaHei" panose="020B0503020204020204" pitchFamily="34" charset="-122"/>
      <p:regular r:id="rId24"/>
      <p:bold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Instrument Sans Medium" panose="020B0604020202020204" charset="0"/>
      <p:regular r:id="rId30"/>
    </p:embeddedFont>
    <p:embeddedFont>
      <p:font typeface="Instrument Sans Semi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79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98A36A2F-C6F6-629A-09B4-B9FF35771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E9E515D3-BDB3-FFCD-65DF-BB086D1FC5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0BCDC3C9-94CB-86F5-07E7-04757194B4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018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7061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9898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27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62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EE367-EFF1-90EA-94E8-CDCB7D303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5FD0B54-E964-E603-FFD6-41351DDC5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3" y="1317625"/>
            <a:ext cx="6308725" cy="35496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865FCB7-914E-F279-DDB4-92E391C5F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A66DF8-3460-5EEB-6768-DCC7397B2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428D-4C2F-45C0-80D1-7A03D424EF3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412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F5C6B-A567-85FA-863E-BAE7EDFD4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CEE1ECC-0E9B-2EC5-4A49-A510C2086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3" y="1317625"/>
            <a:ext cx="6308725" cy="35496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F97FFC3-3B55-2224-A915-011C274A4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6ABA8B-F700-B5EF-2235-172A87FC2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428D-4C2F-45C0-80D1-7A03D424EF3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540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B9667-DF9F-4EF5-9AE5-2B40315B4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3B3D3D-ECAD-80D0-EFEC-102376561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3" y="1317625"/>
            <a:ext cx="6308725" cy="35496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F6C8E43-19DD-6FF1-EFBA-69C6C042B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9CB713-3433-0086-7AAD-1B73ACCE1B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428D-4C2F-45C0-80D1-7A03D424EF3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597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E1D5E-17A8-2479-5CF8-042D55B2D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9386CF-4DC8-48B0-2F4B-35052475E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3" y="1317625"/>
            <a:ext cx="6308725" cy="35496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6FC8011-6077-32D0-FA5B-5099961A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624D89-68B4-2FE1-BE19-D6B9B8728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428D-4C2F-45C0-80D1-7A03D424EF3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407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3" y="1317625"/>
            <a:ext cx="6308725" cy="35496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428D-4C2F-45C0-80D1-7A03D424EF3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245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3" y="1317625"/>
            <a:ext cx="6308725" cy="35496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428D-4C2F-45C0-80D1-7A03D424EF3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27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A696-9526-0BF0-667A-D1A795FC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90FAB5-AE78-F819-18C2-0EEBF45CD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69895-AF5E-4F03-2C15-CDC54F19E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F2FB3-273F-2A88-2DBF-28017BEB1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0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3" y="1317625"/>
            <a:ext cx="6308725" cy="35496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428D-4C2F-45C0-80D1-7A03D424EF3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599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8F6F1-0E4A-6104-6E7B-A56FC1477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CA3C56-A435-66E6-F48F-F2D13E848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90754-FCC4-C091-0A8C-07599D770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F5E5D-9F9D-1D2E-798C-47AE378B17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9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169EF6F3-C9D8-1C8B-F352-AC3B6612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3686D1E4-6FE0-3CCD-756D-3A4BE8C9F3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B83ED606-3CB6-A760-1B05-5B23B1C679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06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3" y="1317625"/>
            <a:ext cx="6308725" cy="35496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428D-4C2F-45C0-80D1-7A03D424EF3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20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66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66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107F32D7-A01B-B6D4-1CD8-E0A5CF815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80FC9EB0-02F6-474A-7524-3553372249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F19B0E46-94FE-51EF-0894-574805CEDF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3400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3B8B4B46-6DBA-D4C2-645E-EE32EEA49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2B3CAD84-955F-16E3-6749-C2EE05F09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E89A4511-8ECE-DC96-3159-E8B15096F4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06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6EAFFED4-0C4C-96EA-2E83-DC3805C22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2985A901-1FBE-0ABD-435C-DE55CEF2F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8B14C3F5-897A-1E79-14CA-1B9EED9DC9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72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5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48640" lvl="0" indent="-41148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97280" lvl="1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645920" lvl="2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94560" lvl="3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743200" lvl="4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91840" lvl="5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48640" lvl="0" indent="-41148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97280" lvl="1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645920" lvl="2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94560" lvl="3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743200" lvl="4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91840" lvl="5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13/06/2024</a:t>
            </a:r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SECRETARIA DE ESTADO DA ECONOMIA DE GOIÁS</a:t>
            </a:r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59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4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AF9B33FF-CC09-5CA8-5F64-D9C057C06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026126B-2D26-0E8F-742B-C6091DD938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167"/>
          <a:stretch>
            <a:fillRect/>
          </a:stretch>
        </p:blipFill>
        <p:spPr>
          <a:xfrm>
            <a:off x="9314633" y="1752713"/>
            <a:ext cx="4712411" cy="4724173"/>
          </a:xfrm>
          <a:prstGeom prst="rect">
            <a:avLst/>
          </a:prstGeom>
        </p:spPr>
      </p:pic>
      <p:cxnSp>
        <p:nvCxnSpPr>
          <p:cNvPr id="110" name="Google Shape;110;p3">
            <a:extLst>
              <a:ext uri="{FF2B5EF4-FFF2-40B4-BE49-F238E27FC236}">
                <a16:creationId xmlns:a16="http://schemas.microsoft.com/office/drawing/2014/main" id="{D04A0D36-F689-5384-E714-79FDB0390807}"/>
              </a:ext>
            </a:extLst>
          </p:cNvPr>
          <p:cNvCxnSpPr/>
          <p:nvPr/>
        </p:nvCxnSpPr>
        <p:spPr>
          <a:xfrm rot="-6760">
            <a:off x="638284" y="7056779"/>
            <a:ext cx="13388772" cy="0"/>
          </a:xfrm>
          <a:prstGeom prst="straightConnector1">
            <a:avLst/>
          </a:prstGeom>
          <a:noFill/>
          <a:ln w="9525" cap="rnd" cmpd="sng">
            <a:solidFill>
              <a:srgbClr val="19295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3">
            <a:extLst>
              <a:ext uri="{FF2B5EF4-FFF2-40B4-BE49-F238E27FC236}">
                <a16:creationId xmlns:a16="http://schemas.microsoft.com/office/drawing/2014/main" id="{B42376A9-B6E1-939A-9DA9-08C4BC8B0034}"/>
              </a:ext>
            </a:extLst>
          </p:cNvPr>
          <p:cNvSpPr txBox="1"/>
          <p:nvPr/>
        </p:nvSpPr>
        <p:spPr>
          <a:xfrm>
            <a:off x="1350542" y="5992492"/>
            <a:ext cx="85035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22"/>
              </a:lnSpc>
            </a:pPr>
            <a:endParaRPr sz="3000" dirty="0">
              <a:solidFill>
                <a:srgbClr val="1929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>
            <a:extLst>
              <a:ext uri="{FF2B5EF4-FFF2-40B4-BE49-F238E27FC236}">
                <a16:creationId xmlns:a16="http://schemas.microsoft.com/office/drawing/2014/main" id="{2DA61429-A809-7514-E45A-11C7683EC325}"/>
              </a:ext>
            </a:extLst>
          </p:cNvPr>
          <p:cNvSpPr/>
          <p:nvPr/>
        </p:nvSpPr>
        <p:spPr>
          <a:xfrm rot="-5400000">
            <a:off x="12996068" y="5533477"/>
            <a:ext cx="1187138" cy="118523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D9F36"/>
          </a:solidFill>
          <a:ln>
            <a:noFill/>
          </a:ln>
        </p:spPr>
        <p:txBody>
          <a:bodyPr/>
          <a:lstStyle/>
          <a:p>
            <a:endParaRPr lang="en-US" sz="1440"/>
          </a:p>
        </p:txBody>
      </p:sp>
      <p:pic>
        <p:nvPicPr>
          <p:cNvPr id="120" name="Google Shape;120;p3">
            <a:extLst>
              <a:ext uri="{FF2B5EF4-FFF2-40B4-BE49-F238E27FC236}">
                <a16:creationId xmlns:a16="http://schemas.microsoft.com/office/drawing/2014/main" id="{54259DB0-E557-5F4B-8650-57B1F2E3080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8740" y="7260160"/>
            <a:ext cx="3888300" cy="73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6CA02E01-BFC1-5FA4-59DC-B3DE6DBA0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6772" y="233260"/>
            <a:ext cx="2705330" cy="1210506"/>
          </a:xfrm>
          <a:prstGeom prst="rect">
            <a:avLst/>
          </a:prstGeom>
        </p:spPr>
      </p:pic>
      <p:sp>
        <p:nvSpPr>
          <p:cNvPr id="3" name="Google Shape;116;p3">
            <a:extLst>
              <a:ext uri="{FF2B5EF4-FFF2-40B4-BE49-F238E27FC236}">
                <a16:creationId xmlns:a16="http://schemas.microsoft.com/office/drawing/2014/main" id="{C03E7591-0375-E403-FC96-3FDB2282A77E}"/>
              </a:ext>
            </a:extLst>
          </p:cNvPr>
          <p:cNvSpPr txBox="1"/>
          <p:nvPr/>
        </p:nvSpPr>
        <p:spPr>
          <a:xfrm>
            <a:off x="790698" y="1443766"/>
            <a:ext cx="7520505" cy="290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4999"/>
              </a:lnSpc>
            </a:pPr>
            <a:r>
              <a:rPr lang="pt-BR" sz="5985" b="1" dirty="0">
                <a:solidFill>
                  <a:srgbClr val="36438E"/>
                </a:solidFill>
                <a:latin typeface="Arial"/>
                <a:ea typeface="Arial"/>
                <a:cs typeface="Arial"/>
                <a:sym typeface="Arial"/>
              </a:rPr>
              <a:t>IBS nos Estados;</a:t>
            </a:r>
          </a:p>
          <a:p>
            <a:pPr>
              <a:lnSpc>
                <a:spcPct val="104999"/>
              </a:lnSpc>
            </a:pPr>
            <a:r>
              <a:rPr lang="pt-BR" sz="5985" b="1" dirty="0">
                <a:solidFill>
                  <a:srgbClr val="36438E"/>
                </a:solidFill>
                <a:latin typeface="Arial"/>
                <a:ea typeface="Arial"/>
                <a:cs typeface="Arial"/>
                <a:sym typeface="Arial"/>
              </a:rPr>
              <a:t>FNDR; e</a:t>
            </a:r>
          </a:p>
          <a:p>
            <a:pPr>
              <a:lnSpc>
                <a:spcPct val="104999"/>
              </a:lnSpc>
            </a:pPr>
            <a:r>
              <a:rPr lang="pt-BR" sz="5985" b="1" dirty="0">
                <a:solidFill>
                  <a:srgbClr val="36438E"/>
                </a:solidFill>
                <a:latin typeface="Arial"/>
                <a:ea typeface="Arial"/>
                <a:cs typeface="Arial"/>
                <a:sym typeface="Arial"/>
              </a:rPr>
              <a:t>Benefícios fiscais</a:t>
            </a:r>
          </a:p>
        </p:txBody>
      </p:sp>
    </p:spTree>
    <p:extLst>
      <p:ext uri="{BB962C8B-B14F-4D97-AF65-F5344CB8AC3E}">
        <p14:creationId xmlns:p14="http://schemas.microsoft.com/office/powerpoint/2010/main" val="9497638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D11182A-40EC-5040-8CCE-A44E68702599}"/>
              </a:ext>
            </a:extLst>
          </p:cNvPr>
          <p:cNvSpPr txBox="1">
            <a:spLocks/>
          </p:cNvSpPr>
          <p:nvPr/>
        </p:nvSpPr>
        <p:spPr>
          <a:xfrm>
            <a:off x="12087227" y="7579438"/>
            <a:ext cx="824837" cy="480064"/>
          </a:xfrm>
          <a:prstGeom prst="rect">
            <a:avLst/>
          </a:prstGeom>
          <a:noFill/>
        </p:spPr>
        <p:txBody>
          <a:bodyPr vert="horz" lIns="109728" tIns="54864" rIns="109728" bIns="54864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99EB0A8F-B304-FB47-B5D1-2D099C92F21A}" type="slidenum">
              <a:rPr lang="pt-BR" sz="2160">
                <a:solidFill>
                  <a:srgbClr val="1F9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pt-BR" sz="2160" dirty="0">
              <a:solidFill>
                <a:srgbClr val="1F9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CEEEB5E-4C5C-F34B-A1E9-DDAFFA251531}"/>
              </a:ext>
            </a:extLst>
          </p:cNvPr>
          <p:cNvCxnSpPr>
            <a:cxnSpLocks/>
          </p:cNvCxnSpPr>
          <p:nvPr/>
        </p:nvCxnSpPr>
        <p:spPr>
          <a:xfrm>
            <a:off x="1473061" y="7394437"/>
            <a:ext cx="12071489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40AF6669-478F-0FC8-42C1-3EB7B4F9D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855" y="400051"/>
            <a:ext cx="2498743" cy="103498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/>
              <a:t>SECRETARIA DE ESTADO DA ECONOMIA DE GOIÁS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005840" y="684157"/>
            <a:ext cx="84417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TRANSIÇÃO PARA OS SALDOS CREDORES DE ICMS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107302" y="1548280"/>
            <a:ext cx="10401947" cy="547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1F9F2D"/>
              </a:buClr>
            </a:pPr>
            <a:endParaRPr lang="pt-BR" sz="1920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  <a:buFont typeface="Wingdings" pitchFamily="2" charset="2"/>
              <a:buChar char="Ø"/>
            </a:pPr>
            <a:endParaRPr lang="pt-PT" sz="2160" b="1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  <a:buFont typeface="Wingdings" pitchFamily="2" charset="2"/>
              <a:buChar char="Ø"/>
            </a:pP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Saldos credores de ICMS, existentes em 31/12/2032, apropriados como crédito e não compensados ou utilizados, serão reconhecidos desde que:</a:t>
            </a:r>
          </a:p>
          <a:p>
            <a:pPr marL="960120" lvl="1" indent="-411480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Esteja regularmente apurado na escrituração fiscal do estabelecimento;</a:t>
            </a:r>
          </a:p>
          <a:p>
            <a:pPr marL="960120" lvl="1" indent="-411480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Seja admitido pela legislação vigente e decorra de operações realizadas até 31/12/2032;</a:t>
            </a:r>
          </a:p>
          <a:p>
            <a:pPr marL="548640" lvl="1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</a:pPr>
            <a:endParaRPr lang="pt-PT" sz="24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  <a:buFont typeface="Wingdings" pitchFamily="2" charset="2"/>
              <a:buChar char="Ø"/>
            </a:pPr>
            <a:endParaRPr lang="pt-PT" sz="2160" b="1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</a:pPr>
            <a:endParaRPr lang="pt-PT" sz="1920" b="1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  <a:buFont typeface="Wingdings" pitchFamily="2" charset="2"/>
              <a:buChar char="Ø"/>
            </a:pP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Atualização monetária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partir de 1º de fevereiro de 2033, pelo </a:t>
            </a: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IPCA</a:t>
            </a:r>
          </a:p>
          <a:p>
            <a:pPr marL="342900" indent="-342900" algn="just">
              <a:buClr>
                <a:srgbClr val="1F9F2D"/>
              </a:buClr>
              <a:buFont typeface="Wingdings" panose="05000000000000000000" pitchFamily="2" charset="2"/>
              <a:buChar char="Ø"/>
            </a:pPr>
            <a:endParaRPr lang="pt-BR" sz="1920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07301" y="6535924"/>
            <a:ext cx="1121515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abril de 2024, o saldo credor dos contribuintes de Goiás acumulava R$ 3,18 bilhões.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FF18A38-8675-3A41-10D4-85BA1460B48A}"/>
              </a:ext>
            </a:extLst>
          </p:cNvPr>
          <p:cNvSpPr/>
          <p:nvPr/>
        </p:nvSpPr>
        <p:spPr>
          <a:xfrm>
            <a:off x="1425377" y="4894061"/>
            <a:ext cx="3865951" cy="595874"/>
          </a:xfrm>
          <a:prstGeom prst="roundRect">
            <a:avLst/>
          </a:prstGeom>
          <a:solidFill>
            <a:srgbClr val="1F9F2D"/>
          </a:solidFill>
          <a:ln>
            <a:solidFill>
              <a:srgbClr val="1F9F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Garantia ao contribuinte 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197B65D-31DC-B0E3-1E70-BEC9EDF226BC}"/>
              </a:ext>
            </a:extLst>
          </p:cNvPr>
          <p:cNvSpPr/>
          <p:nvPr/>
        </p:nvSpPr>
        <p:spPr>
          <a:xfrm>
            <a:off x="1425377" y="1577470"/>
            <a:ext cx="4291452" cy="595874"/>
          </a:xfrm>
          <a:prstGeom prst="roundRect">
            <a:avLst/>
          </a:prstGeom>
          <a:solidFill>
            <a:srgbClr val="1F9F2D"/>
          </a:solidFill>
          <a:ln>
            <a:solidFill>
              <a:srgbClr val="1F9F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Condições para reconhecimento</a:t>
            </a:r>
          </a:p>
        </p:txBody>
      </p:sp>
    </p:spTree>
    <p:extLst>
      <p:ext uri="{BB962C8B-B14F-4D97-AF65-F5344CB8AC3E}">
        <p14:creationId xmlns:p14="http://schemas.microsoft.com/office/powerpoint/2010/main" val="238416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D11182A-40EC-5040-8CCE-A44E68702599}"/>
              </a:ext>
            </a:extLst>
          </p:cNvPr>
          <p:cNvSpPr txBox="1">
            <a:spLocks/>
          </p:cNvSpPr>
          <p:nvPr/>
        </p:nvSpPr>
        <p:spPr>
          <a:xfrm>
            <a:off x="12087227" y="7579438"/>
            <a:ext cx="824837" cy="480064"/>
          </a:xfrm>
          <a:prstGeom prst="rect">
            <a:avLst/>
          </a:prstGeom>
          <a:noFill/>
        </p:spPr>
        <p:txBody>
          <a:bodyPr vert="horz" lIns="109728" tIns="54864" rIns="109728" bIns="54864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99EB0A8F-B304-FB47-B5D1-2D099C92F21A}" type="slidenum">
              <a:rPr lang="pt-BR" sz="2160">
                <a:solidFill>
                  <a:srgbClr val="1F9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pt-BR" sz="2160" dirty="0">
              <a:solidFill>
                <a:srgbClr val="1F9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CEEEB5E-4C5C-F34B-A1E9-DDAFFA251531}"/>
              </a:ext>
            </a:extLst>
          </p:cNvPr>
          <p:cNvCxnSpPr>
            <a:cxnSpLocks/>
          </p:cNvCxnSpPr>
          <p:nvPr/>
        </p:nvCxnSpPr>
        <p:spPr>
          <a:xfrm>
            <a:off x="1473061" y="7394437"/>
            <a:ext cx="12071489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40AF6669-478F-0FC8-42C1-3EB7B4F9D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855" y="400051"/>
            <a:ext cx="2498743" cy="103498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/>
              <a:t>SECRETARIA DE ESTADO DA ECONOMIA DE GOIÁS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005840" y="684157"/>
            <a:ext cx="799917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TRANSIÇÃO PARA OS SALDOS CREDORES DE ICMS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005840" y="1425200"/>
            <a:ext cx="11905488" cy="5452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just">
              <a:lnSpc>
                <a:spcPct val="115000"/>
              </a:lnSpc>
              <a:spcBef>
                <a:spcPts val="1200"/>
              </a:spcBef>
              <a:spcAft>
                <a:spcPts val="720"/>
              </a:spcAft>
              <a:buClr>
                <a:srgbClr val="1F9F2D"/>
              </a:buClr>
              <a:buFont typeface="Wingdings" panose="05000000000000000000" pitchFamily="2" charset="2"/>
              <a:buChar char="Ø"/>
            </a:pPr>
            <a:r>
              <a:rPr lang="pt-PT" sz="216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Créditos decorrentes da entrada de </a:t>
            </a:r>
            <a:r>
              <a:rPr lang="pt-PT" sz="216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mercadorias </a:t>
            </a:r>
            <a:r>
              <a:rPr lang="pt-BR" sz="216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geral:</a:t>
            </a:r>
            <a:endParaRPr lang="pt-PT" sz="216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91540" lvl="1" indent="-342900" algn="just">
              <a:spcBef>
                <a:spcPts val="1200"/>
              </a:spcBef>
              <a:spcAft>
                <a:spcPts val="720"/>
              </a:spcAft>
              <a:buClr>
                <a:srgbClr val="1F9F2D"/>
              </a:buClr>
              <a:buFont typeface="Arial" panose="020B0604020202020204" pitchFamily="34" charset="0"/>
              <a:buChar char="•"/>
            </a:pPr>
            <a:r>
              <a:rPr lang="pt-PT" sz="216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interessado </a:t>
            </a:r>
            <a:r>
              <a:rPr lang="pt-PT" sz="216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deverá protocolar o pedido </a:t>
            </a:r>
            <a:r>
              <a:rPr lang="pt-PT" sz="216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prazo máximo de </a:t>
            </a:r>
            <a:r>
              <a:rPr lang="pt-PT" sz="216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(cinco) anos</a:t>
            </a:r>
            <a:r>
              <a:rPr lang="pt-PT" sz="216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contados a partir do dia 1° de janeiro de 2033;</a:t>
            </a:r>
            <a:endParaRPr lang="pt-BR" sz="216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91540" lvl="1" indent="-342900" algn="just">
              <a:spcBef>
                <a:spcPts val="1200"/>
              </a:spcBef>
              <a:spcAft>
                <a:spcPts val="720"/>
              </a:spcAft>
              <a:buClr>
                <a:srgbClr val="1F9F2D"/>
              </a:buClr>
              <a:buFont typeface="Arial" panose="020B0604020202020204" pitchFamily="34" charset="0"/>
              <a:buChar char="•"/>
            </a:pPr>
            <a:r>
              <a:rPr lang="pt-PT" sz="216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Estado ou Distrito Federal deverá se pronunciar no prazo máximo de </a:t>
            </a:r>
            <a:r>
              <a:rPr lang="pt-PT" sz="2160" b="1" u="sng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meses</a:t>
            </a:r>
            <a:r>
              <a:rPr lang="pt-PT" sz="216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contados da data do protocolo (havendo fiscalização, este prazo poderá ser prorrogado por igual período)</a:t>
            </a:r>
          </a:p>
          <a:p>
            <a:pPr marL="411480" indent="-411480" algn="just">
              <a:lnSpc>
                <a:spcPct val="115000"/>
              </a:lnSpc>
              <a:spcBef>
                <a:spcPts val="1200"/>
              </a:spcBef>
              <a:spcAft>
                <a:spcPts val="720"/>
              </a:spcAft>
              <a:buClr>
                <a:srgbClr val="1F9F2D"/>
              </a:buClr>
              <a:buFont typeface="Wingdings" pitchFamily="2" charset="2"/>
              <a:buChar char="Ø"/>
            </a:pPr>
            <a:r>
              <a:rPr lang="pt-PT" sz="216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Créditos decorrentes da entrada de </a:t>
            </a:r>
            <a:r>
              <a:rPr lang="pt-PT" sz="216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bens</a:t>
            </a:r>
            <a:r>
              <a:rPr lang="pt-PT" sz="216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16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destinados ao ativo </a:t>
            </a:r>
            <a:r>
              <a:rPr lang="pt-BR" sz="216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permanente:</a:t>
            </a:r>
            <a:endParaRPr lang="pt-BR" sz="216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60120" lvl="1" indent="-411480" algn="just">
              <a:spcBef>
                <a:spcPts val="1200"/>
              </a:spcBef>
              <a:spcAft>
                <a:spcPts val="720"/>
              </a:spcAft>
              <a:buClr>
                <a:srgbClr val="1F9F2D"/>
              </a:buClr>
              <a:buFont typeface="Arial" panose="020B0604020202020204" pitchFamily="34" charset="0"/>
              <a:buChar char="•"/>
            </a:pPr>
            <a:r>
              <a:rPr lang="pt-PT" sz="216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pedido previsto deverá ser protocolado no mesmo período de apuração em que tiver início o aproveitamento do crédito,</a:t>
            </a:r>
            <a:r>
              <a:rPr lang="pt-PT" sz="216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relativamente ao bem cuja entrada no estabelecimento ocorra a partir de janeiro de 2029</a:t>
            </a:r>
          </a:p>
          <a:p>
            <a:pPr marL="960120" lvl="1" indent="-411480" algn="just">
              <a:spcBef>
                <a:spcPts val="1200"/>
              </a:spcBef>
              <a:spcAft>
                <a:spcPts val="720"/>
              </a:spcAft>
              <a:buClr>
                <a:srgbClr val="1F9F2D"/>
              </a:buClr>
              <a:buFont typeface="Arial" panose="020B0604020202020204" pitchFamily="34" charset="0"/>
              <a:buChar char="•"/>
            </a:pPr>
            <a:r>
              <a:rPr lang="pt-PT" sz="216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Estado ou Distrito Federal deverá se pronunciar no </a:t>
            </a:r>
            <a:r>
              <a:rPr lang="pt-PT" sz="216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prazo máximo de 60 dias</a:t>
            </a:r>
            <a:r>
              <a:rPr lang="pt-PT" sz="216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contados da data do protocolo</a:t>
            </a:r>
            <a:endParaRPr lang="pt-BR" sz="216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1F9F2D"/>
              </a:buClr>
              <a:buFont typeface="Wingdings" panose="05000000000000000000" pitchFamily="2" charset="2"/>
              <a:buChar char="Ø"/>
            </a:pPr>
            <a:endParaRPr lang="pt-BR" sz="1920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6FAEB09-460B-CE19-C355-81811C4E154F}"/>
              </a:ext>
            </a:extLst>
          </p:cNvPr>
          <p:cNvSpPr/>
          <p:nvPr/>
        </p:nvSpPr>
        <p:spPr>
          <a:xfrm>
            <a:off x="1110959" y="1158042"/>
            <a:ext cx="3373259" cy="301850"/>
          </a:xfrm>
          <a:prstGeom prst="roundRect">
            <a:avLst/>
          </a:prstGeom>
          <a:solidFill>
            <a:srgbClr val="1F9F2D"/>
          </a:solidFill>
          <a:ln>
            <a:solidFill>
              <a:srgbClr val="1F9F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6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Pedido de homologação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40AE6B-6669-1B59-4D6C-CE478DAA6E69}"/>
              </a:ext>
            </a:extLst>
          </p:cNvPr>
          <p:cNvSpPr txBox="1"/>
          <p:nvPr/>
        </p:nvSpPr>
        <p:spPr>
          <a:xfrm>
            <a:off x="1473062" y="6523211"/>
            <a:ext cx="10401947" cy="7571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16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ausência de resposta dos Estados  e do DF nos prazos legais, os respectivos saldos credores serão considerados </a:t>
            </a:r>
            <a:r>
              <a:rPr lang="pt-BR" sz="216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tacitamente</a:t>
            </a:r>
            <a:r>
              <a:rPr lang="pt-BR" sz="216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homologados!</a:t>
            </a:r>
          </a:p>
        </p:txBody>
      </p:sp>
    </p:spTree>
    <p:extLst>
      <p:ext uri="{BB962C8B-B14F-4D97-AF65-F5344CB8AC3E}">
        <p14:creationId xmlns:p14="http://schemas.microsoft.com/office/powerpoint/2010/main" val="152784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D11182A-40EC-5040-8CCE-A44E68702599}"/>
              </a:ext>
            </a:extLst>
          </p:cNvPr>
          <p:cNvSpPr txBox="1">
            <a:spLocks/>
          </p:cNvSpPr>
          <p:nvPr/>
        </p:nvSpPr>
        <p:spPr>
          <a:xfrm>
            <a:off x="12087227" y="7579438"/>
            <a:ext cx="824837" cy="480064"/>
          </a:xfrm>
          <a:prstGeom prst="rect">
            <a:avLst/>
          </a:prstGeom>
          <a:noFill/>
        </p:spPr>
        <p:txBody>
          <a:bodyPr vert="horz" lIns="109728" tIns="54864" rIns="109728" bIns="54864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99EB0A8F-B304-FB47-B5D1-2D099C92F21A}" type="slidenum">
              <a:rPr lang="pt-BR" sz="2160">
                <a:solidFill>
                  <a:srgbClr val="1F9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pt-BR" sz="2160" dirty="0">
              <a:solidFill>
                <a:srgbClr val="1F9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CEEEB5E-4C5C-F34B-A1E9-DDAFFA251531}"/>
              </a:ext>
            </a:extLst>
          </p:cNvPr>
          <p:cNvCxnSpPr>
            <a:cxnSpLocks/>
          </p:cNvCxnSpPr>
          <p:nvPr/>
        </p:nvCxnSpPr>
        <p:spPr>
          <a:xfrm>
            <a:off x="1473061" y="7394437"/>
            <a:ext cx="12071489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40AF6669-478F-0FC8-42C1-3EB7B4F9D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855" y="400051"/>
            <a:ext cx="2498743" cy="103498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/>
              <a:t>SECRETARIA DE ESTADO DA ECONOMIA DE GOIÁS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005840" y="684157"/>
            <a:ext cx="799917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TRANSIÇÃO PARA OS SALDOS CREDORES DE ICMS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005840" y="1549707"/>
            <a:ext cx="11804762" cy="6509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11480" indent="-411480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  <a:buFont typeface="+mj-lt"/>
              <a:buAutoNum type="arabicPeriod"/>
            </a:pPr>
            <a:endParaRPr lang="pt-PT" sz="1920" b="1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 algn="just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  <a:buFont typeface="+mj-lt"/>
              <a:buAutoNum type="arabicPeriod"/>
            </a:pP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Compensação com crédito tributário de </a:t>
            </a:r>
            <a:r>
              <a:rPr lang="pt-PT" sz="2400" b="1" u="sng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ICMS</a:t>
            </a: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definitivamente constituído ou não, desde que </a:t>
            </a: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haja concordância entre o Estado ou Distrito Federal e o sujeito passivo, 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respeitas as respectivas legislações.</a:t>
            </a:r>
            <a:endParaRPr lang="pt-PT" sz="2400" b="1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  <a:buFont typeface="+mj-lt"/>
              <a:buAutoNum type="arabicPeriod"/>
            </a:pPr>
            <a:endParaRPr lang="pt-PT" sz="2160" b="1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  <a:buFont typeface="+mj-lt"/>
              <a:buAutoNum type="arabicPeriod"/>
            </a:pPr>
            <a:endParaRPr lang="pt-PT" sz="216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  <a:buFont typeface="+mj-lt"/>
              <a:buAutoNum type="arabicPeriod"/>
            </a:pPr>
            <a:endParaRPr lang="pt-PT" sz="216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  <a:buFont typeface="+mj-lt"/>
              <a:buAutoNum type="arabicPeriod"/>
            </a:pPr>
            <a:endParaRPr lang="pt-PT" sz="2160" b="1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  <a:buFont typeface="+mj-lt"/>
              <a:buAutoNum type="arabicPeriod"/>
            </a:pP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Compensação com o </a:t>
            </a:r>
            <a:r>
              <a:rPr lang="pt-PT" sz="2400" b="1" u="sng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IBS</a:t>
            </a: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devido 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pelo contribuinte:</a:t>
            </a:r>
          </a:p>
          <a:p>
            <a:pPr marL="960120" lvl="1" indent="-411480" algn="just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  <a:buFont typeface="Arial" panose="020B0604020202020204" pitchFamily="34" charset="0"/>
              <a:buChar char="•"/>
            </a:pP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bem do </a:t>
            </a: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ativo permanente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pelo prazo remanescente 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relação ao previsto no § 5° do </a:t>
            </a:r>
            <a:r>
              <a:rPr lang="pt-PT" sz="2400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 da Lei Complementar n° 87, de 1996; (1/48, respeitada proporção)</a:t>
            </a:r>
            <a:endParaRPr lang="pt-BR" sz="24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60120" lvl="1" indent="-411480" algn="just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  <a:buFont typeface="Arial" panose="020B0604020202020204" pitchFamily="34" charset="0"/>
              <a:buChar char="•"/>
            </a:pP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demais créditos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em </a:t>
            </a: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240 parcelas 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mensais, iguais e sucessivas</a:t>
            </a:r>
            <a:r>
              <a:rPr lang="pt-BR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48640" lvl="1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</a:pPr>
            <a:endParaRPr lang="pt-PT" sz="216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1F9F2D"/>
              </a:buClr>
              <a:buFont typeface="Wingdings" panose="05000000000000000000" pitchFamily="2" charset="2"/>
              <a:buChar char="Ø"/>
            </a:pPr>
            <a:endParaRPr lang="pt-BR" sz="1920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E440128-820B-0A8F-736F-0FD8EEF40322}"/>
              </a:ext>
            </a:extLst>
          </p:cNvPr>
          <p:cNvSpPr/>
          <p:nvPr/>
        </p:nvSpPr>
        <p:spPr>
          <a:xfrm>
            <a:off x="1180454" y="1413598"/>
            <a:ext cx="3845089" cy="595874"/>
          </a:xfrm>
          <a:prstGeom prst="roundRect">
            <a:avLst/>
          </a:prstGeom>
          <a:solidFill>
            <a:srgbClr val="1F9F2D"/>
          </a:solidFill>
          <a:ln>
            <a:solidFill>
              <a:srgbClr val="1F9F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Possibilidades de Utilização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C72FFAB-EEB0-DB74-F70B-210E4C2F8885}"/>
              </a:ext>
            </a:extLst>
          </p:cNvPr>
          <p:cNvSpPr txBox="1"/>
          <p:nvPr/>
        </p:nvSpPr>
        <p:spPr>
          <a:xfrm>
            <a:off x="1180454" y="4168470"/>
            <a:ext cx="1040194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Possibilidade de adoção da transação como forma de utilização de saldos credores homologados com créditos inscritos em Dívida Ativa</a:t>
            </a:r>
          </a:p>
        </p:txBody>
      </p:sp>
    </p:spTree>
    <p:extLst>
      <p:ext uri="{BB962C8B-B14F-4D97-AF65-F5344CB8AC3E}">
        <p14:creationId xmlns:p14="http://schemas.microsoft.com/office/powerpoint/2010/main" val="23006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D11182A-40EC-5040-8CCE-A44E68702599}"/>
              </a:ext>
            </a:extLst>
          </p:cNvPr>
          <p:cNvSpPr txBox="1">
            <a:spLocks/>
          </p:cNvSpPr>
          <p:nvPr/>
        </p:nvSpPr>
        <p:spPr>
          <a:xfrm>
            <a:off x="12087227" y="7579438"/>
            <a:ext cx="824837" cy="480064"/>
          </a:xfrm>
          <a:prstGeom prst="rect">
            <a:avLst/>
          </a:prstGeom>
          <a:noFill/>
        </p:spPr>
        <p:txBody>
          <a:bodyPr vert="horz" lIns="109728" tIns="54864" rIns="109728" bIns="54864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99EB0A8F-B304-FB47-B5D1-2D099C92F21A}" type="slidenum">
              <a:rPr lang="pt-BR" sz="2160">
                <a:solidFill>
                  <a:srgbClr val="1F9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pt-BR" sz="2160" dirty="0">
              <a:solidFill>
                <a:srgbClr val="1F9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CEEEB5E-4C5C-F34B-A1E9-DDAFFA251531}"/>
              </a:ext>
            </a:extLst>
          </p:cNvPr>
          <p:cNvCxnSpPr>
            <a:cxnSpLocks/>
          </p:cNvCxnSpPr>
          <p:nvPr/>
        </p:nvCxnSpPr>
        <p:spPr>
          <a:xfrm>
            <a:off x="1473061" y="7394437"/>
            <a:ext cx="12071489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40AF6669-478F-0FC8-42C1-3EB7B4F9D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855" y="400051"/>
            <a:ext cx="2498743" cy="1034982"/>
          </a:xfrm>
          <a:prstGeom prst="rect">
            <a:avLst/>
          </a:prstGeom>
        </p:spPr>
      </p:pic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t-BR"/>
              <a:t>13/06/2024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/>
              <a:t>SECRETARIA DE ESTADO DA ECONOMIA DE GOIÁS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005840" y="684157"/>
            <a:ext cx="799917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TRANSIÇÃO PARA OS SALDOS CREDORES DE ICMS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005840" y="2194471"/>
            <a:ext cx="11804762" cy="6462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11480" indent="-411480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  <a:buAutoNum type="arabicPeriod" startAt="3"/>
            </a:pP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Transferência a terceiros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o utilizará </a:t>
            </a: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exclusivamente para compensação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56286" indent="426720" algn="just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  <a:buFont typeface="Arial" panose="020B0604020202020204" pitchFamily="34" charset="0"/>
              <a:buChar char="•"/>
            </a:pP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âmbito do respectivo Estado ou DF, </a:t>
            </a: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créditos tributários relativos ao </a:t>
            </a:r>
            <a:r>
              <a:rPr lang="pt-BR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ICMS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definitivamente constituídos ou não;</a:t>
            </a:r>
            <a:endParaRPr lang="pt-BR" sz="24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56286" indent="426720" algn="just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  <a:buFont typeface="Arial" panose="020B0604020202020204" pitchFamily="34" charset="0"/>
              <a:buChar char="•"/>
            </a:pP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âmbito do Comitê Gestor, </a:t>
            </a: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o IBS devido .</a:t>
            </a:r>
          </a:p>
          <a:p>
            <a:pPr marL="756286" indent="426720" algn="just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  <a:buFont typeface="Arial" panose="020B0604020202020204" pitchFamily="34" charset="0"/>
              <a:buChar char="•"/>
            </a:pPr>
            <a:endParaRPr lang="pt-PT" sz="24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</a:pPr>
            <a:endParaRPr lang="pt-PT" sz="2160" b="1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lvl="1" indent="-411480" algn="just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  <a:buAutoNum type="arabicPeriod" startAt="4"/>
            </a:pP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impossibilidade de compensação e alternativamente à transferência, o 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titular do direito ao saldo credor homologado </a:t>
            </a: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poderá ser ressarcido, em espécie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pelo CG-IBS, </a:t>
            </a:r>
            <a:r>
              <a:rPr lang="pt-PT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240 parcelas mensais</a:t>
            </a:r>
            <a:r>
              <a:rPr lang="pt-PT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iguais e sucessivas, ou, em relação às compensações em curso, pelo prazo remanescente. </a:t>
            </a:r>
          </a:p>
          <a:p>
            <a:pPr lvl="1" algn="just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</a:pPr>
            <a:endParaRPr lang="pt-PT" sz="192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4999"/>
              </a:lnSpc>
              <a:spcAft>
                <a:spcPts val="720"/>
              </a:spcAft>
              <a:buClr>
                <a:srgbClr val="1F9F2D"/>
              </a:buClr>
            </a:pPr>
            <a:endParaRPr lang="pt-PT" sz="192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60120" lvl="1" indent="-411480">
              <a:lnSpc>
                <a:spcPct val="114999"/>
              </a:lnSpc>
              <a:spcAft>
                <a:spcPts val="72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endParaRPr lang="pt-PT" sz="216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1F9F2D"/>
              </a:buClr>
              <a:buFont typeface="Wingdings" panose="05000000000000000000" pitchFamily="2" charset="2"/>
              <a:buChar char="Ø"/>
            </a:pPr>
            <a:endParaRPr lang="pt-BR" sz="1920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E440128-820B-0A8F-736F-0FD8EEF40322}"/>
              </a:ext>
            </a:extLst>
          </p:cNvPr>
          <p:cNvSpPr/>
          <p:nvPr/>
        </p:nvSpPr>
        <p:spPr>
          <a:xfrm>
            <a:off x="1180454" y="1413598"/>
            <a:ext cx="3834116" cy="595874"/>
          </a:xfrm>
          <a:prstGeom prst="roundRect">
            <a:avLst/>
          </a:prstGeom>
          <a:solidFill>
            <a:srgbClr val="1F9F2D"/>
          </a:solidFill>
          <a:ln>
            <a:solidFill>
              <a:srgbClr val="1F9F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Possibilidades de Utilização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7C6E13-0AE0-526D-C487-E402D4C4219A}"/>
              </a:ext>
            </a:extLst>
          </p:cNvPr>
          <p:cNvSpPr txBox="1"/>
          <p:nvPr/>
        </p:nvSpPr>
        <p:spPr>
          <a:xfrm>
            <a:off x="1180454" y="6962489"/>
            <a:ext cx="104019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regra de utilização é a compensação! 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7C6E13-0AE0-526D-C487-E402D4C4219A}"/>
              </a:ext>
            </a:extLst>
          </p:cNvPr>
          <p:cNvSpPr txBox="1"/>
          <p:nvPr/>
        </p:nvSpPr>
        <p:spPr>
          <a:xfrm>
            <a:off x="1180454" y="4174669"/>
            <a:ext cx="104019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Transferência de créditos tacitamente homologados apenas após 01/01/2038.</a:t>
            </a:r>
          </a:p>
        </p:txBody>
      </p:sp>
    </p:spTree>
    <p:extLst>
      <p:ext uri="{BB962C8B-B14F-4D97-AF65-F5344CB8AC3E}">
        <p14:creationId xmlns:p14="http://schemas.microsoft.com/office/powerpoint/2010/main" val="119023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E65C-653A-A86F-BE14-D34456468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D542B7E-7F23-3397-B845-3BE491879E47}"/>
              </a:ext>
            </a:extLst>
          </p:cNvPr>
          <p:cNvSpPr/>
          <p:nvPr/>
        </p:nvSpPr>
        <p:spPr>
          <a:xfrm>
            <a:off x="219121" y="1402313"/>
            <a:ext cx="13849658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Guerra Fiscal?</a:t>
            </a:r>
          </a:p>
          <a:p>
            <a:pPr algn="just">
              <a:spcAft>
                <a:spcPts val="720"/>
              </a:spcAft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720"/>
              </a:spcAft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720"/>
              </a:spcAft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720"/>
              </a:spcAft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Geração de investimento, emprego e renda e sua manutenção?</a:t>
            </a:r>
          </a:p>
          <a:p>
            <a:pPr algn="just">
              <a:spcAft>
                <a:spcPts val="720"/>
              </a:spcAft>
            </a:pPr>
            <a:endParaRPr lang="pt-BR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A597B92-924C-014D-3E48-1CF0EE74206B}"/>
              </a:ext>
            </a:extLst>
          </p:cNvPr>
          <p:cNvSpPr/>
          <p:nvPr/>
        </p:nvSpPr>
        <p:spPr>
          <a:xfrm>
            <a:off x="438242" y="348011"/>
            <a:ext cx="1279171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rgbClr val="1D817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Dos Benefícios Fiscais</a:t>
            </a:r>
          </a:p>
        </p:txBody>
      </p:sp>
      <p:pic>
        <p:nvPicPr>
          <p:cNvPr id="5" name="Google Shape;99;p1">
            <a:extLst>
              <a:ext uri="{FF2B5EF4-FFF2-40B4-BE49-F238E27FC236}">
                <a16:creationId xmlns:a16="http://schemas.microsoft.com/office/drawing/2014/main" id="{9ADB12B4-539B-3386-0A93-31398C2155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15" y="362872"/>
            <a:ext cx="2115884" cy="4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64E7908-24B2-C975-8E72-0220DD6F4403}"/>
              </a:ext>
            </a:extLst>
          </p:cNvPr>
          <p:cNvSpPr/>
          <p:nvPr/>
        </p:nvSpPr>
        <p:spPr>
          <a:xfrm>
            <a:off x="0" y="197703"/>
            <a:ext cx="438242" cy="762283"/>
          </a:xfrm>
          <a:prstGeom prst="rect">
            <a:avLst/>
          </a:prstGeom>
          <a:solidFill>
            <a:srgbClr val="1D8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11" name="Espaço Reservado para Data 6">
            <a:extLst>
              <a:ext uri="{FF2B5EF4-FFF2-40B4-BE49-F238E27FC236}">
                <a16:creationId xmlns:a16="http://schemas.microsoft.com/office/drawing/2014/main" id="{1D089D6D-A1DD-CDE2-4FFD-B7B6C3A1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8" y="7866728"/>
            <a:ext cx="3291840" cy="210017"/>
          </a:xfrm>
        </p:spPr>
        <p:txBody>
          <a:bodyPr/>
          <a:lstStyle/>
          <a:p>
            <a:fld id="{DF74824F-318D-4E49-86D4-E2538B3226EB}" type="datetime1">
              <a:rPr lang="pt-BR" smtClean="0"/>
              <a:t>11/08/2025</a:t>
            </a:fld>
            <a:endParaRPr lang="pt-BR" dirty="0"/>
          </a:p>
        </p:txBody>
      </p:sp>
      <p:sp>
        <p:nvSpPr>
          <p:cNvPr id="14" name="Espaço Reservado para Rodapé 7">
            <a:extLst>
              <a:ext uri="{FF2B5EF4-FFF2-40B4-BE49-F238E27FC236}">
                <a16:creationId xmlns:a16="http://schemas.microsoft.com/office/drawing/2014/main" id="{D6B62D2E-05C3-06B9-8D1F-6C580DAC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866728"/>
            <a:ext cx="4937760" cy="210017"/>
          </a:xfrm>
        </p:spPr>
        <p:txBody>
          <a:bodyPr/>
          <a:lstStyle/>
          <a:p>
            <a:r>
              <a:rPr lang="pt-BR" dirty="0"/>
              <a:t>Secretaria de Estado da Economia de Goiás</a:t>
            </a:r>
          </a:p>
        </p:txBody>
      </p:sp>
      <p:sp>
        <p:nvSpPr>
          <p:cNvPr id="15" name="Espaço Reservado para Número de Slide 8">
            <a:extLst>
              <a:ext uri="{FF2B5EF4-FFF2-40B4-BE49-F238E27FC236}">
                <a16:creationId xmlns:a16="http://schemas.microsoft.com/office/drawing/2014/main" id="{C7FC7F2E-8DAE-1973-61A3-99917642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866728"/>
            <a:ext cx="3291840" cy="210017"/>
          </a:xfrm>
        </p:spPr>
        <p:txBody>
          <a:bodyPr/>
          <a:lstStyle/>
          <a:p>
            <a:fld id="{8BECB32B-3984-4524-B14E-763C99727800}" type="slidenum">
              <a:rPr lang="pt-BR" smtClean="0"/>
              <a:pPr/>
              <a:t>14</a:t>
            </a:fld>
            <a:endParaRPr lang="pt-BR" dirty="0"/>
          </a:p>
        </p:txBody>
      </p:sp>
      <p:cxnSp>
        <p:nvCxnSpPr>
          <p:cNvPr id="16" name="Conector Reto 9">
            <a:extLst>
              <a:ext uri="{FF2B5EF4-FFF2-40B4-BE49-F238E27FC236}">
                <a16:creationId xmlns:a16="http://schemas.microsoft.com/office/drawing/2014/main" id="{6E4B643A-8079-473B-0899-E07E71C71A5A}"/>
              </a:ext>
            </a:extLst>
          </p:cNvPr>
          <p:cNvCxnSpPr>
            <a:cxnSpLocks/>
          </p:cNvCxnSpPr>
          <p:nvPr/>
        </p:nvCxnSpPr>
        <p:spPr>
          <a:xfrm>
            <a:off x="2076234" y="7869269"/>
            <a:ext cx="10499342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59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28AD8-2197-16CC-BF3C-04A98C793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2F23D5E-710B-62C7-94A9-57DACBC1DCC5}"/>
              </a:ext>
            </a:extLst>
          </p:cNvPr>
          <p:cNvSpPr/>
          <p:nvPr/>
        </p:nvSpPr>
        <p:spPr>
          <a:xfrm>
            <a:off x="421177" y="364389"/>
            <a:ext cx="1279171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rgbClr val="1D817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Fundo Nacional de Desenvolvimento Regional - FNDR</a:t>
            </a:r>
          </a:p>
        </p:txBody>
      </p:sp>
      <p:pic>
        <p:nvPicPr>
          <p:cNvPr id="3" name="Google Shape;99;p1">
            <a:extLst>
              <a:ext uri="{FF2B5EF4-FFF2-40B4-BE49-F238E27FC236}">
                <a16:creationId xmlns:a16="http://schemas.microsoft.com/office/drawing/2014/main" id="{38A9FCFE-6B4F-D6F3-BF4B-79A91AFAC7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15" y="362872"/>
            <a:ext cx="2115884" cy="4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5DA3388-C4CB-3DAA-145B-EFFAFE8F1C9C}"/>
              </a:ext>
            </a:extLst>
          </p:cNvPr>
          <p:cNvSpPr/>
          <p:nvPr/>
        </p:nvSpPr>
        <p:spPr>
          <a:xfrm>
            <a:off x="0" y="197703"/>
            <a:ext cx="438242" cy="762283"/>
          </a:xfrm>
          <a:prstGeom prst="rect">
            <a:avLst/>
          </a:prstGeom>
          <a:solidFill>
            <a:srgbClr val="1D8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6" name="Espaço Reservado para Data 6">
            <a:extLst>
              <a:ext uri="{FF2B5EF4-FFF2-40B4-BE49-F238E27FC236}">
                <a16:creationId xmlns:a16="http://schemas.microsoft.com/office/drawing/2014/main" id="{BD32FE6A-177F-9099-34F2-DC9152DC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8" y="7866728"/>
            <a:ext cx="3291840" cy="210017"/>
          </a:xfrm>
        </p:spPr>
        <p:txBody>
          <a:bodyPr/>
          <a:lstStyle/>
          <a:p>
            <a:fld id="{DF74824F-318D-4E49-86D4-E2538B3226EB}" type="datetime1">
              <a:rPr lang="pt-BR" smtClean="0"/>
              <a:t>11/08/2025</a:t>
            </a:fld>
            <a:endParaRPr lang="pt-BR" dirty="0"/>
          </a:p>
        </p:txBody>
      </p:sp>
      <p:sp>
        <p:nvSpPr>
          <p:cNvPr id="12" name="Espaço Reservado para Rodapé 7">
            <a:extLst>
              <a:ext uri="{FF2B5EF4-FFF2-40B4-BE49-F238E27FC236}">
                <a16:creationId xmlns:a16="http://schemas.microsoft.com/office/drawing/2014/main" id="{3AF6CEA7-111A-1F3D-CAF7-04F9F895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866728"/>
            <a:ext cx="4937760" cy="210017"/>
          </a:xfrm>
        </p:spPr>
        <p:txBody>
          <a:bodyPr/>
          <a:lstStyle/>
          <a:p>
            <a:r>
              <a:rPr lang="pt-BR" dirty="0"/>
              <a:t>Secretaria de Estado da Economia de Goiás</a:t>
            </a:r>
          </a:p>
        </p:txBody>
      </p:sp>
      <p:sp>
        <p:nvSpPr>
          <p:cNvPr id="13" name="Espaço Reservado para Número de Slide 8">
            <a:extLst>
              <a:ext uri="{FF2B5EF4-FFF2-40B4-BE49-F238E27FC236}">
                <a16:creationId xmlns:a16="http://schemas.microsoft.com/office/drawing/2014/main" id="{865F5395-6B19-C9C4-1430-626C8A65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866728"/>
            <a:ext cx="3291840" cy="210017"/>
          </a:xfrm>
        </p:spPr>
        <p:txBody>
          <a:bodyPr/>
          <a:lstStyle/>
          <a:p>
            <a:fld id="{8BECB32B-3984-4524-B14E-763C99727800}" type="slidenum">
              <a:rPr lang="pt-BR" smtClean="0"/>
              <a:pPr/>
              <a:t>15</a:t>
            </a:fld>
            <a:endParaRPr lang="pt-BR" dirty="0"/>
          </a:p>
        </p:txBody>
      </p:sp>
      <p:cxnSp>
        <p:nvCxnSpPr>
          <p:cNvPr id="14" name="Conector Reto 9">
            <a:extLst>
              <a:ext uri="{FF2B5EF4-FFF2-40B4-BE49-F238E27FC236}">
                <a16:creationId xmlns:a16="http://schemas.microsoft.com/office/drawing/2014/main" id="{039AA31E-6A15-95E5-E32B-7B5F61C19CE5}"/>
              </a:ext>
            </a:extLst>
          </p:cNvPr>
          <p:cNvCxnSpPr>
            <a:cxnSpLocks/>
          </p:cNvCxnSpPr>
          <p:nvPr/>
        </p:nvCxnSpPr>
        <p:spPr>
          <a:xfrm>
            <a:off x="2076234" y="7869269"/>
            <a:ext cx="10499342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1F6597C8-7963-ED8B-BB4B-E7675C0EB8C3}"/>
              </a:ext>
            </a:extLst>
          </p:cNvPr>
          <p:cNvSpPr/>
          <p:nvPr/>
        </p:nvSpPr>
        <p:spPr>
          <a:xfrm>
            <a:off x="512931" y="826054"/>
            <a:ext cx="13837535" cy="7427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3000" b="1" dirty="0">
                <a:latin typeface="+mj-lt"/>
              </a:rPr>
              <a:t>Objetivo</a:t>
            </a:r>
            <a:r>
              <a:rPr lang="pt-BR" sz="3000" b="1" dirty="0">
                <a:solidFill>
                  <a:srgbClr val="495C67"/>
                </a:solidFill>
                <a:latin typeface="+mj-lt"/>
              </a:rPr>
              <a:t> de reduzir as desigualdades regionais e sociais (</a:t>
            </a:r>
            <a:r>
              <a:rPr lang="pt-BR" sz="3000" b="1" i="1" dirty="0">
                <a:solidFill>
                  <a:srgbClr val="495C67"/>
                </a:solidFill>
                <a:latin typeface="+mj-lt"/>
              </a:rPr>
              <a:t>na prática, substitui a utilização do ICMS como instrumento da “guerra fiscal”</a:t>
            </a:r>
            <a:r>
              <a:rPr lang="pt-BR" sz="3000" b="1" dirty="0">
                <a:solidFill>
                  <a:srgbClr val="495C67"/>
                </a:solidFill>
                <a:latin typeface="+mj-lt"/>
              </a:rPr>
              <a:t>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3000" dirty="0"/>
              <a:t>Recursos da União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3000" b="1" dirty="0">
                <a:latin typeface="+mj-lt"/>
              </a:rPr>
              <a:t>Aplicação</a:t>
            </a:r>
            <a:r>
              <a:rPr lang="pt-BR" sz="3000" b="1" dirty="0">
                <a:solidFill>
                  <a:srgbClr val="495C67"/>
                </a:solidFill>
                <a:latin typeface="+mj-lt"/>
              </a:rPr>
              <a:t> dos recursos (com prioridade a projetos que prevejam ações de sustentabilidade ambiental e redução das emissões de carbono):</a:t>
            </a:r>
          </a:p>
          <a:p>
            <a:pPr lvl="1"/>
            <a:r>
              <a:rPr lang="pt-BR" sz="3000" b="1" dirty="0">
                <a:solidFill>
                  <a:srgbClr val="495C67"/>
                </a:solidFill>
                <a:latin typeface="+mj-lt"/>
              </a:rPr>
              <a:t>I – realização de estudos, projetos e obras de infraestrutura;</a:t>
            </a:r>
          </a:p>
          <a:p>
            <a:pPr lvl="1"/>
            <a:r>
              <a:rPr lang="pt-BR" sz="3000" b="1" dirty="0">
                <a:solidFill>
                  <a:srgbClr val="495C67"/>
                </a:solidFill>
                <a:latin typeface="+mj-lt"/>
              </a:rPr>
              <a:t>II – fomento a atividades produtivas com elevado potencial de geração de emprego e renda, incluindo a concessão de subvenções econômicas e financeiras;</a:t>
            </a:r>
          </a:p>
          <a:p>
            <a:pPr lvl="1">
              <a:spcAft>
                <a:spcPts val="400"/>
              </a:spcAft>
            </a:pPr>
            <a:r>
              <a:rPr lang="pt-BR" sz="3000" b="1" dirty="0">
                <a:solidFill>
                  <a:srgbClr val="495C67"/>
                </a:solidFill>
                <a:latin typeface="+mj-lt"/>
              </a:rPr>
              <a:t>III – promoção de ações com vistas ao desenvolvimento científico e tecnológico e à inovação.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3000" b="1" dirty="0">
                <a:latin typeface="+mj-lt"/>
              </a:rPr>
              <a:t>Montante</a:t>
            </a:r>
            <a:r>
              <a:rPr lang="pt-BR" sz="3000" b="1" dirty="0">
                <a:solidFill>
                  <a:srgbClr val="495C67"/>
                </a:solidFill>
                <a:latin typeface="+mj-lt"/>
              </a:rPr>
              <a:t> (corrigido pelo IPCA a partir de 2023):</a:t>
            </a:r>
          </a:p>
          <a:p>
            <a:pPr>
              <a:spcAft>
                <a:spcPts val="400"/>
              </a:spcAft>
            </a:pPr>
            <a:endParaRPr lang="pt-BR" sz="3000" b="1" dirty="0">
              <a:solidFill>
                <a:srgbClr val="495C67"/>
              </a:solidFill>
              <a:latin typeface="+mj-lt"/>
            </a:endParaRPr>
          </a:p>
          <a:p>
            <a:pPr>
              <a:spcAft>
                <a:spcPts val="400"/>
              </a:spcAft>
            </a:pPr>
            <a:endParaRPr lang="pt-BR" sz="3000" b="1" dirty="0">
              <a:solidFill>
                <a:srgbClr val="495C67"/>
              </a:solidFill>
              <a:latin typeface="+mj-lt"/>
            </a:endParaRPr>
          </a:p>
          <a:p>
            <a:pPr>
              <a:spcAft>
                <a:spcPts val="400"/>
              </a:spcAft>
            </a:pPr>
            <a:endParaRPr lang="pt-BR" sz="3000" b="1" dirty="0">
              <a:solidFill>
                <a:srgbClr val="495C67"/>
              </a:solidFill>
              <a:latin typeface="+mj-lt"/>
            </a:endParaRPr>
          </a:p>
          <a:p>
            <a:pPr marL="457200" lvl="2">
              <a:spcAft>
                <a:spcPts val="400"/>
              </a:spcAft>
            </a:pPr>
            <a:endParaRPr lang="pt-BR" sz="3000" b="1" dirty="0">
              <a:solidFill>
                <a:srgbClr val="495C67"/>
              </a:solidFill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861CBE0-389C-7EDD-2E2D-7642C141D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21" y="6238650"/>
            <a:ext cx="14392434" cy="124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4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B3A0-4889-209C-A45C-D5A673B26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8006549-E0A0-F927-F69D-A0181835A213}"/>
              </a:ext>
            </a:extLst>
          </p:cNvPr>
          <p:cNvSpPr/>
          <p:nvPr/>
        </p:nvSpPr>
        <p:spPr>
          <a:xfrm>
            <a:off x="421177" y="364389"/>
            <a:ext cx="1279171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rgbClr val="1D817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Fundo Nacional de Desenvolvimento Regional - FNDR</a:t>
            </a:r>
          </a:p>
        </p:txBody>
      </p:sp>
      <p:pic>
        <p:nvPicPr>
          <p:cNvPr id="3" name="Google Shape;99;p1">
            <a:extLst>
              <a:ext uri="{FF2B5EF4-FFF2-40B4-BE49-F238E27FC236}">
                <a16:creationId xmlns:a16="http://schemas.microsoft.com/office/drawing/2014/main" id="{23D24E7E-6688-D237-BC18-17F44B3617F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15" y="362872"/>
            <a:ext cx="2115884" cy="4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F986C17-AD16-04CE-6FF1-0BF3C1CEE036}"/>
              </a:ext>
            </a:extLst>
          </p:cNvPr>
          <p:cNvSpPr/>
          <p:nvPr/>
        </p:nvSpPr>
        <p:spPr>
          <a:xfrm>
            <a:off x="0" y="197703"/>
            <a:ext cx="438242" cy="762283"/>
          </a:xfrm>
          <a:prstGeom prst="rect">
            <a:avLst/>
          </a:prstGeom>
          <a:solidFill>
            <a:srgbClr val="1D8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6" name="Espaço Reservado para Data 6">
            <a:extLst>
              <a:ext uri="{FF2B5EF4-FFF2-40B4-BE49-F238E27FC236}">
                <a16:creationId xmlns:a16="http://schemas.microsoft.com/office/drawing/2014/main" id="{6B5B3D05-8116-6F4A-3640-BD7240E2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8" y="7866728"/>
            <a:ext cx="3291840" cy="210017"/>
          </a:xfrm>
        </p:spPr>
        <p:txBody>
          <a:bodyPr/>
          <a:lstStyle/>
          <a:p>
            <a:fld id="{DF74824F-318D-4E49-86D4-E2538B3226EB}" type="datetime1">
              <a:rPr lang="pt-BR" smtClean="0"/>
              <a:t>11/08/2025</a:t>
            </a:fld>
            <a:endParaRPr lang="pt-BR" dirty="0"/>
          </a:p>
        </p:txBody>
      </p:sp>
      <p:sp>
        <p:nvSpPr>
          <p:cNvPr id="12" name="Espaço Reservado para Rodapé 7">
            <a:extLst>
              <a:ext uri="{FF2B5EF4-FFF2-40B4-BE49-F238E27FC236}">
                <a16:creationId xmlns:a16="http://schemas.microsoft.com/office/drawing/2014/main" id="{78292753-14A3-B68A-8A79-9393E9A5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866728"/>
            <a:ext cx="4937760" cy="210017"/>
          </a:xfrm>
        </p:spPr>
        <p:txBody>
          <a:bodyPr/>
          <a:lstStyle/>
          <a:p>
            <a:r>
              <a:rPr lang="pt-BR" dirty="0"/>
              <a:t>Secretaria de Estado da Economia de Goiás</a:t>
            </a:r>
          </a:p>
        </p:txBody>
      </p:sp>
      <p:sp>
        <p:nvSpPr>
          <p:cNvPr id="13" name="Espaço Reservado para Número de Slide 8">
            <a:extLst>
              <a:ext uri="{FF2B5EF4-FFF2-40B4-BE49-F238E27FC236}">
                <a16:creationId xmlns:a16="http://schemas.microsoft.com/office/drawing/2014/main" id="{ADC56259-3061-9E4E-1183-D78C6BCE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866728"/>
            <a:ext cx="3291840" cy="210017"/>
          </a:xfrm>
        </p:spPr>
        <p:txBody>
          <a:bodyPr/>
          <a:lstStyle/>
          <a:p>
            <a:fld id="{8BECB32B-3984-4524-B14E-763C99727800}" type="slidenum">
              <a:rPr lang="pt-BR" smtClean="0"/>
              <a:pPr/>
              <a:t>16</a:t>
            </a:fld>
            <a:endParaRPr lang="pt-BR" dirty="0"/>
          </a:p>
        </p:txBody>
      </p:sp>
      <p:cxnSp>
        <p:nvCxnSpPr>
          <p:cNvPr id="14" name="Conector Reto 9">
            <a:extLst>
              <a:ext uri="{FF2B5EF4-FFF2-40B4-BE49-F238E27FC236}">
                <a16:creationId xmlns:a16="http://schemas.microsoft.com/office/drawing/2014/main" id="{18A8C8CE-2E8F-F041-E5FF-AC50FAB4B57E}"/>
              </a:ext>
            </a:extLst>
          </p:cNvPr>
          <p:cNvCxnSpPr>
            <a:cxnSpLocks/>
          </p:cNvCxnSpPr>
          <p:nvPr/>
        </p:nvCxnSpPr>
        <p:spPr>
          <a:xfrm>
            <a:off x="2076234" y="7869269"/>
            <a:ext cx="10499342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795B9231-8382-71D3-30F5-282746A25819}"/>
              </a:ext>
            </a:extLst>
          </p:cNvPr>
          <p:cNvSpPr/>
          <p:nvPr/>
        </p:nvSpPr>
        <p:spPr>
          <a:xfrm>
            <a:off x="419160" y="1300614"/>
            <a:ext cx="13205400" cy="2862322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4000" b="1" dirty="0">
                <a:latin typeface="+mj-lt"/>
              </a:rPr>
              <a:t>CRITÉRIOS DE DISTRIBUIÇÃO: </a:t>
            </a:r>
          </a:p>
          <a:p>
            <a:pPr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4000" b="1" dirty="0">
                <a:solidFill>
                  <a:srgbClr val="495C67"/>
                </a:solidFill>
                <a:latin typeface="+mj-lt"/>
              </a:rPr>
              <a:t>30% com base na população do Estado ou DF</a:t>
            </a:r>
          </a:p>
          <a:p>
            <a:pPr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4000" b="1" dirty="0">
                <a:solidFill>
                  <a:srgbClr val="495C67"/>
                </a:solidFill>
                <a:latin typeface="+mj-lt"/>
              </a:rPr>
              <a:t>70% com base no coeficiente de participação do Estado ou DF no Fundo de Participação dos Estados (FPE)</a:t>
            </a:r>
          </a:p>
        </p:txBody>
      </p:sp>
    </p:spTree>
    <p:extLst>
      <p:ext uri="{BB962C8B-B14F-4D97-AF65-F5344CB8AC3E}">
        <p14:creationId xmlns:p14="http://schemas.microsoft.com/office/powerpoint/2010/main" val="393316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D459E-94E1-A364-91C7-75B6E6703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5E0C4D3-2971-86B0-D85D-1A158201B9AD}"/>
              </a:ext>
            </a:extLst>
          </p:cNvPr>
          <p:cNvSpPr/>
          <p:nvPr/>
        </p:nvSpPr>
        <p:spPr>
          <a:xfrm>
            <a:off x="340136" y="1924134"/>
            <a:ext cx="6713807" cy="3332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7210" lvl="1" indent="-34290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de </a:t>
            </a:r>
            <a:r>
              <a:rPr lang="pt-BR" sz="2400" b="1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renúncia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7210" lvl="1" indent="-342900">
              <a:spcAft>
                <a:spcPts val="720"/>
              </a:spcAft>
              <a:buFont typeface="Arial" panose="020B0604020202020204" pitchFamily="34" charset="0"/>
              <a:buChar char="•"/>
            </a:pPr>
            <a:endParaRPr lang="pt-BR" sz="9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7210" lvl="1" indent="-34290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de dependência de </a:t>
            </a:r>
            <a:r>
              <a:rPr lang="pt-BR" sz="2400" b="1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valor total das operações de entradas externas / valor total das operações de entrada.</a:t>
            </a:r>
          </a:p>
          <a:p>
            <a:pPr marL="537210" lvl="1" indent="-342900">
              <a:spcAft>
                <a:spcPts val="720"/>
              </a:spcAft>
              <a:buFont typeface="Arial" panose="020B0604020202020204" pitchFamily="34" charset="0"/>
              <a:buChar char="•"/>
            </a:pPr>
            <a:endParaRPr lang="pt-BR" sz="9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7210" lvl="1" indent="-34290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de dependência de </a:t>
            </a:r>
            <a:r>
              <a:rPr lang="pt-BR" sz="2400" b="1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saída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valor total das operações de saída externas / valor total das operações de saída.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F66AAFF-772E-67E9-B649-6CDF8A0B2B31}"/>
              </a:ext>
            </a:extLst>
          </p:cNvPr>
          <p:cNvSpPr/>
          <p:nvPr/>
        </p:nvSpPr>
        <p:spPr>
          <a:xfrm>
            <a:off x="832845" y="6108127"/>
            <a:ext cx="12791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411480" algn="just">
              <a:spcAft>
                <a:spcPts val="72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partir desses índices, foi possível classificar as empresas de acordo com o nível de dependência dos benefícios fiscais e da dependência do mercado externo.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5010DE0-9231-41D5-50BE-20BA6C5EB24D}"/>
              </a:ext>
            </a:extLst>
          </p:cNvPr>
          <p:cNvSpPr/>
          <p:nvPr/>
        </p:nvSpPr>
        <p:spPr>
          <a:xfrm>
            <a:off x="438242" y="348011"/>
            <a:ext cx="1279171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rgbClr val="1D817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Impactos econômicos da RT</a:t>
            </a:r>
          </a:p>
        </p:txBody>
      </p:sp>
      <p:pic>
        <p:nvPicPr>
          <p:cNvPr id="5" name="Google Shape;99;p1">
            <a:extLst>
              <a:ext uri="{FF2B5EF4-FFF2-40B4-BE49-F238E27FC236}">
                <a16:creationId xmlns:a16="http://schemas.microsoft.com/office/drawing/2014/main" id="{0F32A59F-0EE3-3E7D-BF41-248B0CF5A5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15" y="362872"/>
            <a:ext cx="2115884" cy="4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8790C81-EFEB-9237-02DD-C76CC8080D1A}"/>
              </a:ext>
            </a:extLst>
          </p:cNvPr>
          <p:cNvSpPr/>
          <p:nvPr/>
        </p:nvSpPr>
        <p:spPr>
          <a:xfrm>
            <a:off x="0" y="197703"/>
            <a:ext cx="438242" cy="762283"/>
          </a:xfrm>
          <a:prstGeom prst="rect">
            <a:avLst/>
          </a:prstGeom>
          <a:solidFill>
            <a:srgbClr val="1D8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11" name="Espaço Reservado para Data 6">
            <a:extLst>
              <a:ext uri="{FF2B5EF4-FFF2-40B4-BE49-F238E27FC236}">
                <a16:creationId xmlns:a16="http://schemas.microsoft.com/office/drawing/2014/main" id="{CEC6D8A5-8513-7066-457D-CCF852F2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8" y="7866728"/>
            <a:ext cx="3291840" cy="210017"/>
          </a:xfrm>
        </p:spPr>
        <p:txBody>
          <a:bodyPr/>
          <a:lstStyle/>
          <a:p>
            <a:fld id="{DF74824F-318D-4E49-86D4-E2538B3226EB}" type="datetime1">
              <a:rPr lang="pt-BR" smtClean="0"/>
              <a:t>11/08/2025</a:t>
            </a:fld>
            <a:endParaRPr lang="pt-BR" dirty="0"/>
          </a:p>
        </p:txBody>
      </p:sp>
      <p:sp>
        <p:nvSpPr>
          <p:cNvPr id="14" name="Espaço Reservado para Rodapé 7">
            <a:extLst>
              <a:ext uri="{FF2B5EF4-FFF2-40B4-BE49-F238E27FC236}">
                <a16:creationId xmlns:a16="http://schemas.microsoft.com/office/drawing/2014/main" id="{4A8980C3-C73B-470E-AC79-2AF38696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866728"/>
            <a:ext cx="4937760" cy="210017"/>
          </a:xfrm>
        </p:spPr>
        <p:txBody>
          <a:bodyPr/>
          <a:lstStyle/>
          <a:p>
            <a:r>
              <a:rPr lang="pt-BR" dirty="0"/>
              <a:t>Secretaria de Estado da Economia de Goiás</a:t>
            </a:r>
          </a:p>
        </p:txBody>
      </p:sp>
      <p:sp>
        <p:nvSpPr>
          <p:cNvPr id="15" name="Espaço Reservado para Número de Slide 8">
            <a:extLst>
              <a:ext uri="{FF2B5EF4-FFF2-40B4-BE49-F238E27FC236}">
                <a16:creationId xmlns:a16="http://schemas.microsoft.com/office/drawing/2014/main" id="{7C093A6C-8AFA-1A49-79B2-1CBF0328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866728"/>
            <a:ext cx="3291840" cy="210017"/>
          </a:xfrm>
        </p:spPr>
        <p:txBody>
          <a:bodyPr/>
          <a:lstStyle/>
          <a:p>
            <a:fld id="{8BECB32B-3984-4524-B14E-763C99727800}" type="slidenum">
              <a:rPr lang="pt-BR" smtClean="0"/>
              <a:pPr/>
              <a:t>17</a:t>
            </a:fld>
            <a:endParaRPr lang="pt-BR" dirty="0"/>
          </a:p>
        </p:txBody>
      </p:sp>
      <p:cxnSp>
        <p:nvCxnSpPr>
          <p:cNvPr id="16" name="Conector Reto 9">
            <a:extLst>
              <a:ext uri="{FF2B5EF4-FFF2-40B4-BE49-F238E27FC236}">
                <a16:creationId xmlns:a16="http://schemas.microsoft.com/office/drawing/2014/main" id="{F5C27EB6-79A7-1A56-4B95-208C30A515EA}"/>
              </a:ext>
            </a:extLst>
          </p:cNvPr>
          <p:cNvCxnSpPr>
            <a:cxnSpLocks/>
          </p:cNvCxnSpPr>
          <p:nvPr/>
        </p:nvCxnSpPr>
        <p:spPr>
          <a:xfrm>
            <a:off x="2076234" y="7869269"/>
            <a:ext cx="10499342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3A5E9573-9338-8B2C-BB79-36F08676C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461" y="1288966"/>
            <a:ext cx="5225954" cy="4545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337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EAE370A7-49D0-45E4-ADFA-663595B185DC}"/>
              </a:ext>
            </a:extLst>
          </p:cNvPr>
          <p:cNvSpPr txBox="1"/>
          <p:nvPr/>
        </p:nvSpPr>
        <p:spPr>
          <a:xfrm>
            <a:off x="438243" y="2415874"/>
            <a:ext cx="13582556" cy="337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algn="just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Após o cálculo dos índices de dependência, as empresas foram classificadas de acordo com um critério simples indicando alta (A) ou baixa (B) dependência dos benefícios fiscais e dos mercados externos para operações de entrada e saída, respectivamente.</a:t>
            </a:r>
          </a:p>
          <a:p>
            <a:pPr algn="just">
              <a:spcAft>
                <a:spcPts val="720"/>
              </a:spcAft>
            </a:pPr>
            <a:r>
              <a:rPr lang="pt-BR" sz="9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11480" indent="-411480" algn="just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classificação entre alta (A) ou baixa (B) dependência foi feita pela </a:t>
            </a:r>
            <a:r>
              <a:rPr lang="pt-BR" sz="2400" b="1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 da amostra para cada classificação de atividade econômica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isto é: se para uma empresa a proporção de operações de entrada de origem externa for </a:t>
            </a:r>
            <a:r>
              <a:rPr lang="pt-BR" sz="2400" b="1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que a mediana da amostra, a empresa possui alta (A) dependência do mercado externo (outras UF), caso contrário, ela é classificada como baixa (B) dependência.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5D7DAA1-5FE2-CD98-0420-3D9CD1224796}"/>
              </a:ext>
            </a:extLst>
          </p:cNvPr>
          <p:cNvSpPr/>
          <p:nvPr/>
        </p:nvSpPr>
        <p:spPr>
          <a:xfrm>
            <a:off x="438242" y="348011"/>
            <a:ext cx="1279171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rgbClr val="1D817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Impactos econômicos da RT</a:t>
            </a:r>
          </a:p>
        </p:txBody>
      </p:sp>
      <p:pic>
        <p:nvPicPr>
          <p:cNvPr id="3" name="Google Shape;99;p1">
            <a:extLst>
              <a:ext uri="{FF2B5EF4-FFF2-40B4-BE49-F238E27FC236}">
                <a16:creationId xmlns:a16="http://schemas.microsoft.com/office/drawing/2014/main" id="{D2BB945B-2A1A-38D6-DEA0-CFA8B16CDFC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15" y="362872"/>
            <a:ext cx="2115884" cy="4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5CF4BA2-D167-237E-DEE2-CB0BAF37D2DC}"/>
              </a:ext>
            </a:extLst>
          </p:cNvPr>
          <p:cNvSpPr/>
          <p:nvPr/>
        </p:nvSpPr>
        <p:spPr>
          <a:xfrm>
            <a:off x="0" y="197703"/>
            <a:ext cx="438242" cy="762283"/>
          </a:xfrm>
          <a:prstGeom prst="rect">
            <a:avLst/>
          </a:prstGeom>
          <a:solidFill>
            <a:srgbClr val="1D8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5" name="Espaço Reservado para Data 6">
            <a:extLst>
              <a:ext uri="{FF2B5EF4-FFF2-40B4-BE49-F238E27FC236}">
                <a16:creationId xmlns:a16="http://schemas.microsoft.com/office/drawing/2014/main" id="{2A79A39A-022F-2D24-C8B0-95B78C27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8" y="7866728"/>
            <a:ext cx="3291840" cy="210017"/>
          </a:xfrm>
        </p:spPr>
        <p:txBody>
          <a:bodyPr/>
          <a:lstStyle/>
          <a:p>
            <a:fld id="{DF74824F-318D-4E49-86D4-E2538B3226EB}" type="datetime1">
              <a:rPr lang="pt-BR" smtClean="0"/>
              <a:t>11/08/2025</a:t>
            </a:fld>
            <a:endParaRPr lang="pt-BR" dirty="0"/>
          </a:p>
        </p:txBody>
      </p:sp>
      <p:sp>
        <p:nvSpPr>
          <p:cNvPr id="6" name="Espaço Reservado para Rodapé 7">
            <a:extLst>
              <a:ext uri="{FF2B5EF4-FFF2-40B4-BE49-F238E27FC236}">
                <a16:creationId xmlns:a16="http://schemas.microsoft.com/office/drawing/2014/main" id="{448143C6-5DDE-B274-A8F1-D861F1BF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866728"/>
            <a:ext cx="4937760" cy="210017"/>
          </a:xfrm>
        </p:spPr>
        <p:txBody>
          <a:bodyPr/>
          <a:lstStyle/>
          <a:p>
            <a:r>
              <a:rPr lang="pt-BR" dirty="0"/>
              <a:t>Secretaria de Estado da Economia de Goiás</a:t>
            </a:r>
          </a:p>
        </p:txBody>
      </p:sp>
      <p:sp>
        <p:nvSpPr>
          <p:cNvPr id="7" name="Espaço Reservado para Número de Slide 8">
            <a:extLst>
              <a:ext uri="{FF2B5EF4-FFF2-40B4-BE49-F238E27FC236}">
                <a16:creationId xmlns:a16="http://schemas.microsoft.com/office/drawing/2014/main" id="{3CC3D76C-5691-E013-008B-F10871FA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866728"/>
            <a:ext cx="3291840" cy="210017"/>
          </a:xfrm>
        </p:spPr>
        <p:txBody>
          <a:bodyPr/>
          <a:lstStyle/>
          <a:p>
            <a:fld id="{8BECB32B-3984-4524-B14E-763C99727800}" type="slidenum">
              <a:rPr lang="pt-BR" smtClean="0"/>
              <a:pPr/>
              <a:t>18</a:t>
            </a:fld>
            <a:endParaRPr lang="pt-BR" dirty="0"/>
          </a:p>
        </p:txBody>
      </p:sp>
      <p:cxnSp>
        <p:nvCxnSpPr>
          <p:cNvPr id="8" name="Conector Reto 9">
            <a:extLst>
              <a:ext uri="{FF2B5EF4-FFF2-40B4-BE49-F238E27FC236}">
                <a16:creationId xmlns:a16="http://schemas.microsoft.com/office/drawing/2014/main" id="{7BF21AD7-FE0E-5BE1-91C5-5BD8C626B5BF}"/>
              </a:ext>
            </a:extLst>
          </p:cNvPr>
          <p:cNvCxnSpPr>
            <a:cxnSpLocks/>
          </p:cNvCxnSpPr>
          <p:nvPr/>
        </p:nvCxnSpPr>
        <p:spPr>
          <a:xfrm>
            <a:off x="2076234" y="7869269"/>
            <a:ext cx="10499342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50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E6DD0E0C-F24C-4926-AB23-88C39A778071}"/>
              </a:ext>
            </a:extLst>
          </p:cNvPr>
          <p:cNvGraphicFramePr>
            <a:graphicFrameLocks noGrp="1"/>
          </p:cNvGraphicFramePr>
          <p:nvPr/>
        </p:nvGraphicFramePr>
        <p:xfrm>
          <a:off x="675643" y="2075928"/>
          <a:ext cx="8674541" cy="394544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13270">
                  <a:extLst>
                    <a:ext uri="{9D8B030D-6E8A-4147-A177-3AD203B41FA5}">
                      <a16:colId xmlns:a16="http://schemas.microsoft.com/office/drawing/2014/main" val="1366921703"/>
                    </a:ext>
                  </a:extLst>
                </a:gridCol>
                <a:gridCol w="1429426">
                  <a:extLst>
                    <a:ext uri="{9D8B030D-6E8A-4147-A177-3AD203B41FA5}">
                      <a16:colId xmlns:a16="http://schemas.microsoft.com/office/drawing/2014/main" val="1219073003"/>
                    </a:ext>
                  </a:extLst>
                </a:gridCol>
                <a:gridCol w="1430322">
                  <a:extLst>
                    <a:ext uri="{9D8B030D-6E8A-4147-A177-3AD203B41FA5}">
                      <a16:colId xmlns:a16="http://schemas.microsoft.com/office/drawing/2014/main" val="274916155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75309250"/>
                    </a:ext>
                  </a:extLst>
                </a:gridCol>
                <a:gridCol w="2577523">
                  <a:extLst>
                    <a:ext uri="{9D8B030D-6E8A-4147-A177-3AD203B41FA5}">
                      <a16:colId xmlns:a16="http://schemas.microsoft.com/office/drawing/2014/main" val="841025644"/>
                    </a:ext>
                  </a:extLst>
                </a:gridCol>
              </a:tblGrid>
              <a:tr h="438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Classificação</a:t>
                      </a:r>
                      <a:endParaRPr lang="pt-B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Municípios</a:t>
                      </a:r>
                      <a:endParaRPr lang="pt-B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Empresas</a:t>
                      </a:r>
                      <a:endParaRPr lang="pt-B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Vínculos</a:t>
                      </a:r>
                      <a:endParaRPr lang="pt-B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 Salarial</a:t>
                      </a:r>
                      <a:endParaRPr lang="pt-B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1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65088"/>
                  </a:ext>
                </a:extLst>
              </a:tr>
              <a:tr h="438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</a:t>
                      </a: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7.580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179.044.424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267415"/>
                  </a:ext>
                </a:extLst>
              </a:tr>
              <a:tr h="438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BBA</a:t>
                      </a: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11.559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345.707.253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1633298"/>
                  </a:ext>
                </a:extLst>
              </a:tr>
              <a:tr h="438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</a:t>
                      </a: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21.381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723.420.827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8802445"/>
                  </a:ext>
                </a:extLst>
              </a:tr>
              <a:tr h="438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BAA</a:t>
                      </a: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15.110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493.333.554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5111448"/>
                  </a:ext>
                </a:extLst>
              </a:tr>
              <a:tr h="438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</a:t>
                      </a: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12.262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359.749.868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6627296"/>
                  </a:ext>
                </a:extLst>
              </a:tr>
              <a:tr h="438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</a:t>
                      </a: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26.957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868.819.902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0701595"/>
                  </a:ext>
                </a:extLst>
              </a:tr>
              <a:tr h="438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</a:t>
                      </a: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20.847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606.044.560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1075192"/>
                  </a:ext>
                </a:extLst>
              </a:tr>
              <a:tr h="4383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</a:t>
                      </a:r>
                    </a:p>
                  </a:txBody>
                  <a:tcPr marL="43200" marR="43200" marT="54864" marB="548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48.746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1.475.309.960 </a:t>
                      </a:r>
                    </a:p>
                  </a:txBody>
                  <a:tcPr marL="11430" marR="11430" marT="1143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71920"/>
                  </a:ext>
                </a:extLst>
              </a:tr>
            </a:tbl>
          </a:graphicData>
        </a:graphic>
      </p:graphicFrame>
      <p:sp>
        <p:nvSpPr>
          <p:cNvPr id="20" name="Chave Direita 19">
            <a:extLst>
              <a:ext uri="{FF2B5EF4-FFF2-40B4-BE49-F238E27FC236}">
                <a16:creationId xmlns:a16="http://schemas.microsoft.com/office/drawing/2014/main" id="{23FD92E9-42D1-4CBC-A671-9A831C47C233}"/>
              </a:ext>
            </a:extLst>
          </p:cNvPr>
          <p:cNvSpPr/>
          <p:nvPr/>
        </p:nvSpPr>
        <p:spPr>
          <a:xfrm>
            <a:off x="9283122" y="4789218"/>
            <a:ext cx="307600" cy="1188912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D599B12-D5CA-4506-87CF-CA2729880AF9}"/>
              </a:ext>
            </a:extLst>
          </p:cNvPr>
          <p:cNvSpPr/>
          <p:nvPr/>
        </p:nvSpPr>
        <p:spPr>
          <a:xfrm>
            <a:off x="9690825" y="4401095"/>
            <a:ext cx="4080511" cy="184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Empresas: 582</a:t>
            </a:r>
          </a:p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Vínculos: 96.550</a:t>
            </a:r>
          </a:p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salarial: ~ R$ 3bi</a:t>
            </a:r>
          </a:p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Municípios: 95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C3EAA5-088C-4211-AA2F-7EFEC2583400}"/>
              </a:ext>
            </a:extLst>
          </p:cNvPr>
          <p:cNvSpPr/>
          <p:nvPr/>
        </p:nvSpPr>
        <p:spPr>
          <a:xfrm>
            <a:off x="593755" y="1287067"/>
            <a:ext cx="85648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20"/>
              </a:spcAft>
            </a:pPr>
            <a:r>
              <a:rPr lang="pt-BR" sz="2160" b="1" dirty="0">
                <a:latin typeface="Arial" panose="020B0604020202020204" pitchFamily="34" charset="0"/>
                <a:cs typeface="Arial" panose="020B0604020202020204" pitchFamily="34" charset="0"/>
              </a:rPr>
              <a:t>Tabela:</a:t>
            </a:r>
            <a:r>
              <a:rPr lang="pt-BR" sz="2160" dirty="0">
                <a:latin typeface="Arial" panose="020B0604020202020204" pitchFamily="34" charset="0"/>
                <a:cs typeface="Arial" panose="020B0604020202020204" pitchFamily="34" charset="0"/>
              </a:rPr>
              <a:t> Classificação das empresas por grau de dependência de renúncias fiscais e do mercado externo.</a:t>
            </a:r>
          </a:p>
        </p:txBody>
      </p:sp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409D7CDC-9B3C-4D96-A957-10FD35D82372}"/>
              </a:ext>
            </a:extLst>
          </p:cNvPr>
          <p:cNvSpPr/>
          <p:nvPr/>
        </p:nvSpPr>
        <p:spPr>
          <a:xfrm>
            <a:off x="9813802" y="2209416"/>
            <a:ext cx="4232366" cy="2235840"/>
          </a:xfrm>
          <a:prstGeom prst="wedgeRoundRectCallout">
            <a:avLst>
              <a:gd name="adj1" fmla="val -58062"/>
              <a:gd name="adj2" fmla="val 5603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empresas dos 3 últimos extratos teriam </a:t>
            </a:r>
            <a:r>
              <a:rPr lang="pt-BR" sz="2400" b="1" dirty="0">
                <a:solidFill>
                  <a:srgbClr val="1D81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probabilidade</a:t>
            </a:r>
            <a:r>
              <a:rPr lang="pt-BR" sz="2400" dirty="0">
                <a:solidFill>
                  <a:srgbClr val="1D81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deixar o Estado no caso de extinção dos benefícios fiscais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FC3EAA5-088C-4211-AA2F-7EFEC2583400}"/>
              </a:ext>
            </a:extLst>
          </p:cNvPr>
          <p:cNvSpPr/>
          <p:nvPr/>
        </p:nvSpPr>
        <p:spPr>
          <a:xfrm>
            <a:off x="438242" y="6249413"/>
            <a:ext cx="13582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411480" algn="just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Classificação corresponde à combinação dos três índices de dependência calculados, de acordo com a classificação de alta (A), ou baixa (B) dependência, definida pela mediana da amostra.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4B7472B-8460-7FAD-BB53-43ACDF8A8CE9}"/>
              </a:ext>
            </a:extLst>
          </p:cNvPr>
          <p:cNvSpPr/>
          <p:nvPr/>
        </p:nvSpPr>
        <p:spPr>
          <a:xfrm>
            <a:off x="438242" y="365733"/>
            <a:ext cx="1279171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rgbClr val="1D817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Impactos econômicos da RT</a:t>
            </a:r>
          </a:p>
        </p:txBody>
      </p:sp>
      <p:pic>
        <p:nvPicPr>
          <p:cNvPr id="5" name="Google Shape;99;p1">
            <a:extLst>
              <a:ext uri="{FF2B5EF4-FFF2-40B4-BE49-F238E27FC236}">
                <a16:creationId xmlns:a16="http://schemas.microsoft.com/office/drawing/2014/main" id="{6BA2E719-6FBF-DDDA-CC41-4B0506A376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15" y="362872"/>
            <a:ext cx="2115884" cy="4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F2A1A91-A172-0302-0270-B703D25EA12A}"/>
              </a:ext>
            </a:extLst>
          </p:cNvPr>
          <p:cNvSpPr/>
          <p:nvPr/>
        </p:nvSpPr>
        <p:spPr>
          <a:xfrm>
            <a:off x="0" y="197703"/>
            <a:ext cx="438242" cy="762283"/>
          </a:xfrm>
          <a:prstGeom prst="rect">
            <a:avLst/>
          </a:prstGeom>
          <a:solidFill>
            <a:srgbClr val="1D8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A8BC680-915B-0ABF-4163-92BF34B0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8" y="7866728"/>
            <a:ext cx="3291840" cy="210017"/>
          </a:xfrm>
        </p:spPr>
        <p:txBody>
          <a:bodyPr/>
          <a:lstStyle/>
          <a:p>
            <a:fld id="{DF74824F-318D-4E49-86D4-E2538B3226EB}" type="datetime1">
              <a:rPr lang="pt-BR" smtClean="0"/>
              <a:t>11/08/2025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3E4701D-97D3-E886-A814-EF01149F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866728"/>
            <a:ext cx="4937760" cy="210017"/>
          </a:xfrm>
        </p:spPr>
        <p:txBody>
          <a:bodyPr/>
          <a:lstStyle/>
          <a:p>
            <a:r>
              <a:rPr lang="pt-BR" dirty="0"/>
              <a:t>Secretaria de Estado da Economia de Goiás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3BFB55E-021A-8EDD-5276-2D789E5C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866728"/>
            <a:ext cx="3291840" cy="210017"/>
          </a:xfrm>
        </p:spPr>
        <p:txBody>
          <a:bodyPr/>
          <a:lstStyle/>
          <a:p>
            <a:fld id="{8BECB32B-3984-4524-B14E-763C99727800}" type="slidenum">
              <a:rPr lang="pt-BR" smtClean="0"/>
              <a:pPr/>
              <a:t>19</a:t>
            </a:fld>
            <a:endParaRPr lang="pt-BR" dirty="0"/>
          </a:p>
        </p:txBody>
      </p:sp>
      <p:cxnSp>
        <p:nvCxnSpPr>
          <p:cNvPr id="11" name="Conector Reto 9">
            <a:extLst>
              <a:ext uri="{FF2B5EF4-FFF2-40B4-BE49-F238E27FC236}">
                <a16:creationId xmlns:a16="http://schemas.microsoft.com/office/drawing/2014/main" id="{9034122C-5F26-B61E-7C46-D07FEA9167B2}"/>
              </a:ext>
            </a:extLst>
          </p:cNvPr>
          <p:cNvCxnSpPr>
            <a:cxnSpLocks/>
          </p:cNvCxnSpPr>
          <p:nvPr/>
        </p:nvCxnSpPr>
        <p:spPr>
          <a:xfrm>
            <a:off x="2076234" y="7869269"/>
            <a:ext cx="10499342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33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DB48-2512-426E-CEB0-DC6FDED6C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C09EE8F9-EEEE-B61E-A527-956247686BB1}"/>
              </a:ext>
            </a:extLst>
          </p:cNvPr>
          <p:cNvSpPr/>
          <p:nvPr/>
        </p:nvSpPr>
        <p:spPr>
          <a:xfrm>
            <a:off x="12684460" y="7593980"/>
            <a:ext cx="1856730" cy="5241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D9614E2-6AA1-5DBE-B3B4-3367831F1C44}"/>
              </a:ext>
            </a:extLst>
          </p:cNvPr>
          <p:cNvSpPr/>
          <p:nvPr/>
        </p:nvSpPr>
        <p:spPr>
          <a:xfrm>
            <a:off x="446049" y="2612022"/>
            <a:ext cx="13860966" cy="1254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kern="0">
                <a:solidFill>
                  <a:srgbClr val="000000"/>
                </a:solidFill>
                <a:latin typeface="Arial" panose="020B0604020202020204" pitchFamily="34" charset="0"/>
              </a:rPr>
              <a:t>A implantação em ambiente de homologação começou em 07/07/2025 para testes dos novos schemas, com validações gradualmente se tornando obrigatórias em outubro de 2025.</a:t>
            </a:r>
            <a:endParaRPr lang="pt-BR" sz="2000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020B5BC-F1A4-D01B-C869-B371CC3462AF}"/>
              </a:ext>
            </a:extLst>
          </p:cNvPr>
          <p:cNvSpPr/>
          <p:nvPr/>
        </p:nvSpPr>
        <p:spPr>
          <a:xfrm>
            <a:off x="572948" y="6630718"/>
            <a:ext cx="13860966" cy="1357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kern="0" dirty="0">
                <a:solidFill>
                  <a:srgbClr val="000000"/>
                </a:solidFill>
                <a:latin typeface="Arial" panose="020B0604020202020204" pitchFamily="34" charset="0"/>
              </a:rPr>
              <a:t>Ações e planejamentos fundamentados no princípio da </a:t>
            </a:r>
            <a:r>
              <a:rPr lang="pt-BR" sz="30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“COOPERAÇÃO” </a:t>
            </a:r>
            <a:r>
              <a:rPr lang="pt-BR" sz="3000" kern="0" dirty="0">
                <a:solidFill>
                  <a:srgbClr val="000000"/>
                </a:solidFill>
                <a:latin typeface="Arial" panose="020B0604020202020204" pitchFamily="34" charset="0"/>
              </a:rPr>
              <a:t>(Art. 145, § 3º da CF)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C69179-2F2B-C04B-33DB-54700F862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65" y="2024975"/>
            <a:ext cx="14655465" cy="4487799"/>
          </a:xfrm>
          <a:prstGeom prst="rect">
            <a:avLst/>
          </a:prstGeom>
        </p:spPr>
      </p:pic>
      <p:sp>
        <p:nvSpPr>
          <p:cNvPr id="5" name="Google Shape;102;p2">
            <a:extLst>
              <a:ext uri="{FF2B5EF4-FFF2-40B4-BE49-F238E27FC236}">
                <a16:creationId xmlns:a16="http://schemas.microsoft.com/office/drawing/2014/main" id="{05BEC7C2-E556-4BA9-580B-E070E59DA79F}"/>
              </a:ext>
            </a:extLst>
          </p:cNvPr>
          <p:cNvSpPr txBox="1"/>
          <p:nvPr/>
        </p:nvSpPr>
        <p:spPr>
          <a:xfrm>
            <a:off x="296847" y="90856"/>
            <a:ext cx="11221075" cy="193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4999"/>
              </a:lnSpc>
            </a:pPr>
            <a:r>
              <a:rPr lang="en-US" sz="5985" b="1" dirty="0" err="1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Ações</a:t>
            </a:r>
            <a:r>
              <a:rPr lang="en-US" sz="5985" b="1" dirty="0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5985" b="1" dirty="0" err="1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Secretaria</a:t>
            </a:r>
            <a:r>
              <a:rPr lang="en-US" sz="5985" b="1" dirty="0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5985" b="1" dirty="0" err="1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economia</a:t>
            </a:r>
            <a:r>
              <a:rPr lang="en-US" sz="5985" b="1" dirty="0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" name="Google Shape;105;p2">
            <a:extLst>
              <a:ext uri="{FF2B5EF4-FFF2-40B4-BE49-F238E27FC236}">
                <a16:creationId xmlns:a16="http://schemas.microsoft.com/office/drawing/2014/main" id="{D10CA207-DE0F-1809-215A-0BB2470EFFA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7561" y="241068"/>
            <a:ext cx="3016353" cy="635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171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FA9E1F5-6506-4831-9444-EFF556EBAFD5}"/>
              </a:ext>
            </a:extLst>
          </p:cNvPr>
          <p:cNvSpPr txBox="1"/>
          <p:nvPr/>
        </p:nvSpPr>
        <p:spPr>
          <a:xfrm>
            <a:off x="438242" y="2101942"/>
            <a:ext cx="13642601" cy="3996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2640" dirty="0">
                <a:latin typeface="Arial" panose="020B0604020202020204" pitchFamily="34" charset="0"/>
                <a:cs typeface="Arial" panose="020B0604020202020204" pitchFamily="34" charset="0"/>
              </a:rPr>
              <a:t>Após a eliminação no grupo de risco das empresas com subclasse CNAE citadas anteriormente, identificamos que cerca de </a:t>
            </a:r>
            <a:r>
              <a:rPr lang="pt-BR" sz="2640" b="1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 empresas (~ 32%)</a:t>
            </a:r>
            <a:r>
              <a:rPr lang="pt-BR" sz="2640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40" dirty="0">
                <a:latin typeface="Arial" panose="020B0604020202020204" pitchFamily="34" charset="0"/>
                <a:cs typeface="Arial" panose="020B0604020202020204" pitchFamily="34" charset="0"/>
              </a:rPr>
              <a:t>possuem </a:t>
            </a:r>
            <a:r>
              <a:rPr lang="pt-BR" sz="2640" b="1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“considerável” probabilidade de migrar para outras regiões do País</a:t>
            </a:r>
            <a:r>
              <a:rPr lang="pt-BR" sz="264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720"/>
              </a:spcAft>
              <a:buFont typeface="Arial" panose="020B0604020202020204" pitchFamily="34" charset="0"/>
              <a:buChar char="•"/>
            </a:pPr>
            <a:endParaRPr lang="pt-BR" sz="9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2640" dirty="0">
                <a:latin typeface="Arial" panose="020B0604020202020204" pitchFamily="34" charset="0"/>
                <a:cs typeface="Arial" panose="020B0604020202020204" pitchFamily="34" charset="0"/>
              </a:rPr>
              <a:t>Esse grupo de empresas está distribuído em </a:t>
            </a:r>
            <a:r>
              <a:rPr lang="pt-BR" sz="2640" b="1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municípios</a:t>
            </a:r>
            <a:r>
              <a:rPr lang="pt-BR" sz="2640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40" dirty="0">
                <a:latin typeface="Arial" panose="020B0604020202020204" pitchFamily="34" charset="0"/>
                <a:cs typeface="Arial" panose="020B0604020202020204" pitchFamily="34" charset="0"/>
              </a:rPr>
              <a:t>e representa </a:t>
            </a:r>
            <a:r>
              <a:rPr lang="pt-BR" sz="2640" b="1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51.134</a:t>
            </a:r>
            <a:r>
              <a:rPr lang="pt-BR" sz="264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40" b="1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vínculos empregatícios </a:t>
            </a:r>
            <a:r>
              <a:rPr lang="pt-BR" sz="2640" dirty="0">
                <a:latin typeface="Arial" panose="020B0604020202020204" pitchFamily="34" charset="0"/>
                <a:cs typeface="Arial" panose="020B0604020202020204" pitchFamily="34" charset="0"/>
              </a:rPr>
              <a:t>de um total de 164.442 (~ 31%) vínculos identificados na amostra.</a:t>
            </a:r>
          </a:p>
          <a:p>
            <a:pPr marL="342900" indent="-342900" algn="just">
              <a:spcAft>
                <a:spcPts val="720"/>
              </a:spcAft>
              <a:buFont typeface="Arial" panose="020B0604020202020204" pitchFamily="34" charset="0"/>
              <a:buChar char="•"/>
            </a:pPr>
            <a:endParaRPr lang="pt-BR" sz="9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2640" dirty="0">
                <a:latin typeface="Arial" panose="020B0604020202020204" pitchFamily="34" charset="0"/>
                <a:cs typeface="Arial" panose="020B0604020202020204" pitchFamily="34" charset="0"/>
              </a:rPr>
              <a:t>Em termos de </a:t>
            </a:r>
            <a:r>
              <a:rPr lang="pt-BR" sz="2640" b="1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salarial</a:t>
            </a:r>
            <a:r>
              <a:rPr lang="pt-BR" sz="2640" dirty="0">
                <a:latin typeface="Arial" panose="020B0604020202020204" pitchFamily="34" charset="0"/>
                <a:cs typeface="Arial" panose="020B0604020202020204" pitchFamily="34" charset="0"/>
              </a:rPr>
              <a:t>, esse grupo representa cerca de </a:t>
            </a:r>
            <a:r>
              <a:rPr lang="pt-BR" sz="2640" b="1" dirty="0">
                <a:solidFill>
                  <a:srgbClr val="155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R$ 1,5 bilhões </a:t>
            </a:r>
            <a:r>
              <a:rPr lang="pt-BR" sz="2640" dirty="0">
                <a:latin typeface="Arial" panose="020B0604020202020204" pitchFamily="34" charset="0"/>
                <a:cs typeface="Arial" panose="020B0604020202020204" pitchFamily="34" charset="0"/>
              </a:rPr>
              <a:t>de um total de R$ 5 bilhões (30%), em valores de 2021.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E41E543-077D-FCDB-E3BB-98F38B904FEE}"/>
              </a:ext>
            </a:extLst>
          </p:cNvPr>
          <p:cNvSpPr/>
          <p:nvPr/>
        </p:nvSpPr>
        <p:spPr>
          <a:xfrm>
            <a:off x="421177" y="364389"/>
            <a:ext cx="1279171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rgbClr val="1D817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Conclusões Preliminares</a:t>
            </a:r>
          </a:p>
        </p:txBody>
      </p:sp>
      <p:pic>
        <p:nvPicPr>
          <p:cNvPr id="3" name="Google Shape;99;p1">
            <a:extLst>
              <a:ext uri="{FF2B5EF4-FFF2-40B4-BE49-F238E27FC236}">
                <a16:creationId xmlns:a16="http://schemas.microsoft.com/office/drawing/2014/main" id="{717F0853-4100-8FF2-AF45-9DD618C5301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15" y="362872"/>
            <a:ext cx="2115884" cy="4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2167CDE-BC5B-39BE-A31E-5F6BF2855CA7}"/>
              </a:ext>
            </a:extLst>
          </p:cNvPr>
          <p:cNvSpPr/>
          <p:nvPr/>
        </p:nvSpPr>
        <p:spPr>
          <a:xfrm>
            <a:off x="0" y="197703"/>
            <a:ext cx="438242" cy="762283"/>
          </a:xfrm>
          <a:prstGeom prst="rect">
            <a:avLst/>
          </a:prstGeom>
          <a:solidFill>
            <a:srgbClr val="1D8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6" name="Espaço Reservado para Data 6">
            <a:extLst>
              <a:ext uri="{FF2B5EF4-FFF2-40B4-BE49-F238E27FC236}">
                <a16:creationId xmlns:a16="http://schemas.microsoft.com/office/drawing/2014/main" id="{2B445C6E-50E7-5429-FFAE-4F60BB20F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8" y="7866728"/>
            <a:ext cx="3291840" cy="210017"/>
          </a:xfrm>
        </p:spPr>
        <p:txBody>
          <a:bodyPr/>
          <a:lstStyle/>
          <a:p>
            <a:fld id="{DF74824F-318D-4E49-86D4-E2538B3226EB}" type="datetime1">
              <a:rPr lang="pt-BR" smtClean="0"/>
              <a:t>11/08/2025</a:t>
            </a:fld>
            <a:endParaRPr lang="pt-BR" dirty="0"/>
          </a:p>
        </p:txBody>
      </p:sp>
      <p:sp>
        <p:nvSpPr>
          <p:cNvPr id="12" name="Espaço Reservado para Rodapé 7">
            <a:extLst>
              <a:ext uri="{FF2B5EF4-FFF2-40B4-BE49-F238E27FC236}">
                <a16:creationId xmlns:a16="http://schemas.microsoft.com/office/drawing/2014/main" id="{1409E94A-621F-1B87-BB7C-3B0C93EC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866728"/>
            <a:ext cx="4937760" cy="210017"/>
          </a:xfrm>
        </p:spPr>
        <p:txBody>
          <a:bodyPr/>
          <a:lstStyle/>
          <a:p>
            <a:r>
              <a:rPr lang="pt-BR" dirty="0"/>
              <a:t>Secretaria de Estado da Economia de Goiás</a:t>
            </a:r>
          </a:p>
        </p:txBody>
      </p:sp>
      <p:sp>
        <p:nvSpPr>
          <p:cNvPr id="13" name="Espaço Reservado para Número de Slide 8">
            <a:extLst>
              <a:ext uri="{FF2B5EF4-FFF2-40B4-BE49-F238E27FC236}">
                <a16:creationId xmlns:a16="http://schemas.microsoft.com/office/drawing/2014/main" id="{2B224551-1C04-2F64-9C1C-E42DA706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866728"/>
            <a:ext cx="3291840" cy="210017"/>
          </a:xfrm>
        </p:spPr>
        <p:txBody>
          <a:bodyPr/>
          <a:lstStyle/>
          <a:p>
            <a:fld id="{8BECB32B-3984-4524-B14E-763C99727800}" type="slidenum">
              <a:rPr lang="pt-BR" smtClean="0"/>
              <a:pPr/>
              <a:t>20</a:t>
            </a:fld>
            <a:endParaRPr lang="pt-BR" dirty="0"/>
          </a:p>
        </p:txBody>
      </p:sp>
      <p:cxnSp>
        <p:nvCxnSpPr>
          <p:cNvPr id="14" name="Conector Reto 9">
            <a:extLst>
              <a:ext uri="{FF2B5EF4-FFF2-40B4-BE49-F238E27FC236}">
                <a16:creationId xmlns:a16="http://schemas.microsoft.com/office/drawing/2014/main" id="{94317561-9DC1-615C-1D5D-C8E73DC002D4}"/>
              </a:ext>
            </a:extLst>
          </p:cNvPr>
          <p:cNvCxnSpPr>
            <a:cxnSpLocks/>
          </p:cNvCxnSpPr>
          <p:nvPr/>
        </p:nvCxnSpPr>
        <p:spPr>
          <a:xfrm>
            <a:off x="2076234" y="7869269"/>
            <a:ext cx="10499342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44AA-482D-EDAF-C807-69E996810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72DF75BD-FADB-C593-48B8-AD47E089B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253772DC-581E-2AAC-F5B8-7CF1C7DF3DA7}"/>
              </a:ext>
            </a:extLst>
          </p:cNvPr>
          <p:cNvSpPr/>
          <p:nvPr/>
        </p:nvSpPr>
        <p:spPr>
          <a:xfrm>
            <a:off x="6280190" y="122170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Resultados Esperados e Próximos Passos</a:t>
            </a:r>
            <a:endParaRPr lang="en-US" sz="44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6430801D-AB6B-AD90-F81E-DD35B2D59167}"/>
              </a:ext>
            </a:extLst>
          </p:cNvPr>
          <p:cNvSpPr/>
          <p:nvPr/>
        </p:nvSpPr>
        <p:spPr>
          <a:xfrm>
            <a:off x="6280190" y="32062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Impactos Diretos</a:t>
            </a:r>
            <a:endParaRPr lang="en-US" sz="22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4E96CA8B-1C10-4024-E8AD-D3DEAF02B96B}"/>
              </a:ext>
            </a:extLst>
          </p:cNvPr>
          <p:cNvSpPr/>
          <p:nvPr/>
        </p:nvSpPr>
        <p:spPr>
          <a:xfrm>
            <a:off x="6280190" y="3787378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Certificação oficial de 42h para todos os participantes</a:t>
            </a:r>
            <a:endParaRPr lang="en-US" sz="175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AEFE231D-C009-CFFA-CAA1-3F630AD40B6D}"/>
              </a:ext>
            </a:extLst>
          </p:cNvPr>
          <p:cNvSpPr/>
          <p:nvPr/>
        </p:nvSpPr>
        <p:spPr>
          <a:xfrm>
            <a:off x="6280190" y="4592479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Auditores 100% capacitados na nova legislação</a:t>
            </a:r>
            <a:endParaRPr lang="en-US" sz="17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8CEA7AC9-B0C0-6F30-D5C1-7ADA0CE5E165}"/>
              </a:ext>
            </a:extLst>
          </p:cNvPr>
          <p:cNvSpPr/>
          <p:nvPr/>
        </p:nvSpPr>
        <p:spPr>
          <a:xfrm>
            <a:off x="6280190" y="5397579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Rede de conhecimento consolidada</a:t>
            </a:r>
            <a:endParaRPr lang="en-US" sz="175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51BA33B0-FD8C-EBAB-0390-DD878FDC5B63}"/>
              </a:ext>
            </a:extLst>
          </p:cNvPr>
          <p:cNvSpPr/>
          <p:nvPr/>
        </p:nvSpPr>
        <p:spPr>
          <a:xfrm>
            <a:off x="6280190" y="6202680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Goiás como referência na implementação da Reforma</a:t>
            </a:r>
            <a:endParaRPr lang="en-US" sz="175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C61444A9-0D95-BC2D-61BC-E5AB21B7A646}"/>
              </a:ext>
            </a:extLst>
          </p:cNvPr>
          <p:cNvSpPr/>
          <p:nvPr/>
        </p:nvSpPr>
        <p:spPr>
          <a:xfrm>
            <a:off x="10342721" y="32062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Próximos Passos</a:t>
            </a:r>
            <a:endParaRPr lang="en-US" sz="22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CEFA6116-4469-6592-A881-E251468F01C3}"/>
              </a:ext>
            </a:extLst>
          </p:cNvPr>
          <p:cNvSpPr/>
          <p:nvPr/>
        </p:nvSpPr>
        <p:spPr>
          <a:xfrm>
            <a:off x="10342721" y="3787378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Aprovação do projeto pela Secretaria</a:t>
            </a:r>
            <a:endParaRPr lang="en-US" sz="175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5D6B51D4-16F6-8687-CBB5-509C00EA960E}"/>
              </a:ext>
            </a:extLst>
          </p:cNvPr>
          <p:cNvSpPr/>
          <p:nvPr/>
        </p:nvSpPr>
        <p:spPr>
          <a:xfrm>
            <a:off x="10342721" y="4592479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Liberação de recursos para professores externos</a:t>
            </a:r>
            <a:endParaRPr lang="en-US" sz="175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04D8EB44-F27E-CC2F-9D70-A34029F51C06}"/>
              </a:ext>
            </a:extLst>
          </p:cNvPr>
          <p:cNvSpPr/>
          <p:nvPr/>
        </p:nvSpPr>
        <p:spPr>
          <a:xfrm>
            <a:off x="10342721" y="5397579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Definição do cronograma de início das aulas</a:t>
            </a:r>
            <a:endParaRPr lang="en-US" sz="175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F2DB3C2A-76B8-F4A0-676F-79D92F10F79B}"/>
              </a:ext>
            </a:extLst>
          </p:cNvPr>
          <p:cNvSpPr/>
          <p:nvPr/>
        </p:nvSpPr>
        <p:spPr>
          <a:xfrm>
            <a:off x="10342721" y="6202680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4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Início imediato do planejamento detalhado</a:t>
            </a:r>
            <a:endParaRPr lang="en-US" sz="175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8155E72-0085-00F3-5BDC-187D1FD30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4630399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9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0E4E6347-157F-DECE-00AC-4BF60098D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D282433-99F1-AF29-9040-585E935F2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944" y="-3958488"/>
            <a:ext cx="7892716" cy="11839074"/>
          </a:xfrm>
          <a:prstGeom prst="rect">
            <a:avLst/>
          </a:prstGeom>
        </p:spPr>
      </p:pic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F1B4058A-91BC-9BB1-4213-D354EEFD3E21}"/>
              </a:ext>
            </a:extLst>
          </p:cNvPr>
          <p:cNvSpPr/>
          <p:nvPr/>
        </p:nvSpPr>
        <p:spPr>
          <a:xfrm>
            <a:off x="12361456" y="0"/>
            <a:ext cx="2268944" cy="2268944"/>
          </a:xfrm>
          <a:custGeom>
            <a:avLst/>
            <a:gdLst/>
            <a:ahLst/>
            <a:cxnLst/>
            <a:rect l="l" t="t" r="r" b="b"/>
            <a:pathLst>
              <a:path w="2836180" h="2836180" extrusionOk="0">
                <a:moveTo>
                  <a:pt x="0" y="0"/>
                </a:moveTo>
                <a:lnTo>
                  <a:pt x="2836180" y="0"/>
                </a:lnTo>
                <a:lnTo>
                  <a:pt x="2836180" y="2836180"/>
                </a:lnTo>
                <a:lnTo>
                  <a:pt x="0" y="2836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1440"/>
          </a:p>
        </p:txBody>
      </p:sp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7D3EE273-5A6A-A455-67D4-107EAA10107F}"/>
              </a:ext>
            </a:extLst>
          </p:cNvPr>
          <p:cNvSpPr/>
          <p:nvPr/>
        </p:nvSpPr>
        <p:spPr>
          <a:xfrm rot="-8100000">
            <a:off x="-2957081" y="-111533"/>
            <a:ext cx="16895351" cy="11301423"/>
          </a:xfrm>
          <a:custGeom>
            <a:avLst/>
            <a:gdLst/>
            <a:ahLst/>
            <a:cxnLst/>
            <a:rect l="l" t="t" r="r" b="b"/>
            <a:pathLst>
              <a:path w="33252581" h="22242892" extrusionOk="0">
                <a:moveTo>
                  <a:pt x="0" y="0"/>
                </a:moveTo>
                <a:lnTo>
                  <a:pt x="33252581" y="0"/>
                </a:lnTo>
                <a:lnTo>
                  <a:pt x="33252581" y="22242892"/>
                </a:lnTo>
                <a:lnTo>
                  <a:pt x="0" y="22242892"/>
                </a:lnTo>
                <a:close/>
              </a:path>
            </a:pathLst>
          </a:custGeom>
          <a:solidFill>
            <a:srgbClr val="F1EFE1"/>
          </a:solidFill>
          <a:ln>
            <a:noFill/>
          </a:ln>
        </p:spPr>
        <p:txBody>
          <a:bodyPr/>
          <a:lstStyle/>
          <a:p>
            <a:endParaRPr lang="en-US" sz="1440"/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8D8C017B-5DCD-1891-C701-AE86F754CF4C}"/>
              </a:ext>
            </a:extLst>
          </p:cNvPr>
          <p:cNvSpPr txBox="1"/>
          <p:nvPr/>
        </p:nvSpPr>
        <p:spPr>
          <a:xfrm>
            <a:off x="187581" y="193329"/>
            <a:ext cx="9324663" cy="193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4999"/>
              </a:lnSpc>
            </a:pPr>
            <a:r>
              <a:rPr lang="en-US" sz="5985" b="1" dirty="0" err="1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Planejamento</a:t>
            </a:r>
            <a:r>
              <a:rPr lang="en-US" sz="5985" b="1" dirty="0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985" b="1" dirty="0" err="1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5985" b="1" dirty="0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5985" b="1" dirty="0" err="1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pilares</a:t>
            </a:r>
            <a:r>
              <a:rPr lang="en-US" sz="5985" b="1" dirty="0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985" b="1" dirty="0" err="1">
                <a:solidFill>
                  <a:srgbClr val="0D9F36"/>
                </a:solidFill>
                <a:latin typeface="Arial"/>
                <a:ea typeface="Arial"/>
                <a:cs typeface="Arial"/>
                <a:sym typeface="Arial"/>
              </a:rPr>
              <a:t>fundamentais</a:t>
            </a:r>
            <a:endParaRPr lang="en-US" sz="5985" b="1" dirty="0">
              <a:solidFill>
                <a:srgbClr val="0D9F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F1E3776-1FDE-5693-CC38-FCCC1AD0A6BB}"/>
              </a:ext>
            </a:extLst>
          </p:cNvPr>
          <p:cNvSpPr/>
          <p:nvPr/>
        </p:nvSpPr>
        <p:spPr>
          <a:xfrm>
            <a:off x="187581" y="2268944"/>
            <a:ext cx="12739749" cy="5767327"/>
          </a:xfrm>
          <a:prstGeom prst="roundRect">
            <a:avLst>
              <a:gd name="adj" fmla="val 5504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8C9CF"/>
            </a:solidFill>
            <a:prstDash val="solid"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6">
                    <a:lumMod val="50000"/>
                  </a:schemeClr>
                </a:solidFill>
                <a:latin typeface="Instrument Sans Medium" panose="020B0604020202020204" charset="0"/>
              </a:rPr>
              <a:t>A atuação nacional </a:t>
            </a:r>
            <a:r>
              <a:rPr lang="pt-BR" dirty="0">
                <a:latin typeface="Instrument Sans Medium" panose="020B0604020202020204" charset="0"/>
              </a:rPr>
              <a:t>representa a necessidade da Secretaria participar ativamente dos diversos grupos que trabalham nos desdobramentos da Reforma Tributária, sejam estes de origem normativa ou operacional;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Instrument Sans Medium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6">
                    <a:lumMod val="50000"/>
                  </a:schemeClr>
                </a:solidFill>
                <a:latin typeface="Instrument Sans Medium" panose="020B0604020202020204" charset="0"/>
              </a:rPr>
              <a:t>Capacitação dos Auditores </a:t>
            </a:r>
            <a:r>
              <a:rPr lang="pt-BR" dirty="0">
                <a:latin typeface="Instrument Sans Medium" panose="020B0604020202020204" charset="0"/>
              </a:rPr>
              <a:t>diz respeito ao cuidado com as pessoas que trabalham na organização durante esta mudança. É preciso informar o que é a reforma, seu calendário, capacitar Auditores e demais  colaboradores nesta nova realidade e engajar o time para que abracem o novo Fisco.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Instrument Sans Medium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6">
                    <a:lumMod val="50000"/>
                  </a:schemeClr>
                </a:solidFill>
                <a:latin typeface="Instrument Sans Medium" panose="020B0604020202020204" charset="0"/>
              </a:rPr>
              <a:t>Adequação da estrutura e processos </a:t>
            </a:r>
            <a:r>
              <a:rPr lang="pt-BR" dirty="0">
                <a:latin typeface="Instrument Sans Medium" panose="020B0604020202020204" charset="0"/>
              </a:rPr>
              <a:t>é a frente que irá adequar a estrutura institucional e física da Secretaria às novas necessidades trazidas pela reforma. Em resumo, este pilar analisará o planejamento estratégico, estrutura organizacional e processos para torná-los aderentes a esta nova realidade;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Instrument Sans Medium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Instrument Sans Medium" panose="020B0604020202020204" charset="0"/>
              </a:rPr>
              <a:t>Redução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Instrument Sans Medium" panose="020B0604020202020204" charset="0"/>
              </a:rPr>
              <a:t> da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Instrument Sans Medium" panose="020B0604020202020204" charset="0"/>
              </a:rPr>
              <a:t>assimetria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Instrument Sans Medium" panose="020B0604020202020204" charset="0"/>
              </a:rPr>
              <a:t> de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Instrument Sans Medium" panose="020B0604020202020204" charset="0"/>
              </a:rPr>
              <a:t>informações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Instrument Sans Medium" panose="020B0604020202020204" charset="0"/>
              </a:rPr>
              <a:t> </a:t>
            </a:r>
            <a:r>
              <a:rPr lang="pt-BR" dirty="0">
                <a:latin typeface="Instrument Sans Medium" panose="020B0604020202020204" charset="0"/>
              </a:rPr>
              <a:t>Apesar da reforma ser uma só, ela afeta os diferentes grupos de forma muito distinta. O cidadão terá benefícios com o cashback, por exemplo, ao passo que contribuintes precisarão adequar seus sistemas e equipe de contabilidade a este novo imposto. Neste pilar, a Secretaria deve se comunicar com os diferentes públicos (cidadão, contador, contribuinte, etc.) para tornar mais claro este processo a todos.</a:t>
            </a:r>
            <a:endParaRPr lang="en-US" dirty="0">
              <a:latin typeface="Instrument Sans Medium" panose="020B0604020202020204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509B3B90-BD33-5CBE-5FEB-A2643B4AFCA0}"/>
              </a:ext>
            </a:extLst>
          </p:cNvPr>
          <p:cNvSpPr/>
          <p:nvPr/>
        </p:nvSpPr>
        <p:spPr>
          <a:xfrm>
            <a:off x="637704" y="2537536"/>
            <a:ext cx="704183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850"/>
              </a:lnSpc>
            </a:pPr>
            <a:endParaRPr lang="en-US" sz="2000" dirty="0">
              <a:solidFill>
                <a:srgbClr val="5B5F71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81525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B65A90E-F2BA-497A-B2DD-9C0EC813599B}"/>
              </a:ext>
            </a:extLst>
          </p:cNvPr>
          <p:cNvSpPr/>
          <p:nvPr/>
        </p:nvSpPr>
        <p:spPr>
          <a:xfrm>
            <a:off x="340138" y="1402313"/>
            <a:ext cx="1384965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20"/>
              </a:spcAft>
            </a:pP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Art. 156-A. Lei complementar instituirá imposto sobre bens e serviços de competência compartilhada entre Estados, Distrito Federal e Municípios.</a:t>
            </a:r>
          </a:p>
          <a:p>
            <a:pPr marL="411480" indent="-411480" algn="just">
              <a:spcAft>
                <a:spcPts val="720"/>
              </a:spcAft>
              <a:buFont typeface="Wingdings" panose="05000000000000000000" pitchFamily="2" charset="2"/>
              <a:buChar char="Ø"/>
            </a:pPr>
            <a:endParaRPr lang="pt-BR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720"/>
              </a:spcAft>
            </a:pP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§ 1º O imposto previsto no caput será informado pelo princípio da neutralidade e atenderá ao seguinte:</a:t>
            </a:r>
          </a:p>
          <a:p>
            <a:pPr algn="just">
              <a:spcAft>
                <a:spcPts val="720"/>
              </a:spcAft>
            </a:pPr>
            <a:endParaRPr lang="pt-BR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720"/>
              </a:spcAft>
            </a:pP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</a:p>
          <a:p>
            <a:pPr algn="just">
              <a:spcAft>
                <a:spcPts val="720"/>
              </a:spcAft>
            </a:pPr>
            <a:endParaRPr lang="pt-BR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720"/>
              </a:spcAft>
            </a:pP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X - não será objeto de concessão de incentivos e benefícios financeiros ou fiscais relativos ao imposto ou de </a:t>
            </a:r>
            <a:r>
              <a:rPr lang="pt-BR" sz="2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regimes específicos, diferenciados ou favorecidos de tributação</a:t>
            </a: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, excetuadas as hipóteses previstas nesta Constituição;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A63510B-B0C3-674E-00C0-0DDE7549E821}"/>
              </a:ext>
            </a:extLst>
          </p:cNvPr>
          <p:cNvSpPr/>
          <p:nvPr/>
        </p:nvSpPr>
        <p:spPr>
          <a:xfrm>
            <a:off x="438242" y="348011"/>
            <a:ext cx="1279171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rgbClr val="1D817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Dos Benefícios Fiscais</a:t>
            </a:r>
          </a:p>
        </p:txBody>
      </p:sp>
      <p:pic>
        <p:nvPicPr>
          <p:cNvPr id="5" name="Google Shape;99;p1">
            <a:extLst>
              <a:ext uri="{FF2B5EF4-FFF2-40B4-BE49-F238E27FC236}">
                <a16:creationId xmlns:a16="http://schemas.microsoft.com/office/drawing/2014/main" id="{95F76337-93C1-0531-A80F-2E9998C34D0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15" y="362872"/>
            <a:ext cx="2115884" cy="4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E4F83CF-8441-AF0F-56AA-8CABA8B48B46}"/>
              </a:ext>
            </a:extLst>
          </p:cNvPr>
          <p:cNvSpPr/>
          <p:nvPr/>
        </p:nvSpPr>
        <p:spPr>
          <a:xfrm>
            <a:off x="0" y="197703"/>
            <a:ext cx="438242" cy="762283"/>
          </a:xfrm>
          <a:prstGeom prst="rect">
            <a:avLst/>
          </a:prstGeom>
          <a:solidFill>
            <a:srgbClr val="1D8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11" name="Espaço Reservado para Data 6">
            <a:extLst>
              <a:ext uri="{FF2B5EF4-FFF2-40B4-BE49-F238E27FC236}">
                <a16:creationId xmlns:a16="http://schemas.microsoft.com/office/drawing/2014/main" id="{E09A5D73-DBEA-2F50-E180-CED48672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8" y="7866728"/>
            <a:ext cx="3291840" cy="210017"/>
          </a:xfrm>
        </p:spPr>
        <p:txBody>
          <a:bodyPr/>
          <a:lstStyle/>
          <a:p>
            <a:fld id="{DF74824F-318D-4E49-86D4-E2538B3226EB}" type="datetime1">
              <a:rPr lang="pt-BR" smtClean="0"/>
              <a:t>11/08/2025</a:t>
            </a:fld>
            <a:endParaRPr lang="pt-BR" dirty="0"/>
          </a:p>
        </p:txBody>
      </p:sp>
      <p:sp>
        <p:nvSpPr>
          <p:cNvPr id="14" name="Espaço Reservado para Rodapé 7">
            <a:extLst>
              <a:ext uri="{FF2B5EF4-FFF2-40B4-BE49-F238E27FC236}">
                <a16:creationId xmlns:a16="http://schemas.microsoft.com/office/drawing/2014/main" id="{7A0B2750-8888-F661-6D14-3AEBBDC6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866728"/>
            <a:ext cx="4937760" cy="210017"/>
          </a:xfrm>
        </p:spPr>
        <p:txBody>
          <a:bodyPr/>
          <a:lstStyle/>
          <a:p>
            <a:r>
              <a:rPr lang="pt-BR" dirty="0"/>
              <a:t>Secretaria de Estado da Economia de Goiás</a:t>
            </a:r>
          </a:p>
        </p:txBody>
      </p:sp>
      <p:sp>
        <p:nvSpPr>
          <p:cNvPr id="15" name="Espaço Reservado para Número de Slide 8">
            <a:extLst>
              <a:ext uri="{FF2B5EF4-FFF2-40B4-BE49-F238E27FC236}">
                <a16:creationId xmlns:a16="http://schemas.microsoft.com/office/drawing/2014/main" id="{8EF1CBF4-D4E9-2892-33DE-A2DD5D5F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866728"/>
            <a:ext cx="3291840" cy="210017"/>
          </a:xfrm>
        </p:spPr>
        <p:txBody>
          <a:bodyPr/>
          <a:lstStyle/>
          <a:p>
            <a:fld id="{8BECB32B-3984-4524-B14E-763C99727800}" type="slidenum">
              <a:rPr lang="pt-BR" smtClean="0"/>
              <a:pPr/>
              <a:t>4</a:t>
            </a:fld>
            <a:endParaRPr lang="pt-BR" dirty="0"/>
          </a:p>
        </p:txBody>
      </p:sp>
      <p:cxnSp>
        <p:nvCxnSpPr>
          <p:cNvPr id="16" name="Conector Reto 9">
            <a:extLst>
              <a:ext uri="{FF2B5EF4-FFF2-40B4-BE49-F238E27FC236}">
                <a16:creationId xmlns:a16="http://schemas.microsoft.com/office/drawing/2014/main" id="{08162EE2-5552-34E3-2A4C-6C4BB01CA39E}"/>
              </a:ext>
            </a:extLst>
          </p:cNvPr>
          <p:cNvCxnSpPr>
            <a:cxnSpLocks/>
          </p:cNvCxnSpPr>
          <p:nvPr/>
        </p:nvCxnSpPr>
        <p:spPr>
          <a:xfrm>
            <a:off x="2076234" y="7869269"/>
            <a:ext cx="10499342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95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D11182A-40EC-5040-8CCE-A44E68702599}"/>
              </a:ext>
            </a:extLst>
          </p:cNvPr>
          <p:cNvSpPr txBox="1">
            <a:spLocks/>
          </p:cNvSpPr>
          <p:nvPr/>
        </p:nvSpPr>
        <p:spPr>
          <a:xfrm>
            <a:off x="12087227" y="7579438"/>
            <a:ext cx="824837" cy="480064"/>
          </a:xfrm>
          <a:prstGeom prst="rect">
            <a:avLst/>
          </a:prstGeom>
          <a:noFill/>
        </p:spPr>
        <p:txBody>
          <a:bodyPr vert="horz" lIns="109728" tIns="54864" rIns="109728" bIns="54864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99EB0A8F-B304-FB47-B5D1-2D099C92F21A}" type="slidenum">
              <a:rPr lang="pt-BR" sz="2160">
                <a:solidFill>
                  <a:srgbClr val="1F9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pt-BR" sz="2160" dirty="0">
              <a:solidFill>
                <a:srgbClr val="1F9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CEEEB5E-4C5C-F34B-A1E9-DDAFFA251531}"/>
              </a:ext>
            </a:extLst>
          </p:cNvPr>
          <p:cNvCxnSpPr>
            <a:cxnSpLocks/>
          </p:cNvCxnSpPr>
          <p:nvPr/>
        </p:nvCxnSpPr>
        <p:spPr>
          <a:xfrm>
            <a:off x="1473061" y="7394437"/>
            <a:ext cx="12071489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40AF6669-478F-0FC8-42C1-3EB7B4F9D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855" y="400051"/>
            <a:ext cx="2498743" cy="103498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/>
              <a:t>SECRETARIA DE ESTADO DA ECONOMIA DE GOIÁS</a:t>
            </a:r>
          </a:p>
        </p:txBody>
      </p:sp>
      <p:sp>
        <p:nvSpPr>
          <p:cNvPr id="7" name="Retângulo 6"/>
          <p:cNvSpPr/>
          <p:nvPr/>
        </p:nvSpPr>
        <p:spPr>
          <a:xfrm>
            <a:off x="727615" y="412157"/>
            <a:ext cx="3749287" cy="1022875"/>
          </a:xfrm>
          <a:prstGeom prst="rect">
            <a:avLst/>
          </a:prstGeom>
          <a:solidFill>
            <a:srgbClr val="1F9F2D"/>
          </a:solidFill>
          <a:ln>
            <a:solidFill>
              <a:srgbClr val="1F9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2029 e 2032</a:t>
            </a:r>
            <a:endParaRPr lang="pt-BR" sz="336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718057" y="684158"/>
            <a:ext cx="659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F4B2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TRANSIÇÃO DE TRIBUTOS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97280" y="1719140"/>
            <a:ext cx="1057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F4B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 gradual das alíquotas de ICMS e ISS e aumento gradual da alíquota de IBS (ADCT, </a:t>
            </a:r>
            <a:r>
              <a:rPr lang="pt-BR" sz="2400" b="1" dirty="0" err="1">
                <a:solidFill>
                  <a:srgbClr val="1F4B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sz="2400" b="1" dirty="0">
                <a:solidFill>
                  <a:srgbClr val="1F4B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128 e 129)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382573" y="2882008"/>
            <a:ext cx="5003597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1F9F2D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1F4B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 de 10% em 2029;</a:t>
            </a:r>
          </a:p>
          <a:p>
            <a:pPr marL="342900" indent="-342900">
              <a:buClr>
                <a:srgbClr val="1F9F2D"/>
              </a:buClr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1F9F2D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1F4B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 de 20% em 2030;</a:t>
            </a:r>
          </a:p>
          <a:p>
            <a:pPr marL="342900" indent="-342900">
              <a:buClr>
                <a:srgbClr val="1F9F2D"/>
              </a:buClr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1F9F2D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1F4B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 de 30% em 2031;</a:t>
            </a:r>
          </a:p>
          <a:p>
            <a:pPr marL="342900" indent="-342900">
              <a:buClr>
                <a:srgbClr val="1F9F2D"/>
              </a:buClr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1F9F2D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1F4B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 de 40% em 2032;</a:t>
            </a:r>
          </a:p>
          <a:p>
            <a:pPr marL="342900" indent="-342900">
              <a:buClr>
                <a:srgbClr val="1F9F2D"/>
              </a:buClr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1F9F2D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1F4B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Extinção do ICMS e ISS a partir de 2033</a:t>
            </a:r>
            <a:r>
              <a:rPr lang="pt-BR" sz="1920" dirty="0">
                <a:solidFill>
                  <a:srgbClr val="1F4B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1F9F2D"/>
              </a:buClr>
              <a:buFont typeface="Wingdings" panose="05000000000000000000" pitchFamily="2" charset="2"/>
              <a:buChar char="Ø"/>
            </a:pPr>
            <a:endParaRPr lang="pt-BR" sz="1920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221714" y="2975721"/>
            <a:ext cx="4188523" cy="1754326"/>
          </a:xfrm>
          <a:prstGeom prst="rect">
            <a:avLst/>
          </a:prstGeom>
          <a:noFill/>
          <a:ln>
            <a:solidFill>
              <a:srgbClr val="1F9F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160" dirty="0">
                <a:ln>
                  <a:solidFill>
                    <a:srgbClr val="1F9F2D"/>
                  </a:solidFill>
                </a:ln>
                <a:solidFill>
                  <a:srgbClr val="1F9F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benefícios e incentivos fiscais não alcançados pela redução da alíquota também serão reduzidos proporcionalmente. </a:t>
            </a:r>
            <a:r>
              <a:rPr lang="pt-BR" sz="2160" dirty="0" err="1">
                <a:ln>
                  <a:solidFill>
                    <a:srgbClr val="1F9F2D"/>
                  </a:solidFill>
                </a:ln>
                <a:solidFill>
                  <a:srgbClr val="1F9F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pt-BR" sz="2160" dirty="0">
                <a:ln>
                  <a:solidFill>
                    <a:srgbClr val="1F9F2D"/>
                  </a:solidFill>
                </a:ln>
                <a:solidFill>
                  <a:srgbClr val="1F9F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Crédito presumido*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8258861" y="2499751"/>
            <a:ext cx="412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 dos Benefícios fiscais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8756295" y="5070407"/>
            <a:ext cx="3132952" cy="1096546"/>
          </a:xfrm>
          <a:prstGeom prst="roundRect">
            <a:avLst/>
          </a:prstGeom>
          <a:noFill/>
          <a:ln w="19050">
            <a:solidFill>
              <a:srgbClr val="1F9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60" b="1" dirty="0">
                <a:solidFill>
                  <a:srgbClr val="1F9F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Fundo de Compensação de Benefícios Fiscais (art. 12, EC 132/23)</a:t>
            </a:r>
          </a:p>
        </p:txBody>
      </p:sp>
      <p:cxnSp>
        <p:nvCxnSpPr>
          <p:cNvPr id="6" name="Conector de seta reta 5"/>
          <p:cNvCxnSpPr>
            <a:stCxn id="34" idx="2"/>
            <a:endCxn id="14" idx="0"/>
          </p:cNvCxnSpPr>
          <p:nvPr/>
        </p:nvCxnSpPr>
        <p:spPr>
          <a:xfrm>
            <a:off x="10315976" y="4730047"/>
            <a:ext cx="6795" cy="3403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8383220" y="6242045"/>
            <a:ext cx="37040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6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Benefícios onerosos (prazo certo e sob condição)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1889246" y="5476954"/>
            <a:ext cx="24435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R$ 160 bilhões*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0936666" y="4693612"/>
            <a:ext cx="179688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2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Compensação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9616093" y="6951239"/>
            <a:ext cx="24435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31/05/23</a:t>
            </a:r>
          </a:p>
        </p:txBody>
      </p:sp>
    </p:spTree>
    <p:extLst>
      <p:ext uri="{BB962C8B-B14F-4D97-AF65-F5344CB8AC3E}">
        <p14:creationId xmlns:p14="http://schemas.microsoft.com/office/powerpoint/2010/main" val="111799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D11182A-40EC-5040-8CCE-A44E68702599}"/>
              </a:ext>
            </a:extLst>
          </p:cNvPr>
          <p:cNvSpPr txBox="1">
            <a:spLocks/>
          </p:cNvSpPr>
          <p:nvPr/>
        </p:nvSpPr>
        <p:spPr>
          <a:xfrm>
            <a:off x="12087227" y="7579438"/>
            <a:ext cx="824837" cy="480064"/>
          </a:xfrm>
          <a:prstGeom prst="rect">
            <a:avLst/>
          </a:prstGeom>
          <a:noFill/>
        </p:spPr>
        <p:txBody>
          <a:bodyPr vert="horz" lIns="109728" tIns="54864" rIns="109728" bIns="54864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99EB0A8F-B304-FB47-B5D1-2D099C92F21A}" type="slidenum">
              <a:rPr lang="pt-BR" sz="2160">
                <a:solidFill>
                  <a:srgbClr val="1F9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pt-BR" sz="2160" dirty="0">
              <a:solidFill>
                <a:srgbClr val="1F9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CEEEB5E-4C5C-F34B-A1E9-DDAFFA251531}"/>
              </a:ext>
            </a:extLst>
          </p:cNvPr>
          <p:cNvCxnSpPr>
            <a:cxnSpLocks/>
          </p:cNvCxnSpPr>
          <p:nvPr/>
        </p:nvCxnSpPr>
        <p:spPr>
          <a:xfrm>
            <a:off x="1473061" y="7394437"/>
            <a:ext cx="12071489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40AF6669-478F-0FC8-42C1-3EB7B4F9D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855" y="400051"/>
            <a:ext cx="2498743" cy="103498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/>
              <a:t>SECRETARIA DE ESTADO DA ECONOMIA DE GOIÁS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127760" y="677475"/>
            <a:ext cx="88452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8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Fundo de Compensação de Benefícios Fiscais - EC 132/23</a:t>
            </a:r>
            <a:endParaRPr lang="pt-BR" sz="2880" b="1" dirty="0">
              <a:solidFill>
                <a:srgbClr val="1F4B2D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05841" y="2210916"/>
            <a:ext cx="11633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Compensar financeiramente </a:t>
            </a: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pessoas físicas ou jurídicas beneficiárias de isenções, incentivos e benefícios fiscais ou financeiro-fiscais </a:t>
            </a:r>
            <a:r>
              <a:rPr lang="pt-BR" sz="2400" b="1" u="sng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onerosos</a:t>
            </a: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ICMS, em razão da redução gradual das alíquotas do imposto (e, consequentemente, do benefício) e aumento gradual do IBS, no período de </a:t>
            </a:r>
            <a:r>
              <a:rPr lang="pt-BR" sz="240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1° de janeiro de 2029 a 31 de dezembro 2032</a:t>
            </a: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2400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269DD3-EF33-74B6-21C0-05EAFC2EECB0}"/>
              </a:ext>
            </a:extLst>
          </p:cNvPr>
          <p:cNvSpPr txBox="1"/>
          <p:nvPr/>
        </p:nvSpPr>
        <p:spPr>
          <a:xfrm>
            <a:off x="1103377" y="4657717"/>
            <a:ext cx="11535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recursos do FBCF são provenientes exclusivamente da </a:t>
            </a:r>
            <a:r>
              <a:rPr lang="pt-BR" sz="240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União</a:t>
            </a: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11480" indent="-41148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União fará aportes ao FCBF de 2025 a 2032, totalizando </a:t>
            </a:r>
            <a:r>
              <a:rPr lang="pt-BR" sz="240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R$ 160 bilhões</a:t>
            </a: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11480" indent="-41148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caso de insuficiência de recursos, a União deverá complementar os valores necessários.</a:t>
            </a:r>
          </a:p>
          <a:p>
            <a:pPr marL="411480" indent="-41148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 o processamento será realizado pela Receita Federal.</a:t>
            </a:r>
            <a:endParaRPr lang="pt-BR" sz="216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1AD8F75-A78A-2681-582F-F6CC256A23CF}"/>
              </a:ext>
            </a:extLst>
          </p:cNvPr>
          <p:cNvSpPr/>
          <p:nvPr/>
        </p:nvSpPr>
        <p:spPr>
          <a:xfrm>
            <a:off x="1127760" y="3972115"/>
            <a:ext cx="2816352" cy="513307"/>
          </a:xfrm>
          <a:prstGeom prst="rect">
            <a:avLst/>
          </a:prstGeom>
          <a:solidFill>
            <a:srgbClr val="1F9F2D"/>
          </a:solidFill>
          <a:ln>
            <a:solidFill>
              <a:srgbClr val="1F9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do Fundo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3AD2A4D-6F7D-FC6E-13B2-55F586137167}"/>
              </a:ext>
            </a:extLst>
          </p:cNvPr>
          <p:cNvSpPr/>
          <p:nvPr/>
        </p:nvSpPr>
        <p:spPr>
          <a:xfrm>
            <a:off x="1127760" y="1550367"/>
            <a:ext cx="2816352" cy="513307"/>
          </a:xfrm>
          <a:prstGeom prst="rect">
            <a:avLst/>
          </a:prstGeom>
          <a:solidFill>
            <a:srgbClr val="1F9F2D"/>
          </a:solidFill>
          <a:ln>
            <a:solidFill>
              <a:srgbClr val="1F9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68045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2A7160A8-620F-799D-4827-B9901B364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9F7072B8-5757-6CCD-1AB9-D0026D34955D}"/>
              </a:ext>
            </a:extLst>
          </p:cNvPr>
          <p:cNvSpPr txBox="1">
            <a:spLocks/>
          </p:cNvSpPr>
          <p:nvPr/>
        </p:nvSpPr>
        <p:spPr>
          <a:xfrm>
            <a:off x="12087227" y="7579438"/>
            <a:ext cx="824837" cy="480064"/>
          </a:xfrm>
          <a:prstGeom prst="rect">
            <a:avLst/>
          </a:prstGeom>
          <a:noFill/>
        </p:spPr>
        <p:txBody>
          <a:bodyPr vert="horz" lIns="109728" tIns="54864" rIns="109728" bIns="54864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99EB0A8F-B304-FB47-B5D1-2D099C92F21A}" type="slidenum">
              <a:rPr lang="pt-BR" sz="2160">
                <a:solidFill>
                  <a:srgbClr val="1F9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pt-BR" sz="2160" dirty="0">
              <a:solidFill>
                <a:srgbClr val="1F9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B0FCBC6-CF4C-1A9C-D972-AFF63237B99E}"/>
              </a:ext>
            </a:extLst>
          </p:cNvPr>
          <p:cNvCxnSpPr>
            <a:cxnSpLocks/>
          </p:cNvCxnSpPr>
          <p:nvPr/>
        </p:nvCxnSpPr>
        <p:spPr>
          <a:xfrm>
            <a:off x="1473061" y="7394437"/>
            <a:ext cx="12071489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7B5EB537-83F4-85B0-3FE3-70293CB38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855" y="400051"/>
            <a:ext cx="2498743" cy="1034982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A05826-6B04-5C7D-2B4B-74DA6A8071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/>
              <a:t>SECRETARIA DE ESTADO DA ECONOMIA DE GOIÁS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7A60B15-2D78-0836-6F10-BA8DA2A9F808}"/>
              </a:ext>
            </a:extLst>
          </p:cNvPr>
          <p:cNvSpPr txBox="1"/>
          <p:nvPr/>
        </p:nvSpPr>
        <p:spPr>
          <a:xfrm>
            <a:off x="1127760" y="677475"/>
            <a:ext cx="88452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8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Fundo de Compensação de Benefícios Fiscais – PLP68</a:t>
            </a:r>
            <a:endParaRPr lang="pt-BR" sz="2880" b="1" dirty="0">
              <a:solidFill>
                <a:srgbClr val="1F4B2D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3A5644C-EA8A-559A-4380-2456E718BF05}"/>
              </a:ext>
            </a:extLst>
          </p:cNvPr>
          <p:cNvSpPr txBox="1"/>
          <p:nvPr/>
        </p:nvSpPr>
        <p:spPr>
          <a:xfrm>
            <a:off x="1005841" y="1824236"/>
            <a:ext cx="116333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Aplica-se aos titulares de benefícios onerosos regularmente concedidos até 31 de maio de 2023, sem prejuízo de ulteriores prorrogações, </a:t>
            </a:r>
            <a:r>
              <a:rPr lang="pt-BR" sz="2400" b="1" dirty="0">
                <a:solidFill>
                  <a:srgbClr val="131314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observada a exigência de registro e depósito (LC 160/17)</a:t>
            </a: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que tenham cumprido tempestivamente as condições da norma concessiva.</a:t>
            </a:r>
            <a:endParaRPr lang="pt-BR" sz="2400" b="1" dirty="0">
              <a:solidFill>
                <a:srgbClr val="1313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1313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Aplica-se ainda a outros programas ou benefícios que tenham migrado por força de mudanças na legislação estadual entre 31 de maio de 2023 e a data de promulgação da EC 132/23, ou que estavam em processo de migração na data de promulgação da referida EC, desde que seu ato concessivo seja emitido pela unidade federada </a:t>
            </a:r>
            <a:r>
              <a:rPr lang="pt-BR" sz="2400" b="1" u="sng" dirty="0">
                <a:solidFill>
                  <a:srgbClr val="131314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até 90 (noventa) dias após a publicação da LC 214/25;</a:t>
            </a:r>
          </a:p>
          <a:p>
            <a:pPr marL="411480" indent="-411480" algn="just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se aplica aos titulares de benefícios decorrentes do disposto no §2º-A do art. 3º da Lei Complementar nº 160, de 7 de agosto de 2017.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1A80726-C54D-70BB-06A0-2C2995A5EA2D}"/>
              </a:ext>
            </a:extLst>
          </p:cNvPr>
          <p:cNvSpPr/>
          <p:nvPr/>
        </p:nvSpPr>
        <p:spPr>
          <a:xfrm>
            <a:off x="1127761" y="1265173"/>
            <a:ext cx="2664786" cy="513307"/>
          </a:xfrm>
          <a:prstGeom prst="rect">
            <a:avLst/>
          </a:prstGeom>
          <a:solidFill>
            <a:srgbClr val="1F9F2D"/>
          </a:solidFill>
          <a:ln>
            <a:solidFill>
              <a:srgbClr val="1F9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Beneficiários </a:t>
            </a:r>
          </a:p>
        </p:txBody>
      </p: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A3F11787-97FA-81DF-5496-E6949C2A7C1B}"/>
              </a:ext>
            </a:extLst>
          </p:cNvPr>
          <p:cNvCxnSpPr>
            <a:cxnSpLocks/>
          </p:cNvCxnSpPr>
          <p:nvPr/>
        </p:nvCxnSpPr>
        <p:spPr>
          <a:xfrm>
            <a:off x="3670626" y="2892556"/>
            <a:ext cx="1813298" cy="4358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272E944B-5C27-7E32-6F96-4956603E6378}"/>
              </a:ext>
            </a:extLst>
          </p:cNvPr>
          <p:cNvSpPr/>
          <p:nvPr/>
        </p:nvSpPr>
        <p:spPr>
          <a:xfrm>
            <a:off x="5550409" y="3023616"/>
            <a:ext cx="7155253" cy="609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🚨Estado deve regularizar os registros e depósitos.</a:t>
            </a:r>
            <a:endParaRPr lang="pt-BR" sz="1440" dirty="0">
              <a:solidFill>
                <a:srgbClr val="1313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FEE59B7A-5995-AF79-7F01-83325E87F3A3}"/>
              </a:ext>
            </a:extLst>
          </p:cNvPr>
          <p:cNvSpPr/>
          <p:nvPr/>
        </p:nvSpPr>
        <p:spPr>
          <a:xfrm>
            <a:off x="10162606" y="5185620"/>
            <a:ext cx="3870386" cy="71559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🚨Atentar-se ao prazo de publicação.</a:t>
            </a:r>
            <a:endParaRPr lang="pt-BR" sz="1440" dirty="0">
              <a:solidFill>
                <a:srgbClr val="1313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2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241CC290-A76D-1706-6AC7-84A7AC7F8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3FE44A7-AD60-5B02-3A03-569E7060D7BF}"/>
              </a:ext>
            </a:extLst>
          </p:cNvPr>
          <p:cNvSpPr txBox="1">
            <a:spLocks/>
          </p:cNvSpPr>
          <p:nvPr/>
        </p:nvSpPr>
        <p:spPr>
          <a:xfrm>
            <a:off x="12087227" y="7579438"/>
            <a:ext cx="824837" cy="480064"/>
          </a:xfrm>
          <a:prstGeom prst="rect">
            <a:avLst/>
          </a:prstGeom>
          <a:noFill/>
        </p:spPr>
        <p:txBody>
          <a:bodyPr vert="horz" lIns="109728" tIns="54864" rIns="109728" bIns="54864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99EB0A8F-B304-FB47-B5D1-2D099C92F21A}" type="slidenum">
              <a:rPr lang="pt-BR" sz="2160">
                <a:solidFill>
                  <a:srgbClr val="1F9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pt-BR" sz="2160" dirty="0">
              <a:solidFill>
                <a:srgbClr val="1F9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870598B-176B-8630-090E-450C1CC7B7E9}"/>
              </a:ext>
            </a:extLst>
          </p:cNvPr>
          <p:cNvCxnSpPr>
            <a:cxnSpLocks/>
          </p:cNvCxnSpPr>
          <p:nvPr/>
        </p:nvCxnSpPr>
        <p:spPr>
          <a:xfrm>
            <a:off x="1473061" y="7394437"/>
            <a:ext cx="12071489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C1FEBE0C-C9EC-B14F-575D-1D56F926A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855" y="400051"/>
            <a:ext cx="2498743" cy="1034982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EF5557-B1FD-6993-B416-A9E7553CC2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/>
              <a:t>SECRETARIA DE ESTADO DA ECONOMIA DE GOIÁS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2BDB8CC-E3F7-2739-6000-936296656ED7}"/>
              </a:ext>
            </a:extLst>
          </p:cNvPr>
          <p:cNvSpPr txBox="1"/>
          <p:nvPr/>
        </p:nvSpPr>
        <p:spPr>
          <a:xfrm>
            <a:off x="1127760" y="677475"/>
            <a:ext cx="88452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8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Fundo de Compensação de Benefícios Fiscais – PLP68</a:t>
            </a:r>
            <a:endParaRPr lang="pt-BR" sz="2880" b="1" dirty="0">
              <a:solidFill>
                <a:srgbClr val="1F4B2D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36365-2825-184B-9E99-A7747027819E}"/>
              </a:ext>
            </a:extLst>
          </p:cNvPr>
          <p:cNvSpPr txBox="1"/>
          <p:nvPr/>
        </p:nvSpPr>
        <p:spPr>
          <a:xfrm>
            <a:off x="1005841" y="2210916"/>
            <a:ext cx="11633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requerimento para o procedimento de habilitação, deverá ser apresentado pelo titular à </a:t>
            </a:r>
            <a:r>
              <a:rPr lang="pt-BR" sz="240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RFB</a:t>
            </a: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período </a:t>
            </a:r>
            <a:r>
              <a:rPr lang="pt-BR" sz="240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1º de janeiro de 2026 a 31 de dezembro de 2028</a:t>
            </a: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11480" indent="-411480" algn="just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1313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 algn="just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202B8CA-2738-F850-B41C-31B70F8E065C}"/>
              </a:ext>
            </a:extLst>
          </p:cNvPr>
          <p:cNvSpPr/>
          <p:nvPr/>
        </p:nvSpPr>
        <p:spPr>
          <a:xfrm>
            <a:off x="1127760" y="1550367"/>
            <a:ext cx="2298192" cy="513307"/>
          </a:xfrm>
          <a:prstGeom prst="rect">
            <a:avLst/>
          </a:prstGeom>
          <a:solidFill>
            <a:srgbClr val="1F9F2D"/>
          </a:solidFill>
          <a:ln>
            <a:solidFill>
              <a:srgbClr val="1F9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habilitação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0BE0FF0-3A84-C75D-408B-A5E7999A5164}"/>
              </a:ext>
            </a:extLst>
          </p:cNvPr>
          <p:cNvSpPr/>
          <p:nvPr/>
        </p:nvSpPr>
        <p:spPr>
          <a:xfrm>
            <a:off x="1127760" y="3208001"/>
            <a:ext cx="3810000" cy="513307"/>
          </a:xfrm>
          <a:prstGeom prst="rect">
            <a:avLst/>
          </a:prstGeom>
          <a:solidFill>
            <a:srgbClr val="1F9F2D"/>
          </a:solidFill>
          <a:ln>
            <a:solidFill>
              <a:srgbClr val="1F9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Requisitos para habilitação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D21509-19CD-05B1-D048-0D55EF2B3C96}"/>
              </a:ext>
            </a:extLst>
          </p:cNvPr>
          <p:cNvSpPr txBox="1"/>
          <p:nvPr/>
        </p:nvSpPr>
        <p:spPr>
          <a:xfrm>
            <a:off x="1127761" y="3877996"/>
            <a:ext cx="1163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LC 214/25 estabelece, no art. 389,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requisitos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devem ser cumpridos pelo requerente, sob pena de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indeferimento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suspensão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cancelamento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habilitação para a compensação.</a:t>
            </a:r>
            <a:endParaRPr lang="pt-BR" sz="2400" b="1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9547178-AA2B-BFAA-F1CB-392DAD984B4A}"/>
              </a:ext>
            </a:extLst>
          </p:cNvPr>
          <p:cNvSpPr/>
          <p:nvPr/>
        </p:nvSpPr>
        <p:spPr>
          <a:xfrm>
            <a:off x="2651760" y="5263610"/>
            <a:ext cx="9314688" cy="12187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🚨 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parágrafo único deste art., é atribuída aos Estados a incumbência de 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atestar, mediante declaração, 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cumprimento tempestivo das 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condições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estabelecidas no ato concessivo.</a:t>
            </a:r>
            <a:endParaRPr lang="pt-BR" sz="192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1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17E4ACC7-F3F9-BB06-CFBF-ADF625813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A4CA73B-3496-0455-2F1E-B92F4BD62CB5}"/>
              </a:ext>
            </a:extLst>
          </p:cNvPr>
          <p:cNvSpPr txBox="1">
            <a:spLocks/>
          </p:cNvSpPr>
          <p:nvPr/>
        </p:nvSpPr>
        <p:spPr>
          <a:xfrm>
            <a:off x="12087227" y="7579438"/>
            <a:ext cx="824837" cy="480064"/>
          </a:xfrm>
          <a:prstGeom prst="rect">
            <a:avLst/>
          </a:prstGeom>
          <a:noFill/>
        </p:spPr>
        <p:txBody>
          <a:bodyPr vert="horz" lIns="109728" tIns="54864" rIns="109728" bIns="54864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99EB0A8F-B304-FB47-B5D1-2D099C92F21A}" type="slidenum">
              <a:rPr lang="pt-BR" sz="2160">
                <a:solidFill>
                  <a:srgbClr val="1F9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pt-BR" sz="2160" dirty="0">
              <a:solidFill>
                <a:srgbClr val="1F9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1B4ABA1-67EA-20B4-4060-5EEE0D7BB663}"/>
              </a:ext>
            </a:extLst>
          </p:cNvPr>
          <p:cNvCxnSpPr>
            <a:cxnSpLocks/>
          </p:cNvCxnSpPr>
          <p:nvPr/>
        </p:nvCxnSpPr>
        <p:spPr>
          <a:xfrm>
            <a:off x="1473061" y="7394437"/>
            <a:ext cx="12071489" cy="0"/>
          </a:xfrm>
          <a:prstGeom prst="line">
            <a:avLst/>
          </a:prstGeom>
          <a:ln>
            <a:solidFill>
              <a:srgbClr val="1F9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13B9ED60-A17C-721D-B3A6-00DE8FD54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855" y="400051"/>
            <a:ext cx="2498743" cy="1034982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C9CB7C-FFFA-061C-221D-2B79ED7311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/>
              <a:t>SECRETARIA DE ESTADO DA ECONOMIA DE GOIÁS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6F9338ED-7495-2AFB-3641-6A550B1D9529}"/>
              </a:ext>
            </a:extLst>
          </p:cNvPr>
          <p:cNvSpPr txBox="1"/>
          <p:nvPr/>
        </p:nvSpPr>
        <p:spPr>
          <a:xfrm>
            <a:off x="1127760" y="611417"/>
            <a:ext cx="88452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8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Fundo de Compensação de Benefícios Fiscais – LC 214/58</a:t>
            </a:r>
            <a:endParaRPr lang="pt-BR" sz="2880" b="1" dirty="0">
              <a:solidFill>
                <a:srgbClr val="1F4B2D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8ABB6D5-02E7-FF29-D400-6C8EF8F5DF81}"/>
              </a:ext>
            </a:extLst>
          </p:cNvPr>
          <p:cNvSpPr txBox="1"/>
          <p:nvPr/>
        </p:nvSpPr>
        <p:spPr>
          <a:xfrm>
            <a:off x="1005841" y="2210916"/>
            <a:ext cx="116333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lei estabelece que as Secretarias de Fazenda das unidades federadas e a RFB </a:t>
            </a:r>
            <a:r>
              <a:rPr lang="pt-BR" sz="240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designarão servidores para compor grupo de trabalho </a:t>
            </a: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as finalidades de:</a:t>
            </a:r>
          </a:p>
          <a:p>
            <a:pPr algn="just"/>
            <a:endParaRPr lang="pt-BR" sz="2400" dirty="0">
              <a:solidFill>
                <a:srgbClr val="1313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– </a:t>
            </a:r>
            <a:r>
              <a:rPr lang="pt-BR" sz="240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identificar os tipos </a:t>
            </a: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incentivos e benefícios fiscais ou </a:t>
            </a:r>
            <a:r>
              <a:rPr lang="pt-BR" sz="240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financeiro-fiscais concedidos por prazo certo e sob condições</a:t>
            </a: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pt-BR" sz="2400" dirty="0">
              <a:solidFill>
                <a:srgbClr val="1313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– identificar as respectivas formas de apuração das repercussões econômicas decorrentes;</a:t>
            </a:r>
          </a:p>
          <a:p>
            <a:pPr algn="just"/>
            <a:endParaRPr lang="pt-BR" sz="2400" dirty="0">
              <a:solidFill>
                <a:srgbClr val="1313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– </a:t>
            </a:r>
            <a:r>
              <a:rPr lang="pt-BR" sz="2400" b="1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 ajustes nas obrigações acessórias </a:t>
            </a:r>
            <a:r>
              <a:rPr lang="pt-BR" sz="2400" dirty="0">
                <a:solidFill>
                  <a:srgbClr val="1313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serem prestadas pelos titulares dos benefícios onerosos, para que nelas constem a demonstração da repercussão econômica sobre cada benefício fiscal ou financeiro-fiscal que lhes foi concedido.</a:t>
            </a:r>
          </a:p>
          <a:p>
            <a:pPr marL="411480" indent="-41148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1313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411480" algn="just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1F4B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C971024-CF2B-41EB-FF98-06276A27F088}"/>
              </a:ext>
            </a:extLst>
          </p:cNvPr>
          <p:cNvSpPr/>
          <p:nvPr/>
        </p:nvSpPr>
        <p:spPr>
          <a:xfrm>
            <a:off x="1127760" y="1550367"/>
            <a:ext cx="3169920" cy="513307"/>
          </a:xfrm>
          <a:prstGeom prst="rect">
            <a:avLst/>
          </a:prstGeom>
          <a:solidFill>
            <a:srgbClr val="1F9F2D"/>
          </a:solidFill>
          <a:ln>
            <a:solidFill>
              <a:srgbClr val="1F9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Grupos de Trabalho</a:t>
            </a:r>
          </a:p>
        </p:txBody>
      </p:sp>
    </p:spTree>
    <p:extLst>
      <p:ext uri="{BB962C8B-B14F-4D97-AF65-F5344CB8AC3E}">
        <p14:creationId xmlns:p14="http://schemas.microsoft.com/office/powerpoint/2010/main" val="286849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2306</Words>
  <Application>Microsoft Office PowerPoint</Application>
  <PresentationFormat>Personalizar</PresentationFormat>
  <Paragraphs>274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Wingdings</vt:lpstr>
      <vt:lpstr>Instrument Sans Medium</vt:lpstr>
      <vt:lpstr>Instrument Sans Semi Bold</vt:lpstr>
      <vt:lpstr>Microsoft YaHei</vt:lpstr>
      <vt:lpstr>Century Gothic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Elder Souto Silva Pinto</dc:creator>
  <cp:lastModifiedBy>Eliezer de Assis Santos</cp:lastModifiedBy>
  <cp:revision>20</cp:revision>
  <dcterms:created xsi:type="dcterms:W3CDTF">2025-07-31T09:50:56Z</dcterms:created>
  <dcterms:modified xsi:type="dcterms:W3CDTF">2025-08-12T00:51:02Z</dcterms:modified>
</cp:coreProperties>
</file>