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  <p:sldMasterId id="2147483706" r:id="rId2"/>
  </p:sldMasterIdLst>
  <p:notesMasterIdLst>
    <p:notesMasterId r:id="rId22"/>
  </p:notesMasterIdLst>
  <p:sldIdLst>
    <p:sldId id="367" r:id="rId3"/>
    <p:sldId id="374" r:id="rId4"/>
    <p:sldId id="372" r:id="rId5"/>
    <p:sldId id="373" r:id="rId6"/>
    <p:sldId id="3031" r:id="rId7"/>
    <p:sldId id="3026" r:id="rId8"/>
    <p:sldId id="381" r:id="rId9"/>
    <p:sldId id="3018" r:id="rId10"/>
    <p:sldId id="385" r:id="rId11"/>
    <p:sldId id="3030" r:id="rId12"/>
    <p:sldId id="3027" r:id="rId13"/>
    <p:sldId id="3029" r:id="rId14"/>
    <p:sldId id="3028" r:id="rId15"/>
    <p:sldId id="3025" r:id="rId16"/>
    <p:sldId id="391" r:id="rId17"/>
    <p:sldId id="3033" r:id="rId18"/>
    <p:sldId id="3019" r:id="rId19"/>
    <p:sldId id="3032" r:id="rId20"/>
    <p:sldId id="365" r:id="rId21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EFF"/>
    <a:srgbClr val="032865"/>
    <a:srgbClr val="03B0D8"/>
    <a:srgbClr val="92BEFF"/>
    <a:srgbClr val="9437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FBDF8-D84B-2C4A-B805-4ADF8AF51C82}" v="40" dt="2025-08-12T15:13:34.3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1"/>
    <p:restoredTop sz="91469" autoAdjust="0"/>
  </p:normalViewPr>
  <p:slideViewPr>
    <p:cSldViewPr>
      <p:cViewPr varScale="1">
        <p:scale>
          <a:sx n="92" d="100"/>
          <a:sy n="92" d="100"/>
        </p:scale>
        <p:origin x="616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7BA07-9A9A-4035-93A0-38A082055191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C10E9-497F-4556-B7C9-292C49BF6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5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10E9-497F-4556-B7C9-292C49BF6CE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2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6E6D-C46C-CE99-7146-0BFD0EEE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F032B3-9782-050D-21A6-2FE62A5F9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8A3023-50E1-BB87-1101-17808B106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716D1A-41C9-0C98-78A1-8B237237F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10E9-497F-4556-B7C9-292C49BF6CE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78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B01D5-5BAD-547D-20E3-4CE55440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9D8087-F506-F20C-D446-4B84E118C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B087E-5858-0B95-16DD-CC749D89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2B4C0B-4373-12B0-6C18-B3018B0B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40B4B6-C7D1-B302-4094-597206D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63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ED093-87E8-5131-6827-C9AC96BC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BD6650-AA82-0E96-B76D-85BDC692F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54DD9E-96B8-7DBD-6328-E3887215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EA10DF-BCA2-D235-0794-D04ABD06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5C98B-7354-7AE9-843B-AC0C9415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2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D1D81E-D412-371B-9221-885AAAB8C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1F7F18-8340-E257-609F-5C43A901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E6D3C-1AF1-92AF-4260-FB40858C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F2FCE-62BC-620E-535B-4244CEBB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5C8D2-F1C2-8069-8BC6-EE3DDAEA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1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03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88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74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05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64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7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73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D00D2-F549-45AB-D2A9-6162213E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7C10A-AB1D-1120-BDBB-86D6BBB2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9AD-3FD5-903F-4773-C3DF7DF0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FE84E3-D8EE-345B-FF83-10AE2CEE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E0F0CE-FFE7-F51B-005C-F0D97463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0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10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23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3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B23F8-0936-96B5-D4AB-E07C7027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8F8F48-2689-1903-31A7-F4DD35C2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31AE3F-13C0-9ACE-1805-2C0F3CDA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90222A-0B9E-25ED-F0A8-9333BE2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66959-B1F9-79BD-B214-7824E4A2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9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9495A-3D35-19B2-E042-153D4F3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262139-2B4C-9116-0BDE-75C753F8B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AC65A2-A18E-9B7C-9489-05D76AD42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A0912B-746A-769C-5DF6-CFDF5CC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065602-F23E-2C7E-22DE-C9175950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4315D-7A2B-CF58-D1F9-D7E1075B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BAE1-2C34-F289-E75E-0A99854A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8F727C-FB99-E2BE-1031-E868AA7D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36F96B-FFA0-479F-415E-645651D3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BCEB51-A33C-8CFE-596A-19EC1F1BE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69A794-4A27-7EED-1DFE-EB998253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297922-E03D-93F6-C0DF-6FB767F1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65B6D1-0171-75F4-8045-E56D0B3E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DDA0E8A-B453-FB0F-5DE6-8748DA00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0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624A6-F4BE-5952-E751-A2E1CB46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1A687C-4CEF-A08C-0CB7-3EC586CF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94A669-4CEC-93BB-3856-358E7EA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FA9497-3F14-77D5-673B-513C3D89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96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7B14CC-AD89-FF0F-5CCA-557C6A54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6C7121-3399-4906-0163-70D791B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79FD8-5F47-AB5B-FBCC-B4182D45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0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5B2CC-5930-81DD-3035-7506DF3F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90052F-673E-8097-5109-64AAE333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EDEE41-A971-A670-2120-F5208C47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FD254F-345C-DE08-4A09-EAF8486E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FBA5EE-F344-97EB-48FA-9193699A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DF6F62-99BE-F66D-BB6A-9570E872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49B5F-70CC-94E2-A0E5-D766E3D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E1027E-C86C-D705-F132-4E6BF36B6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D527CE-FEBE-FBF0-B94F-638E79D86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43C6AF-8A84-A5E0-470E-36EBB436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4F3450-2957-95B8-0873-63700CCD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422B54-2D71-1132-341F-44BADFA3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94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38BF7E-AC76-B9E1-6812-6375DF46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42CF65-4F1D-5F18-4538-716D6F67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A69DCA-6CF9-14C3-86E2-0C6727D5C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BD2B13-948A-A97A-1039-D8C1E550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0E455C-114F-BBC5-5B76-DA107DEEE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8D4C-AA61-4B2F-B72F-FBD3CE54DC96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0F96-329E-47BA-BACA-724F4B8AD4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3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enacon.org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729" y="3796770"/>
            <a:ext cx="326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Reynaldo Lima Jr.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541" y="4319990"/>
            <a:ext cx="1495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8600" y="460949"/>
            <a:ext cx="677089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Empresários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400" y="1648569"/>
            <a:ext cx="47596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nova era </a:t>
            </a:r>
          </a:p>
          <a:p>
            <a:r>
              <a:rPr lang="pt-BR" sz="6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166F7D-4391-87EE-CD71-247C25B2B923}"/>
              </a:ext>
            </a:extLst>
          </p:cNvPr>
          <p:cNvSpPr txBox="1"/>
          <p:nvPr/>
        </p:nvSpPr>
        <p:spPr>
          <a:xfrm>
            <a:off x="3810000" y="3777890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Diogo </a:t>
            </a:r>
            <a:r>
              <a:rPr lang="pt-BR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Chamun</a:t>
            </a:r>
            <a:endParaRPr lang="pt-BR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C475F9-3193-5ABC-93DB-E9C175EA7553}"/>
              </a:ext>
            </a:extLst>
          </p:cNvPr>
          <p:cNvSpPr txBox="1"/>
          <p:nvPr/>
        </p:nvSpPr>
        <p:spPr>
          <a:xfrm>
            <a:off x="3810000" y="4337550"/>
            <a:ext cx="263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Assuntos Legislativos </a:t>
            </a:r>
          </a:p>
        </p:txBody>
      </p:sp>
    </p:spTree>
    <p:extLst>
      <p:ext uri="{BB962C8B-B14F-4D97-AF65-F5344CB8AC3E}">
        <p14:creationId xmlns:p14="http://schemas.microsoft.com/office/powerpoint/2010/main" val="33395612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56B75-5C47-74F6-0883-9A002C58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735E2E7-695D-CC02-B1C2-95F0B024F768}"/>
              </a:ext>
            </a:extLst>
          </p:cNvPr>
          <p:cNvGraphicFramePr>
            <a:graphicFrameLocks noGrp="1"/>
          </p:cNvGraphicFramePr>
          <p:nvPr/>
        </p:nvGraphicFramePr>
        <p:xfrm>
          <a:off x="1044181" y="1661510"/>
          <a:ext cx="10484638" cy="20624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992467">
                  <a:extLst>
                    <a:ext uri="{9D8B030D-6E8A-4147-A177-3AD203B41FA5}">
                      <a16:colId xmlns:a16="http://schemas.microsoft.com/office/drawing/2014/main" val="821353443"/>
                    </a:ext>
                  </a:extLst>
                </a:gridCol>
                <a:gridCol w="3020847">
                  <a:extLst>
                    <a:ext uri="{9D8B030D-6E8A-4147-A177-3AD203B41FA5}">
                      <a16:colId xmlns:a16="http://schemas.microsoft.com/office/drawing/2014/main" val="2466720533"/>
                    </a:ext>
                  </a:extLst>
                </a:gridCol>
                <a:gridCol w="3471324">
                  <a:extLst>
                    <a:ext uri="{9D8B030D-6E8A-4147-A177-3AD203B41FA5}">
                      <a16:colId xmlns:a16="http://schemas.microsoft.com/office/drawing/2014/main" val="1425408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SISTEMA ATUAL Tributo POR DENTRO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Tributos embutidos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Preço serviço sem tributos atuais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1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Valor SERVIÇO atual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Pis/</a:t>
                      </a:r>
                      <a:r>
                        <a:rPr lang="pt-BR" sz="2800" dirty="0" err="1"/>
                        <a:t>Cofins</a:t>
                      </a:r>
                      <a:r>
                        <a:rPr lang="pt-BR" sz="2800" dirty="0"/>
                        <a:t>/ISS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Sistema atual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85441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r>
                        <a:rPr lang="pt-BR" sz="2800" dirty="0"/>
                        <a:t>R$100,00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R$8,65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R$91,35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6609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BA3A4EE-E726-3DFA-B873-B9FBA61C6BB0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952701"/>
          <a:ext cx="8647908" cy="23164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5771546">
                  <a:extLst>
                    <a:ext uri="{9D8B030D-6E8A-4147-A177-3AD203B41FA5}">
                      <a16:colId xmlns:a16="http://schemas.microsoft.com/office/drawing/2014/main" val="3668934624"/>
                    </a:ext>
                  </a:extLst>
                </a:gridCol>
                <a:gridCol w="2876362">
                  <a:extLst>
                    <a:ext uri="{9D8B030D-6E8A-4147-A177-3AD203B41FA5}">
                      <a16:colId xmlns:a16="http://schemas.microsoft.com/office/drawing/2014/main" val="237364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REFORMA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72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/>
                        <a:t>Preço sem tributos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R$91,35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7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err="1"/>
                        <a:t>AlÍquota</a:t>
                      </a:r>
                      <a:r>
                        <a:rPr lang="pt-BR" sz="3200" dirty="0"/>
                        <a:t> 28% (CBS e IBS)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R$25,58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3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b="1" i="0" dirty="0"/>
                        <a:t>Valor total SERVIÇO 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b="1" i="0" dirty="0"/>
                        <a:t>R$116,93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32798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27E81BF-9E6D-8964-C893-5367F8AE7256}"/>
              </a:ext>
            </a:extLst>
          </p:cNvPr>
          <p:cNvSpPr txBox="1"/>
          <p:nvPr/>
        </p:nvSpPr>
        <p:spPr>
          <a:xfrm>
            <a:off x="664731" y="6297837"/>
            <a:ext cx="11543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32865"/>
                </a:solidFill>
              </a:rPr>
              <a:t>OBS: Cálculo simplificado – não contempla créditos, produtos e  e serviços com alíquotas reduzidas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25BAE1-DD01-30EC-0D8D-9094D8EC61AD}"/>
              </a:ext>
            </a:extLst>
          </p:cNvPr>
          <p:cNvSpPr txBox="1"/>
          <p:nvPr/>
        </p:nvSpPr>
        <p:spPr>
          <a:xfrm>
            <a:off x="1062414" y="242511"/>
            <a:ext cx="72619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Arial Black" panose="020B0A04020102020204" pitchFamily="34" charset="0"/>
              </a:rPr>
              <a:t>MODELO DE FORMAÇÃO DA ALÍQUOTA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7631955-E276-91B4-3D26-0146BAF6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3" y="261323"/>
            <a:ext cx="8058394" cy="47363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CD166B-A07D-3397-0C6B-0DFDD4B19C42}"/>
              </a:ext>
            </a:extLst>
          </p:cNvPr>
          <p:cNvSpPr txBox="1"/>
          <p:nvPr/>
        </p:nvSpPr>
        <p:spPr>
          <a:xfrm>
            <a:off x="1062414" y="242511"/>
            <a:ext cx="6578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Arial Black" panose="020B0A04020102020204" pitchFamily="34" charset="0"/>
              </a:rPr>
              <a:t>FORMAÇAO DO PREÇO - SERVIÇOS</a:t>
            </a:r>
          </a:p>
        </p:txBody>
      </p:sp>
    </p:spTree>
    <p:extLst>
      <p:ext uri="{BB962C8B-B14F-4D97-AF65-F5344CB8AC3E}">
        <p14:creationId xmlns:p14="http://schemas.microsoft.com/office/powerpoint/2010/main" val="6543001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7D5BC-BE54-7ED4-3941-BD12D8EB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C8D108AC-9C36-4E48-4B3F-CB0F0D3F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7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17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CEA2-CBF0-4E0C-248A-BC5349C3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088ACB2-054B-DDFE-D8E0-A72ACF074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12039600" cy="6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8414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D3C4-10E0-F348-FCB4-AB2B02F1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2BD43C62-CBC4-2F79-0D17-5018BA8F2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9079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C7866-F7E3-910E-A539-CD86267F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78AC65-9563-03FE-47FD-9A54E67C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381000"/>
            <a:ext cx="10720250" cy="7135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69D76E-520B-CC95-1E87-C2558300901E}"/>
              </a:ext>
            </a:extLst>
          </p:cNvPr>
          <p:cNvSpPr txBox="1"/>
          <p:nvPr/>
        </p:nvSpPr>
        <p:spPr>
          <a:xfrm>
            <a:off x="1066800" y="556634"/>
            <a:ext cx="48013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Arial Black" panose="020B0A04020102020204" pitchFamily="34" charset="0"/>
              </a:rPr>
              <a:t>REGIMES ESPECÍFICOS	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BC9B82-3369-A3F8-235E-9DD9A1EB5693}"/>
              </a:ext>
            </a:extLst>
          </p:cNvPr>
          <p:cNvSpPr txBox="1"/>
          <p:nvPr/>
        </p:nvSpPr>
        <p:spPr>
          <a:xfrm>
            <a:off x="6629400" y="476164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Previsão Legal para 16 		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3FA293C-8111-97A6-6299-A87636321ADF}"/>
              </a:ext>
            </a:extLst>
          </p:cNvPr>
          <p:cNvSpPr/>
          <p:nvPr/>
        </p:nvSpPr>
        <p:spPr>
          <a:xfrm>
            <a:off x="630661" y="1566893"/>
            <a:ext cx="745913" cy="745913"/>
          </a:xfrm>
          <a:custGeom>
            <a:avLst/>
            <a:gdLst/>
            <a:ahLst/>
            <a:cxnLst/>
            <a:rect l="l" t="t" r="r" b="b"/>
            <a:pathLst>
              <a:path w="1118870" h="1118870">
                <a:moveTo>
                  <a:pt x="1118452" y="1118452"/>
                </a:moveTo>
                <a:lnTo>
                  <a:pt x="0" y="1118452"/>
                </a:lnTo>
                <a:lnTo>
                  <a:pt x="0" y="0"/>
                </a:lnTo>
                <a:lnTo>
                  <a:pt x="1118452" y="0"/>
                </a:lnTo>
                <a:lnTo>
                  <a:pt x="1118452" y="1118452"/>
                </a:lnTo>
                <a:close/>
              </a:path>
            </a:pathLst>
          </a:custGeom>
          <a:solidFill>
            <a:srgbClr val="0417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7733D35-6829-C1C6-7A0B-CA64964D5B05}"/>
              </a:ext>
            </a:extLst>
          </p:cNvPr>
          <p:cNvSpPr/>
          <p:nvPr/>
        </p:nvSpPr>
        <p:spPr>
          <a:xfrm>
            <a:off x="4346636" y="1533647"/>
            <a:ext cx="745913" cy="745913"/>
          </a:xfrm>
          <a:custGeom>
            <a:avLst/>
            <a:gdLst/>
            <a:ahLst/>
            <a:cxnLst/>
            <a:rect l="l" t="t" r="r" b="b"/>
            <a:pathLst>
              <a:path w="1118870" h="1118870">
                <a:moveTo>
                  <a:pt x="1118452" y="1118452"/>
                </a:moveTo>
                <a:lnTo>
                  <a:pt x="0" y="1118452"/>
                </a:lnTo>
                <a:lnTo>
                  <a:pt x="0" y="0"/>
                </a:lnTo>
                <a:lnTo>
                  <a:pt x="1118452" y="0"/>
                </a:lnTo>
                <a:lnTo>
                  <a:pt x="1118452" y="1118452"/>
                </a:lnTo>
                <a:close/>
              </a:path>
            </a:pathLst>
          </a:custGeom>
          <a:solidFill>
            <a:srgbClr val="0417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470253D-3B39-84D2-5658-9B68FE8AA25F}"/>
              </a:ext>
            </a:extLst>
          </p:cNvPr>
          <p:cNvSpPr/>
          <p:nvPr/>
        </p:nvSpPr>
        <p:spPr>
          <a:xfrm>
            <a:off x="4402499" y="2884398"/>
            <a:ext cx="745913" cy="745913"/>
          </a:xfrm>
          <a:custGeom>
            <a:avLst/>
            <a:gdLst/>
            <a:ahLst/>
            <a:cxnLst/>
            <a:rect l="l" t="t" r="r" b="b"/>
            <a:pathLst>
              <a:path w="1118870" h="1118870">
                <a:moveTo>
                  <a:pt x="1118452" y="1118452"/>
                </a:moveTo>
                <a:lnTo>
                  <a:pt x="0" y="1118452"/>
                </a:lnTo>
                <a:lnTo>
                  <a:pt x="0" y="0"/>
                </a:lnTo>
                <a:lnTo>
                  <a:pt x="1118452" y="0"/>
                </a:lnTo>
                <a:lnTo>
                  <a:pt x="1118452" y="1118452"/>
                </a:lnTo>
                <a:close/>
              </a:path>
            </a:pathLst>
          </a:custGeom>
          <a:solidFill>
            <a:srgbClr val="0417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F5241FC-FD31-720E-E5AC-F0764524B15D}"/>
              </a:ext>
            </a:extLst>
          </p:cNvPr>
          <p:cNvSpPr/>
          <p:nvPr/>
        </p:nvSpPr>
        <p:spPr>
          <a:xfrm>
            <a:off x="643536" y="3013947"/>
            <a:ext cx="745913" cy="745913"/>
          </a:xfrm>
          <a:custGeom>
            <a:avLst/>
            <a:gdLst/>
            <a:ahLst/>
            <a:cxnLst/>
            <a:rect l="l" t="t" r="r" b="b"/>
            <a:pathLst>
              <a:path w="1118870" h="1118870">
                <a:moveTo>
                  <a:pt x="1118452" y="1118452"/>
                </a:moveTo>
                <a:lnTo>
                  <a:pt x="0" y="1118452"/>
                </a:lnTo>
                <a:lnTo>
                  <a:pt x="0" y="0"/>
                </a:lnTo>
                <a:lnTo>
                  <a:pt x="1118452" y="0"/>
                </a:lnTo>
                <a:lnTo>
                  <a:pt x="1118452" y="1118452"/>
                </a:lnTo>
                <a:close/>
              </a:path>
            </a:pathLst>
          </a:custGeom>
          <a:solidFill>
            <a:srgbClr val="0417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1F80FBC9-A296-0E24-6BB8-58EEA8ADF216}"/>
              </a:ext>
            </a:extLst>
          </p:cNvPr>
          <p:cNvGrpSpPr/>
          <p:nvPr/>
        </p:nvGrpSpPr>
        <p:grpSpPr>
          <a:xfrm>
            <a:off x="977339" y="1969577"/>
            <a:ext cx="184150" cy="144780"/>
            <a:chOff x="1466008" y="2954365"/>
            <a:chExt cx="276225" cy="21717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953D0382-9064-8904-4C9B-6F82B5338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008" y="3088372"/>
              <a:ext cx="116775" cy="8262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AC482CDF-F84C-E666-BFBE-DE2702AA2001}"/>
                </a:ext>
              </a:extLst>
            </p:cNvPr>
            <p:cNvSpPr/>
            <p:nvPr/>
          </p:nvSpPr>
          <p:spPr>
            <a:xfrm>
              <a:off x="1617383" y="2954375"/>
              <a:ext cx="125095" cy="125730"/>
            </a:xfrm>
            <a:custGeom>
              <a:avLst/>
              <a:gdLst/>
              <a:ahLst/>
              <a:cxnLst/>
              <a:rect l="l" t="t" r="r" b="b"/>
              <a:pathLst>
                <a:path w="125094" h="125730">
                  <a:moveTo>
                    <a:pt x="36334" y="114846"/>
                  </a:moveTo>
                  <a:lnTo>
                    <a:pt x="34607" y="110490"/>
                  </a:lnTo>
                  <a:lnTo>
                    <a:pt x="14719" y="76581"/>
                  </a:lnTo>
                  <a:lnTo>
                    <a:pt x="9499" y="75742"/>
                  </a:lnTo>
                  <a:lnTo>
                    <a:pt x="5168" y="77470"/>
                  </a:lnTo>
                  <a:lnTo>
                    <a:pt x="889" y="80048"/>
                  </a:lnTo>
                  <a:lnTo>
                    <a:pt x="0" y="85293"/>
                  </a:lnTo>
                  <a:lnTo>
                    <a:pt x="1727" y="89598"/>
                  </a:lnTo>
                  <a:lnTo>
                    <a:pt x="19050" y="119202"/>
                  </a:lnTo>
                  <a:lnTo>
                    <a:pt x="21615" y="124447"/>
                  </a:lnTo>
                  <a:lnTo>
                    <a:pt x="26835" y="125285"/>
                  </a:lnTo>
                  <a:lnTo>
                    <a:pt x="31165" y="122669"/>
                  </a:lnTo>
                  <a:lnTo>
                    <a:pt x="35445" y="120091"/>
                  </a:lnTo>
                  <a:lnTo>
                    <a:pt x="36334" y="114846"/>
                  </a:lnTo>
                  <a:close/>
                </a:path>
                <a:path w="125094" h="125730">
                  <a:moveTo>
                    <a:pt x="124599" y="27863"/>
                  </a:moveTo>
                  <a:lnTo>
                    <a:pt x="122885" y="22618"/>
                  </a:lnTo>
                  <a:lnTo>
                    <a:pt x="84772" y="0"/>
                  </a:lnTo>
                  <a:lnTo>
                    <a:pt x="79603" y="1727"/>
                  </a:lnTo>
                  <a:lnTo>
                    <a:pt x="74396" y="10439"/>
                  </a:lnTo>
                  <a:lnTo>
                    <a:pt x="76161" y="15684"/>
                  </a:lnTo>
                  <a:lnTo>
                    <a:pt x="109880" y="35687"/>
                  </a:lnTo>
                  <a:lnTo>
                    <a:pt x="114223" y="37426"/>
                  </a:lnTo>
                  <a:lnTo>
                    <a:pt x="119392" y="36525"/>
                  </a:lnTo>
                  <a:lnTo>
                    <a:pt x="121996" y="32219"/>
                  </a:lnTo>
                  <a:lnTo>
                    <a:pt x="124599" y="27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5AF92BAF-D91E-2471-5BE3-D7DA4B4B42F1}"/>
              </a:ext>
            </a:extLst>
          </p:cNvPr>
          <p:cNvSpPr/>
          <p:nvPr/>
        </p:nvSpPr>
        <p:spPr>
          <a:xfrm>
            <a:off x="1147480" y="1902317"/>
            <a:ext cx="34290" cy="11853"/>
          </a:xfrm>
          <a:custGeom>
            <a:avLst/>
            <a:gdLst/>
            <a:ahLst/>
            <a:cxnLst/>
            <a:rect l="l" t="t" r="r" b="b"/>
            <a:pathLst>
              <a:path w="51435" h="17780">
                <a:moveTo>
                  <a:pt x="46719" y="17425"/>
                </a:moveTo>
                <a:lnTo>
                  <a:pt x="3446" y="17425"/>
                </a:lnTo>
                <a:lnTo>
                  <a:pt x="0" y="13910"/>
                </a:lnTo>
                <a:lnTo>
                  <a:pt x="0" y="3465"/>
                </a:lnTo>
                <a:lnTo>
                  <a:pt x="3446" y="0"/>
                </a:lnTo>
                <a:lnTo>
                  <a:pt x="47556" y="0"/>
                </a:lnTo>
                <a:lnTo>
                  <a:pt x="51052" y="3465"/>
                </a:lnTo>
                <a:lnTo>
                  <a:pt x="51052" y="8712"/>
                </a:lnTo>
                <a:lnTo>
                  <a:pt x="51052" y="13069"/>
                </a:lnTo>
                <a:lnTo>
                  <a:pt x="46719" y="17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55BDD4C-0CA7-56A7-BE09-E0A91F8D949A}"/>
              </a:ext>
            </a:extLst>
          </p:cNvPr>
          <p:cNvSpPr/>
          <p:nvPr/>
        </p:nvSpPr>
        <p:spPr>
          <a:xfrm>
            <a:off x="1077696" y="1762556"/>
            <a:ext cx="83397" cy="83820"/>
          </a:xfrm>
          <a:custGeom>
            <a:avLst/>
            <a:gdLst/>
            <a:ahLst/>
            <a:cxnLst/>
            <a:rect l="l" t="t" r="r" b="b"/>
            <a:pathLst>
              <a:path w="125094" h="125730">
                <a:moveTo>
                  <a:pt x="38061" y="10439"/>
                </a:moveTo>
                <a:lnTo>
                  <a:pt x="36334" y="5245"/>
                </a:lnTo>
                <a:lnTo>
                  <a:pt x="27673" y="0"/>
                </a:lnTo>
                <a:lnTo>
                  <a:pt x="22453" y="1727"/>
                </a:lnTo>
                <a:lnTo>
                  <a:pt x="0" y="39992"/>
                </a:lnTo>
                <a:lnTo>
                  <a:pt x="1727" y="45250"/>
                </a:lnTo>
                <a:lnTo>
                  <a:pt x="6057" y="47815"/>
                </a:lnTo>
                <a:lnTo>
                  <a:pt x="10337" y="49606"/>
                </a:lnTo>
                <a:lnTo>
                  <a:pt x="15557" y="48704"/>
                </a:lnTo>
                <a:lnTo>
                  <a:pt x="18173" y="44348"/>
                </a:lnTo>
                <a:lnTo>
                  <a:pt x="38061" y="10439"/>
                </a:lnTo>
                <a:close/>
              </a:path>
              <a:path w="125094" h="125730">
                <a:moveTo>
                  <a:pt x="124561" y="97421"/>
                </a:moveTo>
                <a:lnTo>
                  <a:pt x="122834" y="93065"/>
                </a:lnTo>
                <a:lnTo>
                  <a:pt x="120230" y="88760"/>
                </a:lnTo>
                <a:lnTo>
                  <a:pt x="115062" y="87871"/>
                </a:lnTo>
                <a:lnTo>
                  <a:pt x="110718" y="89598"/>
                </a:lnTo>
                <a:lnTo>
                  <a:pt x="81280" y="106972"/>
                </a:lnTo>
                <a:lnTo>
                  <a:pt x="76949" y="109601"/>
                </a:lnTo>
                <a:lnTo>
                  <a:pt x="76111" y="114846"/>
                </a:lnTo>
                <a:lnTo>
                  <a:pt x="77838" y="119151"/>
                </a:lnTo>
                <a:lnTo>
                  <a:pt x="80441" y="123558"/>
                </a:lnTo>
                <a:lnTo>
                  <a:pt x="85610" y="125298"/>
                </a:lnTo>
                <a:lnTo>
                  <a:pt x="89954" y="122669"/>
                </a:lnTo>
                <a:lnTo>
                  <a:pt x="123672" y="102666"/>
                </a:lnTo>
                <a:lnTo>
                  <a:pt x="124561" y="97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6BEB57CF-9AA3-121C-7967-7C0F5FBAD4AD}"/>
              </a:ext>
            </a:extLst>
          </p:cNvPr>
          <p:cNvSpPr/>
          <p:nvPr/>
        </p:nvSpPr>
        <p:spPr>
          <a:xfrm>
            <a:off x="1010783" y="1742254"/>
            <a:ext cx="11853" cy="34290"/>
          </a:xfrm>
          <a:custGeom>
            <a:avLst/>
            <a:gdLst/>
            <a:ahLst/>
            <a:cxnLst/>
            <a:rect l="l" t="t" r="r" b="b"/>
            <a:pathLst>
              <a:path w="17780" h="51435">
                <a:moveTo>
                  <a:pt x="13833" y="51335"/>
                </a:moveTo>
                <a:lnTo>
                  <a:pt x="3446" y="51335"/>
                </a:lnTo>
                <a:lnTo>
                  <a:pt x="0" y="47870"/>
                </a:lnTo>
                <a:lnTo>
                  <a:pt x="0" y="3465"/>
                </a:lnTo>
                <a:lnTo>
                  <a:pt x="3446" y="0"/>
                </a:lnTo>
                <a:lnTo>
                  <a:pt x="13833" y="0"/>
                </a:lnTo>
                <a:lnTo>
                  <a:pt x="17279" y="3465"/>
                </a:lnTo>
                <a:lnTo>
                  <a:pt x="17279" y="42622"/>
                </a:lnTo>
                <a:lnTo>
                  <a:pt x="17279" y="47870"/>
                </a:lnTo>
                <a:lnTo>
                  <a:pt x="13833" y="5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3E920E6D-FDFA-5609-91D0-A267108E08AB}"/>
              </a:ext>
            </a:extLst>
          </p:cNvPr>
          <p:cNvSpPr/>
          <p:nvPr/>
        </p:nvSpPr>
        <p:spPr>
          <a:xfrm>
            <a:off x="871787" y="1763149"/>
            <a:ext cx="83397" cy="83820"/>
          </a:xfrm>
          <a:custGeom>
            <a:avLst/>
            <a:gdLst/>
            <a:ahLst/>
            <a:cxnLst/>
            <a:rect l="l" t="t" r="r" b="b"/>
            <a:pathLst>
              <a:path w="125094" h="125730">
                <a:moveTo>
                  <a:pt x="49326" y="114795"/>
                </a:moveTo>
                <a:lnTo>
                  <a:pt x="48437" y="109601"/>
                </a:lnTo>
                <a:lnTo>
                  <a:pt x="44107" y="106972"/>
                </a:lnTo>
                <a:lnTo>
                  <a:pt x="10388" y="86982"/>
                </a:lnTo>
                <a:lnTo>
                  <a:pt x="5168" y="88709"/>
                </a:lnTo>
                <a:lnTo>
                  <a:pt x="0" y="97421"/>
                </a:lnTo>
                <a:lnTo>
                  <a:pt x="1714" y="102616"/>
                </a:lnTo>
                <a:lnTo>
                  <a:pt x="6045" y="105244"/>
                </a:lnTo>
                <a:lnTo>
                  <a:pt x="35496" y="122618"/>
                </a:lnTo>
                <a:lnTo>
                  <a:pt x="39776" y="125247"/>
                </a:lnTo>
                <a:lnTo>
                  <a:pt x="44996" y="123507"/>
                </a:lnTo>
                <a:lnTo>
                  <a:pt x="47599" y="119151"/>
                </a:lnTo>
                <a:lnTo>
                  <a:pt x="49326" y="114795"/>
                </a:lnTo>
                <a:close/>
              </a:path>
              <a:path w="125094" h="125730">
                <a:moveTo>
                  <a:pt x="124548" y="39103"/>
                </a:moveTo>
                <a:lnTo>
                  <a:pt x="122872" y="34798"/>
                </a:lnTo>
                <a:lnTo>
                  <a:pt x="102933" y="838"/>
                </a:lnTo>
                <a:lnTo>
                  <a:pt x="97764" y="0"/>
                </a:lnTo>
                <a:lnTo>
                  <a:pt x="93433" y="1727"/>
                </a:lnTo>
                <a:lnTo>
                  <a:pt x="89103" y="4356"/>
                </a:lnTo>
                <a:lnTo>
                  <a:pt x="88265" y="9550"/>
                </a:lnTo>
                <a:lnTo>
                  <a:pt x="89992" y="13906"/>
                </a:lnTo>
                <a:lnTo>
                  <a:pt x="109880" y="47815"/>
                </a:lnTo>
                <a:lnTo>
                  <a:pt x="115049" y="48717"/>
                </a:lnTo>
                <a:lnTo>
                  <a:pt x="119380" y="46926"/>
                </a:lnTo>
                <a:lnTo>
                  <a:pt x="123710" y="44361"/>
                </a:lnTo>
                <a:lnTo>
                  <a:pt x="124548" y="39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E38C3FDE-9500-B2D9-0414-00E68E80BC63}"/>
              </a:ext>
            </a:extLst>
          </p:cNvPr>
          <p:cNvSpPr/>
          <p:nvPr/>
        </p:nvSpPr>
        <p:spPr>
          <a:xfrm>
            <a:off x="851604" y="1902317"/>
            <a:ext cx="34290" cy="11853"/>
          </a:xfrm>
          <a:custGeom>
            <a:avLst/>
            <a:gdLst/>
            <a:ahLst/>
            <a:cxnLst/>
            <a:rect l="l" t="t" r="r" b="b"/>
            <a:pathLst>
              <a:path w="51434" h="17780">
                <a:moveTo>
                  <a:pt x="47556" y="17425"/>
                </a:moveTo>
                <a:lnTo>
                  <a:pt x="3446" y="17425"/>
                </a:lnTo>
                <a:lnTo>
                  <a:pt x="0" y="13910"/>
                </a:lnTo>
                <a:lnTo>
                  <a:pt x="0" y="8712"/>
                </a:lnTo>
                <a:lnTo>
                  <a:pt x="0" y="3465"/>
                </a:lnTo>
                <a:lnTo>
                  <a:pt x="4332" y="0"/>
                </a:lnTo>
                <a:lnTo>
                  <a:pt x="47556" y="0"/>
                </a:lnTo>
                <a:lnTo>
                  <a:pt x="51052" y="3465"/>
                </a:lnTo>
                <a:lnTo>
                  <a:pt x="51052" y="13910"/>
                </a:lnTo>
                <a:lnTo>
                  <a:pt x="47556" y="17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4D2749BB-82DE-8FAB-CD27-E2859DBE636E}"/>
              </a:ext>
            </a:extLst>
          </p:cNvPr>
          <p:cNvSpPr/>
          <p:nvPr/>
        </p:nvSpPr>
        <p:spPr>
          <a:xfrm>
            <a:off x="872372" y="1970176"/>
            <a:ext cx="82550" cy="83820"/>
          </a:xfrm>
          <a:custGeom>
            <a:avLst/>
            <a:gdLst/>
            <a:ahLst/>
            <a:cxnLst/>
            <a:rect l="l" t="t" r="r" b="b"/>
            <a:pathLst>
              <a:path w="123825" h="125730">
                <a:moveTo>
                  <a:pt x="48450" y="10439"/>
                </a:moveTo>
                <a:lnTo>
                  <a:pt x="46723" y="6083"/>
                </a:lnTo>
                <a:lnTo>
                  <a:pt x="44119" y="838"/>
                </a:lnTo>
                <a:lnTo>
                  <a:pt x="38950" y="0"/>
                </a:lnTo>
                <a:lnTo>
                  <a:pt x="34620" y="2616"/>
                </a:lnTo>
                <a:lnTo>
                  <a:pt x="5168" y="20002"/>
                </a:lnTo>
                <a:lnTo>
                  <a:pt x="838" y="22618"/>
                </a:lnTo>
                <a:lnTo>
                  <a:pt x="0" y="27813"/>
                </a:lnTo>
                <a:lnTo>
                  <a:pt x="1727" y="32181"/>
                </a:lnTo>
                <a:lnTo>
                  <a:pt x="4343" y="36537"/>
                </a:lnTo>
                <a:lnTo>
                  <a:pt x="9512" y="37376"/>
                </a:lnTo>
                <a:lnTo>
                  <a:pt x="13843" y="35636"/>
                </a:lnTo>
                <a:lnTo>
                  <a:pt x="47561" y="15646"/>
                </a:lnTo>
                <a:lnTo>
                  <a:pt x="48450" y="10439"/>
                </a:lnTo>
                <a:close/>
              </a:path>
              <a:path w="123825" h="125730">
                <a:moveTo>
                  <a:pt x="123672" y="85242"/>
                </a:moveTo>
                <a:lnTo>
                  <a:pt x="121996" y="80048"/>
                </a:lnTo>
                <a:lnTo>
                  <a:pt x="118503" y="77419"/>
                </a:lnTo>
                <a:lnTo>
                  <a:pt x="114173" y="74803"/>
                </a:lnTo>
                <a:lnTo>
                  <a:pt x="109004" y="76581"/>
                </a:lnTo>
                <a:lnTo>
                  <a:pt x="106387" y="80886"/>
                </a:lnTo>
                <a:lnTo>
                  <a:pt x="86499" y="114846"/>
                </a:lnTo>
                <a:lnTo>
                  <a:pt x="88226" y="120040"/>
                </a:lnTo>
                <a:lnTo>
                  <a:pt x="96888" y="125298"/>
                </a:lnTo>
                <a:lnTo>
                  <a:pt x="102057" y="123507"/>
                </a:lnTo>
                <a:lnTo>
                  <a:pt x="104673" y="119202"/>
                </a:lnTo>
                <a:lnTo>
                  <a:pt x="121996" y="89598"/>
                </a:lnTo>
                <a:lnTo>
                  <a:pt x="123672" y="8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877871AD-D918-32EE-5A96-9AA6F94734F9}"/>
              </a:ext>
            </a:extLst>
          </p:cNvPr>
          <p:cNvSpPr/>
          <p:nvPr/>
        </p:nvSpPr>
        <p:spPr>
          <a:xfrm>
            <a:off x="1007894" y="1904066"/>
            <a:ext cx="17356" cy="17780"/>
          </a:xfrm>
          <a:custGeom>
            <a:avLst/>
            <a:gdLst/>
            <a:ahLst/>
            <a:cxnLst/>
            <a:rect l="l" t="t" r="r" b="b"/>
            <a:pathLst>
              <a:path w="26034" h="26669">
                <a:moveTo>
                  <a:pt x="20135" y="26088"/>
                </a:moveTo>
                <a:lnTo>
                  <a:pt x="5809" y="26088"/>
                </a:lnTo>
                <a:lnTo>
                  <a:pt x="0" y="20247"/>
                </a:lnTo>
                <a:lnTo>
                  <a:pt x="0" y="5841"/>
                </a:lnTo>
                <a:lnTo>
                  <a:pt x="5809" y="0"/>
                </a:lnTo>
                <a:lnTo>
                  <a:pt x="20135" y="0"/>
                </a:lnTo>
                <a:lnTo>
                  <a:pt x="25944" y="5841"/>
                </a:lnTo>
                <a:lnTo>
                  <a:pt x="25944" y="13019"/>
                </a:lnTo>
                <a:lnTo>
                  <a:pt x="25944" y="20247"/>
                </a:lnTo>
                <a:lnTo>
                  <a:pt x="20135" y="26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34E785D6-06C1-EC54-3A7C-D1EC4DF60ED8}"/>
              </a:ext>
            </a:extLst>
          </p:cNvPr>
          <p:cNvSpPr/>
          <p:nvPr/>
        </p:nvSpPr>
        <p:spPr>
          <a:xfrm>
            <a:off x="1050003" y="1855915"/>
            <a:ext cx="17356" cy="17780"/>
          </a:xfrm>
          <a:custGeom>
            <a:avLst/>
            <a:gdLst/>
            <a:ahLst/>
            <a:cxnLst/>
            <a:rect l="l" t="t" r="r" b="b"/>
            <a:pathLst>
              <a:path w="26034" h="26669">
                <a:moveTo>
                  <a:pt x="20135" y="26138"/>
                </a:moveTo>
                <a:lnTo>
                  <a:pt x="5809" y="26138"/>
                </a:lnTo>
                <a:lnTo>
                  <a:pt x="0" y="20247"/>
                </a:lnTo>
                <a:lnTo>
                  <a:pt x="0" y="5841"/>
                </a:lnTo>
                <a:lnTo>
                  <a:pt x="5809" y="0"/>
                </a:lnTo>
                <a:lnTo>
                  <a:pt x="20135" y="0"/>
                </a:lnTo>
                <a:lnTo>
                  <a:pt x="25944" y="5841"/>
                </a:lnTo>
                <a:lnTo>
                  <a:pt x="25944" y="13069"/>
                </a:lnTo>
                <a:lnTo>
                  <a:pt x="25944" y="20247"/>
                </a:lnTo>
                <a:lnTo>
                  <a:pt x="20135" y="26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EA3F7E88-249F-8E3C-34E6-31B454F8DEBD}"/>
              </a:ext>
            </a:extLst>
          </p:cNvPr>
          <p:cNvSpPr/>
          <p:nvPr/>
        </p:nvSpPr>
        <p:spPr>
          <a:xfrm>
            <a:off x="906374" y="1800241"/>
            <a:ext cx="220557" cy="247227"/>
          </a:xfrm>
          <a:custGeom>
            <a:avLst/>
            <a:gdLst/>
            <a:ahLst/>
            <a:cxnLst/>
            <a:rect l="l" t="t" r="r" b="b"/>
            <a:pathLst>
              <a:path w="330835" h="370839">
                <a:moveTo>
                  <a:pt x="106438" y="122428"/>
                </a:moveTo>
                <a:lnTo>
                  <a:pt x="100634" y="116586"/>
                </a:lnTo>
                <a:lnTo>
                  <a:pt x="86309" y="116586"/>
                </a:lnTo>
                <a:lnTo>
                  <a:pt x="80492" y="122428"/>
                </a:lnTo>
                <a:lnTo>
                  <a:pt x="80492" y="136829"/>
                </a:lnTo>
                <a:lnTo>
                  <a:pt x="86309" y="142671"/>
                </a:lnTo>
                <a:lnTo>
                  <a:pt x="100634" y="142671"/>
                </a:lnTo>
                <a:lnTo>
                  <a:pt x="106438" y="136829"/>
                </a:lnTo>
                <a:lnTo>
                  <a:pt x="106438" y="129654"/>
                </a:lnTo>
                <a:lnTo>
                  <a:pt x="106438" y="122428"/>
                </a:lnTo>
                <a:close/>
              </a:path>
              <a:path w="330835" h="370839">
                <a:moveTo>
                  <a:pt x="330492" y="148767"/>
                </a:moveTo>
                <a:lnTo>
                  <a:pt x="319684" y="104482"/>
                </a:lnTo>
                <a:lnTo>
                  <a:pt x="297840" y="65760"/>
                </a:lnTo>
                <a:lnTo>
                  <a:pt x="266763" y="34391"/>
                </a:lnTo>
                <a:lnTo>
                  <a:pt x="228307" y="12166"/>
                </a:lnTo>
                <a:lnTo>
                  <a:pt x="184277" y="889"/>
                </a:lnTo>
                <a:lnTo>
                  <a:pt x="178219" y="0"/>
                </a:lnTo>
                <a:lnTo>
                  <a:pt x="165277" y="0"/>
                </a:lnTo>
                <a:lnTo>
                  <a:pt x="121183" y="5969"/>
                </a:lnTo>
                <a:lnTo>
                  <a:pt x="81661" y="22821"/>
                </a:lnTo>
                <a:lnTo>
                  <a:pt x="48247" y="48945"/>
                </a:lnTo>
                <a:lnTo>
                  <a:pt x="22466" y="82753"/>
                </a:lnTo>
                <a:lnTo>
                  <a:pt x="5880" y="122656"/>
                </a:lnTo>
                <a:lnTo>
                  <a:pt x="0" y="167030"/>
                </a:lnTo>
                <a:lnTo>
                  <a:pt x="3314" y="201764"/>
                </a:lnTo>
                <a:lnTo>
                  <a:pt x="14097" y="234784"/>
                </a:lnTo>
                <a:lnTo>
                  <a:pt x="31661" y="265023"/>
                </a:lnTo>
                <a:lnTo>
                  <a:pt x="55384" y="291439"/>
                </a:lnTo>
                <a:lnTo>
                  <a:pt x="74866" y="310045"/>
                </a:lnTo>
                <a:lnTo>
                  <a:pt x="90538" y="329374"/>
                </a:lnTo>
                <a:lnTo>
                  <a:pt x="102476" y="349529"/>
                </a:lnTo>
                <a:lnTo>
                  <a:pt x="110769" y="370586"/>
                </a:lnTo>
                <a:lnTo>
                  <a:pt x="156603" y="370586"/>
                </a:lnTo>
                <a:lnTo>
                  <a:pt x="156603" y="323608"/>
                </a:lnTo>
                <a:lnTo>
                  <a:pt x="85661" y="254901"/>
                </a:lnTo>
                <a:lnTo>
                  <a:pt x="84823" y="252323"/>
                </a:lnTo>
                <a:lnTo>
                  <a:pt x="84823" y="159207"/>
                </a:lnTo>
                <a:lnTo>
                  <a:pt x="76314" y="155092"/>
                </a:lnTo>
                <a:lnTo>
                  <a:pt x="69443" y="148450"/>
                </a:lnTo>
                <a:lnTo>
                  <a:pt x="64846" y="140004"/>
                </a:lnTo>
                <a:lnTo>
                  <a:pt x="63169" y="130492"/>
                </a:lnTo>
                <a:lnTo>
                  <a:pt x="65582" y="118757"/>
                </a:lnTo>
                <a:lnTo>
                  <a:pt x="72136" y="109067"/>
                </a:lnTo>
                <a:lnTo>
                  <a:pt x="81775" y="102489"/>
                </a:lnTo>
                <a:lnTo>
                  <a:pt x="93446" y="100050"/>
                </a:lnTo>
                <a:lnTo>
                  <a:pt x="105117" y="102489"/>
                </a:lnTo>
                <a:lnTo>
                  <a:pt x="114744" y="109067"/>
                </a:lnTo>
                <a:lnTo>
                  <a:pt x="121297" y="118757"/>
                </a:lnTo>
                <a:lnTo>
                  <a:pt x="123723" y="130492"/>
                </a:lnTo>
                <a:lnTo>
                  <a:pt x="122047" y="140360"/>
                </a:lnTo>
                <a:lnTo>
                  <a:pt x="117462" y="148767"/>
                </a:lnTo>
                <a:lnTo>
                  <a:pt x="110591" y="155219"/>
                </a:lnTo>
                <a:lnTo>
                  <a:pt x="102108" y="159207"/>
                </a:lnTo>
                <a:lnTo>
                  <a:pt x="102108" y="246189"/>
                </a:lnTo>
                <a:lnTo>
                  <a:pt x="156603" y="299250"/>
                </a:lnTo>
                <a:lnTo>
                  <a:pt x="156603" y="198361"/>
                </a:lnTo>
                <a:lnTo>
                  <a:pt x="148120" y="194233"/>
                </a:lnTo>
                <a:lnTo>
                  <a:pt x="141262" y="187591"/>
                </a:lnTo>
                <a:lnTo>
                  <a:pt x="136664" y="179158"/>
                </a:lnTo>
                <a:lnTo>
                  <a:pt x="135001" y="169659"/>
                </a:lnTo>
                <a:lnTo>
                  <a:pt x="137414" y="157924"/>
                </a:lnTo>
                <a:lnTo>
                  <a:pt x="143967" y="148234"/>
                </a:lnTo>
                <a:lnTo>
                  <a:pt x="153606" y="141643"/>
                </a:lnTo>
                <a:lnTo>
                  <a:pt x="165277" y="139204"/>
                </a:lnTo>
                <a:lnTo>
                  <a:pt x="176936" y="141643"/>
                </a:lnTo>
                <a:lnTo>
                  <a:pt x="186575" y="148234"/>
                </a:lnTo>
                <a:lnTo>
                  <a:pt x="193128" y="157924"/>
                </a:lnTo>
                <a:lnTo>
                  <a:pt x="195554" y="169659"/>
                </a:lnTo>
                <a:lnTo>
                  <a:pt x="193865" y="179514"/>
                </a:lnTo>
                <a:lnTo>
                  <a:pt x="189255" y="187909"/>
                </a:lnTo>
                <a:lnTo>
                  <a:pt x="182384" y="194348"/>
                </a:lnTo>
                <a:lnTo>
                  <a:pt x="173888" y="198361"/>
                </a:lnTo>
                <a:lnTo>
                  <a:pt x="173888" y="250545"/>
                </a:lnTo>
                <a:lnTo>
                  <a:pt x="219773" y="227914"/>
                </a:lnTo>
                <a:lnTo>
                  <a:pt x="219773" y="126136"/>
                </a:lnTo>
                <a:lnTo>
                  <a:pt x="211289" y="122034"/>
                </a:lnTo>
                <a:lnTo>
                  <a:pt x="204419" y="115379"/>
                </a:lnTo>
                <a:lnTo>
                  <a:pt x="199834" y="106934"/>
                </a:lnTo>
                <a:lnTo>
                  <a:pt x="198158" y="97421"/>
                </a:lnTo>
                <a:lnTo>
                  <a:pt x="200571" y="85699"/>
                </a:lnTo>
                <a:lnTo>
                  <a:pt x="207124" y="76009"/>
                </a:lnTo>
                <a:lnTo>
                  <a:pt x="216763" y="69418"/>
                </a:lnTo>
                <a:lnTo>
                  <a:pt x="228434" y="66979"/>
                </a:lnTo>
                <a:lnTo>
                  <a:pt x="240080" y="69418"/>
                </a:lnTo>
                <a:lnTo>
                  <a:pt x="249720" y="76009"/>
                </a:lnTo>
                <a:lnTo>
                  <a:pt x="256286" y="85699"/>
                </a:lnTo>
                <a:lnTo>
                  <a:pt x="258711" y="97421"/>
                </a:lnTo>
                <a:lnTo>
                  <a:pt x="257035" y="107315"/>
                </a:lnTo>
                <a:lnTo>
                  <a:pt x="252425" y="115722"/>
                </a:lnTo>
                <a:lnTo>
                  <a:pt x="245541" y="122148"/>
                </a:lnTo>
                <a:lnTo>
                  <a:pt x="237045" y="126136"/>
                </a:lnTo>
                <a:lnTo>
                  <a:pt x="237045" y="237477"/>
                </a:lnTo>
                <a:lnTo>
                  <a:pt x="235331" y="240093"/>
                </a:lnTo>
                <a:lnTo>
                  <a:pt x="173888" y="269697"/>
                </a:lnTo>
                <a:lnTo>
                  <a:pt x="173888" y="369747"/>
                </a:lnTo>
                <a:lnTo>
                  <a:pt x="219773" y="369747"/>
                </a:lnTo>
                <a:lnTo>
                  <a:pt x="228193" y="348691"/>
                </a:lnTo>
                <a:lnTo>
                  <a:pt x="240423" y="328536"/>
                </a:lnTo>
                <a:lnTo>
                  <a:pt x="256374" y="309181"/>
                </a:lnTo>
                <a:lnTo>
                  <a:pt x="275996" y="290537"/>
                </a:lnTo>
                <a:lnTo>
                  <a:pt x="302145" y="260934"/>
                </a:lnTo>
                <a:lnTo>
                  <a:pt x="320433" y="226504"/>
                </a:lnTo>
                <a:lnTo>
                  <a:pt x="330123" y="188645"/>
                </a:lnTo>
                <a:lnTo>
                  <a:pt x="330492" y="148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2F45A48F-8161-F924-423D-D027C95C8CEE}"/>
              </a:ext>
            </a:extLst>
          </p:cNvPr>
          <p:cNvSpPr/>
          <p:nvPr/>
        </p:nvSpPr>
        <p:spPr>
          <a:xfrm>
            <a:off x="830250" y="3168021"/>
            <a:ext cx="368300" cy="436033"/>
          </a:xfrm>
          <a:custGeom>
            <a:avLst/>
            <a:gdLst/>
            <a:ahLst/>
            <a:cxnLst/>
            <a:rect l="l" t="t" r="r" b="b"/>
            <a:pathLst>
              <a:path w="552450" h="654050">
                <a:moveTo>
                  <a:pt x="280488" y="653951"/>
                </a:moveTo>
                <a:lnTo>
                  <a:pt x="271356" y="653951"/>
                </a:lnTo>
                <a:lnTo>
                  <a:pt x="266765" y="652732"/>
                </a:lnTo>
                <a:lnTo>
                  <a:pt x="224278" y="626090"/>
                </a:lnTo>
                <a:lnTo>
                  <a:pt x="188813" y="598952"/>
                </a:lnTo>
                <a:lnTo>
                  <a:pt x="156269" y="568850"/>
                </a:lnTo>
                <a:lnTo>
                  <a:pt x="126678" y="535675"/>
                </a:lnTo>
                <a:lnTo>
                  <a:pt x="100075" y="499320"/>
                </a:lnTo>
                <a:lnTo>
                  <a:pt x="76494" y="459677"/>
                </a:lnTo>
                <a:lnTo>
                  <a:pt x="55969" y="416638"/>
                </a:lnTo>
                <a:lnTo>
                  <a:pt x="38535" y="370096"/>
                </a:lnTo>
                <a:lnTo>
                  <a:pt x="24224" y="319943"/>
                </a:lnTo>
                <a:lnTo>
                  <a:pt x="13072" y="266071"/>
                </a:lnTo>
                <a:lnTo>
                  <a:pt x="5112" y="208372"/>
                </a:lnTo>
                <a:lnTo>
                  <a:pt x="378" y="146739"/>
                </a:lnTo>
                <a:lnTo>
                  <a:pt x="0" y="138942"/>
                </a:lnTo>
                <a:lnTo>
                  <a:pt x="2623" y="131298"/>
                </a:lnTo>
                <a:lnTo>
                  <a:pt x="12818" y="119793"/>
                </a:lnTo>
                <a:lnTo>
                  <a:pt x="19878" y="116466"/>
                </a:lnTo>
                <a:lnTo>
                  <a:pt x="27345" y="116263"/>
                </a:lnTo>
                <a:lnTo>
                  <a:pt x="73018" y="105262"/>
                </a:lnTo>
                <a:lnTo>
                  <a:pt x="120689" y="80712"/>
                </a:lnTo>
                <a:lnTo>
                  <a:pt x="166595" y="51861"/>
                </a:lnTo>
                <a:lnTo>
                  <a:pt x="206979" y="27961"/>
                </a:lnTo>
                <a:lnTo>
                  <a:pt x="244878" y="9491"/>
                </a:lnTo>
                <a:lnTo>
                  <a:pt x="274433" y="0"/>
                </a:lnTo>
                <a:lnTo>
                  <a:pt x="277461" y="0"/>
                </a:lnTo>
                <a:lnTo>
                  <a:pt x="324376" y="17662"/>
                </a:lnTo>
                <a:lnTo>
                  <a:pt x="385342" y="51861"/>
                </a:lnTo>
                <a:lnTo>
                  <a:pt x="431235" y="80712"/>
                </a:lnTo>
                <a:lnTo>
                  <a:pt x="478902" y="105262"/>
                </a:lnTo>
                <a:lnTo>
                  <a:pt x="524575" y="116263"/>
                </a:lnTo>
                <a:lnTo>
                  <a:pt x="532042" y="116466"/>
                </a:lnTo>
                <a:lnTo>
                  <a:pt x="539130" y="119793"/>
                </a:lnTo>
                <a:lnTo>
                  <a:pt x="544175" y="125558"/>
                </a:lnTo>
                <a:lnTo>
                  <a:pt x="549271" y="131298"/>
                </a:lnTo>
                <a:lnTo>
                  <a:pt x="551895" y="138942"/>
                </a:lnTo>
                <a:lnTo>
                  <a:pt x="551491" y="146739"/>
                </a:lnTo>
                <a:lnTo>
                  <a:pt x="548833" y="181303"/>
                </a:lnTo>
                <a:lnTo>
                  <a:pt x="373487" y="181303"/>
                </a:lnTo>
                <a:lnTo>
                  <a:pt x="367602" y="183661"/>
                </a:lnTo>
                <a:lnTo>
                  <a:pt x="362926" y="188261"/>
                </a:lnTo>
                <a:lnTo>
                  <a:pt x="300949" y="280361"/>
                </a:lnTo>
                <a:lnTo>
                  <a:pt x="182781" y="280361"/>
                </a:lnTo>
                <a:lnTo>
                  <a:pt x="147698" y="308792"/>
                </a:lnTo>
                <a:lnTo>
                  <a:pt x="142873" y="320541"/>
                </a:lnTo>
                <a:lnTo>
                  <a:pt x="144080" y="326802"/>
                </a:lnTo>
                <a:lnTo>
                  <a:pt x="147698" y="332309"/>
                </a:lnTo>
                <a:lnTo>
                  <a:pt x="247618" y="432928"/>
                </a:lnTo>
                <a:lnTo>
                  <a:pt x="255968" y="437068"/>
                </a:lnTo>
                <a:lnTo>
                  <a:pt x="486146" y="437068"/>
                </a:lnTo>
                <a:lnTo>
                  <a:pt x="475365" y="459677"/>
                </a:lnTo>
                <a:lnTo>
                  <a:pt x="451786" y="499320"/>
                </a:lnTo>
                <a:lnTo>
                  <a:pt x="425185" y="535675"/>
                </a:lnTo>
                <a:lnTo>
                  <a:pt x="395596" y="568850"/>
                </a:lnTo>
                <a:lnTo>
                  <a:pt x="363054" y="598952"/>
                </a:lnTo>
                <a:lnTo>
                  <a:pt x="327591" y="626090"/>
                </a:lnTo>
                <a:lnTo>
                  <a:pt x="289241" y="650371"/>
                </a:lnTo>
                <a:lnTo>
                  <a:pt x="285079" y="652732"/>
                </a:lnTo>
                <a:lnTo>
                  <a:pt x="280488" y="653951"/>
                </a:lnTo>
                <a:close/>
              </a:path>
              <a:path w="552450" h="654050">
                <a:moveTo>
                  <a:pt x="486146" y="437068"/>
                </a:moveTo>
                <a:lnTo>
                  <a:pt x="270977" y="437068"/>
                </a:lnTo>
                <a:lnTo>
                  <a:pt x="278545" y="432319"/>
                </a:lnTo>
                <a:lnTo>
                  <a:pt x="417642" y="225670"/>
                </a:lnTo>
                <a:lnTo>
                  <a:pt x="420163" y="219581"/>
                </a:lnTo>
                <a:lnTo>
                  <a:pt x="420177" y="213201"/>
                </a:lnTo>
                <a:lnTo>
                  <a:pt x="417826" y="207278"/>
                </a:lnTo>
                <a:lnTo>
                  <a:pt x="413252" y="202560"/>
                </a:lnTo>
                <a:lnTo>
                  <a:pt x="385882" y="183868"/>
                </a:lnTo>
                <a:lnTo>
                  <a:pt x="379775" y="181303"/>
                </a:lnTo>
                <a:lnTo>
                  <a:pt x="548833" y="181303"/>
                </a:lnTo>
                <a:lnTo>
                  <a:pt x="538788" y="266071"/>
                </a:lnTo>
                <a:lnTo>
                  <a:pt x="527634" y="319943"/>
                </a:lnTo>
                <a:lnTo>
                  <a:pt x="513323" y="370096"/>
                </a:lnTo>
                <a:lnTo>
                  <a:pt x="495889" y="416638"/>
                </a:lnTo>
                <a:lnTo>
                  <a:pt x="486146" y="437068"/>
                </a:lnTo>
                <a:close/>
              </a:path>
              <a:path w="552450" h="654050">
                <a:moveTo>
                  <a:pt x="255993" y="347165"/>
                </a:moveTo>
                <a:lnTo>
                  <a:pt x="194442" y="285199"/>
                </a:lnTo>
                <a:lnTo>
                  <a:pt x="188997" y="281570"/>
                </a:lnTo>
                <a:lnTo>
                  <a:pt x="182781" y="280361"/>
                </a:lnTo>
                <a:lnTo>
                  <a:pt x="300949" y="280361"/>
                </a:lnTo>
                <a:lnTo>
                  <a:pt x="255993" y="347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" name="object 19">
            <a:extLst>
              <a:ext uri="{FF2B5EF4-FFF2-40B4-BE49-F238E27FC236}">
                <a16:creationId xmlns:a16="http://schemas.microsoft.com/office/drawing/2014/main" id="{F2AA899C-A6B0-A448-E87F-02131443DA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7109" y="1714013"/>
            <a:ext cx="91352" cy="90581"/>
          </a:xfrm>
          <a:prstGeom prst="rect">
            <a:avLst/>
          </a:prstGeom>
        </p:spPr>
      </p:pic>
      <p:pic>
        <p:nvPicPr>
          <p:cNvPr id="29" name="object 20">
            <a:extLst>
              <a:ext uri="{FF2B5EF4-FFF2-40B4-BE49-F238E27FC236}">
                <a16:creationId xmlns:a16="http://schemas.microsoft.com/office/drawing/2014/main" id="{AE78AFD6-381F-DFD6-85E1-1DBFA4656BB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2650" y="1714300"/>
            <a:ext cx="91469" cy="90734"/>
          </a:xfrm>
          <a:prstGeom prst="rect">
            <a:avLst/>
          </a:prstGeom>
        </p:spPr>
      </p:pic>
      <p:pic>
        <p:nvPicPr>
          <p:cNvPr id="30" name="object 21">
            <a:extLst>
              <a:ext uri="{FF2B5EF4-FFF2-40B4-BE49-F238E27FC236}">
                <a16:creationId xmlns:a16="http://schemas.microsoft.com/office/drawing/2014/main" id="{12CC8581-36BD-2FBF-E127-8F4BF94C49F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759" y="2009526"/>
            <a:ext cx="91263" cy="91191"/>
          </a:xfrm>
          <a:prstGeom prst="rect">
            <a:avLst/>
          </a:prstGeom>
        </p:spPr>
      </p:pic>
      <p:grpSp>
        <p:nvGrpSpPr>
          <p:cNvPr id="31" name="object 22">
            <a:extLst>
              <a:ext uri="{FF2B5EF4-FFF2-40B4-BE49-F238E27FC236}">
                <a16:creationId xmlns:a16="http://schemas.microsoft.com/office/drawing/2014/main" id="{44BEA101-5A30-8045-CC62-0CDF6699F13D}"/>
              </a:ext>
            </a:extLst>
          </p:cNvPr>
          <p:cNvGrpSpPr/>
          <p:nvPr/>
        </p:nvGrpSpPr>
        <p:grpSpPr>
          <a:xfrm>
            <a:off x="4594497" y="1781759"/>
            <a:ext cx="319617" cy="319193"/>
            <a:chOff x="6891745" y="2672638"/>
            <a:chExt cx="479425" cy="478790"/>
          </a:xfrm>
        </p:grpSpPr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B004ACEF-7C14-0169-4AA5-BDDC18FE58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6844" y="2767777"/>
              <a:ext cx="187387" cy="187387"/>
            </a:xfrm>
            <a:prstGeom prst="rect">
              <a:avLst/>
            </a:prstGeom>
          </p:spPr>
        </p:pic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133EC5BC-3135-24FD-1D5A-C0950CA7B479}"/>
                </a:ext>
              </a:extLst>
            </p:cNvPr>
            <p:cNvSpPr/>
            <p:nvPr/>
          </p:nvSpPr>
          <p:spPr>
            <a:xfrm>
              <a:off x="6891745" y="2672638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255721" y="62148"/>
                  </a:moveTo>
                  <a:lnTo>
                    <a:pt x="121851" y="62148"/>
                  </a:lnTo>
                  <a:lnTo>
                    <a:pt x="130535" y="57739"/>
                  </a:lnTo>
                  <a:lnTo>
                    <a:pt x="137364" y="54902"/>
                  </a:lnTo>
                  <a:lnTo>
                    <a:pt x="146560" y="51891"/>
                  </a:lnTo>
                  <a:lnTo>
                    <a:pt x="148254" y="49928"/>
                  </a:lnTo>
                  <a:lnTo>
                    <a:pt x="155903" y="3683"/>
                  </a:lnTo>
                  <a:lnTo>
                    <a:pt x="157758" y="0"/>
                  </a:lnTo>
                  <a:lnTo>
                    <a:pt x="219840" y="0"/>
                  </a:lnTo>
                  <a:lnTo>
                    <a:pt x="221702" y="3683"/>
                  </a:lnTo>
                  <a:lnTo>
                    <a:pt x="229342" y="49928"/>
                  </a:lnTo>
                  <a:lnTo>
                    <a:pt x="231027" y="51891"/>
                  </a:lnTo>
                  <a:lnTo>
                    <a:pt x="240219" y="54902"/>
                  </a:lnTo>
                  <a:lnTo>
                    <a:pt x="247063" y="57739"/>
                  </a:lnTo>
                  <a:lnTo>
                    <a:pt x="255721" y="62148"/>
                  </a:lnTo>
                  <a:close/>
                </a:path>
                <a:path w="377825" h="377825">
                  <a:moveTo>
                    <a:pt x="77245" y="344259"/>
                  </a:moveTo>
                  <a:lnTo>
                    <a:pt x="33339" y="300366"/>
                  </a:lnTo>
                  <a:lnTo>
                    <a:pt x="34643" y="296441"/>
                  </a:lnTo>
                  <a:lnTo>
                    <a:pt x="61933" y="258328"/>
                  </a:lnTo>
                  <a:lnTo>
                    <a:pt x="62148" y="255747"/>
                  </a:lnTo>
                  <a:lnTo>
                    <a:pt x="57739" y="247076"/>
                  </a:lnTo>
                  <a:lnTo>
                    <a:pt x="54902" y="240261"/>
                  </a:lnTo>
                  <a:lnTo>
                    <a:pt x="51891" y="231038"/>
                  </a:lnTo>
                  <a:lnTo>
                    <a:pt x="49928" y="229344"/>
                  </a:lnTo>
                  <a:lnTo>
                    <a:pt x="3683" y="221682"/>
                  </a:lnTo>
                  <a:lnTo>
                    <a:pt x="0" y="219840"/>
                  </a:lnTo>
                  <a:lnTo>
                    <a:pt x="0" y="157772"/>
                  </a:lnTo>
                  <a:lnTo>
                    <a:pt x="3696" y="155903"/>
                  </a:lnTo>
                  <a:lnTo>
                    <a:pt x="49928" y="148267"/>
                  </a:lnTo>
                  <a:lnTo>
                    <a:pt x="51891" y="146573"/>
                  </a:lnTo>
                  <a:lnTo>
                    <a:pt x="54889" y="137365"/>
                  </a:lnTo>
                  <a:lnTo>
                    <a:pt x="57726" y="130549"/>
                  </a:lnTo>
                  <a:lnTo>
                    <a:pt x="62135" y="121864"/>
                  </a:lnTo>
                  <a:lnTo>
                    <a:pt x="61947" y="119283"/>
                  </a:lnTo>
                  <a:lnTo>
                    <a:pt x="34643" y="81171"/>
                  </a:lnTo>
                  <a:lnTo>
                    <a:pt x="33339" y="77259"/>
                  </a:lnTo>
                  <a:lnTo>
                    <a:pt x="77232" y="33353"/>
                  </a:lnTo>
                  <a:lnTo>
                    <a:pt x="81157" y="34670"/>
                  </a:lnTo>
                  <a:lnTo>
                    <a:pt x="117307" y="60549"/>
                  </a:lnTo>
                  <a:lnTo>
                    <a:pt x="119270" y="61933"/>
                  </a:lnTo>
                  <a:lnTo>
                    <a:pt x="121851" y="62148"/>
                  </a:lnTo>
                  <a:lnTo>
                    <a:pt x="329144" y="62148"/>
                  </a:lnTo>
                  <a:lnTo>
                    <a:pt x="344259" y="77259"/>
                  </a:lnTo>
                  <a:lnTo>
                    <a:pt x="342959" y="81171"/>
                  </a:lnTo>
                  <a:lnTo>
                    <a:pt x="342233" y="82193"/>
                  </a:lnTo>
                  <a:lnTo>
                    <a:pt x="188786" y="82193"/>
                  </a:lnTo>
                  <a:lnTo>
                    <a:pt x="147325" y="90583"/>
                  </a:lnTo>
                  <a:lnTo>
                    <a:pt x="113430" y="113452"/>
                  </a:lnTo>
                  <a:lnTo>
                    <a:pt x="90558" y="147346"/>
                  </a:lnTo>
                  <a:lnTo>
                    <a:pt x="82166" y="188813"/>
                  </a:lnTo>
                  <a:lnTo>
                    <a:pt x="90556" y="230281"/>
                  </a:lnTo>
                  <a:lnTo>
                    <a:pt x="113425" y="264180"/>
                  </a:lnTo>
                  <a:lnTo>
                    <a:pt x="147319" y="287053"/>
                  </a:lnTo>
                  <a:lnTo>
                    <a:pt x="188786" y="295446"/>
                  </a:lnTo>
                  <a:lnTo>
                    <a:pt x="342219" y="295446"/>
                  </a:lnTo>
                  <a:lnTo>
                    <a:pt x="342932" y="296441"/>
                  </a:lnTo>
                  <a:lnTo>
                    <a:pt x="344245" y="300366"/>
                  </a:lnTo>
                  <a:lnTo>
                    <a:pt x="329153" y="315463"/>
                  </a:lnTo>
                  <a:lnTo>
                    <a:pt x="255734" y="315463"/>
                  </a:lnTo>
                  <a:lnTo>
                    <a:pt x="254941" y="315866"/>
                  </a:lnTo>
                  <a:lnTo>
                    <a:pt x="119767" y="315866"/>
                  </a:lnTo>
                  <a:lnTo>
                    <a:pt x="118436" y="316270"/>
                  </a:lnTo>
                  <a:lnTo>
                    <a:pt x="81157" y="342955"/>
                  </a:lnTo>
                  <a:lnTo>
                    <a:pt x="77245" y="344259"/>
                  </a:lnTo>
                  <a:close/>
                </a:path>
                <a:path w="377825" h="377825">
                  <a:moveTo>
                    <a:pt x="329144" y="62148"/>
                  </a:moveTo>
                  <a:lnTo>
                    <a:pt x="255932" y="62148"/>
                  </a:lnTo>
                  <a:lnTo>
                    <a:pt x="258882" y="61933"/>
                  </a:lnTo>
                  <a:lnTo>
                    <a:pt x="258385" y="61933"/>
                  </a:lnTo>
                  <a:lnTo>
                    <a:pt x="296441" y="34670"/>
                  </a:lnTo>
                  <a:lnTo>
                    <a:pt x="300393" y="33353"/>
                  </a:lnTo>
                  <a:lnTo>
                    <a:pt x="301657" y="34670"/>
                  </a:lnTo>
                  <a:lnTo>
                    <a:pt x="329144" y="62148"/>
                  </a:lnTo>
                  <a:close/>
                </a:path>
                <a:path w="377825" h="377825">
                  <a:moveTo>
                    <a:pt x="342219" y="295446"/>
                  </a:moveTo>
                  <a:lnTo>
                    <a:pt x="188786" y="295446"/>
                  </a:lnTo>
                  <a:lnTo>
                    <a:pt x="230257" y="287053"/>
                  </a:lnTo>
                  <a:lnTo>
                    <a:pt x="264156" y="264180"/>
                  </a:lnTo>
                  <a:lnTo>
                    <a:pt x="287028" y="230281"/>
                  </a:lnTo>
                  <a:lnTo>
                    <a:pt x="295419" y="188813"/>
                  </a:lnTo>
                  <a:lnTo>
                    <a:pt x="287023" y="147346"/>
                  </a:lnTo>
                  <a:lnTo>
                    <a:pt x="264145" y="113452"/>
                  </a:lnTo>
                  <a:lnTo>
                    <a:pt x="230245" y="90583"/>
                  </a:lnTo>
                  <a:lnTo>
                    <a:pt x="188786" y="82193"/>
                  </a:lnTo>
                  <a:lnTo>
                    <a:pt x="342233" y="82193"/>
                  </a:lnTo>
                  <a:lnTo>
                    <a:pt x="315674" y="119283"/>
                  </a:lnTo>
                  <a:lnTo>
                    <a:pt x="315451" y="121864"/>
                  </a:lnTo>
                  <a:lnTo>
                    <a:pt x="319859" y="130549"/>
                  </a:lnTo>
                  <a:lnTo>
                    <a:pt x="322696" y="137365"/>
                  </a:lnTo>
                  <a:lnTo>
                    <a:pt x="325703" y="146573"/>
                  </a:lnTo>
                  <a:lnTo>
                    <a:pt x="327654" y="148267"/>
                  </a:lnTo>
                  <a:lnTo>
                    <a:pt x="373672" y="155903"/>
                  </a:lnTo>
                  <a:lnTo>
                    <a:pt x="373834" y="155903"/>
                  </a:lnTo>
                  <a:lnTo>
                    <a:pt x="377572" y="157772"/>
                  </a:lnTo>
                  <a:lnTo>
                    <a:pt x="377599" y="220969"/>
                  </a:lnTo>
                  <a:lnTo>
                    <a:pt x="370742" y="222233"/>
                  </a:lnTo>
                  <a:lnTo>
                    <a:pt x="327738" y="229344"/>
                  </a:lnTo>
                  <a:lnTo>
                    <a:pt x="326587" y="230281"/>
                  </a:lnTo>
                  <a:lnTo>
                    <a:pt x="325709" y="231038"/>
                  </a:lnTo>
                  <a:lnTo>
                    <a:pt x="322682" y="240261"/>
                  </a:lnTo>
                  <a:lnTo>
                    <a:pt x="319859" y="247076"/>
                  </a:lnTo>
                  <a:lnTo>
                    <a:pt x="315456" y="255747"/>
                  </a:lnTo>
                  <a:lnTo>
                    <a:pt x="315637" y="258328"/>
                  </a:lnTo>
                  <a:lnTo>
                    <a:pt x="342219" y="295446"/>
                  </a:lnTo>
                  <a:close/>
                </a:path>
                <a:path w="377825" h="377825">
                  <a:moveTo>
                    <a:pt x="300366" y="344259"/>
                  </a:moveTo>
                  <a:lnTo>
                    <a:pt x="296427" y="342955"/>
                  </a:lnTo>
                  <a:lnTo>
                    <a:pt x="258315" y="315678"/>
                  </a:lnTo>
                  <a:lnTo>
                    <a:pt x="255734" y="315463"/>
                  </a:lnTo>
                  <a:lnTo>
                    <a:pt x="329153" y="315463"/>
                  </a:lnTo>
                  <a:lnTo>
                    <a:pt x="300366" y="344259"/>
                  </a:lnTo>
                  <a:close/>
                </a:path>
                <a:path w="377825" h="377825">
                  <a:moveTo>
                    <a:pt x="219826" y="377612"/>
                  </a:moveTo>
                  <a:lnTo>
                    <a:pt x="157758" y="377612"/>
                  </a:lnTo>
                  <a:lnTo>
                    <a:pt x="155890" y="373915"/>
                  </a:lnTo>
                  <a:lnTo>
                    <a:pt x="148254" y="327683"/>
                  </a:lnTo>
                  <a:lnTo>
                    <a:pt x="146560" y="325720"/>
                  </a:lnTo>
                  <a:lnTo>
                    <a:pt x="137338" y="322709"/>
                  </a:lnTo>
                  <a:lnTo>
                    <a:pt x="130509" y="319873"/>
                  </a:lnTo>
                  <a:lnTo>
                    <a:pt x="123088" y="316095"/>
                  </a:lnTo>
                  <a:lnTo>
                    <a:pt x="122079" y="315866"/>
                  </a:lnTo>
                  <a:lnTo>
                    <a:pt x="254941" y="315866"/>
                  </a:lnTo>
                  <a:lnTo>
                    <a:pt x="247063" y="319873"/>
                  </a:lnTo>
                  <a:lnTo>
                    <a:pt x="240234" y="322709"/>
                  </a:lnTo>
                  <a:lnTo>
                    <a:pt x="231025" y="325720"/>
                  </a:lnTo>
                  <a:lnTo>
                    <a:pt x="229331" y="327683"/>
                  </a:lnTo>
                  <a:lnTo>
                    <a:pt x="221670" y="373915"/>
                  </a:lnTo>
                  <a:lnTo>
                    <a:pt x="219826" y="377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" name="object 25">
              <a:extLst>
                <a:ext uri="{FF2B5EF4-FFF2-40B4-BE49-F238E27FC236}">
                  <a16:creationId xmlns:a16="http://schemas.microsoft.com/office/drawing/2014/main" id="{AF6B7DF3-13E9-024B-E345-43D3AADC83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4028" y="3014289"/>
              <a:ext cx="136894" cy="136786"/>
            </a:xfrm>
            <a:prstGeom prst="rect">
              <a:avLst/>
            </a:prstGeom>
          </p:spPr>
        </p:pic>
      </p:grpSp>
      <p:sp>
        <p:nvSpPr>
          <p:cNvPr id="35" name="object 26">
            <a:extLst>
              <a:ext uri="{FF2B5EF4-FFF2-40B4-BE49-F238E27FC236}">
                <a16:creationId xmlns:a16="http://schemas.microsoft.com/office/drawing/2014/main" id="{762A9643-7E60-6827-7684-3DA324BF44B4}"/>
              </a:ext>
            </a:extLst>
          </p:cNvPr>
          <p:cNvSpPr/>
          <p:nvPr/>
        </p:nvSpPr>
        <p:spPr>
          <a:xfrm>
            <a:off x="4607252" y="3041954"/>
            <a:ext cx="336550" cy="431800"/>
          </a:xfrm>
          <a:custGeom>
            <a:avLst/>
            <a:gdLst/>
            <a:ahLst/>
            <a:cxnLst/>
            <a:rect l="l" t="t" r="r" b="b"/>
            <a:pathLst>
              <a:path w="504825" h="647700">
                <a:moveTo>
                  <a:pt x="252183" y="505556"/>
                </a:moveTo>
                <a:lnTo>
                  <a:pt x="206853" y="501484"/>
                </a:lnTo>
                <a:lnTo>
                  <a:pt x="164188" y="489742"/>
                </a:lnTo>
                <a:lnTo>
                  <a:pt x="124901" y="471044"/>
                </a:lnTo>
                <a:lnTo>
                  <a:pt x="89704" y="446106"/>
                </a:lnTo>
                <a:lnTo>
                  <a:pt x="59310" y="415640"/>
                </a:lnTo>
                <a:lnTo>
                  <a:pt x="34430" y="380360"/>
                </a:lnTo>
                <a:lnTo>
                  <a:pt x="15777" y="340980"/>
                </a:lnTo>
                <a:lnTo>
                  <a:pt x="4062" y="298215"/>
                </a:lnTo>
                <a:lnTo>
                  <a:pt x="0" y="252778"/>
                </a:lnTo>
                <a:lnTo>
                  <a:pt x="4062" y="207341"/>
                </a:lnTo>
                <a:lnTo>
                  <a:pt x="15777" y="164576"/>
                </a:lnTo>
                <a:lnTo>
                  <a:pt x="34430" y="125196"/>
                </a:lnTo>
                <a:lnTo>
                  <a:pt x="59413" y="89813"/>
                </a:lnTo>
                <a:lnTo>
                  <a:pt x="89704" y="59450"/>
                </a:lnTo>
                <a:lnTo>
                  <a:pt x="124901" y="34511"/>
                </a:lnTo>
                <a:lnTo>
                  <a:pt x="164188" y="15814"/>
                </a:lnTo>
                <a:lnTo>
                  <a:pt x="206853" y="4072"/>
                </a:lnTo>
                <a:lnTo>
                  <a:pt x="252183" y="0"/>
                </a:lnTo>
                <a:lnTo>
                  <a:pt x="297514" y="4072"/>
                </a:lnTo>
                <a:lnTo>
                  <a:pt x="340178" y="15814"/>
                </a:lnTo>
                <a:lnTo>
                  <a:pt x="379465" y="34511"/>
                </a:lnTo>
                <a:lnTo>
                  <a:pt x="414662" y="59450"/>
                </a:lnTo>
                <a:lnTo>
                  <a:pt x="421176" y="65979"/>
                </a:lnTo>
                <a:lnTo>
                  <a:pt x="252183" y="65979"/>
                </a:lnTo>
                <a:lnTo>
                  <a:pt x="239833" y="67998"/>
                </a:lnTo>
                <a:lnTo>
                  <a:pt x="228350" y="74053"/>
                </a:lnTo>
                <a:lnTo>
                  <a:pt x="207352" y="89813"/>
                </a:lnTo>
                <a:lnTo>
                  <a:pt x="194079" y="97355"/>
                </a:lnTo>
                <a:lnTo>
                  <a:pt x="179075" y="100129"/>
                </a:lnTo>
                <a:lnTo>
                  <a:pt x="152881" y="101586"/>
                </a:lnTo>
                <a:lnTo>
                  <a:pt x="140201" y="104346"/>
                </a:lnTo>
                <a:lnTo>
                  <a:pt x="129446" y="110757"/>
                </a:lnTo>
                <a:lnTo>
                  <a:pt x="121280" y="120260"/>
                </a:lnTo>
                <a:lnTo>
                  <a:pt x="116366" y="132298"/>
                </a:lnTo>
                <a:lnTo>
                  <a:pt x="110387" y="157900"/>
                </a:lnTo>
                <a:lnTo>
                  <a:pt x="105056" y="172229"/>
                </a:lnTo>
                <a:lnTo>
                  <a:pt x="95341" y="184022"/>
                </a:lnTo>
                <a:lnTo>
                  <a:pt x="76211" y="202014"/>
                </a:lnTo>
                <a:lnTo>
                  <a:pt x="68268" y="212299"/>
                </a:lnTo>
                <a:lnTo>
                  <a:pt x="64140" y="224139"/>
                </a:lnTo>
                <a:lnTo>
                  <a:pt x="64025" y="233065"/>
                </a:lnTo>
                <a:lnTo>
                  <a:pt x="63979" y="236681"/>
                </a:lnTo>
                <a:lnTo>
                  <a:pt x="67934" y="249067"/>
                </a:lnTo>
                <a:lnTo>
                  <a:pt x="79772" y="272533"/>
                </a:lnTo>
                <a:lnTo>
                  <a:pt x="84877" y="286944"/>
                </a:lnTo>
                <a:lnTo>
                  <a:pt x="84998" y="302237"/>
                </a:lnTo>
                <a:lnTo>
                  <a:pt x="81881" y="328346"/>
                </a:lnTo>
                <a:lnTo>
                  <a:pt x="82377" y="340980"/>
                </a:lnTo>
                <a:lnTo>
                  <a:pt x="129830" y="380071"/>
                </a:lnTo>
                <a:lnTo>
                  <a:pt x="142983" y="387822"/>
                </a:lnTo>
                <a:lnTo>
                  <a:pt x="152882" y="399459"/>
                </a:lnTo>
                <a:lnTo>
                  <a:pt x="167237" y="421469"/>
                </a:lnTo>
                <a:lnTo>
                  <a:pt x="175960" y="431095"/>
                </a:lnTo>
                <a:lnTo>
                  <a:pt x="186876" y="437225"/>
                </a:lnTo>
                <a:lnTo>
                  <a:pt x="199171" y="439563"/>
                </a:lnTo>
                <a:lnTo>
                  <a:pt x="421190" y="439563"/>
                </a:lnTo>
                <a:lnTo>
                  <a:pt x="414662" y="446106"/>
                </a:lnTo>
                <a:lnTo>
                  <a:pt x="379465" y="471044"/>
                </a:lnTo>
                <a:lnTo>
                  <a:pt x="340178" y="489742"/>
                </a:lnTo>
                <a:lnTo>
                  <a:pt x="297514" y="501484"/>
                </a:lnTo>
                <a:lnTo>
                  <a:pt x="252183" y="505556"/>
                </a:lnTo>
                <a:close/>
              </a:path>
              <a:path w="504825" h="647700">
                <a:moveTo>
                  <a:pt x="421190" y="439563"/>
                </a:moveTo>
                <a:lnTo>
                  <a:pt x="305198" y="439563"/>
                </a:lnTo>
                <a:lnTo>
                  <a:pt x="317492" y="437225"/>
                </a:lnTo>
                <a:lnTo>
                  <a:pt x="328408" y="431095"/>
                </a:lnTo>
                <a:lnTo>
                  <a:pt x="337132" y="421469"/>
                </a:lnTo>
                <a:lnTo>
                  <a:pt x="351488" y="399459"/>
                </a:lnTo>
                <a:lnTo>
                  <a:pt x="361387" y="387822"/>
                </a:lnTo>
                <a:lnTo>
                  <a:pt x="374540" y="380071"/>
                </a:lnTo>
                <a:lnTo>
                  <a:pt x="398655" y="369723"/>
                </a:lnTo>
                <a:lnTo>
                  <a:pt x="409628" y="362782"/>
                </a:lnTo>
                <a:lnTo>
                  <a:pt x="417547" y="353071"/>
                </a:lnTo>
                <a:lnTo>
                  <a:pt x="421978" y="341341"/>
                </a:lnTo>
                <a:lnTo>
                  <a:pt x="422488" y="328346"/>
                </a:lnTo>
                <a:lnTo>
                  <a:pt x="419371" y="302237"/>
                </a:lnTo>
                <a:lnTo>
                  <a:pt x="419492" y="286944"/>
                </a:lnTo>
                <a:lnTo>
                  <a:pt x="424597" y="272533"/>
                </a:lnTo>
                <a:lnTo>
                  <a:pt x="436435" y="249067"/>
                </a:lnTo>
                <a:lnTo>
                  <a:pt x="440389" y="236681"/>
                </a:lnTo>
                <a:lnTo>
                  <a:pt x="409027" y="184022"/>
                </a:lnTo>
                <a:lnTo>
                  <a:pt x="399312" y="172229"/>
                </a:lnTo>
                <a:lnTo>
                  <a:pt x="393982" y="157900"/>
                </a:lnTo>
                <a:lnTo>
                  <a:pt x="388003" y="132298"/>
                </a:lnTo>
                <a:lnTo>
                  <a:pt x="383089" y="120260"/>
                </a:lnTo>
                <a:lnTo>
                  <a:pt x="374922" y="110757"/>
                </a:lnTo>
                <a:lnTo>
                  <a:pt x="364165" y="104346"/>
                </a:lnTo>
                <a:lnTo>
                  <a:pt x="351488" y="101586"/>
                </a:lnTo>
                <a:lnTo>
                  <a:pt x="325294" y="100129"/>
                </a:lnTo>
                <a:lnTo>
                  <a:pt x="310289" y="97355"/>
                </a:lnTo>
                <a:lnTo>
                  <a:pt x="297015" y="89813"/>
                </a:lnTo>
                <a:lnTo>
                  <a:pt x="276016" y="74053"/>
                </a:lnTo>
                <a:lnTo>
                  <a:pt x="264533" y="67998"/>
                </a:lnTo>
                <a:lnTo>
                  <a:pt x="252183" y="65979"/>
                </a:lnTo>
                <a:lnTo>
                  <a:pt x="421176" y="65979"/>
                </a:lnTo>
                <a:lnTo>
                  <a:pt x="469936" y="125196"/>
                </a:lnTo>
                <a:lnTo>
                  <a:pt x="488590" y="164576"/>
                </a:lnTo>
                <a:lnTo>
                  <a:pt x="500304" y="207341"/>
                </a:lnTo>
                <a:lnTo>
                  <a:pt x="504367" y="252778"/>
                </a:lnTo>
                <a:lnTo>
                  <a:pt x="500304" y="298215"/>
                </a:lnTo>
                <a:lnTo>
                  <a:pt x="488590" y="340980"/>
                </a:lnTo>
                <a:lnTo>
                  <a:pt x="469936" y="380360"/>
                </a:lnTo>
                <a:lnTo>
                  <a:pt x="445057" y="415640"/>
                </a:lnTo>
                <a:lnTo>
                  <a:pt x="421190" y="439563"/>
                </a:lnTo>
                <a:close/>
              </a:path>
              <a:path w="504825" h="647700">
                <a:moveTo>
                  <a:pt x="194529" y="346261"/>
                </a:moveTo>
                <a:lnTo>
                  <a:pt x="190037" y="342989"/>
                </a:lnTo>
                <a:lnTo>
                  <a:pt x="207818" y="277432"/>
                </a:lnTo>
                <a:lnTo>
                  <a:pt x="207232" y="275626"/>
                </a:lnTo>
                <a:lnTo>
                  <a:pt x="154405" y="233065"/>
                </a:lnTo>
                <a:lnTo>
                  <a:pt x="156121" y="227770"/>
                </a:lnTo>
                <a:lnTo>
                  <a:pt x="223817" y="224464"/>
                </a:lnTo>
                <a:lnTo>
                  <a:pt x="225351" y="223347"/>
                </a:lnTo>
                <a:lnTo>
                  <a:pt x="249398" y="159859"/>
                </a:lnTo>
                <a:lnTo>
                  <a:pt x="254970" y="159859"/>
                </a:lnTo>
                <a:lnTo>
                  <a:pt x="279016" y="223347"/>
                </a:lnTo>
                <a:lnTo>
                  <a:pt x="280547" y="224464"/>
                </a:lnTo>
                <a:lnTo>
                  <a:pt x="348189" y="227770"/>
                </a:lnTo>
                <a:lnTo>
                  <a:pt x="349960" y="233065"/>
                </a:lnTo>
                <a:lnTo>
                  <a:pt x="297134" y="275626"/>
                </a:lnTo>
                <a:lnTo>
                  <a:pt x="296548" y="277432"/>
                </a:lnTo>
                <a:lnTo>
                  <a:pt x="305124" y="309052"/>
                </a:lnTo>
                <a:lnTo>
                  <a:pt x="251235" y="309052"/>
                </a:lnTo>
                <a:lnTo>
                  <a:pt x="194529" y="346261"/>
                </a:lnTo>
                <a:close/>
              </a:path>
              <a:path w="504825" h="647700">
                <a:moveTo>
                  <a:pt x="309837" y="346261"/>
                </a:moveTo>
                <a:lnTo>
                  <a:pt x="253131" y="309052"/>
                </a:lnTo>
                <a:lnTo>
                  <a:pt x="305124" y="309052"/>
                </a:lnTo>
                <a:lnTo>
                  <a:pt x="314330" y="342989"/>
                </a:lnTo>
                <a:lnTo>
                  <a:pt x="309837" y="346261"/>
                </a:lnTo>
                <a:close/>
              </a:path>
              <a:path w="504825" h="647700">
                <a:moveTo>
                  <a:pt x="305198" y="439563"/>
                </a:moveTo>
                <a:lnTo>
                  <a:pt x="199173" y="439563"/>
                </a:lnTo>
                <a:lnTo>
                  <a:pt x="212029" y="437810"/>
                </a:lnTo>
                <a:lnTo>
                  <a:pt x="237139" y="430199"/>
                </a:lnTo>
                <a:lnTo>
                  <a:pt x="252185" y="427662"/>
                </a:lnTo>
                <a:lnTo>
                  <a:pt x="267231" y="430199"/>
                </a:lnTo>
                <a:lnTo>
                  <a:pt x="292342" y="437810"/>
                </a:lnTo>
                <a:lnTo>
                  <a:pt x="305198" y="439563"/>
                </a:lnTo>
                <a:close/>
              </a:path>
              <a:path w="504825" h="647700">
                <a:moveTo>
                  <a:pt x="356732" y="620497"/>
                </a:moveTo>
                <a:lnTo>
                  <a:pt x="313636" y="520204"/>
                </a:lnTo>
                <a:lnTo>
                  <a:pt x="349332" y="509363"/>
                </a:lnTo>
                <a:lnTo>
                  <a:pt x="382787" y="493959"/>
                </a:lnTo>
                <a:lnTo>
                  <a:pt x="413635" y="474359"/>
                </a:lnTo>
                <a:lnTo>
                  <a:pt x="441511" y="450928"/>
                </a:lnTo>
                <a:lnTo>
                  <a:pt x="482080" y="545343"/>
                </a:lnTo>
                <a:lnTo>
                  <a:pt x="403260" y="545343"/>
                </a:lnTo>
                <a:lnTo>
                  <a:pt x="356732" y="620497"/>
                </a:lnTo>
                <a:close/>
              </a:path>
              <a:path w="504825" h="647700">
                <a:moveTo>
                  <a:pt x="14662" y="586450"/>
                </a:moveTo>
                <a:lnTo>
                  <a:pt x="73217" y="460385"/>
                </a:lnTo>
                <a:lnTo>
                  <a:pt x="102054" y="482234"/>
                </a:lnTo>
                <a:lnTo>
                  <a:pt x="133684" y="500174"/>
                </a:lnTo>
                <a:lnTo>
                  <a:pt x="167749" y="513845"/>
                </a:lnTo>
                <a:lnTo>
                  <a:pt x="203892" y="522890"/>
                </a:lnTo>
                <a:lnTo>
                  <a:pt x="181442" y="571226"/>
                </a:lnTo>
                <a:lnTo>
                  <a:pt x="101588" y="571226"/>
                </a:lnTo>
                <a:lnTo>
                  <a:pt x="14662" y="586450"/>
                </a:lnTo>
                <a:close/>
              </a:path>
              <a:path w="504825" h="647700">
                <a:moveTo>
                  <a:pt x="489705" y="563088"/>
                </a:moveTo>
                <a:lnTo>
                  <a:pt x="403260" y="545343"/>
                </a:lnTo>
                <a:lnTo>
                  <a:pt x="482080" y="545343"/>
                </a:lnTo>
                <a:lnTo>
                  <a:pt x="489705" y="563088"/>
                </a:lnTo>
                <a:close/>
              </a:path>
              <a:path w="504825" h="647700">
                <a:moveTo>
                  <a:pt x="145922" y="647699"/>
                </a:moveTo>
                <a:lnTo>
                  <a:pt x="101588" y="571226"/>
                </a:lnTo>
                <a:lnTo>
                  <a:pt x="181442" y="571226"/>
                </a:lnTo>
                <a:lnTo>
                  <a:pt x="145922" y="64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0BD5D24C-DFB9-A6C1-A4CE-968F5CC6D472}"/>
              </a:ext>
            </a:extLst>
          </p:cNvPr>
          <p:cNvSpPr txBox="1"/>
          <p:nvPr/>
        </p:nvSpPr>
        <p:spPr>
          <a:xfrm>
            <a:off x="1500504" y="1802913"/>
            <a:ext cx="157273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100" dirty="0">
                <a:latin typeface="Trebuchet MS"/>
                <a:cs typeface="Trebuchet MS"/>
              </a:rPr>
              <a:t>Combustíveis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DD069421-12B1-5336-A24E-9DF0C9A31406}"/>
              </a:ext>
            </a:extLst>
          </p:cNvPr>
          <p:cNvSpPr txBox="1"/>
          <p:nvPr/>
        </p:nvSpPr>
        <p:spPr>
          <a:xfrm>
            <a:off x="5156577" y="1726180"/>
            <a:ext cx="238506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113" dirty="0">
                <a:latin typeface="Trebuchet MS"/>
                <a:cs typeface="Trebuchet MS"/>
              </a:rPr>
              <a:t>Concursos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87" dirty="0">
                <a:latin typeface="Trebuchet MS"/>
                <a:cs typeface="Trebuchet MS"/>
              </a:rPr>
              <a:t>de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83" dirty="0">
                <a:latin typeface="Trebuchet MS"/>
                <a:cs typeface="Trebuchet MS"/>
              </a:rPr>
              <a:t>Prognósticos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85D508CD-6C74-CC3E-F197-A457F4945EE2}"/>
              </a:ext>
            </a:extLst>
          </p:cNvPr>
          <p:cNvSpPr txBox="1"/>
          <p:nvPr/>
        </p:nvSpPr>
        <p:spPr>
          <a:xfrm>
            <a:off x="1520060" y="3262982"/>
            <a:ext cx="1811443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83" dirty="0">
                <a:latin typeface="Trebuchet MS"/>
                <a:cs typeface="Trebuchet MS"/>
              </a:rPr>
              <a:t>Serviços</a:t>
            </a:r>
            <a:r>
              <a:rPr sz="1600" b="1" spc="-117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Financeiros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8F79197A-BCC2-0A41-6C98-FF11134BD64B}"/>
              </a:ext>
            </a:extLst>
          </p:cNvPr>
          <p:cNvSpPr txBox="1"/>
          <p:nvPr/>
        </p:nvSpPr>
        <p:spPr>
          <a:xfrm>
            <a:off x="5279368" y="3133433"/>
            <a:ext cx="1168823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97" dirty="0">
                <a:latin typeface="Trebuchet MS"/>
                <a:cs typeface="Trebuchet MS"/>
              </a:rPr>
              <a:t>Bens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Imóveis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40" name="object 33">
            <a:extLst>
              <a:ext uri="{FF2B5EF4-FFF2-40B4-BE49-F238E27FC236}">
                <a16:creationId xmlns:a16="http://schemas.microsoft.com/office/drawing/2014/main" id="{C0CC213A-D909-2D00-9E45-A7F50F4459B5}"/>
              </a:ext>
            </a:extLst>
          </p:cNvPr>
          <p:cNvGrpSpPr/>
          <p:nvPr/>
        </p:nvGrpSpPr>
        <p:grpSpPr>
          <a:xfrm>
            <a:off x="623516" y="4385953"/>
            <a:ext cx="745913" cy="745913"/>
            <a:chOff x="935273" y="6578929"/>
            <a:chExt cx="1118870" cy="1118870"/>
          </a:xfrm>
        </p:grpSpPr>
        <p:sp>
          <p:nvSpPr>
            <p:cNvPr id="41" name="object 34">
              <a:extLst>
                <a:ext uri="{FF2B5EF4-FFF2-40B4-BE49-F238E27FC236}">
                  <a16:creationId xmlns:a16="http://schemas.microsoft.com/office/drawing/2014/main" id="{2A0A260A-3F17-0523-4EE3-E6FF0089EBE5}"/>
                </a:ext>
              </a:extLst>
            </p:cNvPr>
            <p:cNvSpPr/>
            <p:nvPr/>
          </p:nvSpPr>
          <p:spPr>
            <a:xfrm>
              <a:off x="935273" y="6578929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70" h="1118870">
                  <a:moveTo>
                    <a:pt x="1118452" y="1118452"/>
                  </a:moveTo>
                  <a:lnTo>
                    <a:pt x="0" y="1118452"/>
                  </a:lnTo>
                  <a:lnTo>
                    <a:pt x="0" y="0"/>
                  </a:lnTo>
                  <a:lnTo>
                    <a:pt x="1118452" y="0"/>
                  </a:lnTo>
                  <a:lnTo>
                    <a:pt x="1118452" y="1118452"/>
                  </a:lnTo>
                  <a:close/>
                </a:path>
              </a:pathLst>
            </a:custGeom>
            <a:solidFill>
              <a:srgbClr val="0417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2" name="object 35">
              <a:extLst>
                <a:ext uri="{FF2B5EF4-FFF2-40B4-BE49-F238E27FC236}">
                  <a16:creationId xmlns:a16="http://schemas.microsoft.com/office/drawing/2014/main" id="{1AF529B4-EA51-7711-6217-35DE82CDC075}"/>
                </a:ext>
              </a:extLst>
            </p:cNvPr>
            <p:cNvSpPr/>
            <p:nvPr/>
          </p:nvSpPr>
          <p:spPr>
            <a:xfrm>
              <a:off x="1242402" y="6815263"/>
              <a:ext cx="504825" cy="647700"/>
            </a:xfrm>
            <a:custGeom>
              <a:avLst/>
              <a:gdLst/>
              <a:ahLst/>
              <a:cxnLst/>
              <a:rect l="l" t="t" r="r" b="b"/>
              <a:pathLst>
                <a:path w="504825" h="647700">
                  <a:moveTo>
                    <a:pt x="252183" y="505556"/>
                  </a:moveTo>
                  <a:lnTo>
                    <a:pt x="206853" y="501484"/>
                  </a:lnTo>
                  <a:lnTo>
                    <a:pt x="164188" y="489742"/>
                  </a:lnTo>
                  <a:lnTo>
                    <a:pt x="124901" y="471044"/>
                  </a:lnTo>
                  <a:lnTo>
                    <a:pt x="89704" y="446106"/>
                  </a:lnTo>
                  <a:lnTo>
                    <a:pt x="59310" y="415640"/>
                  </a:lnTo>
                  <a:lnTo>
                    <a:pt x="34430" y="380360"/>
                  </a:lnTo>
                  <a:lnTo>
                    <a:pt x="15777" y="340980"/>
                  </a:lnTo>
                  <a:lnTo>
                    <a:pt x="4062" y="298215"/>
                  </a:lnTo>
                  <a:lnTo>
                    <a:pt x="0" y="252778"/>
                  </a:lnTo>
                  <a:lnTo>
                    <a:pt x="4062" y="207341"/>
                  </a:lnTo>
                  <a:lnTo>
                    <a:pt x="15777" y="164576"/>
                  </a:lnTo>
                  <a:lnTo>
                    <a:pt x="34430" y="125196"/>
                  </a:lnTo>
                  <a:lnTo>
                    <a:pt x="59413" y="89813"/>
                  </a:lnTo>
                  <a:lnTo>
                    <a:pt x="89704" y="59450"/>
                  </a:lnTo>
                  <a:lnTo>
                    <a:pt x="124901" y="34511"/>
                  </a:lnTo>
                  <a:lnTo>
                    <a:pt x="164188" y="15814"/>
                  </a:lnTo>
                  <a:lnTo>
                    <a:pt x="206853" y="4072"/>
                  </a:lnTo>
                  <a:lnTo>
                    <a:pt x="252183" y="0"/>
                  </a:lnTo>
                  <a:lnTo>
                    <a:pt x="297514" y="4072"/>
                  </a:lnTo>
                  <a:lnTo>
                    <a:pt x="340178" y="15814"/>
                  </a:lnTo>
                  <a:lnTo>
                    <a:pt x="379465" y="34511"/>
                  </a:lnTo>
                  <a:lnTo>
                    <a:pt x="414662" y="59450"/>
                  </a:lnTo>
                  <a:lnTo>
                    <a:pt x="421176" y="65979"/>
                  </a:lnTo>
                  <a:lnTo>
                    <a:pt x="252183" y="65979"/>
                  </a:lnTo>
                  <a:lnTo>
                    <a:pt x="239833" y="67998"/>
                  </a:lnTo>
                  <a:lnTo>
                    <a:pt x="228350" y="74053"/>
                  </a:lnTo>
                  <a:lnTo>
                    <a:pt x="207352" y="89813"/>
                  </a:lnTo>
                  <a:lnTo>
                    <a:pt x="194079" y="97355"/>
                  </a:lnTo>
                  <a:lnTo>
                    <a:pt x="179075" y="100129"/>
                  </a:lnTo>
                  <a:lnTo>
                    <a:pt x="152881" y="101586"/>
                  </a:lnTo>
                  <a:lnTo>
                    <a:pt x="140201" y="104346"/>
                  </a:lnTo>
                  <a:lnTo>
                    <a:pt x="129446" y="110757"/>
                  </a:lnTo>
                  <a:lnTo>
                    <a:pt x="121280" y="120260"/>
                  </a:lnTo>
                  <a:lnTo>
                    <a:pt x="116366" y="132298"/>
                  </a:lnTo>
                  <a:lnTo>
                    <a:pt x="110387" y="157900"/>
                  </a:lnTo>
                  <a:lnTo>
                    <a:pt x="105056" y="172229"/>
                  </a:lnTo>
                  <a:lnTo>
                    <a:pt x="95341" y="184022"/>
                  </a:lnTo>
                  <a:lnTo>
                    <a:pt x="76211" y="202014"/>
                  </a:lnTo>
                  <a:lnTo>
                    <a:pt x="68268" y="212299"/>
                  </a:lnTo>
                  <a:lnTo>
                    <a:pt x="64140" y="224139"/>
                  </a:lnTo>
                  <a:lnTo>
                    <a:pt x="64025" y="233065"/>
                  </a:lnTo>
                  <a:lnTo>
                    <a:pt x="63979" y="236681"/>
                  </a:lnTo>
                  <a:lnTo>
                    <a:pt x="67934" y="249067"/>
                  </a:lnTo>
                  <a:lnTo>
                    <a:pt x="79772" y="272533"/>
                  </a:lnTo>
                  <a:lnTo>
                    <a:pt x="84877" y="286944"/>
                  </a:lnTo>
                  <a:lnTo>
                    <a:pt x="84998" y="302237"/>
                  </a:lnTo>
                  <a:lnTo>
                    <a:pt x="81881" y="328346"/>
                  </a:lnTo>
                  <a:lnTo>
                    <a:pt x="82377" y="340980"/>
                  </a:lnTo>
                  <a:lnTo>
                    <a:pt x="129830" y="380071"/>
                  </a:lnTo>
                  <a:lnTo>
                    <a:pt x="142983" y="387822"/>
                  </a:lnTo>
                  <a:lnTo>
                    <a:pt x="152882" y="399459"/>
                  </a:lnTo>
                  <a:lnTo>
                    <a:pt x="167237" y="421469"/>
                  </a:lnTo>
                  <a:lnTo>
                    <a:pt x="175960" y="431095"/>
                  </a:lnTo>
                  <a:lnTo>
                    <a:pt x="186876" y="437225"/>
                  </a:lnTo>
                  <a:lnTo>
                    <a:pt x="199171" y="439563"/>
                  </a:lnTo>
                  <a:lnTo>
                    <a:pt x="421190" y="439563"/>
                  </a:lnTo>
                  <a:lnTo>
                    <a:pt x="414662" y="446106"/>
                  </a:lnTo>
                  <a:lnTo>
                    <a:pt x="379465" y="471044"/>
                  </a:lnTo>
                  <a:lnTo>
                    <a:pt x="340178" y="489742"/>
                  </a:lnTo>
                  <a:lnTo>
                    <a:pt x="297514" y="501484"/>
                  </a:lnTo>
                  <a:lnTo>
                    <a:pt x="252183" y="505556"/>
                  </a:lnTo>
                  <a:close/>
                </a:path>
                <a:path w="504825" h="647700">
                  <a:moveTo>
                    <a:pt x="421190" y="439563"/>
                  </a:moveTo>
                  <a:lnTo>
                    <a:pt x="305198" y="439563"/>
                  </a:lnTo>
                  <a:lnTo>
                    <a:pt x="317492" y="437225"/>
                  </a:lnTo>
                  <a:lnTo>
                    <a:pt x="328408" y="431095"/>
                  </a:lnTo>
                  <a:lnTo>
                    <a:pt x="337132" y="421469"/>
                  </a:lnTo>
                  <a:lnTo>
                    <a:pt x="351488" y="399459"/>
                  </a:lnTo>
                  <a:lnTo>
                    <a:pt x="361387" y="387822"/>
                  </a:lnTo>
                  <a:lnTo>
                    <a:pt x="374540" y="380071"/>
                  </a:lnTo>
                  <a:lnTo>
                    <a:pt x="398655" y="369723"/>
                  </a:lnTo>
                  <a:lnTo>
                    <a:pt x="409628" y="362782"/>
                  </a:lnTo>
                  <a:lnTo>
                    <a:pt x="417547" y="353071"/>
                  </a:lnTo>
                  <a:lnTo>
                    <a:pt x="421978" y="341341"/>
                  </a:lnTo>
                  <a:lnTo>
                    <a:pt x="422488" y="328346"/>
                  </a:lnTo>
                  <a:lnTo>
                    <a:pt x="419371" y="302237"/>
                  </a:lnTo>
                  <a:lnTo>
                    <a:pt x="419492" y="286944"/>
                  </a:lnTo>
                  <a:lnTo>
                    <a:pt x="424597" y="272533"/>
                  </a:lnTo>
                  <a:lnTo>
                    <a:pt x="436435" y="249067"/>
                  </a:lnTo>
                  <a:lnTo>
                    <a:pt x="440389" y="236681"/>
                  </a:lnTo>
                  <a:lnTo>
                    <a:pt x="409027" y="184022"/>
                  </a:lnTo>
                  <a:lnTo>
                    <a:pt x="399312" y="172229"/>
                  </a:lnTo>
                  <a:lnTo>
                    <a:pt x="393982" y="157900"/>
                  </a:lnTo>
                  <a:lnTo>
                    <a:pt x="388003" y="132298"/>
                  </a:lnTo>
                  <a:lnTo>
                    <a:pt x="383089" y="120260"/>
                  </a:lnTo>
                  <a:lnTo>
                    <a:pt x="374922" y="110757"/>
                  </a:lnTo>
                  <a:lnTo>
                    <a:pt x="364165" y="104346"/>
                  </a:lnTo>
                  <a:lnTo>
                    <a:pt x="351488" y="101586"/>
                  </a:lnTo>
                  <a:lnTo>
                    <a:pt x="325294" y="100129"/>
                  </a:lnTo>
                  <a:lnTo>
                    <a:pt x="310289" y="97355"/>
                  </a:lnTo>
                  <a:lnTo>
                    <a:pt x="297015" y="89813"/>
                  </a:lnTo>
                  <a:lnTo>
                    <a:pt x="276016" y="74053"/>
                  </a:lnTo>
                  <a:lnTo>
                    <a:pt x="264533" y="67998"/>
                  </a:lnTo>
                  <a:lnTo>
                    <a:pt x="252183" y="65979"/>
                  </a:lnTo>
                  <a:lnTo>
                    <a:pt x="421176" y="65979"/>
                  </a:lnTo>
                  <a:lnTo>
                    <a:pt x="469936" y="125196"/>
                  </a:lnTo>
                  <a:lnTo>
                    <a:pt x="488590" y="164576"/>
                  </a:lnTo>
                  <a:lnTo>
                    <a:pt x="500304" y="207341"/>
                  </a:lnTo>
                  <a:lnTo>
                    <a:pt x="504367" y="252778"/>
                  </a:lnTo>
                  <a:lnTo>
                    <a:pt x="500304" y="298215"/>
                  </a:lnTo>
                  <a:lnTo>
                    <a:pt x="488590" y="340980"/>
                  </a:lnTo>
                  <a:lnTo>
                    <a:pt x="469936" y="380360"/>
                  </a:lnTo>
                  <a:lnTo>
                    <a:pt x="445057" y="415640"/>
                  </a:lnTo>
                  <a:lnTo>
                    <a:pt x="421190" y="439563"/>
                  </a:lnTo>
                  <a:close/>
                </a:path>
                <a:path w="504825" h="647700">
                  <a:moveTo>
                    <a:pt x="194529" y="346261"/>
                  </a:moveTo>
                  <a:lnTo>
                    <a:pt x="190037" y="342989"/>
                  </a:lnTo>
                  <a:lnTo>
                    <a:pt x="207818" y="277432"/>
                  </a:lnTo>
                  <a:lnTo>
                    <a:pt x="207232" y="275626"/>
                  </a:lnTo>
                  <a:lnTo>
                    <a:pt x="154405" y="233065"/>
                  </a:lnTo>
                  <a:lnTo>
                    <a:pt x="156121" y="227770"/>
                  </a:lnTo>
                  <a:lnTo>
                    <a:pt x="223817" y="224464"/>
                  </a:lnTo>
                  <a:lnTo>
                    <a:pt x="225351" y="223347"/>
                  </a:lnTo>
                  <a:lnTo>
                    <a:pt x="249398" y="159859"/>
                  </a:lnTo>
                  <a:lnTo>
                    <a:pt x="254970" y="159859"/>
                  </a:lnTo>
                  <a:lnTo>
                    <a:pt x="279016" y="223347"/>
                  </a:lnTo>
                  <a:lnTo>
                    <a:pt x="280547" y="224464"/>
                  </a:lnTo>
                  <a:lnTo>
                    <a:pt x="348189" y="227770"/>
                  </a:lnTo>
                  <a:lnTo>
                    <a:pt x="349960" y="233065"/>
                  </a:lnTo>
                  <a:lnTo>
                    <a:pt x="297134" y="275626"/>
                  </a:lnTo>
                  <a:lnTo>
                    <a:pt x="296548" y="277432"/>
                  </a:lnTo>
                  <a:lnTo>
                    <a:pt x="305124" y="309052"/>
                  </a:lnTo>
                  <a:lnTo>
                    <a:pt x="251235" y="309052"/>
                  </a:lnTo>
                  <a:lnTo>
                    <a:pt x="194529" y="346261"/>
                  </a:lnTo>
                  <a:close/>
                </a:path>
                <a:path w="504825" h="647700">
                  <a:moveTo>
                    <a:pt x="309837" y="346261"/>
                  </a:moveTo>
                  <a:lnTo>
                    <a:pt x="253131" y="309052"/>
                  </a:lnTo>
                  <a:lnTo>
                    <a:pt x="305124" y="309052"/>
                  </a:lnTo>
                  <a:lnTo>
                    <a:pt x="314330" y="342989"/>
                  </a:lnTo>
                  <a:lnTo>
                    <a:pt x="309837" y="346261"/>
                  </a:lnTo>
                  <a:close/>
                </a:path>
                <a:path w="504825" h="647700">
                  <a:moveTo>
                    <a:pt x="305198" y="439563"/>
                  </a:moveTo>
                  <a:lnTo>
                    <a:pt x="199173" y="439563"/>
                  </a:lnTo>
                  <a:lnTo>
                    <a:pt x="212029" y="437810"/>
                  </a:lnTo>
                  <a:lnTo>
                    <a:pt x="237139" y="430199"/>
                  </a:lnTo>
                  <a:lnTo>
                    <a:pt x="252185" y="427662"/>
                  </a:lnTo>
                  <a:lnTo>
                    <a:pt x="267231" y="430199"/>
                  </a:lnTo>
                  <a:lnTo>
                    <a:pt x="292342" y="437810"/>
                  </a:lnTo>
                  <a:lnTo>
                    <a:pt x="305198" y="439563"/>
                  </a:lnTo>
                  <a:close/>
                </a:path>
                <a:path w="504825" h="647700">
                  <a:moveTo>
                    <a:pt x="356732" y="620497"/>
                  </a:moveTo>
                  <a:lnTo>
                    <a:pt x="313636" y="520204"/>
                  </a:lnTo>
                  <a:lnTo>
                    <a:pt x="349332" y="509363"/>
                  </a:lnTo>
                  <a:lnTo>
                    <a:pt x="382787" y="493959"/>
                  </a:lnTo>
                  <a:lnTo>
                    <a:pt x="413635" y="474359"/>
                  </a:lnTo>
                  <a:lnTo>
                    <a:pt x="441511" y="450928"/>
                  </a:lnTo>
                  <a:lnTo>
                    <a:pt x="482080" y="545343"/>
                  </a:lnTo>
                  <a:lnTo>
                    <a:pt x="403260" y="545343"/>
                  </a:lnTo>
                  <a:lnTo>
                    <a:pt x="356732" y="620497"/>
                  </a:lnTo>
                  <a:close/>
                </a:path>
                <a:path w="504825" h="647700">
                  <a:moveTo>
                    <a:pt x="14662" y="586450"/>
                  </a:moveTo>
                  <a:lnTo>
                    <a:pt x="73217" y="460385"/>
                  </a:lnTo>
                  <a:lnTo>
                    <a:pt x="102054" y="482234"/>
                  </a:lnTo>
                  <a:lnTo>
                    <a:pt x="133684" y="500174"/>
                  </a:lnTo>
                  <a:lnTo>
                    <a:pt x="167749" y="513845"/>
                  </a:lnTo>
                  <a:lnTo>
                    <a:pt x="203892" y="522890"/>
                  </a:lnTo>
                  <a:lnTo>
                    <a:pt x="181442" y="571226"/>
                  </a:lnTo>
                  <a:lnTo>
                    <a:pt x="101588" y="571226"/>
                  </a:lnTo>
                  <a:lnTo>
                    <a:pt x="14662" y="586450"/>
                  </a:lnTo>
                  <a:close/>
                </a:path>
                <a:path w="504825" h="647700">
                  <a:moveTo>
                    <a:pt x="489705" y="563088"/>
                  </a:moveTo>
                  <a:lnTo>
                    <a:pt x="403260" y="545343"/>
                  </a:lnTo>
                  <a:lnTo>
                    <a:pt x="482080" y="545343"/>
                  </a:lnTo>
                  <a:lnTo>
                    <a:pt x="489705" y="563088"/>
                  </a:lnTo>
                  <a:close/>
                </a:path>
                <a:path w="504825" h="647700">
                  <a:moveTo>
                    <a:pt x="145922" y="647699"/>
                  </a:moveTo>
                  <a:lnTo>
                    <a:pt x="101588" y="571226"/>
                  </a:lnTo>
                  <a:lnTo>
                    <a:pt x="181442" y="571226"/>
                  </a:lnTo>
                  <a:lnTo>
                    <a:pt x="145922" y="64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3" name="object 36">
            <a:extLst>
              <a:ext uri="{FF2B5EF4-FFF2-40B4-BE49-F238E27FC236}">
                <a16:creationId xmlns:a16="http://schemas.microsoft.com/office/drawing/2014/main" id="{9FAE1AE0-7906-5FB5-90E9-72EF95107CE7}"/>
              </a:ext>
            </a:extLst>
          </p:cNvPr>
          <p:cNvSpPr txBox="1"/>
          <p:nvPr/>
        </p:nvSpPr>
        <p:spPr>
          <a:xfrm>
            <a:off x="1500039" y="4482956"/>
            <a:ext cx="2058247" cy="84108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15599"/>
              </a:lnSpc>
              <a:spcBef>
                <a:spcPts val="67"/>
              </a:spcBef>
            </a:pPr>
            <a:r>
              <a:rPr sz="1600" b="1" spc="97" dirty="0">
                <a:latin typeface="Trebuchet MS"/>
                <a:cs typeface="Trebuchet MS"/>
              </a:rPr>
              <a:t>Planos</a:t>
            </a:r>
            <a:r>
              <a:rPr sz="1600" b="1" spc="-113" dirty="0">
                <a:latin typeface="Trebuchet MS"/>
                <a:cs typeface="Trebuchet MS"/>
              </a:rPr>
              <a:t> </a:t>
            </a:r>
            <a:r>
              <a:rPr sz="1600" b="1" spc="87" dirty="0">
                <a:latin typeface="Trebuchet MS"/>
                <a:cs typeface="Trebuchet MS"/>
              </a:rPr>
              <a:t>de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97" dirty="0">
                <a:latin typeface="Trebuchet MS"/>
                <a:cs typeface="Trebuchet MS"/>
              </a:rPr>
              <a:t>Assistência</a:t>
            </a:r>
            <a:r>
              <a:rPr sz="1600" b="1" spc="-113" dirty="0">
                <a:latin typeface="Trebuchet MS"/>
                <a:cs typeface="Trebuchet MS"/>
              </a:rPr>
              <a:t> </a:t>
            </a:r>
            <a:r>
              <a:rPr sz="1600" b="1" spc="157" dirty="0">
                <a:latin typeface="Trebuchet MS"/>
                <a:cs typeface="Trebuchet MS"/>
              </a:rPr>
              <a:t>à </a:t>
            </a:r>
            <a:r>
              <a:rPr sz="1600" b="1" spc="110" dirty="0">
                <a:latin typeface="Trebuchet MS"/>
                <a:cs typeface="Trebuchet MS"/>
              </a:rPr>
              <a:t>Saúde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44" name="object 37">
            <a:extLst>
              <a:ext uri="{FF2B5EF4-FFF2-40B4-BE49-F238E27FC236}">
                <a16:creationId xmlns:a16="http://schemas.microsoft.com/office/drawing/2014/main" id="{D204A054-51D5-1B1D-C11E-469FAE81A648}"/>
              </a:ext>
            </a:extLst>
          </p:cNvPr>
          <p:cNvGrpSpPr/>
          <p:nvPr/>
        </p:nvGrpSpPr>
        <p:grpSpPr>
          <a:xfrm>
            <a:off x="4460049" y="4366334"/>
            <a:ext cx="745913" cy="745913"/>
            <a:chOff x="6690073" y="6549501"/>
            <a:chExt cx="1118870" cy="1118870"/>
          </a:xfrm>
        </p:grpSpPr>
        <p:sp>
          <p:nvSpPr>
            <p:cNvPr id="45" name="object 38">
              <a:extLst>
                <a:ext uri="{FF2B5EF4-FFF2-40B4-BE49-F238E27FC236}">
                  <a16:creationId xmlns:a16="http://schemas.microsoft.com/office/drawing/2014/main" id="{83F81BFA-5065-5C81-4832-D879219546A2}"/>
                </a:ext>
              </a:extLst>
            </p:cNvPr>
            <p:cNvSpPr/>
            <p:nvPr/>
          </p:nvSpPr>
          <p:spPr>
            <a:xfrm>
              <a:off x="6690073" y="6549501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70" h="1118870">
                  <a:moveTo>
                    <a:pt x="1118452" y="1118452"/>
                  </a:moveTo>
                  <a:lnTo>
                    <a:pt x="0" y="1118452"/>
                  </a:lnTo>
                  <a:lnTo>
                    <a:pt x="0" y="0"/>
                  </a:lnTo>
                  <a:lnTo>
                    <a:pt x="1118452" y="0"/>
                  </a:lnTo>
                  <a:lnTo>
                    <a:pt x="1118452" y="1118452"/>
                  </a:lnTo>
                  <a:close/>
                </a:path>
              </a:pathLst>
            </a:custGeom>
            <a:solidFill>
              <a:srgbClr val="0417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6" name="object 39">
              <a:extLst>
                <a:ext uri="{FF2B5EF4-FFF2-40B4-BE49-F238E27FC236}">
                  <a16:creationId xmlns:a16="http://schemas.microsoft.com/office/drawing/2014/main" id="{E8D755EF-5D7F-CB3B-1DB9-4ECB6AC9A4A4}"/>
                </a:ext>
              </a:extLst>
            </p:cNvPr>
            <p:cNvSpPr/>
            <p:nvPr/>
          </p:nvSpPr>
          <p:spPr>
            <a:xfrm>
              <a:off x="6997202" y="6785835"/>
              <a:ext cx="504825" cy="647700"/>
            </a:xfrm>
            <a:custGeom>
              <a:avLst/>
              <a:gdLst/>
              <a:ahLst/>
              <a:cxnLst/>
              <a:rect l="l" t="t" r="r" b="b"/>
              <a:pathLst>
                <a:path w="504825" h="647700">
                  <a:moveTo>
                    <a:pt x="252183" y="505556"/>
                  </a:moveTo>
                  <a:lnTo>
                    <a:pt x="206853" y="501484"/>
                  </a:lnTo>
                  <a:lnTo>
                    <a:pt x="164188" y="489742"/>
                  </a:lnTo>
                  <a:lnTo>
                    <a:pt x="124901" y="471044"/>
                  </a:lnTo>
                  <a:lnTo>
                    <a:pt x="89704" y="446106"/>
                  </a:lnTo>
                  <a:lnTo>
                    <a:pt x="59310" y="415640"/>
                  </a:lnTo>
                  <a:lnTo>
                    <a:pt x="34430" y="380360"/>
                  </a:lnTo>
                  <a:lnTo>
                    <a:pt x="15777" y="340980"/>
                  </a:lnTo>
                  <a:lnTo>
                    <a:pt x="4062" y="298215"/>
                  </a:lnTo>
                  <a:lnTo>
                    <a:pt x="0" y="252778"/>
                  </a:lnTo>
                  <a:lnTo>
                    <a:pt x="4062" y="207341"/>
                  </a:lnTo>
                  <a:lnTo>
                    <a:pt x="15777" y="164576"/>
                  </a:lnTo>
                  <a:lnTo>
                    <a:pt x="34430" y="125196"/>
                  </a:lnTo>
                  <a:lnTo>
                    <a:pt x="59413" y="89813"/>
                  </a:lnTo>
                  <a:lnTo>
                    <a:pt x="89704" y="59450"/>
                  </a:lnTo>
                  <a:lnTo>
                    <a:pt x="124901" y="34511"/>
                  </a:lnTo>
                  <a:lnTo>
                    <a:pt x="164188" y="15814"/>
                  </a:lnTo>
                  <a:lnTo>
                    <a:pt x="206853" y="4072"/>
                  </a:lnTo>
                  <a:lnTo>
                    <a:pt x="252183" y="0"/>
                  </a:lnTo>
                  <a:lnTo>
                    <a:pt x="297514" y="4072"/>
                  </a:lnTo>
                  <a:lnTo>
                    <a:pt x="340178" y="15814"/>
                  </a:lnTo>
                  <a:lnTo>
                    <a:pt x="379465" y="34511"/>
                  </a:lnTo>
                  <a:lnTo>
                    <a:pt x="414662" y="59450"/>
                  </a:lnTo>
                  <a:lnTo>
                    <a:pt x="421176" y="65979"/>
                  </a:lnTo>
                  <a:lnTo>
                    <a:pt x="252183" y="65979"/>
                  </a:lnTo>
                  <a:lnTo>
                    <a:pt x="239833" y="67998"/>
                  </a:lnTo>
                  <a:lnTo>
                    <a:pt x="228350" y="74053"/>
                  </a:lnTo>
                  <a:lnTo>
                    <a:pt x="207352" y="89813"/>
                  </a:lnTo>
                  <a:lnTo>
                    <a:pt x="194079" y="97355"/>
                  </a:lnTo>
                  <a:lnTo>
                    <a:pt x="179075" y="100129"/>
                  </a:lnTo>
                  <a:lnTo>
                    <a:pt x="152881" y="101586"/>
                  </a:lnTo>
                  <a:lnTo>
                    <a:pt x="140201" y="104346"/>
                  </a:lnTo>
                  <a:lnTo>
                    <a:pt x="129446" y="110757"/>
                  </a:lnTo>
                  <a:lnTo>
                    <a:pt x="121280" y="120260"/>
                  </a:lnTo>
                  <a:lnTo>
                    <a:pt x="116366" y="132298"/>
                  </a:lnTo>
                  <a:lnTo>
                    <a:pt x="110387" y="157900"/>
                  </a:lnTo>
                  <a:lnTo>
                    <a:pt x="105056" y="172229"/>
                  </a:lnTo>
                  <a:lnTo>
                    <a:pt x="95341" y="184022"/>
                  </a:lnTo>
                  <a:lnTo>
                    <a:pt x="76211" y="202014"/>
                  </a:lnTo>
                  <a:lnTo>
                    <a:pt x="68268" y="212299"/>
                  </a:lnTo>
                  <a:lnTo>
                    <a:pt x="64140" y="224139"/>
                  </a:lnTo>
                  <a:lnTo>
                    <a:pt x="64025" y="233065"/>
                  </a:lnTo>
                  <a:lnTo>
                    <a:pt x="63979" y="236681"/>
                  </a:lnTo>
                  <a:lnTo>
                    <a:pt x="67934" y="249067"/>
                  </a:lnTo>
                  <a:lnTo>
                    <a:pt x="79772" y="272533"/>
                  </a:lnTo>
                  <a:lnTo>
                    <a:pt x="84877" y="286944"/>
                  </a:lnTo>
                  <a:lnTo>
                    <a:pt x="84998" y="302237"/>
                  </a:lnTo>
                  <a:lnTo>
                    <a:pt x="81881" y="328346"/>
                  </a:lnTo>
                  <a:lnTo>
                    <a:pt x="82377" y="340980"/>
                  </a:lnTo>
                  <a:lnTo>
                    <a:pt x="129830" y="380071"/>
                  </a:lnTo>
                  <a:lnTo>
                    <a:pt x="142983" y="387822"/>
                  </a:lnTo>
                  <a:lnTo>
                    <a:pt x="152882" y="399459"/>
                  </a:lnTo>
                  <a:lnTo>
                    <a:pt x="167237" y="421469"/>
                  </a:lnTo>
                  <a:lnTo>
                    <a:pt x="175960" y="431095"/>
                  </a:lnTo>
                  <a:lnTo>
                    <a:pt x="186876" y="437225"/>
                  </a:lnTo>
                  <a:lnTo>
                    <a:pt x="199171" y="439563"/>
                  </a:lnTo>
                  <a:lnTo>
                    <a:pt x="421190" y="439563"/>
                  </a:lnTo>
                  <a:lnTo>
                    <a:pt x="414662" y="446106"/>
                  </a:lnTo>
                  <a:lnTo>
                    <a:pt x="379465" y="471044"/>
                  </a:lnTo>
                  <a:lnTo>
                    <a:pt x="340178" y="489742"/>
                  </a:lnTo>
                  <a:lnTo>
                    <a:pt x="297514" y="501484"/>
                  </a:lnTo>
                  <a:lnTo>
                    <a:pt x="252183" y="505556"/>
                  </a:lnTo>
                  <a:close/>
                </a:path>
                <a:path w="504825" h="647700">
                  <a:moveTo>
                    <a:pt x="421190" y="439563"/>
                  </a:moveTo>
                  <a:lnTo>
                    <a:pt x="305198" y="439563"/>
                  </a:lnTo>
                  <a:lnTo>
                    <a:pt x="317492" y="437225"/>
                  </a:lnTo>
                  <a:lnTo>
                    <a:pt x="328408" y="431095"/>
                  </a:lnTo>
                  <a:lnTo>
                    <a:pt x="337132" y="421469"/>
                  </a:lnTo>
                  <a:lnTo>
                    <a:pt x="351488" y="399459"/>
                  </a:lnTo>
                  <a:lnTo>
                    <a:pt x="361387" y="387822"/>
                  </a:lnTo>
                  <a:lnTo>
                    <a:pt x="374540" y="380071"/>
                  </a:lnTo>
                  <a:lnTo>
                    <a:pt x="398655" y="369723"/>
                  </a:lnTo>
                  <a:lnTo>
                    <a:pt x="409628" y="362782"/>
                  </a:lnTo>
                  <a:lnTo>
                    <a:pt x="417547" y="353071"/>
                  </a:lnTo>
                  <a:lnTo>
                    <a:pt x="421978" y="341341"/>
                  </a:lnTo>
                  <a:lnTo>
                    <a:pt x="422488" y="328346"/>
                  </a:lnTo>
                  <a:lnTo>
                    <a:pt x="419371" y="302237"/>
                  </a:lnTo>
                  <a:lnTo>
                    <a:pt x="419492" y="286944"/>
                  </a:lnTo>
                  <a:lnTo>
                    <a:pt x="424597" y="272533"/>
                  </a:lnTo>
                  <a:lnTo>
                    <a:pt x="436435" y="249067"/>
                  </a:lnTo>
                  <a:lnTo>
                    <a:pt x="440389" y="236681"/>
                  </a:lnTo>
                  <a:lnTo>
                    <a:pt x="409027" y="184022"/>
                  </a:lnTo>
                  <a:lnTo>
                    <a:pt x="399312" y="172229"/>
                  </a:lnTo>
                  <a:lnTo>
                    <a:pt x="393982" y="157900"/>
                  </a:lnTo>
                  <a:lnTo>
                    <a:pt x="388003" y="132298"/>
                  </a:lnTo>
                  <a:lnTo>
                    <a:pt x="383089" y="120260"/>
                  </a:lnTo>
                  <a:lnTo>
                    <a:pt x="374922" y="110757"/>
                  </a:lnTo>
                  <a:lnTo>
                    <a:pt x="364165" y="104346"/>
                  </a:lnTo>
                  <a:lnTo>
                    <a:pt x="351488" y="101586"/>
                  </a:lnTo>
                  <a:lnTo>
                    <a:pt x="325294" y="100129"/>
                  </a:lnTo>
                  <a:lnTo>
                    <a:pt x="310289" y="97355"/>
                  </a:lnTo>
                  <a:lnTo>
                    <a:pt x="297015" y="89813"/>
                  </a:lnTo>
                  <a:lnTo>
                    <a:pt x="276016" y="74053"/>
                  </a:lnTo>
                  <a:lnTo>
                    <a:pt x="264533" y="67998"/>
                  </a:lnTo>
                  <a:lnTo>
                    <a:pt x="252183" y="65979"/>
                  </a:lnTo>
                  <a:lnTo>
                    <a:pt x="421176" y="65979"/>
                  </a:lnTo>
                  <a:lnTo>
                    <a:pt x="469936" y="125196"/>
                  </a:lnTo>
                  <a:lnTo>
                    <a:pt x="488590" y="164576"/>
                  </a:lnTo>
                  <a:lnTo>
                    <a:pt x="500304" y="207341"/>
                  </a:lnTo>
                  <a:lnTo>
                    <a:pt x="504367" y="252778"/>
                  </a:lnTo>
                  <a:lnTo>
                    <a:pt x="500304" y="298215"/>
                  </a:lnTo>
                  <a:lnTo>
                    <a:pt x="488590" y="340980"/>
                  </a:lnTo>
                  <a:lnTo>
                    <a:pt x="469936" y="380360"/>
                  </a:lnTo>
                  <a:lnTo>
                    <a:pt x="445057" y="415640"/>
                  </a:lnTo>
                  <a:lnTo>
                    <a:pt x="421190" y="439563"/>
                  </a:lnTo>
                  <a:close/>
                </a:path>
                <a:path w="504825" h="647700">
                  <a:moveTo>
                    <a:pt x="194529" y="346261"/>
                  </a:moveTo>
                  <a:lnTo>
                    <a:pt x="190037" y="342989"/>
                  </a:lnTo>
                  <a:lnTo>
                    <a:pt x="207818" y="277432"/>
                  </a:lnTo>
                  <a:lnTo>
                    <a:pt x="207232" y="275626"/>
                  </a:lnTo>
                  <a:lnTo>
                    <a:pt x="154405" y="233065"/>
                  </a:lnTo>
                  <a:lnTo>
                    <a:pt x="156121" y="227770"/>
                  </a:lnTo>
                  <a:lnTo>
                    <a:pt x="223817" y="224464"/>
                  </a:lnTo>
                  <a:lnTo>
                    <a:pt x="225351" y="223347"/>
                  </a:lnTo>
                  <a:lnTo>
                    <a:pt x="249398" y="159859"/>
                  </a:lnTo>
                  <a:lnTo>
                    <a:pt x="254970" y="159859"/>
                  </a:lnTo>
                  <a:lnTo>
                    <a:pt x="279016" y="223347"/>
                  </a:lnTo>
                  <a:lnTo>
                    <a:pt x="280547" y="224464"/>
                  </a:lnTo>
                  <a:lnTo>
                    <a:pt x="348189" y="227770"/>
                  </a:lnTo>
                  <a:lnTo>
                    <a:pt x="349960" y="233065"/>
                  </a:lnTo>
                  <a:lnTo>
                    <a:pt x="297134" y="275626"/>
                  </a:lnTo>
                  <a:lnTo>
                    <a:pt x="296548" y="277432"/>
                  </a:lnTo>
                  <a:lnTo>
                    <a:pt x="305124" y="309052"/>
                  </a:lnTo>
                  <a:lnTo>
                    <a:pt x="251235" y="309052"/>
                  </a:lnTo>
                  <a:lnTo>
                    <a:pt x="194529" y="346261"/>
                  </a:lnTo>
                  <a:close/>
                </a:path>
                <a:path w="504825" h="647700">
                  <a:moveTo>
                    <a:pt x="309837" y="346261"/>
                  </a:moveTo>
                  <a:lnTo>
                    <a:pt x="253131" y="309052"/>
                  </a:lnTo>
                  <a:lnTo>
                    <a:pt x="305124" y="309052"/>
                  </a:lnTo>
                  <a:lnTo>
                    <a:pt x="314330" y="342989"/>
                  </a:lnTo>
                  <a:lnTo>
                    <a:pt x="309837" y="346261"/>
                  </a:lnTo>
                  <a:close/>
                </a:path>
                <a:path w="504825" h="647700">
                  <a:moveTo>
                    <a:pt x="305198" y="439563"/>
                  </a:moveTo>
                  <a:lnTo>
                    <a:pt x="199173" y="439563"/>
                  </a:lnTo>
                  <a:lnTo>
                    <a:pt x="212029" y="437810"/>
                  </a:lnTo>
                  <a:lnTo>
                    <a:pt x="237139" y="430199"/>
                  </a:lnTo>
                  <a:lnTo>
                    <a:pt x="252185" y="427662"/>
                  </a:lnTo>
                  <a:lnTo>
                    <a:pt x="267231" y="430199"/>
                  </a:lnTo>
                  <a:lnTo>
                    <a:pt x="292342" y="437810"/>
                  </a:lnTo>
                  <a:lnTo>
                    <a:pt x="305198" y="439563"/>
                  </a:lnTo>
                  <a:close/>
                </a:path>
                <a:path w="504825" h="647700">
                  <a:moveTo>
                    <a:pt x="356732" y="620497"/>
                  </a:moveTo>
                  <a:lnTo>
                    <a:pt x="313636" y="520204"/>
                  </a:lnTo>
                  <a:lnTo>
                    <a:pt x="349332" y="509363"/>
                  </a:lnTo>
                  <a:lnTo>
                    <a:pt x="382787" y="493959"/>
                  </a:lnTo>
                  <a:lnTo>
                    <a:pt x="413635" y="474359"/>
                  </a:lnTo>
                  <a:lnTo>
                    <a:pt x="441511" y="450928"/>
                  </a:lnTo>
                  <a:lnTo>
                    <a:pt x="482080" y="545343"/>
                  </a:lnTo>
                  <a:lnTo>
                    <a:pt x="403260" y="545343"/>
                  </a:lnTo>
                  <a:lnTo>
                    <a:pt x="356732" y="620497"/>
                  </a:lnTo>
                  <a:close/>
                </a:path>
                <a:path w="504825" h="647700">
                  <a:moveTo>
                    <a:pt x="14662" y="586450"/>
                  </a:moveTo>
                  <a:lnTo>
                    <a:pt x="73217" y="460385"/>
                  </a:lnTo>
                  <a:lnTo>
                    <a:pt x="102054" y="482234"/>
                  </a:lnTo>
                  <a:lnTo>
                    <a:pt x="133684" y="500174"/>
                  </a:lnTo>
                  <a:lnTo>
                    <a:pt x="167749" y="513845"/>
                  </a:lnTo>
                  <a:lnTo>
                    <a:pt x="203892" y="522890"/>
                  </a:lnTo>
                  <a:lnTo>
                    <a:pt x="181442" y="571226"/>
                  </a:lnTo>
                  <a:lnTo>
                    <a:pt x="101588" y="571226"/>
                  </a:lnTo>
                  <a:lnTo>
                    <a:pt x="14662" y="586450"/>
                  </a:lnTo>
                  <a:close/>
                </a:path>
                <a:path w="504825" h="647700">
                  <a:moveTo>
                    <a:pt x="489705" y="563088"/>
                  </a:moveTo>
                  <a:lnTo>
                    <a:pt x="403260" y="545343"/>
                  </a:lnTo>
                  <a:lnTo>
                    <a:pt x="482080" y="545343"/>
                  </a:lnTo>
                  <a:lnTo>
                    <a:pt x="489705" y="563088"/>
                  </a:lnTo>
                  <a:close/>
                </a:path>
                <a:path w="504825" h="647700">
                  <a:moveTo>
                    <a:pt x="145922" y="647699"/>
                  </a:moveTo>
                  <a:lnTo>
                    <a:pt x="101588" y="571226"/>
                  </a:lnTo>
                  <a:lnTo>
                    <a:pt x="181442" y="571226"/>
                  </a:lnTo>
                  <a:lnTo>
                    <a:pt x="145922" y="64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7" name="object 40">
            <a:extLst>
              <a:ext uri="{FF2B5EF4-FFF2-40B4-BE49-F238E27FC236}">
                <a16:creationId xmlns:a16="http://schemas.microsoft.com/office/drawing/2014/main" id="{8F65733C-6107-DBDC-F28F-9D106DA2B60D}"/>
              </a:ext>
            </a:extLst>
          </p:cNvPr>
          <p:cNvSpPr txBox="1"/>
          <p:nvPr/>
        </p:nvSpPr>
        <p:spPr>
          <a:xfrm>
            <a:off x="5370645" y="4303405"/>
            <a:ext cx="3888414" cy="168317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1910176">
              <a:lnSpc>
                <a:spcPct val="134000"/>
              </a:lnSpc>
              <a:spcBef>
                <a:spcPts val="67"/>
              </a:spcBef>
            </a:pPr>
            <a:r>
              <a:rPr sz="1400" b="1" spc="87" dirty="0">
                <a:latin typeface="Trebuchet MS"/>
                <a:cs typeface="Trebuchet MS"/>
              </a:rPr>
              <a:t>Bares </a:t>
            </a:r>
            <a:r>
              <a:rPr sz="1400" b="1" spc="83" dirty="0">
                <a:latin typeface="Trebuchet MS"/>
                <a:cs typeface="Trebuchet MS"/>
              </a:rPr>
              <a:t>Restaurantes </a:t>
            </a:r>
            <a:r>
              <a:rPr sz="1400" b="1" spc="57" dirty="0">
                <a:latin typeface="Trebuchet MS"/>
                <a:cs typeface="Trebuchet MS"/>
              </a:rPr>
              <a:t>Hotelaria</a:t>
            </a:r>
            <a:endParaRPr sz="1400" dirty="0">
              <a:latin typeface="Trebuchet MS"/>
              <a:cs typeface="Trebuchet MS"/>
            </a:endParaRPr>
          </a:p>
          <a:p>
            <a:pPr marL="8467" marR="1301391">
              <a:lnSpc>
                <a:spcPct val="128000"/>
              </a:lnSpc>
              <a:spcBef>
                <a:spcPts val="83"/>
              </a:spcBef>
            </a:pPr>
            <a:r>
              <a:rPr sz="1400" b="1" spc="93" dirty="0">
                <a:latin typeface="Trebuchet MS"/>
                <a:cs typeface="Trebuchet MS"/>
              </a:rPr>
              <a:t>Parques</a:t>
            </a:r>
            <a:r>
              <a:rPr sz="1400" b="1" spc="-117" dirty="0">
                <a:latin typeface="Trebuchet MS"/>
                <a:cs typeface="Trebuchet MS"/>
              </a:rPr>
              <a:t> </a:t>
            </a:r>
            <a:r>
              <a:rPr sz="1400" b="1" spc="87" dirty="0">
                <a:latin typeface="Trebuchet MS"/>
                <a:cs typeface="Trebuchet MS"/>
              </a:rPr>
              <a:t>de</a:t>
            </a:r>
            <a:r>
              <a:rPr sz="1400" b="1" spc="-113" dirty="0">
                <a:latin typeface="Trebuchet MS"/>
                <a:cs typeface="Trebuchet MS"/>
              </a:rPr>
              <a:t> </a:t>
            </a:r>
            <a:r>
              <a:rPr sz="1400" b="1" spc="80" dirty="0">
                <a:latin typeface="Trebuchet MS"/>
                <a:cs typeface="Trebuchet MS"/>
              </a:rPr>
              <a:t>Diversão </a:t>
            </a:r>
            <a:r>
              <a:rPr sz="1400" b="1" spc="93" dirty="0">
                <a:latin typeface="Trebuchet MS"/>
                <a:cs typeface="Trebuchet MS"/>
              </a:rPr>
              <a:t>Parques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83" dirty="0">
                <a:latin typeface="Trebuchet MS"/>
                <a:cs typeface="Trebuchet MS"/>
              </a:rPr>
              <a:t>Temáticos</a:t>
            </a:r>
            <a:endParaRPr sz="1400" dirty="0">
              <a:latin typeface="Trebuchet MS"/>
              <a:cs typeface="Trebuchet MS"/>
            </a:endParaRPr>
          </a:p>
          <a:p>
            <a:pPr marL="8467" marR="3387">
              <a:lnSpc>
                <a:spcPct val="127099"/>
              </a:lnSpc>
              <a:spcBef>
                <a:spcPts val="100"/>
              </a:spcBef>
            </a:pPr>
            <a:r>
              <a:rPr sz="1400" b="1" spc="67" dirty="0">
                <a:latin typeface="Trebuchet MS"/>
                <a:cs typeface="Trebuchet MS"/>
              </a:rPr>
              <a:t>Transporte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67" dirty="0">
                <a:latin typeface="Trebuchet MS"/>
                <a:cs typeface="Trebuchet MS"/>
              </a:rPr>
              <a:t>Coletivo</a:t>
            </a:r>
            <a:r>
              <a:rPr sz="1400" b="1" spc="-107" dirty="0">
                <a:latin typeface="Trebuchet MS"/>
                <a:cs typeface="Trebuchet MS"/>
              </a:rPr>
              <a:t> </a:t>
            </a:r>
            <a:r>
              <a:rPr sz="1400" b="1" spc="87" dirty="0">
                <a:latin typeface="Trebuchet MS"/>
                <a:cs typeface="Trebuchet MS"/>
              </a:rPr>
              <a:t>de</a:t>
            </a:r>
            <a:r>
              <a:rPr sz="1400" b="1" spc="-107" dirty="0">
                <a:latin typeface="Trebuchet MS"/>
                <a:cs typeface="Trebuchet MS"/>
              </a:rPr>
              <a:t> </a:t>
            </a:r>
            <a:r>
              <a:rPr sz="1400" b="1" spc="107" dirty="0">
                <a:latin typeface="Trebuchet MS"/>
                <a:cs typeface="Trebuchet MS"/>
              </a:rPr>
              <a:t>Passageiros </a:t>
            </a:r>
            <a:r>
              <a:rPr sz="1400" b="1" spc="120" dirty="0">
                <a:latin typeface="Trebuchet MS"/>
                <a:cs typeface="Trebuchet MS"/>
              </a:rPr>
              <a:t>Agências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87" dirty="0">
                <a:latin typeface="Trebuchet MS"/>
                <a:cs typeface="Trebuchet MS"/>
              </a:rPr>
              <a:t>de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Turismo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8" name="object 41">
            <a:extLst>
              <a:ext uri="{FF2B5EF4-FFF2-40B4-BE49-F238E27FC236}">
                <a16:creationId xmlns:a16="http://schemas.microsoft.com/office/drawing/2014/main" id="{CFC28E2B-731C-33B4-A8C2-4D40D5B4F782}"/>
              </a:ext>
            </a:extLst>
          </p:cNvPr>
          <p:cNvGrpSpPr/>
          <p:nvPr/>
        </p:nvGrpSpPr>
        <p:grpSpPr>
          <a:xfrm>
            <a:off x="8479418" y="3895396"/>
            <a:ext cx="745913" cy="745913"/>
            <a:chOff x="12719127" y="5843093"/>
            <a:chExt cx="1118870" cy="1118870"/>
          </a:xfrm>
        </p:grpSpPr>
        <p:sp>
          <p:nvSpPr>
            <p:cNvPr id="49" name="object 42">
              <a:extLst>
                <a:ext uri="{FF2B5EF4-FFF2-40B4-BE49-F238E27FC236}">
                  <a16:creationId xmlns:a16="http://schemas.microsoft.com/office/drawing/2014/main" id="{4B23F66B-FBE4-DE24-2F70-49AC6572F195}"/>
                </a:ext>
              </a:extLst>
            </p:cNvPr>
            <p:cNvSpPr/>
            <p:nvPr/>
          </p:nvSpPr>
          <p:spPr>
            <a:xfrm>
              <a:off x="12719127" y="5843093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69" h="1118870">
                  <a:moveTo>
                    <a:pt x="1118452" y="1118452"/>
                  </a:moveTo>
                  <a:lnTo>
                    <a:pt x="0" y="1118452"/>
                  </a:lnTo>
                  <a:lnTo>
                    <a:pt x="0" y="0"/>
                  </a:lnTo>
                  <a:lnTo>
                    <a:pt x="1118452" y="0"/>
                  </a:lnTo>
                  <a:lnTo>
                    <a:pt x="1118452" y="1118452"/>
                  </a:lnTo>
                  <a:close/>
                </a:path>
              </a:pathLst>
            </a:custGeom>
            <a:solidFill>
              <a:srgbClr val="0417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0" name="object 43">
              <a:extLst>
                <a:ext uri="{FF2B5EF4-FFF2-40B4-BE49-F238E27FC236}">
                  <a16:creationId xmlns:a16="http://schemas.microsoft.com/office/drawing/2014/main" id="{A4DBD2D8-0F32-141E-CB47-5E7FD32AC2A7}"/>
                </a:ext>
              </a:extLst>
            </p:cNvPr>
            <p:cNvSpPr/>
            <p:nvPr/>
          </p:nvSpPr>
          <p:spPr>
            <a:xfrm>
              <a:off x="13026256" y="6079428"/>
              <a:ext cx="504825" cy="647700"/>
            </a:xfrm>
            <a:custGeom>
              <a:avLst/>
              <a:gdLst/>
              <a:ahLst/>
              <a:cxnLst/>
              <a:rect l="l" t="t" r="r" b="b"/>
              <a:pathLst>
                <a:path w="504825" h="647700">
                  <a:moveTo>
                    <a:pt x="252183" y="505556"/>
                  </a:moveTo>
                  <a:lnTo>
                    <a:pt x="206853" y="501484"/>
                  </a:lnTo>
                  <a:lnTo>
                    <a:pt x="164188" y="489742"/>
                  </a:lnTo>
                  <a:lnTo>
                    <a:pt x="124901" y="471044"/>
                  </a:lnTo>
                  <a:lnTo>
                    <a:pt x="89704" y="446106"/>
                  </a:lnTo>
                  <a:lnTo>
                    <a:pt x="59310" y="415640"/>
                  </a:lnTo>
                  <a:lnTo>
                    <a:pt x="34430" y="380360"/>
                  </a:lnTo>
                  <a:lnTo>
                    <a:pt x="15777" y="340980"/>
                  </a:lnTo>
                  <a:lnTo>
                    <a:pt x="4062" y="298215"/>
                  </a:lnTo>
                  <a:lnTo>
                    <a:pt x="0" y="252778"/>
                  </a:lnTo>
                  <a:lnTo>
                    <a:pt x="4062" y="207341"/>
                  </a:lnTo>
                  <a:lnTo>
                    <a:pt x="15777" y="164576"/>
                  </a:lnTo>
                  <a:lnTo>
                    <a:pt x="34430" y="125196"/>
                  </a:lnTo>
                  <a:lnTo>
                    <a:pt x="59413" y="89813"/>
                  </a:lnTo>
                  <a:lnTo>
                    <a:pt x="89704" y="59450"/>
                  </a:lnTo>
                  <a:lnTo>
                    <a:pt x="124901" y="34511"/>
                  </a:lnTo>
                  <a:lnTo>
                    <a:pt x="164188" y="15814"/>
                  </a:lnTo>
                  <a:lnTo>
                    <a:pt x="206853" y="4072"/>
                  </a:lnTo>
                  <a:lnTo>
                    <a:pt x="252183" y="0"/>
                  </a:lnTo>
                  <a:lnTo>
                    <a:pt x="297514" y="4072"/>
                  </a:lnTo>
                  <a:lnTo>
                    <a:pt x="340178" y="15814"/>
                  </a:lnTo>
                  <a:lnTo>
                    <a:pt x="379465" y="34511"/>
                  </a:lnTo>
                  <a:lnTo>
                    <a:pt x="414662" y="59450"/>
                  </a:lnTo>
                  <a:lnTo>
                    <a:pt x="421176" y="65979"/>
                  </a:lnTo>
                  <a:lnTo>
                    <a:pt x="252183" y="65979"/>
                  </a:lnTo>
                  <a:lnTo>
                    <a:pt x="239833" y="67998"/>
                  </a:lnTo>
                  <a:lnTo>
                    <a:pt x="228350" y="74053"/>
                  </a:lnTo>
                  <a:lnTo>
                    <a:pt x="207352" y="89813"/>
                  </a:lnTo>
                  <a:lnTo>
                    <a:pt x="194079" y="97355"/>
                  </a:lnTo>
                  <a:lnTo>
                    <a:pt x="179075" y="100129"/>
                  </a:lnTo>
                  <a:lnTo>
                    <a:pt x="152881" y="101586"/>
                  </a:lnTo>
                  <a:lnTo>
                    <a:pt x="140201" y="104346"/>
                  </a:lnTo>
                  <a:lnTo>
                    <a:pt x="129446" y="110757"/>
                  </a:lnTo>
                  <a:lnTo>
                    <a:pt x="121280" y="120260"/>
                  </a:lnTo>
                  <a:lnTo>
                    <a:pt x="116366" y="132298"/>
                  </a:lnTo>
                  <a:lnTo>
                    <a:pt x="110387" y="157900"/>
                  </a:lnTo>
                  <a:lnTo>
                    <a:pt x="105056" y="172229"/>
                  </a:lnTo>
                  <a:lnTo>
                    <a:pt x="95341" y="184022"/>
                  </a:lnTo>
                  <a:lnTo>
                    <a:pt x="76211" y="202014"/>
                  </a:lnTo>
                  <a:lnTo>
                    <a:pt x="68268" y="212299"/>
                  </a:lnTo>
                  <a:lnTo>
                    <a:pt x="64140" y="224139"/>
                  </a:lnTo>
                  <a:lnTo>
                    <a:pt x="64025" y="233065"/>
                  </a:lnTo>
                  <a:lnTo>
                    <a:pt x="63979" y="236681"/>
                  </a:lnTo>
                  <a:lnTo>
                    <a:pt x="67934" y="249067"/>
                  </a:lnTo>
                  <a:lnTo>
                    <a:pt x="79772" y="272533"/>
                  </a:lnTo>
                  <a:lnTo>
                    <a:pt x="84877" y="286944"/>
                  </a:lnTo>
                  <a:lnTo>
                    <a:pt x="84998" y="302237"/>
                  </a:lnTo>
                  <a:lnTo>
                    <a:pt x="81881" y="328346"/>
                  </a:lnTo>
                  <a:lnTo>
                    <a:pt x="82377" y="340980"/>
                  </a:lnTo>
                  <a:lnTo>
                    <a:pt x="129830" y="380071"/>
                  </a:lnTo>
                  <a:lnTo>
                    <a:pt x="142983" y="387822"/>
                  </a:lnTo>
                  <a:lnTo>
                    <a:pt x="152882" y="399459"/>
                  </a:lnTo>
                  <a:lnTo>
                    <a:pt x="167237" y="421469"/>
                  </a:lnTo>
                  <a:lnTo>
                    <a:pt x="175960" y="431095"/>
                  </a:lnTo>
                  <a:lnTo>
                    <a:pt x="186876" y="437225"/>
                  </a:lnTo>
                  <a:lnTo>
                    <a:pt x="199171" y="439563"/>
                  </a:lnTo>
                  <a:lnTo>
                    <a:pt x="421190" y="439563"/>
                  </a:lnTo>
                  <a:lnTo>
                    <a:pt x="414662" y="446106"/>
                  </a:lnTo>
                  <a:lnTo>
                    <a:pt x="379465" y="471044"/>
                  </a:lnTo>
                  <a:lnTo>
                    <a:pt x="340178" y="489742"/>
                  </a:lnTo>
                  <a:lnTo>
                    <a:pt x="297514" y="501484"/>
                  </a:lnTo>
                  <a:lnTo>
                    <a:pt x="252183" y="505556"/>
                  </a:lnTo>
                  <a:close/>
                </a:path>
                <a:path w="504825" h="647700">
                  <a:moveTo>
                    <a:pt x="421190" y="439563"/>
                  </a:moveTo>
                  <a:lnTo>
                    <a:pt x="305198" y="439563"/>
                  </a:lnTo>
                  <a:lnTo>
                    <a:pt x="317492" y="437225"/>
                  </a:lnTo>
                  <a:lnTo>
                    <a:pt x="328408" y="431095"/>
                  </a:lnTo>
                  <a:lnTo>
                    <a:pt x="337132" y="421469"/>
                  </a:lnTo>
                  <a:lnTo>
                    <a:pt x="351488" y="399459"/>
                  </a:lnTo>
                  <a:lnTo>
                    <a:pt x="361387" y="387822"/>
                  </a:lnTo>
                  <a:lnTo>
                    <a:pt x="374540" y="380071"/>
                  </a:lnTo>
                  <a:lnTo>
                    <a:pt x="398655" y="369723"/>
                  </a:lnTo>
                  <a:lnTo>
                    <a:pt x="409628" y="362782"/>
                  </a:lnTo>
                  <a:lnTo>
                    <a:pt x="417547" y="353071"/>
                  </a:lnTo>
                  <a:lnTo>
                    <a:pt x="421978" y="341341"/>
                  </a:lnTo>
                  <a:lnTo>
                    <a:pt x="422488" y="328346"/>
                  </a:lnTo>
                  <a:lnTo>
                    <a:pt x="419371" y="302237"/>
                  </a:lnTo>
                  <a:lnTo>
                    <a:pt x="419492" y="286944"/>
                  </a:lnTo>
                  <a:lnTo>
                    <a:pt x="424597" y="272533"/>
                  </a:lnTo>
                  <a:lnTo>
                    <a:pt x="436435" y="249067"/>
                  </a:lnTo>
                  <a:lnTo>
                    <a:pt x="440389" y="236681"/>
                  </a:lnTo>
                  <a:lnTo>
                    <a:pt x="409027" y="184022"/>
                  </a:lnTo>
                  <a:lnTo>
                    <a:pt x="399312" y="172229"/>
                  </a:lnTo>
                  <a:lnTo>
                    <a:pt x="393982" y="157900"/>
                  </a:lnTo>
                  <a:lnTo>
                    <a:pt x="388003" y="132298"/>
                  </a:lnTo>
                  <a:lnTo>
                    <a:pt x="383089" y="120260"/>
                  </a:lnTo>
                  <a:lnTo>
                    <a:pt x="374922" y="110757"/>
                  </a:lnTo>
                  <a:lnTo>
                    <a:pt x="364165" y="104346"/>
                  </a:lnTo>
                  <a:lnTo>
                    <a:pt x="351488" y="101586"/>
                  </a:lnTo>
                  <a:lnTo>
                    <a:pt x="325294" y="100129"/>
                  </a:lnTo>
                  <a:lnTo>
                    <a:pt x="310289" y="97355"/>
                  </a:lnTo>
                  <a:lnTo>
                    <a:pt x="297015" y="89813"/>
                  </a:lnTo>
                  <a:lnTo>
                    <a:pt x="276016" y="74053"/>
                  </a:lnTo>
                  <a:lnTo>
                    <a:pt x="264533" y="67998"/>
                  </a:lnTo>
                  <a:lnTo>
                    <a:pt x="252183" y="65979"/>
                  </a:lnTo>
                  <a:lnTo>
                    <a:pt x="421176" y="65979"/>
                  </a:lnTo>
                  <a:lnTo>
                    <a:pt x="469936" y="125196"/>
                  </a:lnTo>
                  <a:lnTo>
                    <a:pt x="488590" y="164576"/>
                  </a:lnTo>
                  <a:lnTo>
                    <a:pt x="500304" y="207341"/>
                  </a:lnTo>
                  <a:lnTo>
                    <a:pt x="504367" y="252778"/>
                  </a:lnTo>
                  <a:lnTo>
                    <a:pt x="500304" y="298215"/>
                  </a:lnTo>
                  <a:lnTo>
                    <a:pt x="488590" y="340980"/>
                  </a:lnTo>
                  <a:lnTo>
                    <a:pt x="469936" y="380360"/>
                  </a:lnTo>
                  <a:lnTo>
                    <a:pt x="445057" y="415640"/>
                  </a:lnTo>
                  <a:lnTo>
                    <a:pt x="421190" y="439563"/>
                  </a:lnTo>
                  <a:close/>
                </a:path>
                <a:path w="504825" h="647700">
                  <a:moveTo>
                    <a:pt x="194529" y="346261"/>
                  </a:moveTo>
                  <a:lnTo>
                    <a:pt x="190037" y="342989"/>
                  </a:lnTo>
                  <a:lnTo>
                    <a:pt x="207818" y="277432"/>
                  </a:lnTo>
                  <a:lnTo>
                    <a:pt x="207232" y="275626"/>
                  </a:lnTo>
                  <a:lnTo>
                    <a:pt x="154405" y="233065"/>
                  </a:lnTo>
                  <a:lnTo>
                    <a:pt x="156121" y="227770"/>
                  </a:lnTo>
                  <a:lnTo>
                    <a:pt x="223817" y="224464"/>
                  </a:lnTo>
                  <a:lnTo>
                    <a:pt x="225351" y="223347"/>
                  </a:lnTo>
                  <a:lnTo>
                    <a:pt x="249398" y="159859"/>
                  </a:lnTo>
                  <a:lnTo>
                    <a:pt x="254970" y="159859"/>
                  </a:lnTo>
                  <a:lnTo>
                    <a:pt x="279016" y="223347"/>
                  </a:lnTo>
                  <a:lnTo>
                    <a:pt x="280547" y="224464"/>
                  </a:lnTo>
                  <a:lnTo>
                    <a:pt x="348189" y="227770"/>
                  </a:lnTo>
                  <a:lnTo>
                    <a:pt x="349960" y="233065"/>
                  </a:lnTo>
                  <a:lnTo>
                    <a:pt x="297134" y="275626"/>
                  </a:lnTo>
                  <a:lnTo>
                    <a:pt x="296548" y="277432"/>
                  </a:lnTo>
                  <a:lnTo>
                    <a:pt x="305124" y="309052"/>
                  </a:lnTo>
                  <a:lnTo>
                    <a:pt x="251235" y="309052"/>
                  </a:lnTo>
                  <a:lnTo>
                    <a:pt x="194529" y="346261"/>
                  </a:lnTo>
                  <a:close/>
                </a:path>
                <a:path w="504825" h="647700">
                  <a:moveTo>
                    <a:pt x="309837" y="346261"/>
                  </a:moveTo>
                  <a:lnTo>
                    <a:pt x="253131" y="309052"/>
                  </a:lnTo>
                  <a:lnTo>
                    <a:pt x="305124" y="309052"/>
                  </a:lnTo>
                  <a:lnTo>
                    <a:pt x="314330" y="342989"/>
                  </a:lnTo>
                  <a:lnTo>
                    <a:pt x="309837" y="346261"/>
                  </a:lnTo>
                  <a:close/>
                </a:path>
                <a:path w="504825" h="647700">
                  <a:moveTo>
                    <a:pt x="305198" y="439563"/>
                  </a:moveTo>
                  <a:lnTo>
                    <a:pt x="199173" y="439563"/>
                  </a:lnTo>
                  <a:lnTo>
                    <a:pt x="212029" y="437810"/>
                  </a:lnTo>
                  <a:lnTo>
                    <a:pt x="237139" y="430199"/>
                  </a:lnTo>
                  <a:lnTo>
                    <a:pt x="252185" y="427662"/>
                  </a:lnTo>
                  <a:lnTo>
                    <a:pt x="267231" y="430199"/>
                  </a:lnTo>
                  <a:lnTo>
                    <a:pt x="292342" y="437810"/>
                  </a:lnTo>
                  <a:lnTo>
                    <a:pt x="305198" y="439563"/>
                  </a:lnTo>
                  <a:close/>
                </a:path>
                <a:path w="504825" h="647700">
                  <a:moveTo>
                    <a:pt x="356732" y="620497"/>
                  </a:moveTo>
                  <a:lnTo>
                    <a:pt x="313636" y="520204"/>
                  </a:lnTo>
                  <a:lnTo>
                    <a:pt x="349332" y="509363"/>
                  </a:lnTo>
                  <a:lnTo>
                    <a:pt x="382787" y="493959"/>
                  </a:lnTo>
                  <a:lnTo>
                    <a:pt x="413635" y="474359"/>
                  </a:lnTo>
                  <a:lnTo>
                    <a:pt x="441511" y="450928"/>
                  </a:lnTo>
                  <a:lnTo>
                    <a:pt x="482080" y="545343"/>
                  </a:lnTo>
                  <a:lnTo>
                    <a:pt x="403260" y="545343"/>
                  </a:lnTo>
                  <a:lnTo>
                    <a:pt x="356732" y="620497"/>
                  </a:lnTo>
                  <a:close/>
                </a:path>
                <a:path w="504825" h="647700">
                  <a:moveTo>
                    <a:pt x="14662" y="586450"/>
                  </a:moveTo>
                  <a:lnTo>
                    <a:pt x="73217" y="460385"/>
                  </a:lnTo>
                  <a:lnTo>
                    <a:pt x="102054" y="482234"/>
                  </a:lnTo>
                  <a:lnTo>
                    <a:pt x="133684" y="500174"/>
                  </a:lnTo>
                  <a:lnTo>
                    <a:pt x="167749" y="513845"/>
                  </a:lnTo>
                  <a:lnTo>
                    <a:pt x="203892" y="522890"/>
                  </a:lnTo>
                  <a:lnTo>
                    <a:pt x="181442" y="571226"/>
                  </a:lnTo>
                  <a:lnTo>
                    <a:pt x="101588" y="571226"/>
                  </a:lnTo>
                  <a:lnTo>
                    <a:pt x="14662" y="586450"/>
                  </a:lnTo>
                  <a:close/>
                </a:path>
                <a:path w="504825" h="647700">
                  <a:moveTo>
                    <a:pt x="489705" y="563088"/>
                  </a:moveTo>
                  <a:lnTo>
                    <a:pt x="403260" y="545343"/>
                  </a:lnTo>
                  <a:lnTo>
                    <a:pt x="482080" y="545343"/>
                  </a:lnTo>
                  <a:lnTo>
                    <a:pt x="489705" y="563088"/>
                  </a:lnTo>
                  <a:close/>
                </a:path>
                <a:path w="504825" h="647700">
                  <a:moveTo>
                    <a:pt x="145922" y="647699"/>
                  </a:moveTo>
                  <a:lnTo>
                    <a:pt x="101588" y="571226"/>
                  </a:lnTo>
                  <a:lnTo>
                    <a:pt x="181442" y="571226"/>
                  </a:lnTo>
                  <a:lnTo>
                    <a:pt x="145922" y="64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1" name="object 44">
            <a:extLst>
              <a:ext uri="{FF2B5EF4-FFF2-40B4-BE49-F238E27FC236}">
                <a16:creationId xmlns:a16="http://schemas.microsoft.com/office/drawing/2014/main" id="{D0E2485D-917D-5BB3-292E-CF494A8EF273}"/>
              </a:ext>
            </a:extLst>
          </p:cNvPr>
          <p:cNvSpPr txBox="1"/>
          <p:nvPr/>
        </p:nvSpPr>
        <p:spPr>
          <a:xfrm>
            <a:off x="9346908" y="2447261"/>
            <a:ext cx="2030730" cy="84108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15599"/>
              </a:lnSpc>
              <a:spcBef>
                <a:spcPts val="67"/>
              </a:spcBef>
            </a:pPr>
            <a:r>
              <a:rPr sz="1600" b="1" spc="93" dirty="0">
                <a:latin typeface="Trebuchet MS"/>
                <a:cs typeface="Trebuchet MS"/>
              </a:rPr>
              <a:t>Sociedade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120" dirty="0">
                <a:latin typeface="Trebuchet MS"/>
                <a:cs typeface="Trebuchet MS"/>
              </a:rPr>
              <a:t>Anônima</a:t>
            </a:r>
            <a:r>
              <a:rPr sz="1600" b="1" spc="-97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de </a:t>
            </a:r>
            <a:r>
              <a:rPr sz="1600" b="1" spc="43" dirty="0">
                <a:latin typeface="Trebuchet MS"/>
                <a:cs typeface="Trebuchet MS"/>
              </a:rPr>
              <a:t>Futebol</a:t>
            </a:r>
            <a:r>
              <a:rPr sz="1600" b="1" spc="-113" dirty="0">
                <a:latin typeface="Trebuchet MS"/>
                <a:cs typeface="Trebuchet MS"/>
              </a:rPr>
              <a:t> </a:t>
            </a:r>
            <a:r>
              <a:rPr sz="1600" b="1" spc="280" dirty="0">
                <a:latin typeface="Trebuchet MS"/>
                <a:cs typeface="Trebuchet MS"/>
              </a:rPr>
              <a:t>-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53" dirty="0">
                <a:latin typeface="Trebuchet MS"/>
                <a:cs typeface="Trebuchet MS"/>
              </a:rPr>
              <a:t>SAF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2" name="object 45">
            <a:extLst>
              <a:ext uri="{FF2B5EF4-FFF2-40B4-BE49-F238E27FC236}">
                <a16:creationId xmlns:a16="http://schemas.microsoft.com/office/drawing/2014/main" id="{8ECCBF67-C134-134E-07EA-9C2B18E178E7}"/>
              </a:ext>
            </a:extLst>
          </p:cNvPr>
          <p:cNvSpPr txBox="1"/>
          <p:nvPr/>
        </p:nvSpPr>
        <p:spPr>
          <a:xfrm>
            <a:off x="9346908" y="3785830"/>
            <a:ext cx="2370667" cy="194863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42500"/>
              </a:lnSpc>
              <a:spcBef>
                <a:spcPts val="67"/>
              </a:spcBef>
            </a:pPr>
            <a:r>
              <a:rPr sz="1600" b="1" spc="120" dirty="0">
                <a:latin typeface="Trebuchet MS"/>
                <a:cs typeface="Trebuchet MS"/>
              </a:rPr>
              <a:t>Missões</a:t>
            </a:r>
            <a:r>
              <a:rPr sz="1600" b="1" spc="-117" dirty="0">
                <a:latin typeface="Trebuchet MS"/>
                <a:cs typeface="Trebuchet MS"/>
              </a:rPr>
              <a:t> </a:t>
            </a:r>
            <a:r>
              <a:rPr sz="1600" b="1" spc="93" dirty="0">
                <a:latin typeface="Trebuchet MS"/>
                <a:cs typeface="Trebuchet MS"/>
              </a:rPr>
              <a:t>Diplomáticas </a:t>
            </a:r>
            <a:r>
              <a:rPr sz="1600" b="1" spc="73" dirty="0">
                <a:latin typeface="Trebuchet MS"/>
                <a:cs typeface="Trebuchet MS"/>
              </a:rPr>
              <a:t>Repartições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97" dirty="0">
                <a:latin typeface="Trebuchet MS"/>
                <a:cs typeface="Trebuchet MS"/>
              </a:rPr>
              <a:t>Consulares</a:t>
            </a:r>
            <a:endParaRPr sz="1600" dirty="0">
              <a:latin typeface="Trebuchet MS"/>
              <a:cs typeface="Trebuchet MS"/>
            </a:endParaRPr>
          </a:p>
          <a:p>
            <a:pPr marL="8467" marR="3387">
              <a:lnSpc>
                <a:spcPct val="115599"/>
              </a:lnSpc>
              <a:spcBef>
                <a:spcPts val="433"/>
              </a:spcBef>
            </a:pPr>
            <a:r>
              <a:rPr sz="1600" b="1" spc="97" dirty="0">
                <a:latin typeface="Trebuchet MS"/>
                <a:cs typeface="Trebuchet MS"/>
              </a:rPr>
              <a:t>Operações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136" dirty="0">
                <a:latin typeface="Trebuchet MS"/>
                <a:cs typeface="Trebuchet MS"/>
              </a:rPr>
              <a:t>alcançadas</a:t>
            </a:r>
            <a:r>
              <a:rPr sz="1600" b="1" spc="-107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por </a:t>
            </a:r>
            <a:r>
              <a:rPr sz="1600" b="1" spc="80" dirty="0">
                <a:latin typeface="Trebuchet MS"/>
                <a:cs typeface="Trebuchet MS"/>
              </a:rPr>
              <a:t>Tratado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67" dirty="0">
                <a:latin typeface="Trebuchet MS"/>
                <a:cs typeface="Trebuchet MS"/>
              </a:rPr>
              <a:t>Internacional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A1D2BC91-1EAD-7B98-8BEE-5F03E6FD5EE6}"/>
              </a:ext>
            </a:extLst>
          </p:cNvPr>
          <p:cNvSpPr txBox="1"/>
          <p:nvPr/>
        </p:nvSpPr>
        <p:spPr>
          <a:xfrm>
            <a:off x="1096242" y="5772487"/>
            <a:ext cx="9536853" cy="98095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>
              <a:spcBef>
                <a:spcPts val="540"/>
              </a:spcBef>
            </a:pPr>
            <a:endParaRPr lang="pt-BR" sz="2800" dirty="0">
              <a:latin typeface="Tahoma"/>
              <a:cs typeface="Tahoma"/>
            </a:endParaRPr>
          </a:p>
          <a:p>
            <a:pPr marL="8467" marR="3387" algn="ctr">
              <a:lnSpc>
                <a:spcPct val="116300"/>
              </a:lnSpc>
              <a:spcBef>
                <a:spcPts val="3"/>
              </a:spcBef>
            </a:pPr>
            <a:r>
              <a:rPr lang="pt-BR" sz="1600" b="1" spc="37" dirty="0">
                <a:latin typeface="Tahoma"/>
                <a:cs typeface="Tahoma"/>
              </a:rPr>
              <a:t>Sujeição</a:t>
            </a:r>
            <a:r>
              <a:rPr lang="pt-BR" sz="1600" b="1" spc="30" dirty="0">
                <a:latin typeface="Tahoma"/>
                <a:cs typeface="Tahoma"/>
              </a:rPr>
              <a:t> </a:t>
            </a:r>
            <a:r>
              <a:rPr lang="pt-BR" sz="1600" b="1" spc="50" dirty="0">
                <a:latin typeface="Tahoma"/>
                <a:cs typeface="Tahoma"/>
              </a:rPr>
              <a:t>Passiva</a:t>
            </a:r>
            <a:r>
              <a:rPr lang="pt-BR" sz="1600" b="1" spc="33" dirty="0">
                <a:latin typeface="Tahoma"/>
                <a:cs typeface="Tahoma"/>
              </a:rPr>
              <a:t> </a:t>
            </a:r>
            <a:r>
              <a:rPr lang="pt-BR" sz="1600" b="1" dirty="0">
                <a:latin typeface="Tahoma"/>
                <a:cs typeface="Tahoma"/>
              </a:rPr>
              <a:t>(Contribuinte),</a:t>
            </a:r>
            <a:r>
              <a:rPr lang="pt-BR" sz="1600" b="1" spc="30" dirty="0">
                <a:latin typeface="Tahoma"/>
                <a:cs typeface="Tahoma"/>
              </a:rPr>
              <a:t> </a:t>
            </a:r>
            <a:r>
              <a:rPr lang="pt-BR" sz="1600" b="1" spc="70" dirty="0">
                <a:latin typeface="Tahoma"/>
                <a:cs typeface="Tahoma"/>
              </a:rPr>
              <a:t>hipótese</a:t>
            </a:r>
            <a:r>
              <a:rPr lang="pt-BR" sz="1600" b="1" spc="33" dirty="0">
                <a:latin typeface="Tahoma"/>
                <a:cs typeface="Tahoma"/>
              </a:rPr>
              <a:t> </a:t>
            </a:r>
            <a:r>
              <a:rPr lang="pt-BR" sz="1600" b="1" spc="117" dirty="0">
                <a:latin typeface="Tahoma"/>
                <a:cs typeface="Tahoma"/>
              </a:rPr>
              <a:t>de</a:t>
            </a:r>
            <a:r>
              <a:rPr lang="pt-BR" sz="1600" b="1" spc="30" dirty="0">
                <a:latin typeface="Tahoma"/>
                <a:cs typeface="Tahoma"/>
              </a:rPr>
              <a:t> </a:t>
            </a:r>
            <a:r>
              <a:rPr lang="pt-BR" sz="1600" b="1" spc="50" dirty="0">
                <a:latin typeface="Tahoma"/>
                <a:cs typeface="Tahoma"/>
              </a:rPr>
              <a:t>incidência, </a:t>
            </a:r>
            <a:r>
              <a:rPr lang="pt-BR" sz="1600" b="1" spc="113" dirty="0">
                <a:latin typeface="Tahoma"/>
                <a:cs typeface="Tahoma"/>
              </a:rPr>
              <a:t>momento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97" dirty="0">
                <a:latin typeface="Tahoma"/>
                <a:cs typeface="Tahoma"/>
              </a:rPr>
              <a:t>da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63" dirty="0">
                <a:latin typeface="Tahoma"/>
                <a:cs typeface="Tahoma"/>
              </a:rPr>
              <a:t>ocorrência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110" dirty="0">
                <a:latin typeface="Tahoma"/>
                <a:cs typeface="Tahoma"/>
              </a:rPr>
              <a:t>do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40" dirty="0">
                <a:latin typeface="Tahoma"/>
                <a:cs typeface="Tahoma"/>
              </a:rPr>
              <a:t>fato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43" dirty="0">
                <a:latin typeface="Tahoma"/>
                <a:cs typeface="Tahoma"/>
              </a:rPr>
              <a:t>gerador,</a:t>
            </a:r>
            <a:r>
              <a:rPr lang="pt-BR" sz="1600" b="1" spc="-13" dirty="0">
                <a:latin typeface="Tahoma"/>
                <a:cs typeface="Tahoma"/>
              </a:rPr>
              <a:t> </a:t>
            </a:r>
            <a:r>
              <a:rPr lang="pt-BR" sz="1600" b="1" spc="73" dirty="0">
                <a:latin typeface="Tahoma"/>
                <a:cs typeface="Tahoma"/>
              </a:rPr>
              <a:t>base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117" dirty="0">
                <a:latin typeface="Tahoma"/>
                <a:cs typeface="Tahoma"/>
              </a:rPr>
              <a:t>de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76" dirty="0" err="1">
                <a:latin typeface="Tahoma"/>
                <a:cs typeface="Tahoma"/>
              </a:rPr>
              <a:t>cálcuclo</a:t>
            </a:r>
            <a:r>
              <a:rPr lang="pt-BR" sz="1600" b="1" spc="-17" dirty="0">
                <a:latin typeface="Tahoma"/>
                <a:cs typeface="Tahoma"/>
              </a:rPr>
              <a:t> </a:t>
            </a:r>
            <a:r>
              <a:rPr lang="pt-BR" sz="1600" b="1" spc="50" dirty="0">
                <a:latin typeface="Tahoma"/>
                <a:cs typeface="Tahoma"/>
              </a:rPr>
              <a:t>e </a:t>
            </a:r>
            <a:r>
              <a:rPr lang="pt-BR" sz="1600" b="1" spc="43" dirty="0">
                <a:latin typeface="Tahoma"/>
                <a:cs typeface="Tahoma"/>
              </a:rPr>
              <a:t>alíquotas</a:t>
            </a:r>
            <a:endParaRPr lang="pt-BR" sz="1600" dirty="0">
              <a:latin typeface="Tahoma"/>
              <a:cs typeface="Tahoma"/>
            </a:endParaRPr>
          </a:p>
        </p:txBody>
      </p:sp>
      <p:pic>
        <p:nvPicPr>
          <p:cNvPr id="54" name="object 32">
            <a:extLst>
              <a:ext uri="{FF2B5EF4-FFF2-40B4-BE49-F238E27FC236}">
                <a16:creationId xmlns:a16="http://schemas.microsoft.com/office/drawing/2014/main" id="{33C8EF2F-E656-6ED4-503E-46CED239D60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17021" y="550315"/>
            <a:ext cx="2574024" cy="2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276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Arredondado 11"/>
          <p:cNvSpPr/>
          <p:nvPr/>
        </p:nvSpPr>
        <p:spPr>
          <a:xfrm>
            <a:off x="8458200" y="206115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5029200" y="206115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1600200" y="204921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60533"/>
            <a:ext cx="5715000" cy="61388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27541" y="1005867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Regimes Específicos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2600" y="204921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Combustíveis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Lubrificantes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00200" y="2896612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Cobrança monofásica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Diferenciada por produto e uniforme em todo o território nacional.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Objetivo em diminuir a sonegação,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Não cria cumulatividade,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75157" y="2049211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Serviços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Financeiros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29200" y="2707482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32865"/>
                </a:solidFill>
              </a:rPr>
              <a:t>⁠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Regime específico decorre das dificuldades de se tributar operações remuneradas na forma de margem pelo regime padrão de débito e crédito no IVA..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694506" y="2054764"/>
            <a:ext cx="261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Planos de Assistência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 à Saúde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458200" y="451239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32865"/>
                </a:solidFill>
              </a:rPr>
              <a:t>Possibilidade de alterações: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 nas alíquotas,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nas regras de creditamento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na base de cálculo</a:t>
            </a:r>
          </a:p>
          <a:p>
            <a:pPr algn="ctr"/>
            <a:endParaRPr lang="pt-BR" sz="1600" dirty="0">
              <a:solidFill>
                <a:srgbClr val="032865"/>
              </a:solidFill>
            </a:endParaRP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Possibilidade de Tributação com base na receita ou no faturamento.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800600" y="2049211"/>
            <a:ext cx="0" cy="389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229600" y="2049211"/>
            <a:ext cx="0" cy="389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D83F48D0-A151-4CD3-198A-F7AABF73C08B}"/>
              </a:ext>
            </a:extLst>
          </p:cNvPr>
          <p:cNvSpPr/>
          <p:nvPr/>
        </p:nvSpPr>
        <p:spPr>
          <a:xfrm>
            <a:off x="8520544" y="2854679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4FA278-A787-8DF1-82DF-7D68CD533573}"/>
              </a:ext>
            </a:extLst>
          </p:cNvPr>
          <p:cNvSpPr txBox="1"/>
          <p:nvPr/>
        </p:nvSpPr>
        <p:spPr>
          <a:xfrm>
            <a:off x="8591125" y="28697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Concursos 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Prognósticos</a:t>
            </a: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A67E21BB-8121-E821-FE25-7A3F6CF17289}"/>
              </a:ext>
            </a:extLst>
          </p:cNvPr>
          <p:cNvSpPr/>
          <p:nvPr/>
        </p:nvSpPr>
        <p:spPr>
          <a:xfrm>
            <a:off x="8521851" y="3627967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FE808C-7348-4120-5847-C7B5B9CF025F}"/>
              </a:ext>
            </a:extLst>
          </p:cNvPr>
          <p:cNvSpPr txBox="1"/>
          <p:nvPr/>
        </p:nvSpPr>
        <p:spPr>
          <a:xfrm>
            <a:off x="8915400" y="3649344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Serviços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Hotelaria e Parques</a:t>
            </a:r>
          </a:p>
        </p:txBody>
      </p:sp>
    </p:spTree>
    <p:extLst>
      <p:ext uri="{BB962C8B-B14F-4D97-AF65-F5344CB8AC3E}">
        <p14:creationId xmlns:p14="http://schemas.microsoft.com/office/powerpoint/2010/main" val="9837308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13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C72D-ED91-BFD1-A8C8-7B0BD5E5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3987AABD-31DC-F135-2ECD-98365981036D}"/>
              </a:ext>
            </a:extLst>
          </p:cNvPr>
          <p:cNvSpPr/>
          <p:nvPr/>
        </p:nvSpPr>
        <p:spPr>
          <a:xfrm>
            <a:off x="8458200" y="206115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D8A0E6DD-BEBF-A33C-6B4E-C083243DBE32}"/>
              </a:ext>
            </a:extLst>
          </p:cNvPr>
          <p:cNvSpPr/>
          <p:nvPr/>
        </p:nvSpPr>
        <p:spPr>
          <a:xfrm>
            <a:off x="5029200" y="206115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CB2C4C49-4602-59DF-709D-85B5BB3844BD}"/>
              </a:ext>
            </a:extLst>
          </p:cNvPr>
          <p:cNvSpPr/>
          <p:nvPr/>
        </p:nvSpPr>
        <p:spPr>
          <a:xfrm>
            <a:off x="1600200" y="2049211"/>
            <a:ext cx="3048000" cy="6463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70B347-515C-FC5D-1DE7-88B32A3E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60533"/>
            <a:ext cx="5715000" cy="6138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8BF3926-27EA-FF5D-A88A-B805559D7EEE}"/>
              </a:ext>
            </a:extLst>
          </p:cNvPr>
          <p:cNvSpPr txBox="1"/>
          <p:nvPr/>
        </p:nvSpPr>
        <p:spPr>
          <a:xfrm>
            <a:off x="4327541" y="1005867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Regimes Específicos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23E9BF-41D2-DFC2-0988-21A5A40F3568}"/>
              </a:ext>
            </a:extLst>
          </p:cNvPr>
          <p:cNvSpPr txBox="1"/>
          <p:nvPr/>
        </p:nvSpPr>
        <p:spPr>
          <a:xfrm>
            <a:off x="1752600" y="204921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Bares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Restaurantes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E9129D-2ED1-1939-9A05-E6E41FBA5531}"/>
              </a:ext>
            </a:extLst>
          </p:cNvPr>
          <p:cNvSpPr txBox="1"/>
          <p:nvPr/>
        </p:nvSpPr>
        <p:spPr>
          <a:xfrm>
            <a:off x="1600200" y="2695542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solidFill>
                <a:srgbClr val="032865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Alíquotas reduzidas em 40% 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Refeições Produzida 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Bebidas preparadas ( não alcoólicas )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Não se aplica - alimentações </a:t>
            </a:r>
            <a:r>
              <a:rPr lang="pt-BR" sz="1600" dirty="0" err="1">
                <a:solidFill>
                  <a:srgbClr val="032865"/>
                </a:solidFill>
              </a:rPr>
              <a:t>p</a:t>
            </a:r>
            <a:r>
              <a:rPr lang="pt-BR" sz="1600" dirty="0">
                <a:solidFill>
                  <a:srgbClr val="032865"/>
                </a:solidFill>
              </a:rPr>
              <a:t>/eventos </a:t>
            </a:r>
          </a:p>
          <a:p>
            <a:pPr algn="ctr"/>
            <a:endParaRPr lang="pt-BR" sz="1600" dirty="0">
              <a:solidFill>
                <a:srgbClr val="032865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Exclusão da  BC: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Gorjeta até 15%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Serviços </a:t>
            </a:r>
            <a:r>
              <a:rPr lang="pt-BR" sz="1600" dirty="0" err="1">
                <a:solidFill>
                  <a:srgbClr val="032865"/>
                </a:solidFill>
              </a:rPr>
              <a:t>dfe</a:t>
            </a:r>
            <a:r>
              <a:rPr lang="pt-BR" sz="1600" dirty="0">
                <a:solidFill>
                  <a:srgbClr val="032865"/>
                </a:solidFill>
              </a:rPr>
              <a:t> Entrega </a:t>
            </a:r>
          </a:p>
          <a:p>
            <a:pPr algn="ctr"/>
            <a:endParaRPr lang="pt-BR" sz="1600" dirty="0">
              <a:solidFill>
                <a:srgbClr val="032865"/>
              </a:solidFill>
            </a:endParaRPr>
          </a:p>
          <a:p>
            <a:pPr algn="ctr"/>
            <a:r>
              <a:rPr lang="pt-BR" sz="1600" dirty="0" err="1">
                <a:solidFill>
                  <a:srgbClr val="032865"/>
                </a:solidFill>
              </a:rPr>
              <a:t>Obs:Não</a:t>
            </a:r>
            <a:r>
              <a:rPr lang="pt-BR" sz="1600" dirty="0">
                <a:solidFill>
                  <a:srgbClr val="032865"/>
                </a:solidFill>
              </a:rPr>
              <a:t> gera crédito </a:t>
            </a:r>
            <a:r>
              <a:rPr lang="pt-BR" sz="1600" dirty="0" err="1">
                <a:solidFill>
                  <a:srgbClr val="032865"/>
                </a:solidFill>
              </a:rPr>
              <a:t>p</a:t>
            </a:r>
            <a:r>
              <a:rPr lang="pt-BR" sz="1600" dirty="0">
                <a:solidFill>
                  <a:srgbClr val="032865"/>
                </a:solidFill>
              </a:rPr>
              <a:t>/adquirentes.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E4F68D-8568-CA00-F8BD-1ED283AF5BAE}"/>
              </a:ext>
            </a:extLst>
          </p:cNvPr>
          <p:cNvSpPr txBox="1"/>
          <p:nvPr/>
        </p:nvSpPr>
        <p:spPr>
          <a:xfrm>
            <a:off x="5525090" y="2049211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Operações com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Bens Imóveis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D0ACE2-B88F-AC4C-0EB2-D987EC7B56D7}"/>
              </a:ext>
            </a:extLst>
          </p:cNvPr>
          <p:cNvSpPr txBox="1"/>
          <p:nvPr/>
        </p:nvSpPr>
        <p:spPr>
          <a:xfrm>
            <a:off x="8594037" y="205476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Operações contratadas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Administração Pública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A48F70-4648-C144-ED15-94986D141535}"/>
              </a:ext>
            </a:extLst>
          </p:cNvPr>
          <p:cNvSpPr txBox="1"/>
          <p:nvPr/>
        </p:nvSpPr>
        <p:spPr>
          <a:xfrm>
            <a:off x="8382000" y="2896612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administração direta, por autarquias e por fundações públicas: prevê dois regimes alternativos –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32865"/>
                </a:solidFill>
              </a:rPr>
              <a:t>  não incidência do IBS e da CBS, </a:t>
            </a:r>
          </a:p>
          <a:p>
            <a:pPr algn="ctr"/>
            <a:endParaRPr lang="pt-BR" sz="1600" dirty="0">
              <a:solidFill>
                <a:srgbClr val="032865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FDAFD9B-E30C-9DF0-24A8-4434B0AAAF75}"/>
              </a:ext>
            </a:extLst>
          </p:cNvPr>
          <p:cNvCxnSpPr/>
          <p:nvPr/>
        </p:nvCxnSpPr>
        <p:spPr>
          <a:xfrm>
            <a:off x="4800600" y="2049211"/>
            <a:ext cx="0" cy="389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01F0AB0-7ED9-B339-63A6-ADA75F1635FF}"/>
              </a:ext>
            </a:extLst>
          </p:cNvPr>
          <p:cNvCxnSpPr/>
          <p:nvPr/>
        </p:nvCxnSpPr>
        <p:spPr>
          <a:xfrm>
            <a:off x="8229600" y="2049211"/>
            <a:ext cx="0" cy="389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B1DC08-1B57-97E1-00A9-86C1252CD207}"/>
              </a:ext>
            </a:extLst>
          </p:cNvPr>
          <p:cNvSpPr txBox="1"/>
          <p:nvPr/>
        </p:nvSpPr>
        <p:spPr>
          <a:xfrm>
            <a:off x="4991100" y="2707482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32865"/>
                </a:solidFill>
              </a:rPr>
              <a:t>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32865"/>
                </a:solidFill>
              </a:rPr>
              <a:t>mercado imobiliário é muito  heterogêneo,</a:t>
            </a:r>
          </a:p>
          <a:p>
            <a:pPr algn="ctr"/>
            <a:r>
              <a:rPr lang="pt-BR" sz="1600" dirty="0">
                <a:solidFill>
                  <a:srgbClr val="032865"/>
                </a:solidFill>
              </a:rPr>
              <a:t>Locação, venda direta, incorporações,  aquisições por pessoas físicas e jurídicas,  imóveis comerciais e residenciais</a:t>
            </a:r>
          </a:p>
        </p:txBody>
      </p:sp>
    </p:spTree>
    <p:extLst>
      <p:ext uri="{BB962C8B-B14F-4D97-AF65-F5344CB8AC3E}">
        <p14:creationId xmlns:p14="http://schemas.microsoft.com/office/powerpoint/2010/main" val="139457994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" grpId="0"/>
      <p:bldP spid="4" grpId="0"/>
      <p:bldP spid="5" grpId="0"/>
      <p:bldP spid="6" grpId="0"/>
      <p:bldP spid="8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00C84-A5CD-6655-5C34-DAAB533B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Diagrama, Word&#10;&#10;O conteúdo gerado por IA pode estar incorreto.">
            <a:extLst>
              <a:ext uri="{FF2B5EF4-FFF2-40B4-BE49-F238E27FC236}">
                <a16:creationId xmlns:a16="http://schemas.microsoft.com/office/drawing/2014/main" id="{A1F110E9-BC82-4F5B-1E6B-A77E68068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565C9BC-8348-D45A-85CD-C89F446E5419}"/>
              </a:ext>
            </a:extLst>
          </p:cNvPr>
          <p:cNvSpPr txBox="1"/>
          <p:nvPr/>
        </p:nvSpPr>
        <p:spPr>
          <a:xfrm>
            <a:off x="2667000" y="5943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Projeto de Lei PL1087/2025</a:t>
            </a:r>
          </a:p>
        </p:txBody>
      </p:sp>
    </p:spTree>
    <p:extLst>
      <p:ext uri="{BB962C8B-B14F-4D97-AF65-F5344CB8AC3E}">
        <p14:creationId xmlns:p14="http://schemas.microsoft.com/office/powerpoint/2010/main" val="4229472485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0BC0C-7F07-AF1C-8C59-5DE714E3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Word&#10;&#10;O conteúdo gerado por IA pode estar incorreto.">
            <a:extLst>
              <a:ext uri="{FF2B5EF4-FFF2-40B4-BE49-F238E27FC236}">
                <a16:creationId xmlns:a16="http://schemas.microsoft.com/office/drawing/2014/main" id="{1DB545CE-9256-88E2-6B64-7FFBC4C56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" y="-14428"/>
            <a:ext cx="12153900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3446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5" y="989956"/>
            <a:ext cx="5640608" cy="7769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C7FCC56-C054-E7AC-DB16-F8CA981EB0C5}"/>
              </a:ext>
            </a:extLst>
          </p:cNvPr>
          <p:cNvSpPr txBox="1"/>
          <p:nvPr/>
        </p:nvSpPr>
        <p:spPr>
          <a:xfrm>
            <a:off x="5756735" y="5232045"/>
            <a:ext cx="41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www.fenacon.org.br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1E65B7-7F18-A9C2-2A40-8C55FFE2CEE5}"/>
              </a:ext>
            </a:extLst>
          </p:cNvPr>
          <p:cNvSpPr txBox="1"/>
          <p:nvPr/>
        </p:nvSpPr>
        <p:spPr>
          <a:xfrm>
            <a:off x="5756735" y="6018149"/>
            <a:ext cx="271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@</a:t>
            </a:r>
            <a:r>
              <a:rPr lang="pt-BR" sz="2800" dirty="0" err="1">
                <a:solidFill>
                  <a:schemeClr val="bg1"/>
                </a:solidFill>
              </a:rPr>
              <a:t>fenacon_oficial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109F43-9262-F45D-6ED8-F687FD7FA9F6}"/>
              </a:ext>
            </a:extLst>
          </p:cNvPr>
          <p:cNvSpPr txBox="1"/>
          <p:nvPr/>
        </p:nvSpPr>
        <p:spPr>
          <a:xfrm>
            <a:off x="852724" y="2582763"/>
            <a:ext cx="4279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Reynaldo Lima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981BAE-26A5-1D25-C1F6-01D9D6EFC3A8}"/>
              </a:ext>
            </a:extLst>
          </p:cNvPr>
          <p:cNvSpPr txBox="1"/>
          <p:nvPr/>
        </p:nvSpPr>
        <p:spPr>
          <a:xfrm>
            <a:off x="6966297" y="2598003"/>
            <a:ext cx="4323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Diogo </a:t>
            </a:r>
            <a:r>
              <a:rPr lang="pt-BR" sz="5400" dirty="0" err="1">
                <a:solidFill>
                  <a:schemeClr val="accent1">
                    <a:lumMod val="75000"/>
                  </a:schemeClr>
                </a:solidFill>
              </a:rPr>
              <a:t>Chamun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F63A4D-82DC-038D-7C29-F597511AF21B}"/>
              </a:ext>
            </a:extLst>
          </p:cNvPr>
          <p:cNvSpPr txBox="1"/>
          <p:nvPr/>
        </p:nvSpPr>
        <p:spPr>
          <a:xfrm>
            <a:off x="734475" y="3404616"/>
            <a:ext cx="4310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Vice Presidente Institucional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A60232-C671-91F1-62D9-2E8CDB725748}"/>
              </a:ext>
            </a:extLst>
          </p:cNvPr>
          <p:cNvSpPr txBox="1"/>
          <p:nvPr/>
        </p:nvSpPr>
        <p:spPr>
          <a:xfrm>
            <a:off x="6960201" y="3452737"/>
            <a:ext cx="435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Diretor Assuntos Legislativos</a:t>
            </a:r>
          </a:p>
        </p:txBody>
      </p:sp>
    </p:spTree>
    <p:extLst>
      <p:ext uri="{BB962C8B-B14F-4D97-AF65-F5344CB8AC3E}">
        <p14:creationId xmlns:p14="http://schemas.microsoft.com/office/powerpoint/2010/main" val="111095811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39000" y="685800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rgbClr val="00B0F0"/>
                </a:solidFill>
              </a:rPr>
              <a:t>Sistema Não-Cumulativo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6131922" cy="65867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14400" y="646548"/>
            <a:ext cx="615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PEC 45/2019 -</a:t>
            </a:r>
            <a:r>
              <a:rPr lang="pt-BR" sz="3200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LC 214/2025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8839200" cy="4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337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E935AA4-CB60-71ED-6A04-3B3706F2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992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457853"/>
            <a:ext cx="581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32865"/>
                </a:solidFill>
                <a:latin typeface="Arial Black" panose="020B0A04020102020204" pitchFamily="34" charset="0"/>
              </a:rPr>
              <a:t>ALIQUOTA ESTIMADA!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9600" y="1042194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3B0D8"/>
                </a:solidFill>
              </a:rPr>
              <a:t>ALÍQUOTAS DO IMPOSTO SOBRE VALOR</a:t>
            </a:r>
          </a:p>
          <a:p>
            <a:r>
              <a:rPr lang="pt-BR" sz="2200" b="1" dirty="0">
                <a:solidFill>
                  <a:srgbClr val="03B0D8"/>
                </a:solidFill>
              </a:rPr>
              <a:t>AGREGADO (IVA) NO MUNDO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035908"/>
            <a:ext cx="5181600" cy="45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2695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454E-82DD-27DA-9F36-BD93FCD8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6">
            <a:extLst>
              <a:ext uri="{FF2B5EF4-FFF2-40B4-BE49-F238E27FC236}">
                <a16:creationId xmlns:a16="http://schemas.microsoft.com/office/drawing/2014/main" id="{D4CE3475-99B9-2286-47CB-C820CECA2AA3}"/>
              </a:ext>
            </a:extLst>
          </p:cNvPr>
          <p:cNvSpPr/>
          <p:nvPr/>
        </p:nvSpPr>
        <p:spPr>
          <a:xfrm>
            <a:off x="685800" y="1828800"/>
            <a:ext cx="2734519" cy="198269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ALIQUOTA</a:t>
            </a:r>
            <a:r>
              <a:rPr lang="pt-BR" sz="2800" dirty="0"/>
              <a:t> </a:t>
            </a:r>
          </a:p>
          <a:p>
            <a:pPr algn="ctr"/>
            <a:r>
              <a:rPr lang="pt-BR" sz="2800" dirty="0"/>
              <a:t>28%</a:t>
            </a:r>
          </a:p>
        </p:txBody>
      </p:sp>
      <p:sp>
        <p:nvSpPr>
          <p:cNvPr id="17" name="Disco Magnético 16">
            <a:extLst>
              <a:ext uri="{FF2B5EF4-FFF2-40B4-BE49-F238E27FC236}">
                <a16:creationId xmlns:a16="http://schemas.microsoft.com/office/drawing/2014/main" id="{92A15ACE-DE33-51A8-B0D0-72666C8505D6}"/>
              </a:ext>
            </a:extLst>
          </p:cNvPr>
          <p:cNvSpPr/>
          <p:nvPr/>
        </p:nvSpPr>
        <p:spPr>
          <a:xfrm>
            <a:off x="3805780" y="4145648"/>
            <a:ext cx="1597733" cy="1300254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CBS 9,25%</a:t>
            </a:r>
          </a:p>
        </p:txBody>
      </p:sp>
      <p:sp>
        <p:nvSpPr>
          <p:cNvPr id="18" name="Disco Magnético 17">
            <a:extLst>
              <a:ext uri="{FF2B5EF4-FFF2-40B4-BE49-F238E27FC236}">
                <a16:creationId xmlns:a16="http://schemas.microsoft.com/office/drawing/2014/main" id="{912A1C31-0063-E85D-2255-00A1F75DC4EC}"/>
              </a:ext>
            </a:extLst>
          </p:cNvPr>
          <p:cNvSpPr/>
          <p:nvPr/>
        </p:nvSpPr>
        <p:spPr>
          <a:xfrm>
            <a:off x="5888809" y="3459347"/>
            <a:ext cx="1597733" cy="2070125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IBS 18,75%</a:t>
            </a:r>
          </a:p>
        </p:txBody>
      </p:sp>
      <p:sp>
        <p:nvSpPr>
          <p:cNvPr id="19" name="Seta para a Esquerda e para Cima 18">
            <a:extLst>
              <a:ext uri="{FF2B5EF4-FFF2-40B4-BE49-F238E27FC236}">
                <a16:creationId xmlns:a16="http://schemas.microsoft.com/office/drawing/2014/main" id="{01725C3F-5ACE-1B70-5175-D36F73558A44}"/>
              </a:ext>
            </a:extLst>
          </p:cNvPr>
          <p:cNvSpPr/>
          <p:nvPr/>
        </p:nvSpPr>
        <p:spPr>
          <a:xfrm rot="14600630">
            <a:off x="3376843" y="1721127"/>
            <a:ext cx="2633066" cy="190285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Esquerda e para Cima 19">
            <a:extLst>
              <a:ext uri="{FF2B5EF4-FFF2-40B4-BE49-F238E27FC236}">
                <a16:creationId xmlns:a16="http://schemas.microsoft.com/office/drawing/2014/main" id="{58A3A56E-ACAA-CD1E-BFE6-132F009E398B}"/>
              </a:ext>
            </a:extLst>
          </p:cNvPr>
          <p:cNvSpPr/>
          <p:nvPr/>
        </p:nvSpPr>
        <p:spPr>
          <a:xfrm>
            <a:off x="3227136" y="5780053"/>
            <a:ext cx="1563214" cy="79586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Esquerda e para Cima 20">
            <a:extLst>
              <a:ext uri="{FF2B5EF4-FFF2-40B4-BE49-F238E27FC236}">
                <a16:creationId xmlns:a16="http://schemas.microsoft.com/office/drawing/2014/main" id="{D0FC29B3-B717-DD8E-90BD-E31415C6BD67}"/>
              </a:ext>
            </a:extLst>
          </p:cNvPr>
          <p:cNvSpPr/>
          <p:nvPr/>
        </p:nvSpPr>
        <p:spPr>
          <a:xfrm rot="5400000">
            <a:off x="6805866" y="5538925"/>
            <a:ext cx="807893" cy="1315449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Disco Magnético 21">
            <a:extLst>
              <a:ext uri="{FF2B5EF4-FFF2-40B4-BE49-F238E27FC236}">
                <a16:creationId xmlns:a16="http://schemas.microsoft.com/office/drawing/2014/main" id="{3A5240FD-BB72-6690-3707-5CA1F55CF85D}"/>
              </a:ext>
            </a:extLst>
          </p:cNvPr>
          <p:cNvSpPr/>
          <p:nvPr/>
        </p:nvSpPr>
        <p:spPr>
          <a:xfrm>
            <a:off x="1580268" y="5825861"/>
            <a:ext cx="1315449" cy="923330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PIS</a:t>
            </a:r>
          </a:p>
          <a:p>
            <a:pPr algn="ctr"/>
            <a:r>
              <a:rPr lang="pt-BR" dirty="0"/>
              <a:t>COFINS IPI</a:t>
            </a:r>
          </a:p>
          <a:p>
            <a:pPr algn="ctr"/>
            <a:endParaRPr lang="pt-BR" dirty="0"/>
          </a:p>
        </p:txBody>
      </p:sp>
      <p:sp>
        <p:nvSpPr>
          <p:cNvPr id="23" name="Disco Magnético 22">
            <a:extLst>
              <a:ext uri="{FF2B5EF4-FFF2-40B4-BE49-F238E27FC236}">
                <a16:creationId xmlns:a16="http://schemas.microsoft.com/office/drawing/2014/main" id="{98CBDF57-DA35-FD9E-4C20-3099A475DA58}"/>
              </a:ext>
            </a:extLst>
          </p:cNvPr>
          <p:cNvSpPr/>
          <p:nvPr/>
        </p:nvSpPr>
        <p:spPr>
          <a:xfrm>
            <a:off x="8054039" y="5815401"/>
            <a:ext cx="1315449" cy="80789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ISS</a:t>
            </a:r>
          </a:p>
        </p:txBody>
      </p:sp>
      <p:sp>
        <p:nvSpPr>
          <p:cNvPr id="24" name="Mais 23">
            <a:extLst>
              <a:ext uri="{FF2B5EF4-FFF2-40B4-BE49-F238E27FC236}">
                <a16:creationId xmlns:a16="http://schemas.microsoft.com/office/drawing/2014/main" id="{25EFCF59-FAB0-3564-27E0-B0F24574E39D}"/>
              </a:ext>
            </a:extLst>
          </p:cNvPr>
          <p:cNvSpPr/>
          <p:nvPr/>
        </p:nvSpPr>
        <p:spPr>
          <a:xfrm>
            <a:off x="9468994" y="5990714"/>
            <a:ext cx="463825" cy="457267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Disco Magnético 24">
            <a:extLst>
              <a:ext uri="{FF2B5EF4-FFF2-40B4-BE49-F238E27FC236}">
                <a16:creationId xmlns:a16="http://schemas.microsoft.com/office/drawing/2014/main" id="{E8003A93-C5A6-CFF3-0C88-C3CCABCEFC32}"/>
              </a:ext>
            </a:extLst>
          </p:cNvPr>
          <p:cNvSpPr/>
          <p:nvPr/>
        </p:nvSpPr>
        <p:spPr>
          <a:xfrm>
            <a:off x="10032325" y="5825861"/>
            <a:ext cx="1315449" cy="80789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ICMS</a:t>
            </a:r>
          </a:p>
          <a:p>
            <a:pPr algn="ctr"/>
            <a:endParaRPr lang="pt-BR" dirty="0"/>
          </a:p>
        </p:txBody>
      </p:sp>
      <p:sp>
        <p:nvSpPr>
          <p:cNvPr id="27" name="Conector 26">
            <a:extLst>
              <a:ext uri="{FF2B5EF4-FFF2-40B4-BE49-F238E27FC236}">
                <a16:creationId xmlns:a16="http://schemas.microsoft.com/office/drawing/2014/main" id="{5F3A03F9-5CA6-3692-8DCF-0281D57481E2}"/>
              </a:ext>
            </a:extLst>
          </p:cNvPr>
          <p:cNvSpPr/>
          <p:nvPr/>
        </p:nvSpPr>
        <p:spPr>
          <a:xfrm>
            <a:off x="8773827" y="3477157"/>
            <a:ext cx="2734519" cy="198269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IMPOSTO</a:t>
            </a:r>
          </a:p>
          <a:p>
            <a:pPr algn="ctr"/>
            <a:r>
              <a:rPr lang="pt-BR" sz="2400" dirty="0"/>
              <a:t>SELETIVO</a:t>
            </a:r>
            <a:endParaRPr lang="pt-BR" sz="2800" dirty="0"/>
          </a:p>
        </p:txBody>
      </p:sp>
      <p:sp>
        <p:nvSpPr>
          <p:cNvPr id="28" name="Mais 27">
            <a:extLst>
              <a:ext uri="{FF2B5EF4-FFF2-40B4-BE49-F238E27FC236}">
                <a16:creationId xmlns:a16="http://schemas.microsoft.com/office/drawing/2014/main" id="{53D8AB0E-2F40-EEE6-A56C-AB2D2063A5DA}"/>
              </a:ext>
            </a:extLst>
          </p:cNvPr>
          <p:cNvSpPr/>
          <p:nvPr/>
        </p:nvSpPr>
        <p:spPr>
          <a:xfrm>
            <a:off x="7867538" y="4145648"/>
            <a:ext cx="735276" cy="80789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0B225261-25B4-D34F-6441-282D89C3F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2" y="261323"/>
            <a:ext cx="10087647" cy="473631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3FE6D3-F3E6-D5B4-569A-F978724A48FE}"/>
              </a:ext>
            </a:extLst>
          </p:cNvPr>
          <p:cNvSpPr txBox="1"/>
          <p:nvPr/>
        </p:nvSpPr>
        <p:spPr>
          <a:xfrm>
            <a:off x="1062414" y="242511"/>
            <a:ext cx="93026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Arial Black" panose="020B0A04020102020204" pitchFamily="34" charset="0"/>
              </a:rPr>
              <a:t>MODELO ESTIMADO DE FORMAÇÃO DA ALÍQUOTA</a:t>
            </a:r>
          </a:p>
        </p:txBody>
      </p:sp>
    </p:spTree>
    <p:extLst>
      <p:ext uri="{BB962C8B-B14F-4D97-AF65-F5344CB8AC3E}">
        <p14:creationId xmlns:p14="http://schemas.microsoft.com/office/powerpoint/2010/main" val="219179795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A7EE4-7904-6E0A-6AB4-58D6C2ED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19ED56-FF71-F022-5A4E-509F3D84C169}"/>
              </a:ext>
            </a:extLst>
          </p:cNvPr>
          <p:cNvSpPr txBox="1"/>
          <p:nvPr/>
        </p:nvSpPr>
        <p:spPr>
          <a:xfrm>
            <a:off x="533400" y="457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32865"/>
                </a:solidFill>
                <a:latin typeface="Arial Black" panose="020B0A04020102020204" pitchFamily="34" charset="0"/>
              </a:rPr>
              <a:t>QUAL % DA ALIQUOTA DE</a:t>
            </a:r>
          </a:p>
          <a:p>
            <a:r>
              <a:rPr lang="pt-BR" sz="4000" dirty="0">
                <a:solidFill>
                  <a:srgbClr val="032865"/>
                </a:solidFill>
                <a:latin typeface="Arial Black" panose="020B0A04020102020204" pitchFamily="34" charset="0"/>
              </a:rPr>
              <a:t>FATO PARA IBS E CBS?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9B7A67-24B7-A71B-54EE-AA2CE6B641D2}"/>
              </a:ext>
            </a:extLst>
          </p:cNvPr>
          <p:cNvSpPr txBox="1"/>
          <p:nvPr/>
        </p:nvSpPr>
        <p:spPr>
          <a:xfrm>
            <a:off x="533400" y="3352800"/>
            <a:ext cx="2449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rgbClr val="032865"/>
                </a:solidFill>
                <a:latin typeface="Arial Black" panose="020B0A04020102020204" pitchFamily="34" charset="0"/>
              </a:rPr>
              <a:t>28%?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C82DC5-DD21-3F1F-91DE-15C72731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29" y="4152900"/>
            <a:ext cx="1991997" cy="1041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91F6D79-4838-DAFC-2A0A-A2DAE2362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26" y="1905000"/>
            <a:ext cx="74387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2572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48" y="533401"/>
            <a:ext cx="7836151" cy="6602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9400" y="547287"/>
            <a:ext cx="663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EXCEÇÕES JÁ TRATADAS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64" y="2133600"/>
            <a:ext cx="4997188" cy="365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5174485" cy="3657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48727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8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9AD05-3524-6509-A798-79824F3C9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2557702-7D16-1394-F19F-C324568B4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381000"/>
            <a:ext cx="10034450" cy="6940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A5FE03-3A1D-3C1A-DE7E-53577E9ABD75}"/>
              </a:ext>
            </a:extLst>
          </p:cNvPr>
          <p:cNvSpPr txBox="1"/>
          <p:nvPr/>
        </p:nvSpPr>
        <p:spPr>
          <a:xfrm>
            <a:off x="1066800" y="556634"/>
            <a:ext cx="48013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Arial Black" panose="020B0A04020102020204" pitchFamily="34" charset="0"/>
              </a:rPr>
              <a:t>ALIQUOTAS DIFERENCIADAS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0D586B-1DB2-AB79-C02D-07C71186CEAD}"/>
              </a:ext>
            </a:extLst>
          </p:cNvPr>
          <p:cNvSpPr txBox="1"/>
          <p:nvPr/>
        </p:nvSpPr>
        <p:spPr>
          <a:xfrm>
            <a:off x="7247215" y="472493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PRODUTOS		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B1D333BC-9EED-4354-A113-F4DDC51EDA30}"/>
              </a:ext>
            </a:extLst>
          </p:cNvPr>
          <p:cNvGrpSpPr/>
          <p:nvPr/>
        </p:nvGrpSpPr>
        <p:grpSpPr>
          <a:xfrm>
            <a:off x="32063" y="50800"/>
            <a:ext cx="10616777" cy="3378200"/>
            <a:chOff x="-1354" y="68272"/>
            <a:chExt cx="15925165" cy="506730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5760695D-A813-8E47-DA5C-5534024D31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54" y="68272"/>
              <a:ext cx="4338165" cy="5067299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0F5445E5-D093-9681-9CBC-806B4CDACE5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9659" y="3447475"/>
              <a:ext cx="13754100" cy="1581149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EE312ED-78B1-D164-C486-7149CE3DE69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9659" y="1633895"/>
              <a:ext cx="13754100" cy="1543049"/>
            </a:xfrm>
            <a:prstGeom prst="rect">
              <a:avLst/>
            </a:prstGeom>
          </p:spPr>
        </p:pic>
      </p:grpSp>
      <p:pic>
        <p:nvPicPr>
          <p:cNvPr id="10" name="object 8">
            <a:extLst>
              <a:ext uri="{FF2B5EF4-FFF2-40B4-BE49-F238E27FC236}">
                <a16:creationId xmlns:a16="http://schemas.microsoft.com/office/drawing/2014/main" id="{A649C7DC-1DBB-D6B5-0507-863BE66B939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4023" y="3569673"/>
            <a:ext cx="9169400" cy="1993900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A1054E27-CFB8-E37D-E529-85BA510B8C5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10799" y="5704248"/>
            <a:ext cx="743584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918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04983"/>
            <a:ext cx="5356408" cy="46956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077" y="381000"/>
            <a:ext cx="1035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SIMPLES COM OU SEM GERAR CRÉDITO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7218" y="2512854"/>
            <a:ext cx="3188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032865"/>
                </a:solidFill>
                <a:latin typeface="Arial Black" panose="020B0A04020102020204" pitchFamily="34" charset="0"/>
              </a:rPr>
              <a:t>SIMPLES</a:t>
            </a:r>
          </a:p>
          <a:p>
            <a:r>
              <a:rPr lang="pt-BR" sz="4000" dirty="0">
                <a:solidFill>
                  <a:srgbClr val="032865"/>
                </a:solidFill>
                <a:latin typeface="Arial Black" panose="020B0A04020102020204" pitchFamily="34" charset="0"/>
              </a:rPr>
              <a:t>NACIONAL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2000" y="3922693"/>
            <a:ext cx="49262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CONTRIBUINTE</a:t>
            </a:r>
          </a:p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DEVERÁ OPTAR </a:t>
            </a:r>
          </a:p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1-POR UTILIZAR CRÉDITO </a:t>
            </a:r>
          </a:p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OU </a:t>
            </a:r>
          </a:p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2-NÃO UTILIZAR CRÉDITO </a:t>
            </a:r>
          </a:p>
          <a:p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45830"/>
            <a:ext cx="1071916" cy="10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965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12342</TotalTime>
  <Words>482</Words>
  <Application>Microsoft Macintosh PowerPoint</Application>
  <PresentationFormat>Widescreen</PresentationFormat>
  <Paragraphs>127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 Black</vt:lpstr>
      <vt:lpstr>Calibri</vt:lpstr>
      <vt:lpstr>Calibri Light</vt:lpstr>
      <vt:lpstr>Tahoma</vt:lpstr>
      <vt:lpstr>Trebuchet MS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Luiza Roman</dc:creator>
  <cp:lastModifiedBy>r.limajr@ lima</cp:lastModifiedBy>
  <cp:revision>79</cp:revision>
  <dcterms:created xsi:type="dcterms:W3CDTF">2024-08-14T20:40:44Z</dcterms:created>
  <dcterms:modified xsi:type="dcterms:W3CDTF">2025-08-12T15:13:39Z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2024-08-14T00:00:00Z</vt:filetime>
  </property>
  <property fmtid="{D5CDD505-2E9C-101B-9397-08002B2CF9AE}" pid="5" name="Producer">
    <vt:lpwstr>Microsoft® PowerPoint® 2016</vt:lpwstr>
  </property>
</Properties>
</file>